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  <p:sldId id="288" r:id="rId28"/>
    <p:sldId id="289" r:id="rId29"/>
    <p:sldId id="283" r:id="rId30"/>
    <p:sldId id="284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22DE-1636-D445-A216-78C55379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42465"/>
          </a:xfrm>
        </p:spPr>
        <p:txBody>
          <a:bodyPr/>
          <a:lstStyle/>
          <a:p>
            <a:r>
              <a:rPr lang="en-TR" dirty="0"/>
              <a:t>	Verİ BİLİMİ EĞİTİMİ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B9DF4-F235-924C-B048-890CBCF6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37411"/>
            <a:ext cx="8791575" cy="1655762"/>
          </a:xfrm>
        </p:spPr>
        <p:txBody>
          <a:bodyPr/>
          <a:lstStyle/>
          <a:p>
            <a:r>
              <a:rPr lang="en-TR" dirty="0"/>
              <a:t>	 </a:t>
            </a:r>
            <a:r>
              <a:rPr lang="en-TR" sz="2400" dirty="0"/>
              <a:t>oNUR </a:t>
            </a:r>
            <a:r>
              <a:rPr lang="en-TR" sz="2400"/>
              <a:t>koÇ 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362327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2FE77-E6F3-154A-9434-0C78995D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Target encoding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FE1E81-172E-05C7-13CF-A276E8FA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Kategoriye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göre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hedef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değişken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sınıfsal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ise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olasılıklarına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göre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sayısal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ise</a:t>
            </a:r>
            <a:r>
              <a:rPr lang="en-US" sz="1800" dirty="0">
                <a:solidFill>
                  <a:srgbClr val="FFFFFF"/>
                </a:solidFill>
              </a:rPr>
              <a:t> her </a:t>
            </a:r>
            <a:r>
              <a:rPr lang="en-US" sz="1800" dirty="0" err="1">
                <a:solidFill>
                  <a:srgbClr val="FFFFFF"/>
                </a:solidFill>
              </a:rPr>
              <a:t>kategorik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ortalamasıyla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kodlama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yapılır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D72F9177-A3FF-3848-8A0A-8396BEB5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254705"/>
            <a:ext cx="6844045" cy="23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6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7E1E4-5B39-B947-A136-152ED9DA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NAN DEĞERLERİ DOLDURMA Yöntemlerİ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A1D7BF45-3FAE-EC31-8FD3-320B281B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FFFFFF"/>
                </a:solidFill>
              </a:rPr>
              <a:t>NaN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değerleri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ortalama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ve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medyan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değerleri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ile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doldurma</a:t>
            </a:r>
            <a:endParaRPr lang="en-US" sz="1800" b="1" dirty="0">
              <a:solidFill>
                <a:srgbClr val="FFFFFF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1932E8F-D84A-E04C-881A-614D45B4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52" y="643467"/>
            <a:ext cx="570929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7430E-F783-2342-84F0-845AF1D4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>
                <a:solidFill>
                  <a:srgbClr val="FFFFFF"/>
                </a:solidFill>
                <a:latin typeface="+mn-lt"/>
              </a:rPr>
              <a:t>Nan DEĞERLERİ MOD İLE DOLDURMA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70379-D844-BF95-B5BE-C6C34FF3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Kategorik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bir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sütun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eksik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veriyi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yaygın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olan</a:t>
            </a:r>
            <a:r>
              <a:rPr lang="en-US" sz="1800" dirty="0">
                <a:solidFill>
                  <a:srgbClr val="FFFFFF"/>
                </a:solidFill>
              </a:rPr>
              <a:t> mod </a:t>
            </a:r>
            <a:r>
              <a:rPr lang="en-US" sz="1800" dirty="0" err="1">
                <a:solidFill>
                  <a:srgbClr val="FFFFFF"/>
                </a:solidFill>
              </a:rPr>
              <a:t>ile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değiştirebiliriz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67F4AFAB-57E2-8647-A598-F9D709F7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17" y="643467"/>
            <a:ext cx="260236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8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BDFFB-A17C-7447-89F0-797366F2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NAN değerlerİ KNN algoritması ile doldurma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361158-013F-8332-5653-913042A8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Sklearn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kütüphanesi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eksik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değerleri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değiştirmek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KNNImputer</a:t>
            </a:r>
            <a:r>
              <a:rPr lang="en-US" sz="1800" dirty="0">
                <a:solidFill>
                  <a:srgbClr val="FFFFFF"/>
                </a:solidFill>
              </a:rPr>
              <a:t>() </a:t>
            </a:r>
            <a:r>
              <a:rPr lang="en-US" sz="1800" dirty="0" err="1">
                <a:solidFill>
                  <a:srgbClr val="FFFFFF"/>
                </a:solidFill>
              </a:rPr>
              <a:t>fonksiyonunu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sağlar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Bu, </a:t>
            </a:r>
            <a:r>
              <a:rPr lang="en-US" sz="1800" dirty="0" err="1">
                <a:solidFill>
                  <a:srgbClr val="FFFFFF"/>
                </a:solidFill>
              </a:rPr>
              <a:t>eksik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değerleri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noktasının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yakın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komşularının</a:t>
            </a:r>
            <a:r>
              <a:rPr lang="en-US" sz="1800" dirty="0">
                <a:solidFill>
                  <a:srgbClr val="FFFFFF"/>
                </a:solidFill>
              </a:rPr>
              <a:t> (</a:t>
            </a:r>
            <a:r>
              <a:rPr lang="en-US" sz="1800" dirty="0" err="1">
                <a:solidFill>
                  <a:srgbClr val="FFFFFF"/>
                </a:solidFill>
              </a:rPr>
              <a:t>n_neighbors</a:t>
            </a:r>
            <a:r>
              <a:rPr lang="en-US" sz="1800" dirty="0">
                <a:solidFill>
                  <a:srgbClr val="FFFFFF"/>
                </a:solidFill>
              </a:rPr>
              <a:t>) </a:t>
            </a:r>
            <a:r>
              <a:rPr lang="en-US" sz="1800" dirty="0" err="1">
                <a:solidFill>
                  <a:srgbClr val="FFFFFF"/>
                </a:solidFill>
              </a:rPr>
              <a:t>ortalamasıyla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değiştirmemize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izin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verir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diagram of a diagram of a class&#10;&#10;Description automatically generated">
            <a:extLst>
              <a:ext uri="{FF2B5EF4-FFF2-40B4-BE49-F238E27FC236}">
                <a16:creationId xmlns:a16="http://schemas.microsoft.com/office/drawing/2014/main" id="{D7BBB0F2-C265-424C-9603-D8AAE148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71" y="643467"/>
            <a:ext cx="6767858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98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C155-8B28-D643-AC20-89BF42C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TR" sz="3200" dirty="0"/>
              <a:t>BfILL AND FFILL yöntemlerİ İle NAN DEĞERLERİ doldurma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6D035F-D70E-03BF-1B72-9571FD01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Backward Fill (</a:t>
            </a:r>
            <a:r>
              <a:rPr lang="en-US" sz="2000" dirty="0" err="1"/>
              <a:t>Bfill</a:t>
            </a:r>
            <a:r>
              <a:rPr lang="en-US" sz="2000" dirty="0"/>
              <a:t>): Bu </a:t>
            </a:r>
            <a:r>
              <a:rPr lang="en-US" sz="2000" dirty="0" err="1"/>
              <a:t>yöntemde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eksik</a:t>
            </a:r>
            <a:r>
              <a:rPr lang="en-US" sz="2000" dirty="0"/>
              <a:t> </a:t>
            </a:r>
            <a:r>
              <a:rPr lang="en-US" sz="2000" dirty="0" err="1"/>
              <a:t>değer</a:t>
            </a:r>
            <a:r>
              <a:rPr lang="en-US" sz="2000" dirty="0"/>
              <a:t> </a:t>
            </a:r>
            <a:r>
              <a:rPr lang="en-US" sz="2000" dirty="0" err="1"/>
              <a:t>önceki</a:t>
            </a:r>
            <a:r>
              <a:rPr lang="en-US" sz="2000" dirty="0"/>
              <a:t> </a:t>
            </a:r>
            <a:r>
              <a:rPr lang="en-US" sz="2000" dirty="0" err="1"/>
              <a:t>geçerli</a:t>
            </a:r>
            <a:r>
              <a:rPr lang="en-US" sz="2000" dirty="0"/>
              <a:t> </a:t>
            </a:r>
            <a:r>
              <a:rPr lang="en-US" sz="2000" dirty="0" err="1"/>
              <a:t>gözlemle</a:t>
            </a:r>
            <a:r>
              <a:rPr lang="en-US" sz="2000" dirty="0"/>
              <a:t> </a:t>
            </a:r>
            <a:r>
              <a:rPr lang="en-US" sz="2000" dirty="0" err="1"/>
              <a:t>doldurulur</a:t>
            </a:r>
            <a:r>
              <a:rPr lang="en-US" sz="2000" dirty="0"/>
              <a:t>. </a:t>
            </a:r>
            <a:r>
              <a:rPr lang="en-US" sz="2000" dirty="0" err="1"/>
              <a:t>Yani</a:t>
            </a:r>
            <a:r>
              <a:rPr lang="en-US" sz="2000" dirty="0"/>
              <a:t>, </a:t>
            </a:r>
            <a:r>
              <a:rPr lang="en-US" sz="2000" dirty="0" err="1"/>
              <a:t>mevcut</a:t>
            </a:r>
            <a:r>
              <a:rPr lang="en-US" sz="2000" dirty="0"/>
              <a:t> </a:t>
            </a:r>
            <a:r>
              <a:rPr lang="en-US" sz="2000" dirty="0" err="1"/>
              <a:t>eksik</a:t>
            </a:r>
            <a:r>
              <a:rPr lang="en-US" sz="2000" dirty="0"/>
              <a:t> </a:t>
            </a:r>
            <a:r>
              <a:rPr lang="en-US" sz="2000" dirty="0" err="1"/>
              <a:t>değerden</a:t>
            </a:r>
            <a:r>
              <a:rPr lang="en-US" sz="2000" dirty="0"/>
              <a:t> </a:t>
            </a:r>
            <a:r>
              <a:rPr lang="en-US" sz="2000" dirty="0" err="1"/>
              <a:t>önceki</a:t>
            </a:r>
            <a:r>
              <a:rPr lang="en-US" sz="2000" dirty="0"/>
              <a:t> </a:t>
            </a:r>
            <a:r>
              <a:rPr lang="en-US" sz="2000" dirty="0" err="1"/>
              <a:t>gözlem</a:t>
            </a:r>
            <a:r>
              <a:rPr lang="en-US" sz="2000" dirty="0"/>
              <a:t> </a:t>
            </a:r>
            <a:r>
              <a:rPr lang="en-US" sz="2000" dirty="0" err="1"/>
              <a:t>değeri</a:t>
            </a:r>
            <a:r>
              <a:rPr lang="en-US" sz="2000" dirty="0"/>
              <a:t> </a:t>
            </a:r>
            <a:r>
              <a:rPr lang="en-US" sz="2000" dirty="0" err="1"/>
              <a:t>eksik</a:t>
            </a:r>
            <a:r>
              <a:rPr lang="en-US" sz="2000" dirty="0"/>
              <a:t> </a:t>
            </a:r>
            <a:r>
              <a:rPr lang="en-US" sz="2000" dirty="0" err="1"/>
              <a:t>değerin</a:t>
            </a:r>
            <a:r>
              <a:rPr lang="en-US" sz="2000" dirty="0"/>
              <a:t> </a:t>
            </a:r>
            <a:r>
              <a:rPr lang="en-US" sz="2000" dirty="0" err="1"/>
              <a:t>yerini</a:t>
            </a:r>
            <a:r>
              <a:rPr lang="en-US" sz="2000" dirty="0"/>
              <a:t> </a:t>
            </a:r>
            <a:r>
              <a:rPr lang="en-US" sz="2000" dirty="0" err="1"/>
              <a:t>alır</a:t>
            </a:r>
            <a:r>
              <a:rPr lang="en-US" sz="2000" dirty="0"/>
              <a:t>.</a:t>
            </a:r>
          </a:p>
          <a:p>
            <a:r>
              <a:rPr lang="en-US" sz="2000" dirty="0"/>
              <a:t>Forward Fill (</a:t>
            </a:r>
            <a:r>
              <a:rPr lang="en-US" sz="2000" dirty="0" err="1"/>
              <a:t>Ffill</a:t>
            </a:r>
            <a:r>
              <a:rPr lang="en-US" sz="2000" dirty="0"/>
              <a:t>): Bu </a:t>
            </a:r>
            <a:r>
              <a:rPr lang="en-US" sz="2000" dirty="0" err="1"/>
              <a:t>yöntemde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eksik</a:t>
            </a:r>
            <a:r>
              <a:rPr lang="en-US" sz="2000" dirty="0"/>
              <a:t> </a:t>
            </a:r>
            <a:r>
              <a:rPr lang="en-US" sz="2000" dirty="0" err="1"/>
              <a:t>değer</a:t>
            </a:r>
            <a:r>
              <a:rPr lang="en-US" sz="2000" dirty="0"/>
              <a:t> </a:t>
            </a:r>
            <a:r>
              <a:rPr lang="en-US" sz="2000" dirty="0" err="1"/>
              <a:t>sonraki</a:t>
            </a:r>
            <a:r>
              <a:rPr lang="en-US" sz="2000" dirty="0"/>
              <a:t> </a:t>
            </a:r>
            <a:r>
              <a:rPr lang="en-US" sz="2000" dirty="0" err="1"/>
              <a:t>geçerli</a:t>
            </a:r>
            <a:r>
              <a:rPr lang="en-US" sz="2000" dirty="0"/>
              <a:t> </a:t>
            </a:r>
            <a:r>
              <a:rPr lang="en-US" sz="2000" dirty="0" err="1"/>
              <a:t>gözlemle</a:t>
            </a:r>
            <a:r>
              <a:rPr lang="en-US" sz="2000" dirty="0"/>
              <a:t> </a:t>
            </a:r>
            <a:r>
              <a:rPr lang="en-US" sz="2000" dirty="0" err="1"/>
              <a:t>doldurulur</a:t>
            </a:r>
            <a:r>
              <a:rPr lang="en-US" sz="2000" dirty="0"/>
              <a:t>. </a:t>
            </a:r>
            <a:r>
              <a:rPr lang="en-US" sz="2000" dirty="0" err="1"/>
              <a:t>Yani</a:t>
            </a:r>
            <a:r>
              <a:rPr lang="en-US" sz="2000" dirty="0"/>
              <a:t>, </a:t>
            </a:r>
            <a:r>
              <a:rPr lang="en-US" sz="2000" dirty="0" err="1"/>
              <a:t>mevcut</a:t>
            </a:r>
            <a:r>
              <a:rPr lang="en-US" sz="2000" dirty="0"/>
              <a:t> </a:t>
            </a:r>
            <a:r>
              <a:rPr lang="en-US" sz="2000" dirty="0" err="1"/>
              <a:t>eksik</a:t>
            </a:r>
            <a:r>
              <a:rPr lang="en-US" sz="2000" dirty="0"/>
              <a:t> </a:t>
            </a:r>
            <a:r>
              <a:rPr lang="en-US" sz="2000" dirty="0" err="1"/>
              <a:t>değerden</a:t>
            </a:r>
            <a:r>
              <a:rPr lang="en-US" sz="2000" dirty="0"/>
              <a:t> </a:t>
            </a:r>
            <a:r>
              <a:rPr lang="en-US" sz="2000" dirty="0" err="1"/>
              <a:t>sonraki</a:t>
            </a:r>
            <a:r>
              <a:rPr lang="en-US" sz="2000" dirty="0"/>
              <a:t> </a:t>
            </a:r>
            <a:r>
              <a:rPr lang="en-US" sz="2000" dirty="0" err="1"/>
              <a:t>gözlem</a:t>
            </a:r>
            <a:r>
              <a:rPr lang="en-US" sz="2000" dirty="0"/>
              <a:t> </a:t>
            </a:r>
            <a:r>
              <a:rPr lang="en-US" sz="2000" dirty="0" err="1"/>
              <a:t>değeri</a:t>
            </a:r>
            <a:r>
              <a:rPr lang="en-US" sz="2000" dirty="0"/>
              <a:t> </a:t>
            </a:r>
            <a:r>
              <a:rPr lang="en-US" sz="2000" dirty="0" err="1"/>
              <a:t>eksik</a:t>
            </a:r>
            <a:r>
              <a:rPr lang="en-US" sz="2000" dirty="0"/>
              <a:t> </a:t>
            </a:r>
            <a:r>
              <a:rPr lang="en-US" sz="2000" dirty="0" err="1"/>
              <a:t>değerin</a:t>
            </a:r>
            <a:r>
              <a:rPr lang="en-US" sz="2000" dirty="0"/>
              <a:t> </a:t>
            </a:r>
            <a:r>
              <a:rPr lang="en-US" sz="2000" dirty="0" err="1"/>
              <a:t>yerini</a:t>
            </a:r>
            <a:r>
              <a:rPr lang="en-US" sz="2000" dirty="0"/>
              <a:t> </a:t>
            </a:r>
            <a:r>
              <a:rPr lang="en-US" sz="2000" dirty="0" err="1"/>
              <a:t>alır</a:t>
            </a:r>
            <a:r>
              <a:rPr lang="en-US" sz="2000" dirty="0"/>
              <a:t>.</a:t>
            </a:r>
          </a:p>
          <a:p>
            <a:r>
              <a:rPr lang="en-US" sz="2000" dirty="0"/>
              <a:t>Bu </a:t>
            </a:r>
            <a:r>
              <a:rPr lang="en-US" sz="2000" dirty="0" err="1"/>
              <a:t>yöntemler</a:t>
            </a:r>
            <a:r>
              <a:rPr lang="en-US" sz="2000" dirty="0"/>
              <a:t> zaman </a:t>
            </a:r>
            <a:r>
              <a:rPr lang="en-US" sz="2000" dirty="0" err="1"/>
              <a:t>serisi</a:t>
            </a:r>
            <a:r>
              <a:rPr lang="en-US" sz="2000" dirty="0"/>
              <a:t> </a:t>
            </a:r>
            <a:r>
              <a:rPr lang="en-US" sz="2000" dirty="0" err="1"/>
              <a:t>verileri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sıralı</a:t>
            </a:r>
            <a:r>
              <a:rPr lang="en-US" sz="2000" dirty="0"/>
              <a:t> </a:t>
            </a:r>
            <a:r>
              <a:rPr lang="en-US" sz="2000" dirty="0" err="1"/>
              <a:t>verilerle</a:t>
            </a:r>
            <a:r>
              <a:rPr lang="en-US" sz="2000" dirty="0"/>
              <a:t> </a:t>
            </a:r>
            <a:r>
              <a:rPr lang="en-US" sz="2000" dirty="0" err="1"/>
              <a:t>çalışırken</a:t>
            </a:r>
            <a:r>
              <a:rPr lang="en-US" sz="2000" dirty="0"/>
              <a:t> </a:t>
            </a:r>
            <a:r>
              <a:rPr lang="en-US" sz="2000" dirty="0" err="1"/>
              <a:t>özellikle</a:t>
            </a:r>
            <a:r>
              <a:rPr lang="en-US" sz="2000" dirty="0"/>
              <a:t> </a:t>
            </a:r>
            <a:r>
              <a:rPr lang="en-US" sz="2000" dirty="0" err="1"/>
              <a:t>kullanışlıdır</a:t>
            </a:r>
            <a:r>
              <a:rPr lang="en-US" sz="2000" dirty="0"/>
              <a:t>, </a:t>
            </a:r>
            <a:r>
              <a:rPr lang="en-US" sz="2000" dirty="0" err="1"/>
              <a:t>çünkü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tür</a:t>
            </a:r>
            <a:r>
              <a:rPr lang="en-US" sz="2000" dirty="0"/>
              <a:t> </a:t>
            </a:r>
            <a:r>
              <a:rPr lang="en-US" sz="2000" dirty="0" err="1"/>
              <a:t>verilerde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önceki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sonraki</a:t>
            </a:r>
            <a:r>
              <a:rPr lang="en-US" sz="2000" dirty="0"/>
              <a:t> </a:t>
            </a:r>
            <a:r>
              <a:rPr lang="en-US" sz="2000" dirty="0" err="1"/>
              <a:t>gözlemin</a:t>
            </a:r>
            <a:r>
              <a:rPr lang="en-US" sz="2000" dirty="0"/>
              <a:t> </a:t>
            </a:r>
            <a:r>
              <a:rPr lang="en-US" sz="2000" dirty="0" err="1"/>
              <a:t>mevcut</a:t>
            </a:r>
            <a:r>
              <a:rPr lang="en-US" sz="2000" dirty="0"/>
              <a:t> </a:t>
            </a:r>
            <a:r>
              <a:rPr lang="en-US" sz="2000" dirty="0" err="1"/>
              <a:t>eksik</a:t>
            </a:r>
            <a:r>
              <a:rPr lang="en-US" sz="2000" dirty="0"/>
              <a:t> </a:t>
            </a:r>
            <a:r>
              <a:rPr lang="en-US" sz="2000" dirty="0" err="1"/>
              <a:t>değere</a:t>
            </a:r>
            <a:r>
              <a:rPr lang="en-US" sz="2000" dirty="0"/>
              <a:t> </a:t>
            </a:r>
            <a:r>
              <a:rPr lang="en-US" sz="2000" dirty="0" err="1"/>
              <a:t>yakın</a:t>
            </a:r>
            <a:r>
              <a:rPr lang="en-US" sz="2000" dirty="0"/>
              <a:t> </a:t>
            </a:r>
            <a:r>
              <a:rPr lang="en-US" sz="2000" dirty="0" err="1"/>
              <a:t>olması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olasıdır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E7167D3F-8492-0940-828F-2CBFE864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84" y="618518"/>
            <a:ext cx="433691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6881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B3F7-8DFB-7345-AD60-DA5226D3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Verİ</a:t>
            </a:r>
            <a:r>
              <a:rPr lang="en-US" dirty="0"/>
              <a:t> </a:t>
            </a:r>
            <a:r>
              <a:rPr lang="en-US" dirty="0" err="1"/>
              <a:t>görselleştİrme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226A-7528-E149-A31E-0E93CE2B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Veri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görselleştirme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sunma</a:t>
            </a:r>
            <a:r>
              <a:rPr lang="en-US" dirty="0"/>
              <a:t> </a:t>
            </a:r>
            <a:r>
              <a:rPr lang="en-US" dirty="0" err="1"/>
              <a:t>sürecidir</a:t>
            </a:r>
            <a:r>
              <a:rPr lang="en-US" dirty="0"/>
              <a:t>. Bu,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, </a:t>
            </a:r>
            <a:r>
              <a:rPr lang="en-US" dirty="0" err="1"/>
              <a:t>analizini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yorumlanmasını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Veri </a:t>
            </a:r>
            <a:r>
              <a:rPr lang="en-US" dirty="0" err="1"/>
              <a:t>görselleştirme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şunlar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: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Verinin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Keşfi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istatistiklerin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dağılımların</a:t>
            </a:r>
            <a:r>
              <a:rPr lang="en-US" dirty="0"/>
              <a:t> </a:t>
            </a:r>
            <a:r>
              <a:rPr lang="en-US" dirty="0" err="1"/>
              <a:t>görselleştirilmesi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Veri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Kalitesinin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Değerlendirilmesi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, </a:t>
            </a:r>
            <a:r>
              <a:rPr lang="en-US" dirty="0" err="1"/>
              <a:t>aykırı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görselleştirmeler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İlişkilerin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Görselleştirilmesi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</a:t>
            </a:r>
            <a:r>
              <a:rPr lang="en-US" dirty="0" err="1"/>
              <a:t>grafiklerle</a:t>
            </a:r>
            <a:r>
              <a:rPr lang="en-US" dirty="0"/>
              <a:t> </a:t>
            </a:r>
            <a:r>
              <a:rPr lang="en-US" dirty="0" err="1"/>
              <a:t>incelenmesi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Zaman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Serisi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Analizi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/>
              <a:t>Zamanla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trendlerini</a:t>
            </a:r>
            <a:r>
              <a:rPr lang="en-US" dirty="0"/>
              <a:t>, </a:t>
            </a:r>
            <a:r>
              <a:rPr lang="en-US" dirty="0" err="1"/>
              <a:t>mevsimselliklerini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döngülerini</a:t>
            </a:r>
            <a:r>
              <a:rPr lang="en-US" dirty="0"/>
              <a:t> </a:t>
            </a:r>
            <a:r>
              <a:rPr lang="en-US" dirty="0" err="1"/>
              <a:t>görselleştirme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Kategorik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Verinin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Görselleştirilmes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bar </a:t>
            </a:r>
            <a:r>
              <a:rPr lang="en-US" dirty="0" err="1"/>
              <a:t>grafikleri</a:t>
            </a:r>
            <a:r>
              <a:rPr lang="en-US" dirty="0"/>
              <a:t>, pasta </a:t>
            </a:r>
            <a:r>
              <a:rPr lang="en-US" dirty="0" err="1"/>
              <a:t>grafikleri</a:t>
            </a:r>
            <a:r>
              <a:rPr lang="en-US" dirty="0"/>
              <a:t> vb.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gösterilmesi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Dağılım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Görselleştirmeleri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dağılımını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histogram, kutu </a:t>
            </a:r>
            <a:r>
              <a:rPr lang="en-US" dirty="0" err="1"/>
              <a:t>grafiği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grafiklerin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6137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9412-190B-0243-AED9-9CFEE10E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Verİ</a:t>
            </a:r>
            <a:r>
              <a:rPr lang="en-US" dirty="0"/>
              <a:t> </a:t>
            </a:r>
            <a:r>
              <a:rPr lang="en-US" dirty="0" err="1"/>
              <a:t>görselleştİrme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D16D-B567-E140-90C1-4E191B0E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Python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Kütüphaneleri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Matplotlib: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görselleştirme</a:t>
            </a:r>
            <a:r>
              <a:rPr lang="en-US" dirty="0"/>
              <a:t> </a:t>
            </a:r>
            <a:r>
              <a:rPr lang="en-US" dirty="0" err="1"/>
              <a:t>kütüphanesi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Seaborn: </a:t>
            </a:r>
            <a:r>
              <a:rPr lang="en-US" dirty="0" err="1"/>
              <a:t>Estetik</a:t>
            </a:r>
            <a:r>
              <a:rPr lang="en-US" dirty="0"/>
              <a:t> </a:t>
            </a:r>
            <a:r>
              <a:rPr lang="en-US" dirty="0" err="1"/>
              <a:t>görselleştirmeler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Plotly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/>
              <a:t>İnteraktif</a:t>
            </a:r>
            <a:r>
              <a:rPr lang="en-US" dirty="0"/>
              <a:t> </a:t>
            </a:r>
            <a:r>
              <a:rPr lang="en-US" dirty="0" err="1"/>
              <a:t>görselleştirmeler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36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A69DE-F22F-C149-ABDA-53CFF625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248700"/>
            <a:ext cx="10482262" cy="147857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FFFF"/>
                </a:solidFill>
                <a:latin typeface="Söhne"/>
              </a:rPr>
              <a:t>Keşİfçİ</a:t>
            </a:r>
            <a:r>
              <a:rPr lang="en-US" sz="3200" b="1" dirty="0">
                <a:solidFill>
                  <a:srgbClr val="FFFFFF"/>
                </a:solidFill>
                <a:latin typeface="Söhne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Söhne"/>
              </a:rPr>
              <a:t>Verİ</a:t>
            </a:r>
            <a:r>
              <a:rPr lang="en-US" sz="3200" b="1" dirty="0">
                <a:solidFill>
                  <a:srgbClr val="FFFFFF"/>
                </a:solidFill>
                <a:latin typeface="Söhne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Söhne"/>
              </a:rPr>
              <a:t>Analİzİ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  (Exploratory Data Analysis (EDA))</a:t>
            </a:r>
            <a:endParaRPr lang="en-TR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0B68A-1385-AB1D-2BA3-529BB02B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7270"/>
            <a:ext cx="4783138" cy="448726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Söhne"/>
              </a:rPr>
              <a:t>B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ir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şirketin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aylık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satış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miktarları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üzerinden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5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yıl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(60 ay)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boyunca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bir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zaman </a:t>
            </a:r>
            <a:r>
              <a:rPr lang="en-US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serisi</a:t>
            </a: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verisi</a:t>
            </a: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ele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"/>
              </a:rPr>
              <a:t>alalım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. </a:t>
            </a:r>
          </a:p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Görseldeki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Çıkarımlar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Trend: </a:t>
            </a:r>
            <a:r>
              <a:rPr lang="en-US" sz="2000" dirty="0" err="1">
                <a:solidFill>
                  <a:srgbClr val="FFFFFF"/>
                </a:solidFill>
              </a:rPr>
              <a:t>Satış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miktarları</a:t>
            </a:r>
            <a:r>
              <a:rPr lang="en-US" sz="2000" dirty="0">
                <a:solidFill>
                  <a:srgbClr val="FFFFFF"/>
                </a:solidFill>
              </a:rPr>
              <a:t>, 2018'den 2022'ye </a:t>
            </a:r>
            <a:r>
              <a:rPr lang="en-US" sz="2000" dirty="0" err="1">
                <a:solidFill>
                  <a:srgbClr val="FFFFFF"/>
                </a:solidFill>
              </a:rPr>
              <a:t>doğru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genel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olarak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artmaktadır</a:t>
            </a:r>
            <a:r>
              <a:rPr lang="en-US" sz="2000" dirty="0">
                <a:solidFill>
                  <a:srgbClr val="FFFFFF"/>
                </a:solidFill>
              </a:rPr>
              <a:t>. Bu, </a:t>
            </a:r>
            <a:r>
              <a:rPr lang="en-US" sz="2000" dirty="0" err="1">
                <a:solidFill>
                  <a:srgbClr val="FFFFFF"/>
                </a:solidFill>
              </a:rPr>
              <a:t>şirketin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dönemde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sürekli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bir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büyüme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gösterdiğini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gösterir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Mevsimsellik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Satışlarda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belirgin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bir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mevsimsellik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gözlemleniyor</a:t>
            </a:r>
            <a:r>
              <a:rPr lang="en-US" sz="2000" dirty="0">
                <a:solidFill>
                  <a:srgbClr val="FFFFFF"/>
                </a:solidFill>
              </a:rPr>
              <a:t>. Her </a:t>
            </a:r>
            <a:r>
              <a:rPr lang="en-US" sz="2000" dirty="0" err="1">
                <a:solidFill>
                  <a:srgbClr val="FFFFFF"/>
                </a:solidFill>
              </a:rPr>
              <a:t>yıl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benzer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dönemlerde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satışlar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artıyor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veya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azalıyor</a:t>
            </a:r>
            <a:r>
              <a:rPr lang="en-US" sz="2000" dirty="0">
                <a:solidFill>
                  <a:srgbClr val="FFFFFF"/>
                </a:solidFill>
              </a:rPr>
              <a:t>. Bu, </a:t>
            </a:r>
            <a:r>
              <a:rPr lang="en-US" sz="2000" dirty="0" err="1">
                <a:solidFill>
                  <a:srgbClr val="FFFFFF"/>
                </a:solidFill>
              </a:rPr>
              <a:t>belirli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dönemlerde</a:t>
            </a:r>
            <a:r>
              <a:rPr lang="en-US" sz="2000" dirty="0">
                <a:solidFill>
                  <a:srgbClr val="FFFFFF"/>
                </a:solidFill>
              </a:rPr>
              <a:t> (</a:t>
            </a:r>
            <a:r>
              <a:rPr lang="en-US" sz="2000" dirty="0" err="1">
                <a:solidFill>
                  <a:srgbClr val="FFFFFF"/>
                </a:solidFill>
              </a:rPr>
              <a:t>muhtemelen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aynı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aylarda</a:t>
            </a:r>
            <a:r>
              <a:rPr lang="en-US" sz="2000" dirty="0">
                <a:solidFill>
                  <a:srgbClr val="FFFFFF"/>
                </a:solidFill>
              </a:rPr>
              <a:t>) </a:t>
            </a:r>
            <a:r>
              <a:rPr lang="en-US" sz="2000" dirty="0" err="1">
                <a:solidFill>
                  <a:srgbClr val="FFFFFF"/>
                </a:solidFill>
              </a:rPr>
              <a:t>satışların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sürekli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olarak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arttığını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veya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azaldığını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gösterir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Rastgelelik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Satışlarda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bazı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rastgele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dalgalanmalar</a:t>
            </a:r>
            <a:r>
              <a:rPr lang="en-US" sz="2000" dirty="0">
                <a:solidFill>
                  <a:srgbClr val="FFFFFF"/>
                </a:solidFill>
              </a:rPr>
              <a:t> da </a:t>
            </a:r>
            <a:r>
              <a:rPr lang="en-US" sz="2000" dirty="0" err="1">
                <a:solidFill>
                  <a:srgbClr val="FFFFFF"/>
                </a:solidFill>
              </a:rPr>
              <a:t>gözlemlenmektedir</a:t>
            </a:r>
            <a:r>
              <a:rPr lang="en-US" sz="2000" dirty="0">
                <a:solidFill>
                  <a:srgbClr val="FFFFFF"/>
                </a:solidFill>
              </a:rPr>
              <a:t>. Bu, </a:t>
            </a:r>
            <a:r>
              <a:rPr lang="en-US" sz="2000" dirty="0" err="1">
                <a:solidFill>
                  <a:srgbClr val="FFFFFF"/>
                </a:solidFill>
              </a:rPr>
              <a:t>dışsal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faktörler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promosyonlar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veya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diğer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beklenmedik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olaylar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nedeniyle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olabilir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endParaRPr lang="en-TR" sz="2000" dirty="0">
              <a:solidFill>
                <a:srgbClr val="FFFFFF"/>
              </a:solidFill>
            </a:endParaRPr>
          </a:p>
          <a:p>
            <a:endParaRPr lang="en-US" sz="2000" dirty="0"/>
          </a:p>
        </p:txBody>
      </p:sp>
      <p:pic>
        <p:nvPicPr>
          <p:cNvPr id="4" name="Content Placeholder 3" descr="A graph with green lines&#10;&#10;Description automatically generated">
            <a:extLst>
              <a:ext uri="{FF2B5EF4-FFF2-40B4-BE49-F238E27FC236}">
                <a16:creationId xmlns:a16="http://schemas.microsoft.com/office/drawing/2014/main" id="{75A1A6F6-2EC2-B448-826E-B8513E4F2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7443"/>
            <a:ext cx="5456279" cy="38115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848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72D7F8-3580-4C92-FA24-5621376B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8949"/>
            <a:ext cx="4459287" cy="5725584"/>
          </a:xfrm>
        </p:spPr>
        <p:txBody>
          <a:bodyPr>
            <a:normAutofit fontScale="92500"/>
          </a:bodyPr>
          <a:lstStyle/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Aylık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Satış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Dağılımı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(Kutu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Grafiği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):</a:t>
            </a:r>
          </a:p>
          <a:p>
            <a:r>
              <a:rPr lang="en-US" sz="2000" dirty="0"/>
              <a:t>Bu </a:t>
            </a:r>
            <a:r>
              <a:rPr lang="en-US" sz="2000" dirty="0" err="1"/>
              <a:t>grafik</a:t>
            </a:r>
            <a:r>
              <a:rPr lang="en-US" sz="2000" dirty="0"/>
              <a:t>, her </a:t>
            </a:r>
            <a:r>
              <a:rPr lang="en-US" sz="2000" dirty="0" err="1"/>
              <a:t>ayın</a:t>
            </a:r>
            <a:r>
              <a:rPr lang="en-US" sz="2000" dirty="0"/>
              <a:t> </a:t>
            </a:r>
            <a:r>
              <a:rPr lang="en-US" sz="2000" dirty="0" err="1"/>
              <a:t>satış</a:t>
            </a:r>
            <a:r>
              <a:rPr lang="en-US" sz="2000" dirty="0"/>
              <a:t> </a:t>
            </a:r>
            <a:r>
              <a:rPr lang="en-US" sz="2000" dirty="0" err="1"/>
              <a:t>dağılımını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Medyan</a:t>
            </a:r>
            <a:r>
              <a:rPr lang="en-US" sz="2000" dirty="0"/>
              <a:t> (</a:t>
            </a:r>
            <a:r>
              <a:rPr lang="en-US" sz="2000" dirty="0" err="1"/>
              <a:t>kutunun</a:t>
            </a:r>
            <a:r>
              <a:rPr lang="en-US" sz="2000" dirty="0"/>
              <a:t> </a:t>
            </a:r>
            <a:r>
              <a:rPr lang="en-US" sz="2000" dirty="0" err="1"/>
              <a:t>ortasındaki</a:t>
            </a:r>
            <a:r>
              <a:rPr lang="en-US" sz="2000" dirty="0"/>
              <a:t> </a:t>
            </a:r>
            <a:r>
              <a:rPr lang="en-US" sz="2000" dirty="0" err="1"/>
              <a:t>çizgi</a:t>
            </a:r>
            <a:r>
              <a:rPr lang="en-US" sz="2000" dirty="0"/>
              <a:t>) </a:t>
            </a:r>
            <a:r>
              <a:rPr lang="en-US" sz="2000" dirty="0" err="1"/>
              <a:t>ayın</a:t>
            </a:r>
            <a:r>
              <a:rPr lang="en-US" sz="2000" dirty="0"/>
              <a:t> </a:t>
            </a:r>
            <a:r>
              <a:rPr lang="en-US" sz="2000" dirty="0" err="1"/>
              <a:t>tipik</a:t>
            </a:r>
            <a:r>
              <a:rPr lang="en-US" sz="2000" dirty="0"/>
              <a:t> </a:t>
            </a:r>
            <a:r>
              <a:rPr lang="en-US" sz="2000" dirty="0" err="1"/>
              <a:t>satış</a:t>
            </a:r>
            <a:r>
              <a:rPr lang="en-US" sz="2000" dirty="0"/>
              <a:t> </a:t>
            </a:r>
            <a:r>
              <a:rPr lang="en-US" sz="2000" dirty="0" err="1"/>
              <a:t>değerini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Kutunun</a:t>
            </a:r>
            <a:r>
              <a:rPr lang="en-US" sz="2000" dirty="0"/>
              <a:t> alt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üst</a:t>
            </a:r>
            <a:r>
              <a:rPr lang="en-US" sz="2000" dirty="0"/>
              <a:t> </a:t>
            </a:r>
            <a:r>
              <a:rPr lang="en-US" sz="2000" dirty="0" err="1"/>
              <a:t>sınırları</a:t>
            </a:r>
            <a:r>
              <a:rPr lang="en-US" sz="2000" dirty="0"/>
              <a:t>, </a:t>
            </a:r>
            <a:r>
              <a:rPr lang="en-US" sz="2000" dirty="0" err="1"/>
              <a:t>satışların</a:t>
            </a:r>
            <a:r>
              <a:rPr lang="en-US" sz="2000" dirty="0"/>
              <a:t> %25 </a:t>
            </a:r>
            <a:r>
              <a:rPr lang="en-US" sz="2000" dirty="0" err="1"/>
              <a:t>ve</a:t>
            </a:r>
            <a:r>
              <a:rPr lang="en-US" sz="2000" dirty="0"/>
              <a:t> %75 </a:t>
            </a:r>
            <a:r>
              <a:rPr lang="en-US" sz="2000" dirty="0" err="1"/>
              <a:t>yüzdelik</a:t>
            </a:r>
            <a:r>
              <a:rPr lang="en-US" sz="2000" dirty="0"/>
              <a:t> </a:t>
            </a:r>
            <a:r>
              <a:rPr lang="en-US" sz="2000" dirty="0" err="1"/>
              <a:t>dilimlerini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Dışarıdaki</a:t>
            </a:r>
            <a:r>
              <a:rPr lang="en-US" sz="2000" dirty="0"/>
              <a:t> </a:t>
            </a:r>
            <a:r>
              <a:rPr lang="en-US" sz="2000" dirty="0" err="1"/>
              <a:t>çizgiler</a:t>
            </a:r>
            <a:r>
              <a:rPr lang="en-US" sz="2000" dirty="0"/>
              <a:t> (</a:t>
            </a:r>
            <a:r>
              <a:rPr lang="en-US" sz="2000" dirty="0" err="1"/>
              <a:t>bıyıklar</a:t>
            </a:r>
            <a:r>
              <a:rPr lang="en-US" sz="2000" dirty="0"/>
              <a:t>), </a:t>
            </a:r>
            <a:r>
              <a:rPr lang="en-US" sz="2000" dirty="0" err="1"/>
              <a:t>tipik</a:t>
            </a:r>
            <a:r>
              <a:rPr lang="en-US" sz="2000" dirty="0"/>
              <a:t> </a:t>
            </a:r>
            <a:r>
              <a:rPr lang="en-US" sz="2000" dirty="0" err="1"/>
              <a:t>değer</a:t>
            </a:r>
            <a:r>
              <a:rPr lang="en-US" sz="2000" dirty="0"/>
              <a:t> </a:t>
            </a:r>
            <a:r>
              <a:rPr lang="en-US" sz="2000" dirty="0" err="1"/>
              <a:t>aralığının</a:t>
            </a:r>
            <a:r>
              <a:rPr lang="en-US" sz="2000" dirty="0"/>
              <a:t> </a:t>
            </a:r>
            <a:r>
              <a:rPr lang="en-US" sz="2000" dirty="0" err="1"/>
              <a:t>dışındaki</a:t>
            </a:r>
            <a:r>
              <a:rPr lang="en-US" sz="2000" dirty="0"/>
              <a:t> </a:t>
            </a:r>
            <a:r>
              <a:rPr lang="en-US" sz="2000" dirty="0" err="1"/>
              <a:t>değerleri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Görselde</a:t>
            </a:r>
            <a:r>
              <a:rPr lang="en-US" sz="2000" dirty="0"/>
              <a:t>, </a:t>
            </a:r>
            <a:r>
              <a:rPr lang="en-US" sz="2000" dirty="0" err="1"/>
              <a:t>bazı</a:t>
            </a:r>
            <a:r>
              <a:rPr lang="en-US" sz="2000" dirty="0"/>
              <a:t> </a:t>
            </a:r>
            <a:r>
              <a:rPr lang="en-US" sz="2000" dirty="0" err="1"/>
              <a:t>ayların</a:t>
            </a:r>
            <a:r>
              <a:rPr lang="en-US" sz="2000" dirty="0"/>
              <a:t> </a:t>
            </a:r>
            <a:r>
              <a:rPr lang="en-US" sz="2000" dirty="0" err="1"/>
              <a:t>diğerlerinden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medyan</a:t>
            </a:r>
            <a:r>
              <a:rPr lang="en-US" sz="2000" dirty="0"/>
              <a:t> </a:t>
            </a:r>
            <a:r>
              <a:rPr lang="en-US" sz="2000" dirty="0" err="1"/>
              <a:t>satışa</a:t>
            </a:r>
            <a:r>
              <a:rPr lang="en-US" sz="2000" dirty="0"/>
              <a:t> </a:t>
            </a:r>
            <a:r>
              <a:rPr lang="en-US" sz="2000" dirty="0" err="1"/>
              <a:t>sahip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görebiliriz</a:t>
            </a:r>
            <a:r>
              <a:rPr lang="en-US" sz="2000" dirty="0"/>
              <a:t>. Bu, </a:t>
            </a:r>
            <a:r>
              <a:rPr lang="en-US" sz="2000" dirty="0" err="1"/>
              <a:t>yılın</a:t>
            </a:r>
            <a:r>
              <a:rPr lang="en-US" sz="2000" dirty="0"/>
              <a:t> </a:t>
            </a:r>
            <a:r>
              <a:rPr lang="en-US" sz="2000" dirty="0" err="1"/>
              <a:t>belirli</a:t>
            </a:r>
            <a:r>
              <a:rPr lang="en-US" sz="2000" dirty="0"/>
              <a:t> </a:t>
            </a:r>
            <a:r>
              <a:rPr lang="en-US" sz="2000" dirty="0" err="1"/>
              <a:t>aylarında</a:t>
            </a:r>
            <a:r>
              <a:rPr lang="en-US" sz="2000" dirty="0"/>
              <a:t> </a:t>
            </a:r>
            <a:r>
              <a:rPr lang="en-US" sz="2000" dirty="0" err="1"/>
              <a:t>satışların</a:t>
            </a:r>
            <a:r>
              <a:rPr lang="en-US" sz="2000" dirty="0"/>
              <a:t> </a:t>
            </a:r>
            <a:r>
              <a:rPr lang="en-US" sz="2000" dirty="0" err="1"/>
              <a:t>genellikle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6E85E-DD72-3045-8255-9F1FBADD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2713"/>
            <a:ext cx="5456279" cy="40401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4710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D3C9EA-0F75-C1D0-5D67-CBA0D540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36588"/>
            <a:ext cx="4459287" cy="557794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Yıllık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Toplam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Satışlar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(Bar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Grafiği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):</a:t>
            </a:r>
          </a:p>
          <a:p>
            <a:r>
              <a:rPr lang="en-US" sz="2000" dirty="0"/>
              <a:t>Bu </a:t>
            </a:r>
            <a:r>
              <a:rPr lang="en-US" sz="2000" dirty="0" err="1"/>
              <a:t>grafik</a:t>
            </a:r>
            <a:r>
              <a:rPr lang="en-US" sz="2000" dirty="0"/>
              <a:t>, 2018-2022 </a:t>
            </a:r>
            <a:r>
              <a:rPr lang="en-US" sz="2000" dirty="0" err="1"/>
              <a:t>yılları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yıllık</a:t>
            </a:r>
            <a:r>
              <a:rPr lang="en-US" sz="2000" dirty="0"/>
              <a:t> </a:t>
            </a:r>
            <a:r>
              <a:rPr lang="en-US" sz="2000" dirty="0" err="1"/>
              <a:t>toplam</a:t>
            </a:r>
            <a:r>
              <a:rPr lang="en-US" sz="2000" dirty="0"/>
              <a:t> </a:t>
            </a:r>
            <a:r>
              <a:rPr lang="en-US" sz="2000" dirty="0" err="1"/>
              <a:t>satış</a:t>
            </a:r>
            <a:r>
              <a:rPr lang="en-US" sz="2000" dirty="0"/>
              <a:t> </a:t>
            </a:r>
            <a:r>
              <a:rPr lang="en-US" sz="2000" dirty="0" err="1"/>
              <a:t>miktarını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Görselde</a:t>
            </a:r>
            <a:r>
              <a:rPr lang="en-US" sz="2000" dirty="0"/>
              <a:t>, her </a:t>
            </a:r>
            <a:r>
              <a:rPr lang="en-US" sz="2000" dirty="0" err="1"/>
              <a:t>yılın</a:t>
            </a:r>
            <a:r>
              <a:rPr lang="en-US" sz="2000" dirty="0"/>
              <a:t> </a:t>
            </a:r>
            <a:r>
              <a:rPr lang="en-US" sz="2000" dirty="0" err="1"/>
              <a:t>satış</a:t>
            </a:r>
            <a:r>
              <a:rPr lang="en-US" sz="2000" dirty="0"/>
              <a:t> </a:t>
            </a:r>
            <a:r>
              <a:rPr lang="en-US" sz="2000" dirty="0" err="1"/>
              <a:t>miktarının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önceki</a:t>
            </a:r>
            <a:r>
              <a:rPr lang="en-US" sz="2000" dirty="0"/>
              <a:t> </a:t>
            </a:r>
            <a:r>
              <a:rPr lang="en-US" sz="2000" dirty="0" err="1"/>
              <a:t>yıla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arttığını</a:t>
            </a:r>
            <a:r>
              <a:rPr lang="en-US" sz="2000" dirty="0"/>
              <a:t> </a:t>
            </a:r>
            <a:r>
              <a:rPr lang="en-US" sz="2000" dirty="0" err="1"/>
              <a:t>görebiliriz</a:t>
            </a:r>
            <a:r>
              <a:rPr lang="en-US" sz="2000" dirty="0"/>
              <a:t>. Bu, </a:t>
            </a:r>
            <a:r>
              <a:rPr lang="en-US" sz="2000" dirty="0" err="1"/>
              <a:t>şirketin</a:t>
            </a:r>
            <a:r>
              <a:rPr lang="en-US" sz="2000" dirty="0"/>
              <a:t> </a:t>
            </a:r>
            <a:r>
              <a:rPr lang="en-US" sz="2000" dirty="0" err="1"/>
              <a:t>sürekli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büyüme</a:t>
            </a:r>
            <a:r>
              <a:rPr lang="en-US" sz="2000" dirty="0"/>
              <a:t> </a:t>
            </a:r>
            <a:r>
              <a:rPr lang="en-US" sz="2000" dirty="0" err="1"/>
              <a:t>trendinde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doğrular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E6BDBBD-7172-1C48-A94E-0F8DF439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12812"/>
            <a:ext cx="5456279" cy="45100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0288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8C46-BDCA-8246-AFC6-5F37471F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09146"/>
          </a:xfrm>
        </p:spPr>
        <p:txBody>
          <a:bodyPr/>
          <a:lstStyle/>
          <a:p>
            <a:r>
              <a:rPr lang="en-TR" dirty="0"/>
              <a:t>				İÇERİK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E4DD-235D-F145-BF13-A04DC8F6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9147"/>
            <a:ext cx="9905999" cy="503970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Biliminin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Tanımı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Biliminin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Önemi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Kullanım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Alanları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Temizleme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Ön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İşleme</a:t>
            </a:r>
            <a:r>
              <a:rPr lang="en-US" b="1" i="0" dirty="0">
                <a:effectLst/>
                <a:latin typeface="Söhne"/>
              </a:rPr>
              <a:t> (Data Cleaning and Preprocessing)</a:t>
            </a:r>
          </a:p>
          <a:p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Görselleştirme</a:t>
            </a:r>
            <a:r>
              <a:rPr lang="en-US" b="1" i="0" dirty="0">
                <a:effectLst/>
                <a:latin typeface="Söhne"/>
              </a:rPr>
              <a:t> (Data Visualization)</a:t>
            </a:r>
          </a:p>
          <a:p>
            <a:r>
              <a:rPr lang="en-US" b="1" dirty="0" err="1">
                <a:latin typeface="Söhne"/>
              </a:rPr>
              <a:t>Keşifçi</a:t>
            </a:r>
            <a:r>
              <a:rPr lang="en-US" b="1" dirty="0">
                <a:latin typeface="Söhne"/>
              </a:rPr>
              <a:t> Veri </a:t>
            </a:r>
            <a:r>
              <a:rPr lang="en-US" b="1" dirty="0" err="1">
                <a:latin typeface="Söhne"/>
              </a:rPr>
              <a:t>Analizi</a:t>
            </a:r>
            <a:r>
              <a:rPr lang="en-US" b="1" i="0" dirty="0">
                <a:effectLst/>
                <a:latin typeface="Söhne"/>
              </a:rPr>
              <a:t>  (Exploratory Data Analysis (EDA))</a:t>
            </a:r>
          </a:p>
          <a:p>
            <a:r>
              <a:rPr lang="en-US" b="1" i="0" dirty="0" err="1">
                <a:effectLst/>
                <a:latin typeface="Söhne"/>
              </a:rPr>
              <a:t>Özellik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Mühendisliği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ve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Seç</a:t>
            </a:r>
            <a:r>
              <a:rPr lang="en-US" b="1" dirty="0" err="1">
                <a:latin typeface="Söhne"/>
              </a:rPr>
              <a:t>imi</a:t>
            </a:r>
            <a:r>
              <a:rPr lang="en-US" b="1" dirty="0"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Feature Engineering and Selection</a:t>
            </a:r>
            <a:r>
              <a:rPr lang="en-US" b="1" dirty="0">
                <a:latin typeface="Söhne"/>
              </a:rPr>
              <a:t>)</a:t>
            </a:r>
          </a:p>
          <a:p>
            <a:r>
              <a:rPr lang="en-US" b="1" i="0" dirty="0" err="1">
                <a:effectLst/>
                <a:latin typeface="Söhne"/>
              </a:rPr>
              <a:t>Makine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Öğrenimi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Modelleri</a:t>
            </a:r>
            <a:r>
              <a:rPr lang="en-US" b="1" i="0" dirty="0">
                <a:effectLst/>
                <a:latin typeface="Söhne"/>
              </a:rPr>
              <a:t> (Machine Learning Models)</a:t>
            </a:r>
          </a:p>
          <a:p>
            <a:r>
              <a:rPr lang="en-US" b="1" i="0" dirty="0">
                <a:effectLst/>
                <a:latin typeface="Söhne"/>
              </a:rPr>
              <a:t>Model </a:t>
            </a:r>
            <a:r>
              <a:rPr lang="en-US" b="1" i="0" dirty="0" err="1">
                <a:effectLst/>
                <a:latin typeface="Söhne"/>
              </a:rPr>
              <a:t>Değerlendirmesi</a:t>
            </a:r>
            <a:r>
              <a:rPr lang="en-US" b="1" i="0" dirty="0">
                <a:effectLst/>
                <a:latin typeface="Söhne"/>
              </a:rPr>
              <a:t> (Model Evaluation)</a:t>
            </a:r>
          </a:p>
        </p:txBody>
      </p:sp>
    </p:spTree>
    <p:extLst>
      <p:ext uri="{BB962C8B-B14F-4D97-AF65-F5344CB8AC3E}">
        <p14:creationId xmlns:p14="http://schemas.microsoft.com/office/powerpoint/2010/main" val="36016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6FD5-5F61-6547-A9D0-8E709FA7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0145"/>
            <a:ext cx="9905998" cy="1478570"/>
          </a:xfrm>
        </p:spPr>
        <p:txBody>
          <a:bodyPr>
            <a:normAutofit/>
          </a:bodyPr>
          <a:lstStyle/>
          <a:p>
            <a:r>
              <a:rPr lang="en-US" b="1" i="0" dirty="0" err="1">
                <a:effectLst/>
                <a:latin typeface="Söhne"/>
              </a:rPr>
              <a:t>Özellİk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Seçİ</a:t>
            </a:r>
            <a:r>
              <a:rPr lang="en-US" b="1" dirty="0" err="1">
                <a:latin typeface="Söhne"/>
              </a:rPr>
              <a:t>mİ</a:t>
            </a:r>
            <a:r>
              <a:rPr lang="en-US" b="1" dirty="0"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Feature Selection</a:t>
            </a:r>
            <a:r>
              <a:rPr lang="en-US" b="1" dirty="0">
                <a:latin typeface="Söhne"/>
              </a:rPr>
              <a:t>)</a:t>
            </a:r>
            <a:br>
              <a:rPr lang="en-US" b="1" dirty="0">
                <a:latin typeface="Söhne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C2BE-C5A0-2F4B-B29A-0BC83D7A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3586"/>
            <a:ext cx="9905999" cy="5013435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i="0" dirty="0" err="1">
                <a:solidFill>
                  <a:srgbClr val="242424"/>
                </a:solidFill>
                <a:effectLst/>
              </a:rPr>
              <a:t>Hedef</a:t>
            </a:r>
            <a:r>
              <a:rPr lang="en-US" sz="2600" b="1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600" b="1" i="0" dirty="0" err="1">
                <a:solidFill>
                  <a:srgbClr val="242424"/>
                </a:solidFill>
                <a:effectLst/>
              </a:rPr>
              <a:t>Değişkeni</a:t>
            </a:r>
            <a:r>
              <a:rPr lang="en-US" sz="2600" b="1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600" b="1" i="0" dirty="0" err="1">
                <a:solidFill>
                  <a:srgbClr val="242424"/>
                </a:solidFill>
                <a:effectLst/>
              </a:rPr>
              <a:t>ile</a:t>
            </a:r>
            <a:r>
              <a:rPr lang="en-US" sz="2600" b="1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600" b="1" i="0" dirty="0" err="1">
                <a:solidFill>
                  <a:srgbClr val="242424"/>
                </a:solidFill>
                <a:effectLst/>
              </a:rPr>
              <a:t>korelasyonu</a:t>
            </a:r>
            <a:r>
              <a:rPr lang="en-US" sz="2600" b="1" i="0" dirty="0">
                <a:solidFill>
                  <a:srgbClr val="242424"/>
                </a:solidFill>
                <a:effectLst/>
              </a:rPr>
              <a:t> (Correlation with Target) :</a:t>
            </a:r>
          </a:p>
          <a:p>
            <a:r>
              <a:rPr lang="en-US" sz="2600" b="1" i="0" dirty="0" err="1">
                <a:effectLst/>
              </a:rPr>
              <a:t>Özelliklerin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hedef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değişkenle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olan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korelasyonunu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hesaplayarak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özellik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seçimi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yapılır</a:t>
            </a:r>
            <a:r>
              <a:rPr lang="en-US" sz="2600" b="1" i="0" dirty="0">
                <a:effectLst/>
              </a:rPr>
              <a:t>.</a:t>
            </a:r>
          </a:p>
          <a:p>
            <a:r>
              <a:rPr lang="en-US" sz="2600" b="1" i="0" dirty="0" err="1">
                <a:effectLst/>
              </a:rPr>
              <a:t>Yüksek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korelasyona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sahip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özellikler</a:t>
            </a:r>
            <a:r>
              <a:rPr lang="en-US" sz="2600" b="1" i="0" dirty="0">
                <a:effectLst/>
              </a:rPr>
              <a:t>, </a:t>
            </a:r>
            <a:r>
              <a:rPr lang="en-US" sz="2600" b="1" i="0" dirty="0" err="1">
                <a:effectLst/>
              </a:rPr>
              <a:t>hedef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değişkenle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daha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güçlü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bir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ilişki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gösterir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ve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bu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nedenle</a:t>
            </a:r>
            <a:r>
              <a:rPr lang="en-US" sz="2600" b="1" i="0" dirty="0">
                <a:effectLst/>
              </a:rPr>
              <a:t> model </a:t>
            </a:r>
            <a:r>
              <a:rPr lang="en-US" sz="2600" b="1" i="0" dirty="0" err="1">
                <a:effectLst/>
              </a:rPr>
              <a:t>için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potansiyel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olarak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daha</a:t>
            </a:r>
            <a:r>
              <a:rPr lang="en-US" sz="2600" b="1" i="0" dirty="0">
                <a:effectLst/>
              </a:rPr>
              <a:t> </a:t>
            </a:r>
            <a:r>
              <a:rPr lang="en-US" sz="2600" b="1" i="0" dirty="0" err="1">
                <a:effectLst/>
              </a:rPr>
              <a:t>değerlidir</a:t>
            </a:r>
            <a:r>
              <a:rPr lang="en-US" sz="2600" b="1" i="0" dirty="0">
                <a:effectLst/>
              </a:rPr>
              <a:t>.</a:t>
            </a:r>
          </a:p>
          <a:p>
            <a:r>
              <a:rPr lang="en-US" sz="2600" b="1" dirty="0">
                <a:solidFill>
                  <a:schemeClr val="bg2">
                    <a:lumMod val="75000"/>
                  </a:schemeClr>
                </a:solidFill>
              </a:rPr>
              <a:t>Decision Trees &amp; Random Forests:</a:t>
            </a:r>
          </a:p>
          <a:p>
            <a:r>
              <a:rPr lang="en-US" sz="2600" dirty="0" err="1"/>
              <a:t>Karar</a:t>
            </a:r>
            <a:r>
              <a:rPr lang="en-US" sz="2600" dirty="0"/>
              <a:t> </a:t>
            </a:r>
            <a:r>
              <a:rPr lang="en-US" sz="2600" dirty="0" err="1"/>
              <a:t>ağaçları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rastgele</a:t>
            </a:r>
            <a:r>
              <a:rPr lang="en-US" sz="2600" dirty="0"/>
              <a:t> </a:t>
            </a:r>
            <a:r>
              <a:rPr lang="en-US" sz="2600" dirty="0" err="1"/>
              <a:t>ormanlar</a:t>
            </a:r>
            <a:r>
              <a:rPr lang="en-US" sz="2600" dirty="0"/>
              <a:t>, </a:t>
            </a:r>
            <a:r>
              <a:rPr lang="en-US" sz="2600" dirty="0" err="1"/>
              <a:t>özelliklerin</a:t>
            </a:r>
            <a:r>
              <a:rPr lang="en-US" sz="2600" dirty="0"/>
              <a:t> </a:t>
            </a:r>
            <a:r>
              <a:rPr lang="en-US" sz="2600" dirty="0" err="1"/>
              <a:t>önemini</a:t>
            </a:r>
            <a:r>
              <a:rPr lang="en-US" sz="2600" dirty="0"/>
              <a:t> </a:t>
            </a:r>
            <a:r>
              <a:rPr lang="en-US" sz="2600" dirty="0" err="1"/>
              <a:t>doğrudan</a:t>
            </a:r>
            <a:r>
              <a:rPr lang="en-US" sz="2600" dirty="0"/>
              <a:t> </a:t>
            </a:r>
            <a:r>
              <a:rPr lang="en-US" sz="2600" dirty="0" err="1"/>
              <a:t>sağlar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Ağaçların</a:t>
            </a:r>
            <a:r>
              <a:rPr lang="en-US" sz="2600" dirty="0"/>
              <a:t> </a:t>
            </a:r>
            <a:r>
              <a:rPr lang="en-US" sz="2600" dirty="0" err="1"/>
              <a:t>bölünmelerinde</a:t>
            </a:r>
            <a:r>
              <a:rPr lang="en-US" sz="2600" dirty="0"/>
              <a:t> </a:t>
            </a:r>
            <a:r>
              <a:rPr lang="en-US" sz="2600" dirty="0" err="1"/>
              <a:t>hangi</a:t>
            </a:r>
            <a:r>
              <a:rPr lang="en-US" sz="2600" dirty="0"/>
              <a:t> </a:t>
            </a:r>
            <a:r>
              <a:rPr lang="en-US" sz="2600" dirty="0" err="1"/>
              <a:t>özelliklerin</a:t>
            </a:r>
            <a:r>
              <a:rPr lang="en-US" sz="2600" dirty="0"/>
              <a:t> ne </a:t>
            </a:r>
            <a:r>
              <a:rPr lang="en-US" sz="2600" dirty="0" err="1"/>
              <a:t>sıklıkla</a:t>
            </a:r>
            <a:r>
              <a:rPr lang="en-US" sz="2600" dirty="0"/>
              <a:t> </a:t>
            </a:r>
            <a:r>
              <a:rPr lang="en-US" sz="2600" dirty="0" err="1"/>
              <a:t>kullanıldığına</a:t>
            </a:r>
            <a:r>
              <a:rPr lang="en-US" sz="2600" dirty="0"/>
              <a:t> </a:t>
            </a:r>
            <a:r>
              <a:rPr lang="en-US" sz="2600" dirty="0" err="1"/>
              <a:t>dayanarak</a:t>
            </a:r>
            <a:r>
              <a:rPr lang="en-US" sz="2600" dirty="0"/>
              <a:t> </a:t>
            </a:r>
            <a:r>
              <a:rPr lang="en-US" sz="2600" dirty="0" err="1"/>
              <a:t>özelliklerin</a:t>
            </a:r>
            <a:r>
              <a:rPr lang="en-US" sz="2600" dirty="0"/>
              <a:t> </a:t>
            </a:r>
            <a:r>
              <a:rPr lang="en-US" sz="2600" dirty="0" err="1"/>
              <a:t>önemini</a:t>
            </a:r>
            <a:r>
              <a:rPr lang="en-US" sz="2600" dirty="0"/>
              <a:t> </a:t>
            </a:r>
            <a:r>
              <a:rPr lang="en-US" sz="2600" dirty="0" err="1"/>
              <a:t>sıralar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Rastgele</a:t>
            </a:r>
            <a:r>
              <a:rPr lang="en-US" sz="2600" dirty="0"/>
              <a:t> </a:t>
            </a:r>
            <a:r>
              <a:rPr lang="en-US" sz="2600" dirty="0" err="1"/>
              <a:t>ormanlar</a:t>
            </a:r>
            <a:r>
              <a:rPr lang="en-US" sz="2600" dirty="0"/>
              <a:t>, </a:t>
            </a:r>
            <a:r>
              <a:rPr lang="en-US" sz="2600" dirty="0" err="1"/>
              <a:t>birçok</a:t>
            </a:r>
            <a:r>
              <a:rPr lang="en-US" sz="2600" dirty="0"/>
              <a:t> </a:t>
            </a:r>
            <a:r>
              <a:rPr lang="en-US" sz="2600" dirty="0" err="1"/>
              <a:t>karar</a:t>
            </a:r>
            <a:r>
              <a:rPr lang="en-US" sz="2600" dirty="0"/>
              <a:t> </a:t>
            </a:r>
            <a:r>
              <a:rPr lang="en-US" sz="2600" dirty="0" err="1"/>
              <a:t>ağacının</a:t>
            </a:r>
            <a:r>
              <a:rPr lang="en-US" sz="2600" dirty="0"/>
              <a:t> </a:t>
            </a:r>
            <a:r>
              <a:rPr lang="en-US" sz="2600" dirty="0" err="1"/>
              <a:t>kombinasyonu</a:t>
            </a:r>
            <a:r>
              <a:rPr lang="en-US" sz="2600" dirty="0"/>
              <a:t> </a:t>
            </a:r>
            <a:r>
              <a:rPr lang="en-US" sz="2600" dirty="0" err="1"/>
              <a:t>olduğundan</a:t>
            </a:r>
            <a:r>
              <a:rPr lang="en-US" sz="2600" dirty="0"/>
              <a:t>, </a:t>
            </a:r>
            <a:r>
              <a:rPr lang="en-US" sz="2600" dirty="0" err="1"/>
              <a:t>genellikle</a:t>
            </a:r>
            <a:r>
              <a:rPr lang="en-US" sz="2600" dirty="0"/>
              <a:t> </a:t>
            </a:r>
            <a:r>
              <a:rPr lang="en-US" sz="2600" dirty="0" err="1"/>
              <a:t>daha</a:t>
            </a:r>
            <a:r>
              <a:rPr lang="en-US" sz="2600" dirty="0"/>
              <a:t> </a:t>
            </a:r>
            <a:r>
              <a:rPr lang="en-US" sz="2600" dirty="0" err="1"/>
              <a:t>kararlı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güvenilir</a:t>
            </a:r>
            <a:r>
              <a:rPr lang="en-US" sz="2600" dirty="0"/>
              <a:t> </a:t>
            </a:r>
            <a:r>
              <a:rPr lang="en-US" sz="2600" dirty="0" err="1"/>
              <a:t>özellik</a:t>
            </a:r>
            <a:r>
              <a:rPr lang="en-US" sz="2600" dirty="0"/>
              <a:t> </a:t>
            </a:r>
            <a:r>
              <a:rPr lang="en-US" sz="2600" dirty="0" err="1"/>
              <a:t>önemlilik</a:t>
            </a:r>
            <a:r>
              <a:rPr lang="en-US" sz="2600" dirty="0"/>
              <a:t> </a:t>
            </a:r>
            <a:r>
              <a:rPr lang="en-US" sz="2600" dirty="0" err="1"/>
              <a:t>puanları</a:t>
            </a:r>
            <a:r>
              <a:rPr lang="en-US" sz="2600" dirty="0"/>
              <a:t> </a:t>
            </a:r>
            <a:r>
              <a:rPr lang="en-US" sz="2600" dirty="0" err="1"/>
              <a:t>sağlar</a:t>
            </a:r>
            <a:r>
              <a:rPr lang="en-US" sz="2600" dirty="0"/>
              <a:t>.</a:t>
            </a:r>
          </a:p>
          <a:p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</a:rPr>
              <a:t>Özyinelemeli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bg2">
                    <a:lumMod val="75000"/>
                  </a:schemeClr>
                </a:solidFill>
              </a:rPr>
              <a:t>Özellik</a:t>
            </a:r>
            <a:r>
              <a:rPr lang="en-US" sz="2600" b="1" dirty="0">
                <a:solidFill>
                  <a:schemeClr val="bg2">
                    <a:lumMod val="75000"/>
                  </a:schemeClr>
                </a:solidFill>
              </a:rPr>
              <a:t> Eleme (Recursive Feature Elimination (RFE)):</a:t>
            </a:r>
          </a:p>
          <a:p>
            <a:r>
              <a:rPr lang="en-US" sz="2600" dirty="0"/>
              <a:t>RFE, </a:t>
            </a:r>
            <a:r>
              <a:rPr lang="en-US" sz="2600" dirty="0" err="1"/>
              <a:t>belirli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modeli</a:t>
            </a:r>
            <a:r>
              <a:rPr lang="en-US" sz="2600" dirty="0"/>
              <a:t> </a:t>
            </a:r>
            <a:r>
              <a:rPr lang="en-US" sz="2600" dirty="0" err="1"/>
              <a:t>kullanarak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önemli</a:t>
            </a:r>
            <a:r>
              <a:rPr lang="en-US" sz="2600" dirty="0"/>
              <a:t> </a:t>
            </a:r>
            <a:r>
              <a:rPr lang="en-US" sz="2600" dirty="0" err="1"/>
              <a:t>özellikleri</a:t>
            </a:r>
            <a:r>
              <a:rPr lang="en-US" sz="2600" dirty="0"/>
              <a:t> </a:t>
            </a:r>
            <a:r>
              <a:rPr lang="en-US" sz="2600" dirty="0" err="1"/>
              <a:t>seçer</a:t>
            </a:r>
            <a:r>
              <a:rPr lang="en-US" sz="2600" dirty="0"/>
              <a:t>.</a:t>
            </a:r>
          </a:p>
          <a:p>
            <a:r>
              <a:rPr lang="en-US" sz="2600" dirty="0"/>
              <a:t>Model, </a:t>
            </a:r>
            <a:r>
              <a:rPr lang="en-US" sz="2600" dirty="0" err="1"/>
              <a:t>tüm</a:t>
            </a:r>
            <a:r>
              <a:rPr lang="en-US" sz="2600" dirty="0"/>
              <a:t> </a:t>
            </a:r>
            <a:r>
              <a:rPr lang="en-US" sz="2600" dirty="0" err="1"/>
              <a:t>özelliklerle</a:t>
            </a:r>
            <a:r>
              <a:rPr lang="en-US" sz="2600" dirty="0"/>
              <a:t> </a:t>
            </a:r>
            <a:r>
              <a:rPr lang="en-US" sz="2600" dirty="0" err="1"/>
              <a:t>eğitilir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öneme</a:t>
            </a:r>
            <a:r>
              <a:rPr lang="en-US" sz="2600" dirty="0"/>
              <a:t> </a:t>
            </a:r>
            <a:r>
              <a:rPr lang="en-US" sz="2600" dirty="0" err="1"/>
              <a:t>sahip</a:t>
            </a:r>
            <a:r>
              <a:rPr lang="en-US" sz="2600" dirty="0"/>
              <a:t> </a:t>
            </a:r>
            <a:r>
              <a:rPr lang="en-US" sz="2600" dirty="0" err="1"/>
              <a:t>özellikler</a:t>
            </a:r>
            <a:r>
              <a:rPr lang="en-US" sz="2600" dirty="0"/>
              <a:t> </a:t>
            </a:r>
            <a:r>
              <a:rPr lang="en-US" sz="2600" dirty="0" err="1"/>
              <a:t>adım</a:t>
            </a:r>
            <a:r>
              <a:rPr lang="en-US" sz="2600" dirty="0"/>
              <a:t> </a:t>
            </a:r>
            <a:r>
              <a:rPr lang="en-US" sz="2600" dirty="0" err="1"/>
              <a:t>adım</a:t>
            </a:r>
            <a:r>
              <a:rPr lang="en-US" sz="2600" dirty="0"/>
              <a:t> </a:t>
            </a:r>
            <a:r>
              <a:rPr lang="en-US" sz="2600" dirty="0" err="1"/>
              <a:t>çıkarılır</a:t>
            </a:r>
            <a:r>
              <a:rPr lang="en-US" sz="2600" dirty="0"/>
              <a:t>.</a:t>
            </a:r>
          </a:p>
          <a:p>
            <a:r>
              <a:rPr lang="en-US" sz="2600" dirty="0"/>
              <a:t>Bu </a:t>
            </a:r>
            <a:r>
              <a:rPr lang="en-US" sz="2600" dirty="0" err="1"/>
              <a:t>işlem</a:t>
            </a:r>
            <a:r>
              <a:rPr lang="en-US" sz="2600" dirty="0"/>
              <a:t>, </a:t>
            </a:r>
            <a:r>
              <a:rPr lang="en-US" sz="2600" dirty="0" err="1"/>
              <a:t>belirli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özellik</a:t>
            </a:r>
            <a:r>
              <a:rPr lang="en-US" sz="2600" dirty="0"/>
              <a:t> </a:t>
            </a:r>
            <a:r>
              <a:rPr lang="en-US" sz="2600" dirty="0" err="1"/>
              <a:t>sayısına</a:t>
            </a:r>
            <a:r>
              <a:rPr lang="en-US" sz="2600" dirty="0"/>
              <a:t> </a:t>
            </a:r>
            <a:r>
              <a:rPr lang="en-US" sz="2600" dirty="0" err="1"/>
              <a:t>ulaşana</a:t>
            </a:r>
            <a:r>
              <a:rPr lang="en-US" sz="2600" dirty="0"/>
              <a:t> </a:t>
            </a:r>
            <a:r>
              <a:rPr lang="en-US" sz="2600" dirty="0" err="1"/>
              <a:t>kadar</a:t>
            </a:r>
            <a:r>
              <a:rPr lang="en-US" sz="2600" dirty="0"/>
              <a:t> </a:t>
            </a:r>
            <a:r>
              <a:rPr lang="en-US" sz="2600" dirty="0" err="1"/>
              <a:t>veya</a:t>
            </a:r>
            <a:r>
              <a:rPr lang="en-US" sz="2600" dirty="0"/>
              <a:t> model </a:t>
            </a:r>
            <a:r>
              <a:rPr lang="en-US" sz="2600" dirty="0" err="1"/>
              <a:t>performansı</a:t>
            </a:r>
            <a:r>
              <a:rPr lang="en-US" sz="2600" dirty="0"/>
              <a:t> </a:t>
            </a:r>
            <a:r>
              <a:rPr lang="en-US" sz="2600" dirty="0" err="1"/>
              <a:t>belirli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eşiğin</a:t>
            </a:r>
            <a:r>
              <a:rPr lang="en-US" sz="2600" dirty="0"/>
              <a:t> </a:t>
            </a:r>
            <a:r>
              <a:rPr lang="en-US" sz="2600" dirty="0" err="1"/>
              <a:t>altına</a:t>
            </a:r>
            <a:r>
              <a:rPr lang="en-US" sz="2600" dirty="0"/>
              <a:t> </a:t>
            </a:r>
            <a:r>
              <a:rPr lang="en-US" sz="2600" dirty="0" err="1"/>
              <a:t>düşene</a:t>
            </a:r>
            <a:r>
              <a:rPr lang="en-US" sz="2600" dirty="0"/>
              <a:t> </a:t>
            </a:r>
            <a:r>
              <a:rPr lang="en-US" sz="2600" dirty="0" err="1"/>
              <a:t>kadar</a:t>
            </a:r>
            <a:r>
              <a:rPr lang="en-US" sz="2600" dirty="0"/>
              <a:t> </a:t>
            </a:r>
            <a:r>
              <a:rPr lang="en-US" sz="2600" dirty="0" err="1"/>
              <a:t>devam</a:t>
            </a:r>
            <a:r>
              <a:rPr lang="en-US" sz="2600" dirty="0"/>
              <a:t> </a:t>
            </a:r>
            <a:r>
              <a:rPr lang="en-US" sz="2600" dirty="0" err="1"/>
              <a:t>eder</a:t>
            </a:r>
            <a:r>
              <a:rPr lang="en-US" sz="2600" dirty="0"/>
              <a:t>.</a:t>
            </a:r>
          </a:p>
          <a:p>
            <a:endParaRPr lang="en-US" sz="2300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1366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A890-95C5-E343-A7A3-4547E5D6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TR" dirty="0"/>
              <a:t>ÖzellİK MÜHENDİSLİĞİ (FEATURE ENGINEERING)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501B1-2A55-C645-97D4-4A1BE9AB045D}"/>
              </a:ext>
            </a:extLst>
          </p:cNvPr>
          <p:cNvSpPr txBox="1"/>
          <p:nvPr/>
        </p:nvSpPr>
        <p:spPr>
          <a:xfrm>
            <a:off x="1305910" y="1490007"/>
            <a:ext cx="913086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Binning / Bucketing:</a:t>
            </a:r>
          </a:p>
          <a:p>
            <a:pPr algn="just"/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1800" dirty="0" err="1"/>
              <a:t>Sürekli</a:t>
            </a:r>
            <a:r>
              <a:rPr lang="en-US" sz="1800" dirty="0"/>
              <a:t> </a:t>
            </a:r>
            <a:r>
              <a:rPr lang="en-US" sz="1800" dirty="0" err="1"/>
              <a:t>özellikleri</a:t>
            </a:r>
            <a:r>
              <a:rPr lang="en-US" sz="1800" dirty="0"/>
              <a:t> </a:t>
            </a:r>
            <a:r>
              <a:rPr lang="en-US" sz="1800" dirty="0" err="1"/>
              <a:t>kategorik</a:t>
            </a:r>
            <a:r>
              <a:rPr lang="en-US" sz="1800" dirty="0"/>
              <a:t> </a:t>
            </a:r>
            <a:r>
              <a:rPr lang="en-US" sz="1800" dirty="0" err="1"/>
              <a:t>özelliklere</a:t>
            </a:r>
            <a:r>
              <a:rPr lang="en-US" sz="1800" dirty="0"/>
              <a:t> </a:t>
            </a:r>
            <a:r>
              <a:rPr lang="en-US" sz="1800" dirty="0" err="1"/>
              <a:t>dönüştürmek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kullanılır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Örneğin</a:t>
            </a:r>
            <a:r>
              <a:rPr lang="en-US" sz="1800" dirty="0"/>
              <a:t>, </a:t>
            </a:r>
            <a:r>
              <a:rPr lang="en-US" sz="1800" dirty="0" err="1"/>
              <a:t>yaş</a:t>
            </a:r>
            <a:r>
              <a:rPr lang="en-US" sz="1800" dirty="0"/>
              <a:t> </a:t>
            </a:r>
            <a:r>
              <a:rPr lang="en-US" sz="1800" dirty="0" err="1"/>
              <a:t>özelliğini</a:t>
            </a:r>
            <a:r>
              <a:rPr lang="en-US" sz="1800" dirty="0"/>
              <a:t> '</a:t>
            </a:r>
            <a:r>
              <a:rPr lang="en-US" sz="1800" dirty="0" err="1"/>
              <a:t>genç</a:t>
            </a:r>
            <a:r>
              <a:rPr lang="en-US" sz="1800" dirty="0"/>
              <a:t>', '</a:t>
            </a:r>
            <a:r>
              <a:rPr lang="en-US" sz="1800" dirty="0" err="1"/>
              <a:t>orta</a:t>
            </a:r>
            <a:r>
              <a:rPr lang="en-US" sz="1800" dirty="0"/>
              <a:t> </a:t>
            </a:r>
            <a:r>
              <a:rPr lang="en-US" sz="1800" dirty="0" err="1"/>
              <a:t>yaş</a:t>
            </a:r>
            <a:r>
              <a:rPr lang="en-US" sz="1800" dirty="0"/>
              <a:t>' </a:t>
            </a:r>
            <a:r>
              <a:rPr lang="en-US" sz="1800" dirty="0" err="1"/>
              <a:t>ve</a:t>
            </a:r>
            <a:r>
              <a:rPr lang="en-US" sz="1800" dirty="0"/>
              <a:t> '</a:t>
            </a:r>
            <a:r>
              <a:rPr lang="en-US" sz="1800" dirty="0" err="1"/>
              <a:t>yaşlı</a:t>
            </a:r>
            <a:r>
              <a:rPr lang="en-US" sz="1800" dirty="0"/>
              <a:t>' </a:t>
            </a:r>
            <a:r>
              <a:rPr lang="en-US" sz="1800" dirty="0" err="1"/>
              <a:t>kategorilerine</a:t>
            </a:r>
            <a:r>
              <a:rPr lang="en-US" sz="1800" dirty="0"/>
              <a:t> </a:t>
            </a:r>
            <a:r>
              <a:rPr lang="en-US" sz="1800" dirty="0" err="1"/>
              <a:t>bölmek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Polinom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Özellikler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1800" dirty="0" err="1"/>
              <a:t>Mevcut</a:t>
            </a:r>
            <a:r>
              <a:rPr lang="en-US" sz="1800" dirty="0"/>
              <a:t> </a:t>
            </a:r>
            <a:r>
              <a:rPr lang="en-US" sz="1800" dirty="0" err="1"/>
              <a:t>özelliklerin</a:t>
            </a:r>
            <a:r>
              <a:rPr lang="en-US" sz="1800" dirty="0"/>
              <a:t> </a:t>
            </a:r>
            <a:r>
              <a:rPr lang="en-US" sz="1800" dirty="0" err="1"/>
              <a:t>polinomlarını</a:t>
            </a:r>
            <a:r>
              <a:rPr lang="en-US" sz="1800" dirty="0"/>
              <a:t> </a:t>
            </a:r>
            <a:r>
              <a:rPr lang="en-US" sz="1800" dirty="0" err="1"/>
              <a:t>oluşturarak</a:t>
            </a:r>
            <a:r>
              <a:rPr lang="en-US" sz="1800" dirty="0"/>
              <a:t> yeni </a:t>
            </a:r>
            <a:r>
              <a:rPr lang="en-US" sz="1800" dirty="0" err="1"/>
              <a:t>özellikler</a:t>
            </a:r>
            <a:r>
              <a:rPr lang="en-US" sz="1800" dirty="0"/>
              <a:t> </a:t>
            </a:r>
            <a:r>
              <a:rPr lang="en-US" sz="1800" dirty="0" err="1"/>
              <a:t>elde</a:t>
            </a:r>
            <a:r>
              <a:rPr lang="en-US" sz="1800" dirty="0"/>
              <a:t> </a:t>
            </a:r>
            <a:r>
              <a:rPr lang="en-US" sz="1800" dirty="0" err="1"/>
              <a:t>edilir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Özelliklerin</a:t>
            </a:r>
            <a:r>
              <a:rPr lang="en-US" sz="1800" dirty="0"/>
              <a:t> </a:t>
            </a:r>
            <a:r>
              <a:rPr lang="en-US" sz="1800" dirty="0" err="1"/>
              <a:t>kareleri</a:t>
            </a:r>
            <a:r>
              <a:rPr lang="en-US" sz="1800" dirty="0"/>
              <a:t>, </a:t>
            </a:r>
            <a:r>
              <a:rPr lang="en-US" sz="1800" dirty="0" err="1"/>
              <a:t>küpleri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iki</a:t>
            </a:r>
            <a:r>
              <a:rPr lang="en-US" sz="1800" dirty="0"/>
              <a:t> </a:t>
            </a:r>
            <a:r>
              <a:rPr lang="en-US" sz="1800" dirty="0" err="1"/>
              <a:t>özelliğin</a:t>
            </a:r>
            <a:r>
              <a:rPr lang="en-US" sz="1800" dirty="0"/>
              <a:t> </a:t>
            </a:r>
            <a:r>
              <a:rPr lang="en-US" sz="1800" dirty="0" err="1"/>
              <a:t>çarpımı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Log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Dönüşümü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1800" dirty="0" err="1"/>
              <a:t>Dağılımı</a:t>
            </a:r>
            <a:r>
              <a:rPr lang="en-US" sz="1800" dirty="0"/>
              <a:t> </a:t>
            </a:r>
            <a:r>
              <a:rPr lang="en-US" sz="1800" dirty="0" err="1"/>
              <a:t>eğri</a:t>
            </a:r>
            <a:r>
              <a:rPr lang="en-US" sz="1800" dirty="0"/>
              <a:t> </a:t>
            </a:r>
            <a:r>
              <a:rPr lang="en-US" sz="1800" dirty="0" err="1"/>
              <a:t>olan</a:t>
            </a:r>
            <a:r>
              <a:rPr lang="en-US" sz="1800" dirty="0"/>
              <a:t> </a:t>
            </a:r>
            <a:r>
              <a:rPr lang="en-US" sz="1800" dirty="0" err="1"/>
              <a:t>özellikleri</a:t>
            </a:r>
            <a:r>
              <a:rPr lang="en-US" sz="1800" dirty="0"/>
              <a:t> </a:t>
            </a:r>
            <a:r>
              <a:rPr lang="en-US" sz="1800" dirty="0" err="1"/>
              <a:t>daha</a:t>
            </a:r>
            <a:r>
              <a:rPr lang="en-US" sz="1800" dirty="0"/>
              <a:t> normal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dağılıma</a:t>
            </a:r>
            <a:r>
              <a:rPr lang="en-US" sz="1800" dirty="0"/>
              <a:t> </a:t>
            </a:r>
            <a:r>
              <a:rPr lang="en-US" sz="1800" dirty="0" err="1"/>
              <a:t>sahip</a:t>
            </a:r>
            <a:r>
              <a:rPr lang="en-US" sz="1800" dirty="0"/>
              <a:t> hale </a:t>
            </a:r>
            <a:r>
              <a:rPr lang="en-US" sz="1800" dirty="0" err="1"/>
              <a:t>getirmek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kullanılır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TR" sz="1200" dirty="0"/>
          </a:p>
        </p:txBody>
      </p:sp>
    </p:spTree>
    <p:extLst>
      <p:ext uri="{BB962C8B-B14F-4D97-AF65-F5344CB8AC3E}">
        <p14:creationId xmlns:p14="http://schemas.microsoft.com/office/powerpoint/2010/main" val="271748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016D-3058-9D4A-8809-A2B3C47F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ÖzellİK MÜHENDİSLİĞİ (FEATURE ENGINEERING)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9B0D-DEF2-8C47-B45E-635AC075CC61}"/>
              </a:ext>
            </a:extLst>
          </p:cNvPr>
          <p:cNvSpPr txBox="1"/>
          <p:nvPr/>
        </p:nvSpPr>
        <p:spPr>
          <a:xfrm>
            <a:off x="1379483" y="1724653"/>
            <a:ext cx="88260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Zaman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Serisi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Özellikleri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sz="1800" dirty="0"/>
              <a:t>Zaman </a:t>
            </a:r>
            <a:r>
              <a:rPr lang="en-US" sz="1800" dirty="0" err="1"/>
              <a:t>serisi</a:t>
            </a:r>
            <a:r>
              <a:rPr lang="en-US" sz="1800" dirty="0"/>
              <a:t> </a:t>
            </a:r>
            <a:r>
              <a:rPr lang="en-US" sz="1800" dirty="0" err="1"/>
              <a:t>verisinden</a:t>
            </a:r>
            <a:r>
              <a:rPr lang="en-US" sz="1800" dirty="0"/>
              <a:t> </a:t>
            </a:r>
            <a:r>
              <a:rPr lang="en-US" sz="1800" dirty="0" err="1"/>
              <a:t>türetilen</a:t>
            </a:r>
            <a:r>
              <a:rPr lang="en-US" sz="1800" dirty="0"/>
              <a:t> </a:t>
            </a:r>
            <a:r>
              <a:rPr lang="en-US" sz="1800" dirty="0" err="1"/>
              <a:t>özellikler</a:t>
            </a:r>
            <a:r>
              <a:rPr lang="en-US" sz="1800" dirty="0"/>
              <a:t>. </a:t>
            </a:r>
            <a:r>
              <a:rPr lang="en-US" sz="1800" dirty="0" err="1"/>
              <a:t>Örneğin</a:t>
            </a:r>
            <a:r>
              <a:rPr lang="en-US" sz="1800" dirty="0"/>
              <a:t>, </a:t>
            </a:r>
            <a:r>
              <a:rPr lang="en-US" sz="1800" dirty="0" err="1"/>
              <a:t>hareketli</a:t>
            </a:r>
            <a:r>
              <a:rPr lang="en-US" sz="1800" dirty="0"/>
              <a:t> </a:t>
            </a:r>
            <a:r>
              <a:rPr lang="en-US" sz="1800" dirty="0" err="1"/>
              <a:t>ortalamalar</a:t>
            </a:r>
            <a:r>
              <a:rPr lang="en-US" sz="1800" dirty="0"/>
              <a:t>, zaman </a:t>
            </a:r>
            <a:r>
              <a:rPr lang="en-US" sz="1800" dirty="0" err="1"/>
              <a:t>damgaları</a:t>
            </a:r>
            <a:r>
              <a:rPr lang="en-US" sz="1800" dirty="0"/>
              <a:t>, </a:t>
            </a:r>
            <a:r>
              <a:rPr lang="en-US" sz="1800" dirty="0" err="1"/>
              <a:t>mevsimsel</a:t>
            </a:r>
            <a:r>
              <a:rPr lang="en-US" sz="1800" dirty="0"/>
              <a:t> </a:t>
            </a:r>
            <a:r>
              <a:rPr lang="en-US" sz="1800" dirty="0" err="1"/>
              <a:t>göstergeler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Etkileşim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Özellikleri</a:t>
            </a:r>
            <a:r>
              <a:rPr lang="en-US" sz="1800" dirty="0"/>
              <a:t>:</a:t>
            </a:r>
          </a:p>
          <a:p>
            <a:pPr algn="just"/>
            <a:r>
              <a:rPr lang="en-US" sz="1800" dirty="0" err="1"/>
              <a:t>İki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daha</a:t>
            </a:r>
            <a:r>
              <a:rPr lang="en-US" sz="1800" dirty="0"/>
              <a:t> </a:t>
            </a:r>
            <a:r>
              <a:rPr lang="en-US" sz="1800" dirty="0" err="1"/>
              <a:t>fazla</a:t>
            </a:r>
            <a:r>
              <a:rPr lang="en-US" sz="1800" dirty="0"/>
              <a:t> </a:t>
            </a:r>
            <a:r>
              <a:rPr lang="en-US" sz="1800" dirty="0" err="1"/>
              <a:t>özelliğin</a:t>
            </a:r>
            <a:r>
              <a:rPr lang="en-US" sz="1800" dirty="0"/>
              <a:t> </a:t>
            </a:r>
            <a:r>
              <a:rPr lang="en-US" sz="1800" dirty="0" err="1"/>
              <a:t>birleştirilmesiyle</a:t>
            </a:r>
            <a:r>
              <a:rPr lang="en-US" sz="1800" dirty="0"/>
              <a:t> </a:t>
            </a:r>
            <a:r>
              <a:rPr lang="en-US" sz="1800" dirty="0" err="1"/>
              <a:t>oluşturulan</a:t>
            </a:r>
            <a:r>
              <a:rPr lang="en-US" sz="1800" dirty="0"/>
              <a:t> </a:t>
            </a:r>
            <a:r>
              <a:rPr lang="en-US" sz="1800" dirty="0" err="1"/>
              <a:t>özellikler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Eksik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Değerleri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Doldurma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sz="1800" dirty="0" err="1"/>
              <a:t>Ortalama</a:t>
            </a:r>
            <a:r>
              <a:rPr lang="en-US" sz="1800" dirty="0"/>
              <a:t>, </a:t>
            </a:r>
            <a:r>
              <a:rPr lang="en-US" sz="1800" dirty="0" err="1"/>
              <a:t>medyan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mod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istatistiklerle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da model </a:t>
            </a:r>
            <a:r>
              <a:rPr lang="en-US" sz="1800" dirty="0" err="1"/>
              <a:t>tahminleriyle</a:t>
            </a:r>
            <a:r>
              <a:rPr lang="en-US" sz="1800" dirty="0"/>
              <a:t> </a:t>
            </a:r>
            <a:r>
              <a:rPr lang="en-US" sz="1800" dirty="0" err="1"/>
              <a:t>eksik</a:t>
            </a:r>
            <a:r>
              <a:rPr lang="en-US" sz="1800" dirty="0"/>
              <a:t> </a:t>
            </a:r>
            <a:r>
              <a:rPr lang="en-US" sz="1800" dirty="0" err="1"/>
              <a:t>değerlerin</a:t>
            </a:r>
            <a:r>
              <a:rPr lang="en-US" sz="1800" dirty="0"/>
              <a:t> </a:t>
            </a:r>
            <a:r>
              <a:rPr lang="en-US" sz="1800" dirty="0" err="1"/>
              <a:t>doldurulması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Domain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Bilgisi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Özellikleri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sz="1800" dirty="0" err="1"/>
              <a:t>Belirli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alana</a:t>
            </a:r>
            <a:r>
              <a:rPr lang="en-US" sz="1800" dirty="0"/>
              <a:t> </a:t>
            </a:r>
            <a:r>
              <a:rPr lang="en-US" sz="1800" dirty="0" err="1"/>
              <a:t>özgü</a:t>
            </a:r>
            <a:r>
              <a:rPr lang="en-US" sz="1800" dirty="0"/>
              <a:t> </a:t>
            </a:r>
            <a:r>
              <a:rPr lang="en-US" sz="1800" dirty="0" err="1"/>
              <a:t>bilgi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özellikler</a:t>
            </a:r>
            <a:r>
              <a:rPr lang="en-US" sz="1800" dirty="0"/>
              <a:t> </a:t>
            </a:r>
            <a:r>
              <a:rPr lang="en-US" sz="1800" dirty="0" err="1"/>
              <a:t>oluşturma</a:t>
            </a:r>
            <a:r>
              <a:rPr lang="en-US" sz="1800" dirty="0"/>
              <a:t>. </a:t>
            </a:r>
            <a:r>
              <a:rPr lang="en-US" sz="1800" dirty="0" err="1"/>
              <a:t>Örneğin</a:t>
            </a:r>
            <a:r>
              <a:rPr lang="en-US" sz="1800" dirty="0"/>
              <a:t>,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finans</a:t>
            </a:r>
            <a:r>
              <a:rPr lang="en-US" sz="1800" dirty="0"/>
              <a:t> </a:t>
            </a:r>
            <a:r>
              <a:rPr lang="en-US" sz="1800" dirty="0" err="1"/>
              <a:t>uygulamasında</a:t>
            </a:r>
            <a:r>
              <a:rPr lang="en-US" sz="1800" dirty="0"/>
              <a:t> </a:t>
            </a:r>
            <a:r>
              <a:rPr lang="en-US" sz="1800" dirty="0" err="1"/>
              <a:t>fiyat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hacimden</a:t>
            </a:r>
            <a:r>
              <a:rPr lang="en-US" sz="1800" dirty="0"/>
              <a:t> </a:t>
            </a:r>
            <a:r>
              <a:rPr lang="en-US" sz="1800" dirty="0" err="1"/>
              <a:t>türetilen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göstergeler</a:t>
            </a:r>
            <a:r>
              <a:rPr lang="en-US" sz="1800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8998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EDE2-A785-1D43-A87B-7BBE8012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effectLst/>
                <a:latin typeface="Söhne"/>
              </a:rPr>
              <a:t>Makİne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Öğrenİmİ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Modellerİ</a:t>
            </a:r>
            <a:r>
              <a:rPr lang="en-US" b="1" i="0" dirty="0">
                <a:effectLst/>
                <a:latin typeface="Söhne"/>
              </a:rPr>
              <a:t> (Machine Learning Models)</a:t>
            </a:r>
            <a:br>
              <a:rPr lang="en-US" b="1" i="0" dirty="0">
                <a:effectLst/>
                <a:latin typeface="Söhne"/>
              </a:rPr>
            </a:b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1C337-0D62-2640-ADE2-4FF2A4CF6C26}"/>
              </a:ext>
            </a:extLst>
          </p:cNvPr>
          <p:cNvSpPr txBox="1"/>
          <p:nvPr/>
        </p:nvSpPr>
        <p:spPr>
          <a:xfrm>
            <a:off x="1242849" y="1744426"/>
            <a:ext cx="88681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1. 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Lineer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Regresyon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(Linear Regression): </a:t>
            </a:r>
            <a:r>
              <a:rPr lang="en-US" b="0" i="0" dirty="0" err="1">
                <a:effectLst/>
              </a:rPr>
              <a:t>Sürekli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hedef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değişkenleri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tahmin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etmek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için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kullanılır</a:t>
            </a:r>
            <a:r>
              <a:rPr lang="en-US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2. 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Lojistik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Regresyon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(Logistic Regression): </a:t>
            </a:r>
            <a:r>
              <a:rPr lang="en-US" b="0" i="0" dirty="0" err="1">
                <a:effectLst/>
              </a:rPr>
              <a:t>İkili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sınıflandırma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problemleri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için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kullanılır</a:t>
            </a:r>
            <a:r>
              <a:rPr lang="en-US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3. 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Karar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Ağaçları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(Decision Trees): </a:t>
            </a:r>
            <a:r>
              <a:rPr lang="en-US" b="0" i="0" dirty="0">
                <a:effectLst/>
              </a:rPr>
              <a:t>Hem </a:t>
            </a:r>
            <a:r>
              <a:rPr lang="en-US" b="0" i="0" dirty="0" err="1">
                <a:effectLst/>
              </a:rPr>
              <a:t>sınıflandırma</a:t>
            </a:r>
            <a:r>
              <a:rPr lang="en-US" b="0" i="0" dirty="0">
                <a:effectLst/>
              </a:rPr>
              <a:t> hem de </a:t>
            </a:r>
            <a:r>
              <a:rPr lang="en-US" b="0" i="0" dirty="0" err="1">
                <a:effectLst/>
              </a:rPr>
              <a:t>regresyon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problemleri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için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kullanılır</a:t>
            </a:r>
            <a:r>
              <a:rPr lang="en-US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4. 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Rastgele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Orman (Random Forest): </a:t>
            </a:r>
            <a:r>
              <a:rPr lang="en-US" b="0" i="0" dirty="0" err="1">
                <a:effectLst/>
              </a:rPr>
              <a:t>Karar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ağaçlarının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topluluğu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olarak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çalışır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genellikle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daha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stabil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doğru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sonuçlar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verir</a:t>
            </a:r>
            <a:r>
              <a:rPr lang="en-US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5.  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Gradient Boosting Machines (GBM): </a:t>
            </a:r>
            <a:r>
              <a:rPr lang="en-US" b="0" i="0" dirty="0" err="1">
                <a:effectLst/>
              </a:rPr>
              <a:t>Güçlü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sınıflandırma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regresyon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modelidir</a:t>
            </a:r>
            <a:r>
              <a:rPr lang="en-US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/>
              <a:t>    (XGBOOST, LGBM, CATBOOST)</a:t>
            </a: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b="1" i="0" dirty="0">
                <a:effectLst/>
              </a:rPr>
              <a:t>.  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K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En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Yakın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Komşu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(K-Nearest Neighbors, KNN): </a:t>
            </a:r>
            <a:r>
              <a:rPr lang="en-US" b="0" i="0" dirty="0" err="1">
                <a:effectLst/>
              </a:rPr>
              <a:t>Sınıflandırma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regresyon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için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kullanılır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özellikle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küçük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setleri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için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uygundur</a:t>
            </a:r>
            <a:r>
              <a:rPr lang="en-US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7. 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Destek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Vektör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Makineleri</a:t>
            </a:r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(Support Vector Machines, SVM): </a:t>
            </a:r>
            <a:r>
              <a:rPr lang="en-US" b="0" i="0" dirty="0" err="1">
                <a:effectLst/>
              </a:rPr>
              <a:t>Sınıflandırma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regresyon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problemleri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için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kullanılır</a:t>
            </a:r>
            <a:r>
              <a:rPr lang="en-US" b="0" i="0" dirty="0">
                <a:effectLst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5427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D5AF-712A-0746-8BEE-39F1B0C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makİNELER NASIL ÖĞRENİR ? 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47A1-76F0-2D46-A709-9C01E573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Karar Ağaçları – Sınıflandırma (Decision Tree - Classification) Çalışma Mantığı</a:t>
            </a:r>
          </a:p>
        </p:txBody>
      </p:sp>
    </p:spTree>
    <p:extLst>
      <p:ext uri="{BB962C8B-B14F-4D97-AF65-F5344CB8AC3E}">
        <p14:creationId xmlns:p14="http://schemas.microsoft.com/office/powerpoint/2010/main" val="21698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A1B98-D98B-754E-878E-C436FE22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eĞİTİM VERİSİ (Traın data)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CA7CA8-25DF-F220-F25B-D4F126B4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2 </a:t>
            </a:r>
            <a:r>
              <a:rPr lang="en-US" sz="1800" dirty="0" err="1">
                <a:solidFill>
                  <a:srgbClr val="FFFFFF"/>
                </a:solidFill>
              </a:rPr>
              <a:t>özellik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Binary </a:t>
            </a:r>
            <a:r>
              <a:rPr lang="en-US" sz="1800" dirty="0" err="1">
                <a:solidFill>
                  <a:srgbClr val="FFFFFF"/>
                </a:solidFill>
              </a:rPr>
              <a:t>etiket</a:t>
            </a:r>
            <a:r>
              <a:rPr lang="en-US" sz="1800" dirty="0">
                <a:solidFill>
                  <a:srgbClr val="FFFFFF"/>
                </a:solidFill>
              </a:rPr>
              <a:t> (label) 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Etiketin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aldığı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bu</a:t>
            </a:r>
            <a:r>
              <a:rPr lang="en-US" sz="1800" dirty="0">
                <a:solidFill>
                  <a:srgbClr val="FFFFFF"/>
                </a:solidFill>
              </a:rPr>
              <a:t> data </a:t>
            </a:r>
            <a:r>
              <a:rPr lang="en-US" sz="1800" dirty="0" err="1">
                <a:solidFill>
                  <a:srgbClr val="FFFFFF"/>
                </a:solidFill>
              </a:rPr>
              <a:t>eğitim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verisi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olarak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adlandırılır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" name="Picture 10" descr="A grid of numbers and letters&#10;&#10;Description automatically generated">
            <a:extLst>
              <a:ext uri="{FF2B5EF4-FFF2-40B4-BE49-F238E27FC236}">
                <a16:creationId xmlns:a16="http://schemas.microsoft.com/office/drawing/2014/main" id="{836F5F54-14E3-5C44-991A-E2266C4DC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84" y="643467"/>
            <a:ext cx="336283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4F5B9-C83D-6E4C-B427-3B1287A7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2700" dirty="0">
                <a:solidFill>
                  <a:srgbClr val="FFFFFF"/>
                </a:solidFill>
              </a:rPr>
              <a:t>SENARYO-1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47F4B-69FC-753E-A7D2-E2519A47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Sınıfları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iyi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şekilde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ayırmak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iyi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ayırım</a:t>
            </a:r>
            <a:r>
              <a:rPr lang="en-US" sz="1800" dirty="0">
                <a:solidFill>
                  <a:srgbClr val="FFFFFF"/>
                </a:solidFill>
              </a:rPr>
              <a:t>(split) </a:t>
            </a:r>
            <a:r>
              <a:rPr lang="en-US" sz="1800" dirty="0" err="1">
                <a:solidFill>
                  <a:srgbClr val="FFFFFF"/>
                </a:solidFill>
              </a:rPr>
              <a:t>noktası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neresidir</a:t>
            </a:r>
            <a:r>
              <a:rPr lang="en-US" sz="1800" dirty="0">
                <a:solidFill>
                  <a:srgbClr val="FFFFFF"/>
                </a:solidFill>
              </a:rPr>
              <a:t>?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Hangi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özellik</a:t>
            </a:r>
            <a:r>
              <a:rPr lang="en-US" sz="1800" dirty="0">
                <a:solidFill>
                  <a:srgbClr val="FFFFFF"/>
                </a:solidFill>
              </a:rPr>
              <a:t>?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Hangi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</a:t>
            </a:r>
            <a:r>
              <a:rPr lang="en-US" sz="1800" dirty="0">
                <a:solidFill>
                  <a:srgbClr val="FFFFFF"/>
                </a:solidFill>
              </a:rPr>
              <a:t>?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49302255-DEE5-5646-B045-96A31229F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911562"/>
            <a:ext cx="6844045" cy="50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C36EA-2B2E-764D-B491-52493226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Karar ağacı gösterİMİ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0F8C98-E2A8-8C64-D1CE-7EBB2982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diagram of a number of samples&#10;&#10;Description automatically generated with medium confidence">
            <a:extLst>
              <a:ext uri="{FF2B5EF4-FFF2-40B4-BE49-F238E27FC236}">
                <a16:creationId xmlns:a16="http://schemas.microsoft.com/office/drawing/2014/main" id="{97AF8249-2BF8-024A-848F-7D430562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52" y="643467"/>
            <a:ext cx="654889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ree classifier&#10;&#10;Description automatically generated">
            <a:extLst>
              <a:ext uri="{FF2B5EF4-FFF2-40B4-BE49-F238E27FC236}">
                <a16:creationId xmlns:a16="http://schemas.microsoft.com/office/drawing/2014/main" id="{3E62B72B-EF99-C64E-8983-607BD2467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60" y="656285"/>
            <a:ext cx="6655649" cy="5035524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321A93-B626-604A-8DA7-4C1B44A8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52" y="1779956"/>
            <a:ext cx="3515898" cy="11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01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059CDD-9F31-9C49-B7A7-42CB6CDD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FINDING BEST SPLIT (En İYİ AYIRIMI BULMA)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1219D4-C05F-B9EB-1C0D-6D6B55F3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Muhtemel</a:t>
            </a:r>
            <a:r>
              <a:rPr lang="en-US" sz="1800" dirty="0">
                <a:solidFill>
                  <a:srgbClr val="FFFFFF"/>
                </a:solidFill>
              </a:rPr>
              <a:t> split </a:t>
            </a:r>
            <a:r>
              <a:rPr lang="en-US" sz="1800" dirty="0" err="1">
                <a:solidFill>
                  <a:srgbClr val="FFFFFF"/>
                </a:solidFill>
              </a:rPr>
              <a:t>değerleri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nasıl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belirlenir</a:t>
            </a:r>
            <a:r>
              <a:rPr lang="en-US" sz="1800" dirty="0">
                <a:solidFill>
                  <a:srgbClr val="FFFFFF"/>
                </a:solidFill>
              </a:rPr>
              <a:t>?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Belirsizliği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çok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azaltan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sınıfları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iyi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ayıran</a:t>
            </a:r>
            <a:r>
              <a:rPr lang="en-US" sz="1800" dirty="0">
                <a:solidFill>
                  <a:srgbClr val="FFFFFF"/>
                </a:solidFill>
              </a:rPr>
              <a:t> split </a:t>
            </a:r>
            <a:r>
              <a:rPr lang="en-US" sz="1800" dirty="0" err="1">
                <a:solidFill>
                  <a:srgbClr val="FFFFFF"/>
                </a:solidFill>
              </a:rPr>
              <a:t>değeri</a:t>
            </a:r>
            <a:r>
              <a:rPr lang="en-US" sz="1800" dirty="0">
                <a:solidFill>
                  <a:srgbClr val="FFFFFF"/>
                </a:solidFill>
              </a:rPr>
              <a:t>(best split) </a:t>
            </a:r>
            <a:r>
              <a:rPr lang="en-US" sz="1800" dirty="0" err="1">
                <a:solidFill>
                  <a:srgbClr val="FFFFFF"/>
                </a:solidFill>
              </a:rPr>
              <a:t>nasıl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belirlenir</a:t>
            </a:r>
            <a:r>
              <a:rPr lang="en-US" sz="1800" dirty="0">
                <a:solidFill>
                  <a:srgbClr val="FFFFFF"/>
                </a:solidFill>
              </a:rPr>
              <a:t>? (Gini impurity </a:t>
            </a:r>
            <a:r>
              <a:rPr lang="en-US" sz="1800" dirty="0" err="1">
                <a:solidFill>
                  <a:srgbClr val="FFFFFF"/>
                </a:solidFill>
              </a:rPr>
              <a:t>veya</a:t>
            </a:r>
            <a:r>
              <a:rPr lang="en-US" sz="1800" dirty="0">
                <a:solidFill>
                  <a:srgbClr val="FFFFFF"/>
                </a:solidFill>
              </a:rPr>
              <a:t> İnformation gain)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graph with dots and numbers&#10;&#10;Description automatically generated">
            <a:extLst>
              <a:ext uri="{FF2B5EF4-FFF2-40B4-BE49-F238E27FC236}">
                <a16:creationId xmlns:a16="http://schemas.microsoft.com/office/drawing/2014/main" id="{58ADC40E-9665-E84A-9B65-01AC822F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937227"/>
            <a:ext cx="6844045" cy="49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6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FC11-C1FE-8440-A339-BC2547A6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effectLst/>
                <a:latin typeface="Söhne"/>
              </a:rPr>
              <a:t>Verİ</a:t>
            </a:r>
            <a:r>
              <a:rPr lang="en-US" b="1" i="0" dirty="0">
                <a:effectLst/>
                <a:latin typeface="Söhne"/>
              </a:rPr>
              <a:t> BİLİMİNİN </a:t>
            </a:r>
            <a:r>
              <a:rPr lang="en-US" b="1" i="0" dirty="0" err="1">
                <a:effectLst/>
                <a:latin typeface="Söhne"/>
              </a:rPr>
              <a:t>TanIMI</a:t>
            </a:r>
            <a:br>
              <a:rPr lang="en-US" b="1" i="0" dirty="0">
                <a:effectLst/>
                <a:latin typeface="Söhne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A46D-916C-9141-BAD3-53C54D92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effectLst/>
                <a:latin typeface="Söhne"/>
              </a:rPr>
              <a:t>Büyük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karmaşık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kümelerinden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bilgi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içgörü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elde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etmek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istatistik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bilgisayar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bilgi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disiplinlerini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birleştiren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çok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disiplinli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alandır</a:t>
            </a:r>
            <a:r>
              <a:rPr lang="en-US" b="0" i="0" dirty="0">
                <a:effectLst/>
                <a:latin typeface="Söhne"/>
              </a:rPr>
              <a:t>. </a:t>
            </a:r>
          </a:p>
          <a:p>
            <a:pPr algn="just"/>
            <a:r>
              <a:rPr lang="en-US" b="0" i="0" dirty="0" err="1">
                <a:effectLst/>
                <a:latin typeface="Söhne"/>
              </a:rPr>
              <a:t>Temel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olarak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veri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bilimi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veriyi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daha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iyi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anlamak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tahminlerde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bulunmak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kararlar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almak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kullanılır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0999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70EEDB6-B982-7D45-B72C-0272869D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250" y="4349567"/>
            <a:ext cx="9207500" cy="2095500"/>
          </a:xfrm>
        </p:spPr>
      </p:pic>
      <p:pic>
        <p:nvPicPr>
          <p:cNvPr id="7" name="Picture 6" descr="A graph with a line and a curve&#10;&#10;Description automatically generated">
            <a:extLst>
              <a:ext uri="{FF2B5EF4-FFF2-40B4-BE49-F238E27FC236}">
                <a16:creationId xmlns:a16="http://schemas.microsoft.com/office/drawing/2014/main" id="{85B46508-900E-C543-8EFF-50C7D598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27" y="189974"/>
            <a:ext cx="5907639" cy="40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2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A graph with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2D2D7063-9E09-5F44-B704-33D95361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31" y="198265"/>
            <a:ext cx="4900262" cy="4314099"/>
          </a:xfrm>
        </p:spPr>
      </p:pic>
      <p:pic>
        <p:nvPicPr>
          <p:cNvPr id="51" name="Picture 50" descr="A screenshot of a math test&#10;&#10;Description automatically generated">
            <a:extLst>
              <a:ext uri="{FF2B5EF4-FFF2-40B4-BE49-F238E27FC236}">
                <a16:creationId xmlns:a16="http://schemas.microsoft.com/office/drawing/2014/main" id="{8A35AFB2-82E9-A844-9983-00B931B6D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70" y="188327"/>
            <a:ext cx="6014311" cy="6351112"/>
          </a:xfrm>
          <a:prstGeom prst="rect">
            <a:avLst/>
          </a:prstGeom>
        </p:spPr>
      </p:pic>
      <p:pic>
        <p:nvPicPr>
          <p:cNvPr id="53" name="Picture 5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67F3639-7A2C-1148-84DD-147686917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6" y="4686433"/>
            <a:ext cx="5068957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93535D67-4270-9446-9BE3-C5BCD01C3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62" y="76578"/>
            <a:ext cx="4703721" cy="4623431"/>
          </a:xfrm>
        </p:spPr>
      </p:pic>
      <p:pic>
        <p:nvPicPr>
          <p:cNvPr id="7" name="Picture 6" descr="A screenshot of a math test&#10;&#10;Description automatically generated">
            <a:extLst>
              <a:ext uri="{FF2B5EF4-FFF2-40B4-BE49-F238E27FC236}">
                <a16:creationId xmlns:a16="http://schemas.microsoft.com/office/drawing/2014/main" id="{865DB7E0-235B-9F48-BF87-77C2EB8C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68" y="213691"/>
            <a:ext cx="5924067" cy="6430617"/>
          </a:xfrm>
          <a:prstGeom prst="rect">
            <a:avLst/>
          </a:prstGeom>
        </p:spPr>
      </p:pic>
      <p:pic>
        <p:nvPicPr>
          <p:cNvPr id="8" name="Picture 7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C95739F-EB5C-BE46-9E0C-3FF4AC676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68" y="4825580"/>
            <a:ext cx="5068957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0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097E2-CB00-8E4B-A667-1460B93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TR" sz="3200"/>
              <a:t>Model DEĞERLENDİRME</a:t>
            </a:r>
          </a:p>
        </p:txBody>
      </p:sp>
      <p:sp>
        <p:nvSpPr>
          <p:cNvPr id="93" name="Content Placeholder 50">
            <a:extLst>
              <a:ext uri="{FF2B5EF4-FFF2-40B4-BE49-F238E27FC236}">
                <a16:creationId xmlns:a16="http://schemas.microsoft.com/office/drawing/2014/main" id="{73A86D9B-DF9D-116C-0A99-37AD0245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35785"/>
            <a:ext cx="4459287" cy="4276089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Doğruluk</a:t>
            </a:r>
            <a:r>
              <a:rPr lang="en-US" sz="1800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(Accuracy)</a:t>
            </a:r>
            <a:r>
              <a:rPr lang="en-US" sz="18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Bu, </a:t>
            </a:r>
            <a:r>
              <a:rPr lang="en-US" sz="1800" b="0" i="0" dirty="0" err="1">
                <a:effectLst/>
              </a:rPr>
              <a:t>doğru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tahmin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edilen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örneklerin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toplam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örnek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sayısına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oranıdır</a:t>
            </a:r>
            <a:r>
              <a:rPr lang="en-US" sz="1800" b="0" i="0" dirty="0">
                <a:effectLst/>
              </a:rPr>
              <a:t>.</a:t>
            </a:r>
          </a:p>
          <a:p>
            <a:r>
              <a:rPr lang="en-US" sz="1800" b="0" i="0" dirty="0">
                <a:effectLst/>
              </a:rPr>
              <a:t>Her </a:t>
            </a:r>
            <a:r>
              <a:rPr lang="en-US" sz="1800" b="0" i="0" dirty="0" err="1">
                <a:effectLst/>
              </a:rPr>
              <a:t>sınıftaki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örnek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sayısının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dengesiz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olduğu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durumlarda</a:t>
            </a:r>
            <a:r>
              <a:rPr lang="en-US" sz="1800" b="0" i="0" dirty="0">
                <a:effectLst/>
              </a:rPr>
              <a:t> (</a:t>
            </a:r>
            <a:r>
              <a:rPr lang="en-US" sz="1800" b="0" i="0" dirty="0" err="1">
                <a:effectLst/>
              </a:rPr>
              <a:t>bir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sınıfın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diğerlerinden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çok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daha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fazla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örneği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varsa</a:t>
            </a:r>
            <a:r>
              <a:rPr lang="en-US" sz="1800" b="0" i="0" dirty="0">
                <a:effectLst/>
              </a:rPr>
              <a:t>) </a:t>
            </a:r>
            <a:r>
              <a:rPr lang="en-US" sz="1800" b="0" i="0" dirty="0" err="1">
                <a:effectLst/>
              </a:rPr>
              <a:t>doğruluk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yanıltıcı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olabilir</a:t>
            </a:r>
            <a:r>
              <a:rPr lang="en-US" sz="1800" b="0" i="0" dirty="0">
                <a:effectLst/>
              </a:rPr>
              <a:t>.</a:t>
            </a:r>
          </a:p>
          <a:p>
            <a:r>
              <a:rPr lang="en-US" sz="1800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Hassasiyet</a:t>
            </a:r>
            <a:r>
              <a:rPr lang="en-US" sz="1800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(Precision)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r>
              <a:rPr lang="en-US" sz="1800" b="0" i="0" dirty="0" err="1">
                <a:effectLst/>
              </a:rPr>
              <a:t>Pozitif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olarak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tahmin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edilen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örnekler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arasında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gerçekten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pozitif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olanların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oranıdır</a:t>
            </a:r>
            <a:r>
              <a:rPr lang="en-US" sz="1800" b="0" i="0" dirty="0">
                <a:effectLst/>
              </a:rPr>
              <a:t>.</a:t>
            </a:r>
            <a:endParaRPr lang="en-US" sz="1800" dirty="0"/>
          </a:p>
        </p:txBody>
      </p:sp>
      <p:pic>
        <p:nvPicPr>
          <p:cNvPr id="7" name="Content Placeholder 6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83DB2BF-65BA-F342-80D7-26BD8D95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5102"/>
            <a:ext cx="5456279" cy="37176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4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84357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33648-374E-6F7D-B0D7-9B6A102B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75" y="1530349"/>
            <a:ext cx="4459287" cy="4424363"/>
          </a:xfrm>
        </p:spPr>
        <p:txBody>
          <a:bodyPr>
            <a:noAutofit/>
          </a:bodyPr>
          <a:lstStyle/>
          <a:p>
            <a:r>
              <a:rPr lang="en-US" sz="1800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Duyarlılık</a:t>
            </a:r>
            <a:r>
              <a:rPr lang="en-US" sz="1800" b="1" i="0" dirty="0">
                <a:solidFill>
                  <a:schemeClr val="bg2">
                    <a:lumMod val="75000"/>
                  </a:schemeClr>
                </a:solidFill>
                <a:effectLst/>
              </a:rPr>
              <a:t> (Recall):</a:t>
            </a:r>
          </a:p>
          <a:p>
            <a:pPr algn="l"/>
            <a:r>
              <a:rPr lang="en-US" sz="1800" b="0" i="0" dirty="0" err="1">
                <a:effectLst/>
              </a:rPr>
              <a:t>Gerçekte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pozitif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olan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örnekler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arasında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doğru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bir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şekilde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pozitif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olarak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tahmin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edilenlerin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oranıdır</a:t>
            </a:r>
            <a:r>
              <a:rPr lang="en-US" sz="1800" b="0" i="0" dirty="0">
                <a:effectLst/>
              </a:rPr>
              <a:t>.</a:t>
            </a:r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solidFill>
                  <a:schemeClr val="bg2">
                    <a:lumMod val="75000"/>
                  </a:schemeClr>
                </a:solidFill>
                <a:effectLst/>
              </a:rPr>
              <a:t>F1 </a:t>
            </a:r>
            <a:r>
              <a:rPr lang="en-US" sz="1800" b="1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Skoru</a:t>
            </a:r>
            <a:r>
              <a:rPr lang="en-US" sz="18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Hassasiyet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ve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duyarlılığın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harmonik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ortalamasıdır</a:t>
            </a:r>
            <a:r>
              <a:rPr lang="en-US" sz="1800" b="0" i="0" dirty="0">
                <a:effectLst/>
              </a:rPr>
              <a:t>. F1 </a:t>
            </a:r>
            <a:r>
              <a:rPr lang="en-US" sz="1800" b="0" i="0" dirty="0" err="1">
                <a:effectLst/>
              </a:rPr>
              <a:t>skoru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hassasiyet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ile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duyarlılık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arasında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bir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denge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kurar</a:t>
            </a:r>
            <a:r>
              <a:rPr lang="en-US" sz="1800" b="0" i="0" dirty="0">
                <a:effectLst/>
              </a:rPr>
              <a:t>.</a:t>
            </a:r>
          </a:p>
          <a:p>
            <a:r>
              <a:rPr lang="en-US" sz="1800" b="0" i="0" dirty="0" err="1">
                <a:effectLst/>
              </a:rPr>
              <a:t>Dengesiz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veri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kümeleri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için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doğruluktan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daha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bilgilendirici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bir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metrik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olabilir</a:t>
            </a:r>
            <a:r>
              <a:rPr lang="en-US" sz="1800" b="0" i="0" dirty="0">
                <a:effectLst/>
              </a:rPr>
              <a:t>.</a:t>
            </a:r>
            <a:endParaRPr lang="en-US" sz="1800" dirty="0"/>
          </a:p>
        </p:txBody>
      </p:sp>
      <p:pic>
        <p:nvPicPr>
          <p:cNvPr id="4" name="Content Placeholder 6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0E517240-9247-094A-AD76-6C5DFE4D1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1313"/>
            <a:ext cx="5456279" cy="38258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167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699B-6049-1E42-A52D-8CCDCBD2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Verİ</a:t>
            </a:r>
            <a:r>
              <a:rPr lang="en-US" b="1" i="0" dirty="0">
                <a:effectLst/>
                <a:latin typeface="Söhne"/>
              </a:rPr>
              <a:t> BİLİMİNİN </a:t>
            </a:r>
            <a:r>
              <a:rPr lang="en-US" b="1" i="0" dirty="0" err="1">
                <a:effectLst/>
                <a:latin typeface="Söhne"/>
              </a:rPr>
              <a:t>Önemİ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Kullanım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Alanları</a:t>
            </a:r>
            <a:br>
              <a:rPr lang="en-US" b="1" i="0" dirty="0">
                <a:effectLst/>
                <a:latin typeface="Söhne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A161-5E27-2A4D-81D0-191CE7AB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862"/>
            <a:ext cx="9905999" cy="4078014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Müşteri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Ayrılma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Analizi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(Churn Analysis)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800" dirty="0" err="1"/>
              <a:t>Müşterilerin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hizmeti</a:t>
            </a:r>
            <a:r>
              <a:rPr lang="en-US" sz="1800" dirty="0"/>
              <a:t> ne zaman </a:t>
            </a:r>
            <a:r>
              <a:rPr lang="en-US" sz="1800" dirty="0" err="1"/>
              <a:t>bırakacağını</a:t>
            </a:r>
            <a:r>
              <a:rPr lang="en-US" sz="1800" dirty="0"/>
              <a:t> </a:t>
            </a:r>
            <a:r>
              <a:rPr lang="en-US" sz="1800" dirty="0" err="1"/>
              <a:t>tahmin</a:t>
            </a:r>
            <a:r>
              <a:rPr lang="en-US" sz="1800" dirty="0"/>
              <a:t> </a:t>
            </a:r>
            <a:r>
              <a:rPr lang="en-US" sz="1800" dirty="0" err="1"/>
              <a:t>etme</a:t>
            </a:r>
            <a:r>
              <a:rPr lang="en-US" sz="1800" dirty="0"/>
              <a:t>.</a:t>
            </a:r>
            <a:endParaRPr lang="en-US" sz="1800" b="1" dirty="0">
              <a:solidFill>
                <a:schemeClr val="tx2"/>
              </a:solidFill>
            </a:endParaRPr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Müşteri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Segmentasyonu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dirty="0"/>
              <a:t>Bir e-</a:t>
            </a:r>
            <a:r>
              <a:rPr lang="en-US" sz="1800" dirty="0" err="1"/>
              <a:t>ticaret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kümesini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müşterileri</a:t>
            </a:r>
            <a:r>
              <a:rPr lang="en-US" sz="1800" dirty="0"/>
              <a:t>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segmentlere</a:t>
            </a:r>
            <a:r>
              <a:rPr lang="en-US" sz="1800" dirty="0"/>
              <a:t> </a:t>
            </a:r>
            <a:r>
              <a:rPr lang="en-US" sz="1800" dirty="0" err="1"/>
              <a:t>ayırma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Stok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Fiyatı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Tahmini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800" dirty="0"/>
              <a:t>Zaman </a:t>
            </a:r>
            <a:r>
              <a:rPr lang="en-US" sz="1800" dirty="0" err="1"/>
              <a:t>serisi</a:t>
            </a:r>
            <a:r>
              <a:rPr lang="en-US" sz="1800" dirty="0"/>
              <a:t> </a:t>
            </a:r>
            <a:r>
              <a:rPr lang="en-US" sz="1800" dirty="0" err="1"/>
              <a:t>analizi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şirketin</a:t>
            </a:r>
            <a:r>
              <a:rPr lang="en-US" sz="1800" dirty="0"/>
              <a:t> </a:t>
            </a:r>
            <a:r>
              <a:rPr lang="en-US" sz="1800" dirty="0" err="1"/>
              <a:t>stok</a:t>
            </a:r>
            <a:r>
              <a:rPr lang="en-US" sz="1800" dirty="0"/>
              <a:t> </a:t>
            </a:r>
            <a:r>
              <a:rPr lang="en-US" sz="1800" dirty="0" err="1"/>
              <a:t>fiyatını</a:t>
            </a:r>
            <a:r>
              <a:rPr lang="en-US" sz="1800" dirty="0"/>
              <a:t> </a:t>
            </a:r>
            <a:r>
              <a:rPr lang="en-US" sz="1800" dirty="0" err="1"/>
              <a:t>tahmin</a:t>
            </a:r>
            <a:r>
              <a:rPr lang="en-US" sz="1800" dirty="0"/>
              <a:t> </a:t>
            </a:r>
            <a:r>
              <a:rPr lang="en-US" sz="1800" dirty="0" err="1"/>
              <a:t>etme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Tavsiye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Sistemleri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800" dirty="0"/>
              <a:t>Film, </a:t>
            </a:r>
            <a:r>
              <a:rPr lang="en-US" sz="1800" dirty="0" err="1"/>
              <a:t>müzik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kitap</a:t>
            </a:r>
            <a:r>
              <a:rPr lang="en-US" sz="1800" dirty="0"/>
              <a:t> </a:t>
            </a:r>
            <a:r>
              <a:rPr lang="en-US" sz="1800" dirty="0" err="1"/>
              <a:t>önerileri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tavsiye</a:t>
            </a:r>
            <a:r>
              <a:rPr lang="en-US" sz="1800" dirty="0"/>
              <a:t> </a:t>
            </a:r>
            <a:r>
              <a:rPr lang="en-US" sz="1800" dirty="0" err="1"/>
              <a:t>motoru</a:t>
            </a:r>
            <a:r>
              <a:rPr lang="en-US" sz="1800" dirty="0"/>
              <a:t> </a:t>
            </a:r>
            <a:r>
              <a:rPr lang="en-US" sz="1800" dirty="0" err="1"/>
              <a:t>oluşturma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Görüntü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Sınıflandırma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800" dirty="0" err="1"/>
              <a:t>Derin</a:t>
            </a:r>
            <a:r>
              <a:rPr lang="en-US" sz="1800" dirty="0"/>
              <a:t> </a:t>
            </a:r>
            <a:r>
              <a:rPr lang="en-US" sz="1800" dirty="0" err="1"/>
              <a:t>öğrenme</a:t>
            </a:r>
            <a:r>
              <a:rPr lang="en-US" sz="1800" dirty="0"/>
              <a:t> </a:t>
            </a:r>
            <a:r>
              <a:rPr lang="en-US" sz="1800" dirty="0" err="1"/>
              <a:t>teknikleri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nesneleri</a:t>
            </a:r>
            <a:r>
              <a:rPr lang="en-US" sz="1800" dirty="0"/>
              <a:t> </a:t>
            </a:r>
            <a:r>
              <a:rPr lang="en-US" sz="1800" dirty="0" err="1"/>
              <a:t>tanıma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sınıflandırma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Duygu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Analizi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800" dirty="0" err="1"/>
              <a:t>Sosyal</a:t>
            </a:r>
            <a:r>
              <a:rPr lang="en-US" sz="1800" dirty="0"/>
              <a:t> </a:t>
            </a:r>
            <a:r>
              <a:rPr lang="en-US" sz="1800" dirty="0" err="1"/>
              <a:t>medya</a:t>
            </a:r>
            <a:r>
              <a:rPr lang="en-US" sz="1800" dirty="0"/>
              <a:t> </a:t>
            </a:r>
            <a:r>
              <a:rPr lang="en-US" sz="1800" dirty="0" err="1"/>
              <a:t>yorumlarından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incelemelerden</a:t>
            </a:r>
            <a:r>
              <a:rPr lang="en-US" sz="1800" dirty="0"/>
              <a:t> </a:t>
            </a:r>
            <a:r>
              <a:rPr lang="en-US" sz="1800" dirty="0" err="1"/>
              <a:t>duygusal</a:t>
            </a:r>
            <a:r>
              <a:rPr lang="en-US" sz="1800" dirty="0"/>
              <a:t> </a:t>
            </a:r>
            <a:r>
              <a:rPr lang="en-US" sz="1800" dirty="0" err="1"/>
              <a:t>tonu</a:t>
            </a:r>
            <a:r>
              <a:rPr lang="en-US" sz="1800" dirty="0"/>
              <a:t> </a:t>
            </a:r>
            <a:r>
              <a:rPr lang="en-US" sz="1800" dirty="0" err="1"/>
              <a:t>analiz</a:t>
            </a:r>
            <a:r>
              <a:rPr lang="en-US" sz="1800" dirty="0"/>
              <a:t> </a:t>
            </a:r>
            <a:r>
              <a:rPr lang="en-US" sz="1800" dirty="0" err="1"/>
              <a:t>etme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Kredi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Skoru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Tahmini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800" dirty="0"/>
              <a:t>Bir </a:t>
            </a:r>
            <a:r>
              <a:rPr lang="en-US" sz="1800" dirty="0" err="1"/>
              <a:t>bankanın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kümesini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müşterilerin</a:t>
            </a:r>
            <a:r>
              <a:rPr lang="en-US" sz="1800" dirty="0"/>
              <a:t> </a:t>
            </a:r>
            <a:r>
              <a:rPr lang="en-US" sz="1800" dirty="0" err="1"/>
              <a:t>kredi</a:t>
            </a:r>
            <a:r>
              <a:rPr lang="en-US" sz="1800" dirty="0"/>
              <a:t> </a:t>
            </a:r>
            <a:r>
              <a:rPr lang="en-US" sz="1800" dirty="0" err="1"/>
              <a:t>riskini</a:t>
            </a:r>
            <a:r>
              <a:rPr lang="en-US" sz="1800" dirty="0"/>
              <a:t> </a:t>
            </a:r>
            <a:r>
              <a:rPr lang="en-US" sz="1800" dirty="0" err="1"/>
              <a:t>değerlendirme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Anomali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Tespiti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1800" dirty="0" err="1"/>
              <a:t>Kredi</a:t>
            </a:r>
            <a:r>
              <a:rPr lang="en-US" sz="1800" dirty="0"/>
              <a:t> </a:t>
            </a:r>
            <a:r>
              <a:rPr lang="en-US" sz="1800" dirty="0" err="1"/>
              <a:t>kartı</a:t>
            </a:r>
            <a:r>
              <a:rPr lang="en-US" sz="1800" dirty="0"/>
              <a:t> </a:t>
            </a:r>
            <a:r>
              <a:rPr lang="en-US" sz="1800" dirty="0" err="1"/>
              <a:t>işlemleri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finansal</a:t>
            </a:r>
            <a:r>
              <a:rPr lang="en-US" sz="1800" dirty="0"/>
              <a:t> </a:t>
            </a:r>
            <a:r>
              <a:rPr lang="en-US" sz="1800" dirty="0" err="1"/>
              <a:t>verileri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şüpheli</a:t>
            </a:r>
            <a:r>
              <a:rPr lang="en-US" sz="1800" dirty="0"/>
              <a:t> </a:t>
            </a:r>
            <a:r>
              <a:rPr lang="en-US" sz="1800" dirty="0" err="1"/>
              <a:t>işlemleri</a:t>
            </a:r>
            <a:r>
              <a:rPr lang="en-US" sz="1800" dirty="0"/>
              <a:t> </a:t>
            </a:r>
            <a:r>
              <a:rPr lang="en-US" sz="1800" dirty="0" err="1"/>
              <a:t>tespit</a:t>
            </a:r>
            <a:r>
              <a:rPr lang="en-US" sz="1800" dirty="0"/>
              <a:t> </a:t>
            </a:r>
            <a:r>
              <a:rPr lang="en-US" sz="1800" dirty="0" err="1"/>
              <a:t>etme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66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11D0-C88A-F544-9345-484DD9CF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effectLst/>
                <a:latin typeface="Söhne"/>
              </a:rPr>
              <a:t>Verİ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Temİzleme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Ön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İşleme</a:t>
            </a:r>
            <a:r>
              <a:rPr lang="en-US" b="1" i="0" dirty="0">
                <a:effectLst/>
                <a:latin typeface="Söhne"/>
              </a:rPr>
              <a:t> (Data Cleaning and Preprocessing)</a:t>
            </a:r>
            <a:br>
              <a:rPr lang="en-US" b="1" i="0" dirty="0">
                <a:effectLst/>
                <a:latin typeface="Söhne"/>
              </a:rPr>
            </a:br>
            <a:endParaRPr lang="en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3D80D-B465-FD40-AA83-DA460E2A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02214"/>
            <a:ext cx="4750292" cy="37485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0C5DA-F3E2-9443-B43B-7AFE8FDBA3CD}"/>
              </a:ext>
            </a:extLst>
          </p:cNvPr>
          <p:cNvSpPr txBox="1"/>
          <p:nvPr/>
        </p:nvSpPr>
        <p:spPr>
          <a:xfrm>
            <a:off x="5891705" y="1545154"/>
            <a:ext cx="61012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Yaş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Maaş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değişkeninde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eksik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değer</a:t>
            </a:r>
            <a:r>
              <a:rPr lang="en-US" b="0" i="0" dirty="0">
                <a:effectLst/>
              </a:rPr>
              <a:t> (</a:t>
            </a:r>
            <a:r>
              <a:rPr lang="en-US" b="0" i="0" dirty="0" err="1">
                <a:effectLst/>
              </a:rPr>
              <a:t>NaN</a:t>
            </a:r>
            <a:r>
              <a:rPr lang="en-US" b="0" i="0" dirty="0">
                <a:effectLst/>
              </a:rPr>
              <a:t>) </a:t>
            </a:r>
            <a:r>
              <a:rPr lang="en-US" b="0" i="0" dirty="0" err="1">
                <a:effectLst/>
              </a:rPr>
              <a:t>bulunmaktadır</a:t>
            </a:r>
            <a:r>
              <a:rPr lang="en-US" b="0" i="0" dirty="0">
                <a:effectLst/>
              </a:rPr>
              <a:t>. </a:t>
            </a:r>
            <a:r>
              <a:rPr lang="en-US" b="0" i="0" dirty="0" err="1">
                <a:effectLst/>
              </a:rPr>
              <a:t>Eksik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değerler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doldurulmalıdır</a:t>
            </a:r>
            <a:r>
              <a:rPr lang="en-US" dirty="0"/>
              <a:t>. (Handle with </a:t>
            </a:r>
            <a:r>
              <a:rPr lang="en-US" dirty="0" err="1"/>
              <a:t>NaN</a:t>
            </a:r>
            <a:r>
              <a:rPr lang="en-US" dirty="0"/>
              <a:t>)</a:t>
            </a:r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Pozisyon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kategorik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değişkendir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sayısal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veriye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dönüştürülmelidir</a:t>
            </a:r>
            <a:r>
              <a:rPr lang="en-US" b="0" i="0" dirty="0">
                <a:effectLst/>
              </a:rPr>
              <a:t>. (categorical encoding)</a:t>
            </a:r>
          </a:p>
          <a:p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"</a:t>
            </a:r>
            <a:r>
              <a:rPr lang="en-US" b="0" i="0" dirty="0" err="1">
                <a:effectLst/>
              </a:rPr>
              <a:t>İşten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Ayrılma</a:t>
            </a:r>
            <a:r>
              <a:rPr lang="en-US" b="0" i="0" dirty="0">
                <a:effectLst/>
              </a:rPr>
              <a:t>" </a:t>
            </a:r>
            <a:r>
              <a:rPr lang="en-US" b="0" i="0" dirty="0" err="1">
                <a:effectLst/>
              </a:rPr>
              <a:t>hedef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değişkenimizdir</a:t>
            </a:r>
            <a:r>
              <a:rPr lang="en-US" b="0" i="0" dirty="0">
                <a:effectLst/>
              </a:rPr>
              <a:t>. (Target)</a:t>
            </a:r>
          </a:p>
        </p:txBody>
      </p:sp>
    </p:spTree>
    <p:extLst>
      <p:ext uri="{BB962C8B-B14F-4D97-AF65-F5344CB8AC3E}">
        <p14:creationId xmlns:p14="http://schemas.microsoft.com/office/powerpoint/2010/main" val="277275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D2BD4B-8F31-DD4E-AD18-93CB4D59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FFFFFF"/>
                </a:solidFill>
              </a:rPr>
              <a:t>kategorİk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kodlama</a:t>
            </a:r>
            <a:r>
              <a:rPr lang="en-US" sz="2500" dirty="0">
                <a:solidFill>
                  <a:srgbClr val="FFFFFF"/>
                </a:solidFill>
              </a:rPr>
              <a:t> (CATEGORICAL </a:t>
            </a:r>
            <a:r>
              <a:rPr lang="en-US" sz="2500" dirty="0" err="1">
                <a:solidFill>
                  <a:srgbClr val="FFFFFF"/>
                </a:solidFill>
              </a:rPr>
              <a:t>enCODING</a:t>
            </a:r>
            <a:r>
              <a:rPr lang="en-US" sz="2500" dirty="0">
                <a:solidFill>
                  <a:srgbClr val="FFFFFF"/>
                </a:solidFill>
              </a:rPr>
              <a:t>)</a:t>
            </a:r>
            <a:endParaRPr lang="en-TR" sz="2500" dirty="0">
              <a:solidFill>
                <a:srgbClr val="FFFFFF"/>
              </a:solidFill>
            </a:endParaRPr>
          </a:p>
        </p:txBody>
      </p:sp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57821708-D2B3-A0D4-6CE1-7EEB36F0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One-Hot Encoding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One-hot </a:t>
            </a:r>
            <a:r>
              <a:rPr lang="en-US" sz="1800" dirty="0" err="1">
                <a:solidFill>
                  <a:srgbClr val="FFFFFF"/>
                </a:solidFill>
              </a:rPr>
              <a:t>encoding'in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temel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fikri</a:t>
            </a:r>
            <a:r>
              <a:rPr lang="en-US" sz="1800" dirty="0">
                <a:solidFill>
                  <a:srgbClr val="FFFFFF"/>
                </a:solidFill>
              </a:rPr>
              <a:t>, her </a:t>
            </a:r>
            <a:r>
              <a:rPr lang="en-US" sz="1800" dirty="0" err="1">
                <a:solidFill>
                  <a:srgbClr val="FFFFFF"/>
                </a:solidFill>
              </a:rPr>
              <a:t>kategori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ayrı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bir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ikili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kolon</a:t>
            </a:r>
            <a:r>
              <a:rPr lang="en-US" sz="1800" dirty="0">
                <a:solidFill>
                  <a:srgbClr val="FFFFFF"/>
                </a:solidFill>
              </a:rPr>
              <a:t> (</a:t>
            </a:r>
            <a:r>
              <a:rPr lang="en-US" sz="1800" dirty="0" err="1">
                <a:solidFill>
                  <a:srgbClr val="FFFFFF"/>
                </a:solidFill>
              </a:rPr>
              <a:t>sütun</a:t>
            </a:r>
            <a:r>
              <a:rPr lang="en-US" sz="1800" dirty="0">
                <a:solidFill>
                  <a:srgbClr val="FFFFFF"/>
                </a:solidFill>
              </a:rPr>
              <a:t>) </a:t>
            </a:r>
            <a:r>
              <a:rPr lang="en-US" sz="1800" dirty="0" err="1">
                <a:solidFill>
                  <a:srgbClr val="FFFFFF"/>
                </a:solidFill>
              </a:rPr>
              <a:t>oluşturmaktır</a:t>
            </a:r>
            <a:r>
              <a:rPr lang="en-US" sz="1800" dirty="0">
                <a:solidFill>
                  <a:srgbClr val="FFFFFF"/>
                </a:solidFill>
              </a:rPr>
              <a:t>. Her </a:t>
            </a:r>
            <a:r>
              <a:rPr lang="en-US" sz="1800" dirty="0" err="1">
                <a:solidFill>
                  <a:srgbClr val="FFFFFF"/>
                </a:solidFill>
              </a:rPr>
              <a:t>kolon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sadece</a:t>
            </a:r>
            <a:r>
              <a:rPr lang="en-US" sz="1800" dirty="0">
                <a:solidFill>
                  <a:srgbClr val="FFFFFF"/>
                </a:solidFill>
              </a:rPr>
              <a:t> o </a:t>
            </a:r>
            <a:r>
              <a:rPr lang="en-US" sz="1800" dirty="0" err="1">
                <a:solidFill>
                  <a:srgbClr val="FFFFFF"/>
                </a:solidFill>
              </a:rPr>
              <a:t>kategori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1, </a:t>
            </a:r>
            <a:r>
              <a:rPr lang="en-US" sz="1800" dirty="0" err="1">
                <a:solidFill>
                  <a:srgbClr val="FFFFFF"/>
                </a:solidFill>
              </a:rPr>
              <a:t>diğer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kategoriler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0 </a:t>
            </a:r>
            <a:r>
              <a:rPr lang="en-US" sz="1800" dirty="0" err="1">
                <a:solidFill>
                  <a:srgbClr val="FFFFFF"/>
                </a:solidFill>
              </a:rPr>
              <a:t>değerini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alır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11A0646-C171-3A47-B3CC-5387F96B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391587"/>
            <a:ext cx="6844045" cy="20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2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5FBFC-474D-0745-A03F-FF58FAB3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L</a:t>
            </a:r>
            <a:r>
              <a:rPr lang="en-US" sz="3200" dirty="0">
                <a:solidFill>
                  <a:srgbClr val="FFFFFF"/>
                </a:solidFill>
              </a:rPr>
              <a:t>a</a:t>
            </a:r>
            <a:r>
              <a:rPr lang="en-TR" sz="3200" dirty="0">
                <a:solidFill>
                  <a:srgbClr val="FFFFFF"/>
                </a:solidFill>
              </a:rPr>
              <a:t>bel encodıng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A3DF26-6C12-2687-874C-01E81C7B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0" i="0" dirty="0" err="1">
                <a:solidFill>
                  <a:schemeClr val="bg1"/>
                </a:solidFill>
                <a:effectLst/>
              </a:rPr>
              <a:t>Kategorik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değerleri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rastsal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tamsayılarla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temsil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eder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Sıra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önemli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bg1"/>
                </a:solidFill>
                <a:effectLst/>
              </a:rPr>
              <a:t>değildir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Sıralı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olmayan</a:t>
            </a:r>
            <a:r>
              <a:rPr lang="en-US" sz="1800" dirty="0">
                <a:solidFill>
                  <a:schemeClr val="bg1"/>
                </a:solidFill>
              </a:rPr>
              <a:t> (nominal) </a:t>
            </a:r>
            <a:r>
              <a:rPr lang="en-US" sz="1800" dirty="0" err="1">
                <a:solidFill>
                  <a:schemeClr val="bg1"/>
                </a:solidFill>
              </a:rPr>
              <a:t>kategorik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değişkenler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için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kullanılır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Örneğin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şehir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adları</a:t>
            </a:r>
            <a:r>
              <a:rPr lang="en-US" sz="1800" dirty="0">
                <a:solidFill>
                  <a:schemeClr val="bg1"/>
                </a:solidFill>
              </a:rPr>
              <a:t> ("Ankara", "İstanbul", "İzmir") </a:t>
            </a:r>
            <a:r>
              <a:rPr lang="en-US" sz="1800" dirty="0" err="1">
                <a:solidFill>
                  <a:schemeClr val="bg1"/>
                </a:solidFill>
              </a:rPr>
              <a:t>gibi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Değerler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genellikle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alfabetik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sıraya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göre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setindeki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görünüm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sırasına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göre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rastsal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olarak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atanır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table with a number of places&#10;&#10;Description automatically generated">
            <a:extLst>
              <a:ext uri="{FF2B5EF4-FFF2-40B4-BE49-F238E27FC236}">
                <a16:creationId xmlns:a16="http://schemas.microsoft.com/office/drawing/2014/main" id="{B7E11D38-23C5-0042-AB97-0D92763B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425807"/>
            <a:ext cx="6844045" cy="20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9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1738F-AAFB-0948-9873-DDC79516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ORDINAL ENCODING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6042BB-B265-DCB1-9B87-8868279A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Kategorik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değerler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arasında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bir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sıra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veya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hiyerarşi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vardır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sıralama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sayısal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değerlere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yansıtılır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Sıralı</a:t>
            </a:r>
            <a:r>
              <a:rPr lang="en-US" sz="1800" dirty="0">
                <a:solidFill>
                  <a:srgbClr val="FFFFFF"/>
                </a:solidFill>
              </a:rPr>
              <a:t> (ordinal) </a:t>
            </a:r>
            <a:r>
              <a:rPr lang="en-US" sz="1800" dirty="0" err="1">
                <a:solidFill>
                  <a:srgbClr val="FFFFFF"/>
                </a:solidFill>
              </a:rPr>
              <a:t>kategorik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değişkenler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için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kullanılır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Örneğin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eğitim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seviyesi</a:t>
            </a:r>
            <a:r>
              <a:rPr lang="en-US" sz="1800" dirty="0">
                <a:solidFill>
                  <a:srgbClr val="FFFFFF"/>
                </a:solidFill>
              </a:rPr>
              <a:t> ("Lise", "</a:t>
            </a:r>
            <a:r>
              <a:rPr lang="en-US" sz="1800" dirty="0" err="1">
                <a:solidFill>
                  <a:srgbClr val="FFFFFF"/>
                </a:solidFill>
              </a:rPr>
              <a:t>Önlisans</a:t>
            </a:r>
            <a:r>
              <a:rPr lang="en-US" sz="1800" dirty="0">
                <a:solidFill>
                  <a:srgbClr val="FFFFFF"/>
                </a:solidFill>
              </a:rPr>
              <a:t>", "</a:t>
            </a:r>
            <a:r>
              <a:rPr lang="en-US" sz="1800" dirty="0" err="1">
                <a:solidFill>
                  <a:srgbClr val="FFFFFF"/>
                </a:solidFill>
              </a:rPr>
              <a:t>Lisans</a:t>
            </a:r>
            <a:r>
              <a:rPr lang="en-US" sz="1800" dirty="0">
                <a:solidFill>
                  <a:srgbClr val="FFFFFF"/>
                </a:solidFill>
              </a:rPr>
              <a:t>") </a:t>
            </a:r>
            <a:r>
              <a:rPr lang="en-US" sz="1800" dirty="0" err="1">
                <a:solidFill>
                  <a:srgbClr val="FFFFFF"/>
                </a:solidFill>
              </a:rPr>
              <a:t>gibi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Değerler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kategorik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değerlerin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doğal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sırasını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yansıtacak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şekilde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atanır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Örneğin</a:t>
            </a:r>
            <a:r>
              <a:rPr lang="en-US" sz="1800" dirty="0">
                <a:solidFill>
                  <a:srgbClr val="FFFFFF"/>
                </a:solidFill>
              </a:rPr>
              <a:t>, "</a:t>
            </a:r>
            <a:r>
              <a:rPr lang="en-US" sz="1800" dirty="0" err="1">
                <a:solidFill>
                  <a:srgbClr val="FFFFFF"/>
                </a:solidFill>
              </a:rPr>
              <a:t>Düşük</a:t>
            </a:r>
            <a:r>
              <a:rPr lang="en-US" sz="1800" dirty="0">
                <a:solidFill>
                  <a:srgbClr val="FFFFFF"/>
                </a:solidFill>
              </a:rPr>
              <a:t>" &lt; "</a:t>
            </a:r>
            <a:r>
              <a:rPr lang="en-US" sz="1800" dirty="0" err="1">
                <a:solidFill>
                  <a:srgbClr val="FFFFFF"/>
                </a:solidFill>
              </a:rPr>
              <a:t>Orta</a:t>
            </a:r>
            <a:r>
              <a:rPr lang="en-US" sz="1800" dirty="0">
                <a:solidFill>
                  <a:srgbClr val="FFFFFF"/>
                </a:solidFill>
              </a:rPr>
              <a:t>" &lt; "</a:t>
            </a:r>
            <a:r>
              <a:rPr lang="en-US" sz="1800" dirty="0" err="1">
                <a:solidFill>
                  <a:srgbClr val="FFFFFF"/>
                </a:solidFill>
              </a:rPr>
              <a:t>Yüksek</a:t>
            </a:r>
            <a:r>
              <a:rPr lang="en-US" sz="1800" dirty="0">
                <a:solidFill>
                  <a:srgbClr val="FFFFFF"/>
                </a:solidFill>
              </a:rPr>
              <a:t>" </a:t>
            </a:r>
            <a:r>
              <a:rPr lang="en-US" sz="1800" dirty="0" err="1">
                <a:solidFill>
                  <a:srgbClr val="FFFFFF"/>
                </a:solidFill>
              </a:rPr>
              <a:t>sıralamasına</a:t>
            </a:r>
            <a:r>
              <a:rPr lang="en-US" sz="1800" dirty="0">
                <a:solidFill>
                  <a:srgbClr val="FFFFFF"/>
                </a:solidFill>
              </a:rPr>
              <a:t> 1, 2 </a:t>
            </a:r>
            <a:r>
              <a:rPr lang="en-US" sz="1800" dirty="0" err="1">
                <a:solidFill>
                  <a:srgbClr val="FFFFFF"/>
                </a:solidFill>
              </a:rPr>
              <a:t>ve</a:t>
            </a:r>
            <a:r>
              <a:rPr lang="en-US" sz="1800" dirty="0">
                <a:solidFill>
                  <a:srgbClr val="FFFFFF"/>
                </a:solidFill>
              </a:rPr>
              <a:t> 3 </a:t>
            </a:r>
            <a:r>
              <a:rPr lang="en-US" sz="1800" dirty="0" err="1">
                <a:solidFill>
                  <a:srgbClr val="FFFFFF"/>
                </a:solidFill>
              </a:rPr>
              <a:t>değerleri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atanabilir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diagram of a coding process&#10;&#10;Description automatically generated with medium confidence">
            <a:extLst>
              <a:ext uri="{FF2B5EF4-FFF2-40B4-BE49-F238E27FC236}">
                <a16:creationId xmlns:a16="http://schemas.microsoft.com/office/drawing/2014/main" id="{5932E2A8-5A2B-FA46-9197-2C3FD8AA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912503"/>
            <a:ext cx="6844045" cy="30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9A9A8-4D91-5D4B-A639-011178B2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TR" sz="3200" dirty="0">
                <a:solidFill>
                  <a:srgbClr val="FFFFFF"/>
                </a:solidFill>
              </a:rPr>
              <a:t>COUNT ENCODING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6BCA0A-E911-5C93-1319-32C437D7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Kategori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sayısına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dayalı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olarak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kodlama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yapılır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close-up of a number&#10;&#10;Description automatically generated">
            <a:extLst>
              <a:ext uri="{FF2B5EF4-FFF2-40B4-BE49-F238E27FC236}">
                <a16:creationId xmlns:a16="http://schemas.microsoft.com/office/drawing/2014/main" id="{E19B811E-285E-8546-94A8-61F80F757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323146"/>
            <a:ext cx="6844045" cy="22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1703</Words>
  <Application>Microsoft Macintosh PowerPoint</Application>
  <PresentationFormat>Widescreen</PresentationFormat>
  <Paragraphs>155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Söhne</vt:lpstr>
      <vt:lpstr>Tw Cen MT</vt:lpstr>
      <vt:lpstr>Circuit</vt:lpstr>
      <vt:lpstr> Verİ BİLİMİ EĞİTİMİ</vt:lpstr>
      <vt:lpstr>    İÇERİK</vt:lpstr>
      <vt:lpstr>Verİ BİLİMİNİN TanIMI </vt:lpstr>
      <vt:lpstr>Verİ BİLİMİNİN Önemİ ve Kullanım Alanları </vt:lpstr>
      <vt:lpstr>Verİ Temİzleme ve Ön İşleme (Data Cleaning and Preprocessing) </vt:lpstr>
      <vt:lpstr>kategorİk kodlama (CATEGORICAL enCODING)</vt:lpstr>
      <vt:lpstr>Label encodıng </vt:lpstr>
      <vt:lpstr>ORDINAL ENCODING</vt:lpstr>
      <vt:lpstr>COUNT ENCODING</vt:lpstr>
      <vt:lpstr>Target encoding</vt:lpstr>
      <vt:lpstr>NAN DEĞERLERİ DOLDURMA Yöntemlerİ</vt:lpstr>
      <vt:lpstr>Nan DEĞERLERİ MOD İLE DOLDURMA</vt:lpstr>
      <vt:lpstr>NAN değerlerİ KNN algoritması ile doldurma</vt:lpstr>
      <vt:lpstr>BfILL AND FFILL yöntemlerİ İle NAN DEĞERLERİ doldurma</vt:lpstr>
      <vt:lpstr>Verİ görselleştİrme</vt:lpstr>
      <vt:lpstr>Verİ görselleştİrme</vt:lpstr>
      <vt:lpstr>Keşİfçİ Verİ Analİzİ  (Exploratory Data Analysis (EDA))</vt:lpstr>
      <vt:lpstr>PowerPoint Presentation</vt:lpstr>
      <vt:lpstr>PowerPoint Presentation</vt:lpstr>
      <vt:lpstr>Özellİk Seçİmİ (Feature Selection) </vt:lpstr>
      <vt:lpstr>ÖzellİK MÜHENDİSLİĞİ (FEATURE ENGINEERING)</vt:lpstr>
      <vt:lpstr>ÖzellİK MÜHENDİSLİĞİ (FEATURE ENGINEERING)</vt:lpstr>
      <vt:lpstr>Makİne Öğrenİmİ Modellerİ (Machine Learning Models) </vt:lpstr>
      <vt:lpstr>makİNELER NASIL ÖĞRENİR ?     </vt:lpstr>
      <vt:lpstr>eĞİTİM VERİSİ (Traın data)</vt:lpstr>
      <vt:lpstr>SENARYO-1</vt:lpstr>
      <vt:lpstr>Karar ağacı gösterİMİ</vt:lpstr>
      <vt:lpstr>PowerPoint Presentation</vt:lpstr>
      <vt:lpstr>FINDING BEST SPLIT (En İYİ AYIRIMI BULMA)</vt:lpstr>
      <vt:lpstr>PowerPoint Presentation</vt:lpstr>
      <vt:lpstr>PowerPoint Presentation</vt:lpstr>
      <vt:lpstr>PowerPoint Presentation</vt:lpstr>
      <vt:lpstr>Model DEĞERLENDİRME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Verİ BİLİMİ EĞİTİMİ</dc:title>
  <dc:creator>onur koc</dc:creator>
  <cp:lastModifiedBy>onur koc</cp:lastModifiedBy>
  <cp:revision>4</cp:revision>
  <dcterms:created xsi:type="dcterms:W3CDTF">2023-10-27T00:12:08Z</dcterms:created>
  <dcterms:modified xsi:type="dcterms:W3CDTF">2023-12-16T16:25:49Z</dcterms:modified>
</cp:coreProperties>
</file>