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8" r:id="rId2"/>
    <p:sldId id="424" r:id="rId3"/>
    <p:sldId id="377" r:id="rId4"/>
    <p:sldId id="520" r:id="rId5"/>
    <p:sldId id="546" r:id="rId6"/>
    <p:sldId id="522" r:id="rId7"/>
    <p:sldId id="523" r:id="rId8"/>
    <p:sldId id="547" r:id="rId9"/>
    <p:sldId id="548" r:id="rId10"/>
    <p:sldId id="549" r:id="rId11"/>
    <p:sldId id="550" r:id="rId12"/>
    <p:sldId id="551" r:id="rId13"/>
    <p:sldId id="552" r:id="rId14"/>
    <p:sldId id="524" r:id="rId15"/>
    <p:sldId id="553" r:id="rId16"/>
    <p:sldId id="554" r:id="rId17"/>
    <p:sldId id="555" r:id="rId18"/>
    <p:sldId id="556" r:id="rId19"/>
    <p:sldId id="557" r:id="rId20"/>
    <p:sldId id="558" r:id="rId21"/>
    <p:sldId id="559" r:id="rId22"/>
    <p:sldId id="560" r:id="rId23"/>
    <p:sldId id="561" r:id="rId24"/>
    <p:sldId id="257" r:id="rId25"/>
  </p:sldIdLst>
  <p:sldSz cx="9144000" cy="5143500" type="screen16x9"/>
  <p:notesSz cx="7315200" cy="96012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D98B"/>
    <a:srgbClr val="FF00FF"/>
    <a:srgbClr val="418438"/>
    <a:srgbClr val="0080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6786" autoAdjust="0"/>
  </p:normalViewPr>
  <p:slideViewPr>
    <p:cSldViewPr>
      <p:cViewPr varScale="1">
        <p:scale>
          <a:sx n="133" d="100"/>
          <a:sy n="133" d="100"/>
        </p:scale>
        <p:origin x="144" y="4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910" y="-10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A178A5-B236-4CA9-9956-F333B278624F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F454C88-3441-4CD5-9A4C-A10C0B7175A9}">
      <dgm:prSet phldrT="[Text]"/>
      <dgm:spPr/>
      <dgm:t>
        <a:bodyPr/>
        <a:lstStyle/>
        <a:p>
          <a:r>
            <a:rPr lang="en-US" dirty="0" err="1"/>
            <a:t>Konsep</a:t>
          </a:r>
          <a:r>
            <a:rPr lang="en-US" dirty="0"/>
            <a:t> JSA</a:t>
          </a:r>
        </a:p>
      </dgm:t>
    </dgm:pt>
    <dgm:pt modelId="{DC55CDC3-CEB7-46E1-BAA5-E3B24ADC3D51}" type="parTrans" cxnId="{4E37DA7C-9A27-43EF-BE6B-59B3FAD04924}">
      <dgm:prSet/>
      <dgm:spPr/>
      <dgm:t>
        <a:bodyPr/>
        <a:lstStyle/>
        <a:p>
          <a:endParaRPr lang="en-US"/>
        </a:p>
      </dgm:t>
    </dgm:pt>
    <dgm:pt modelId="{E5A98DC8-D7EA-4051-A20C-B050BC1C65F6}" type="sibTrans" cxnId="{4E37DA7C-9A27-43EF-BE6B-59B3FAD04924}">
      <dgm:prSet/>
      <dgm:spPr/>
      <dgm:t>
        <a:bodyPr/>
        <a:lstStyle/>
        <a:p>
          <a:endParaRPr lang="en-US"/>
        </a:p>
      </dgm:t>
    </dgm:pt>
    <dgm:pt modelId="{23C63741-8AAE-47E0-85B5-83B0019BEFA5}">
      <dgm:prSet phldrT="[Text]"/>
      <dgm:spPr/>
      <dgm:t>
        <a:bodyPr/>
        <a:lstStyle/>
        <a:p>
          <a:r>
            <a:rPr lang="en-US" dirty="0"/>
            <a:t>Proses JSA</a:t>
          </a:r>
        </a:p>
      </dgm:t>
    </dgm:pt>
    <dgm:pt modelId="{CC47F982-748D-41F7-A1F2-54A7EA194117}" type="parTrans" cxnId="{08C75C21-B762-4B85-BC82-70121519B540}">
      <dgm:prSet/>
      <dgm:spPr/>
      <dgm:t>
        <a:bodyPr/>
        <a:lstStyle/>
        <a:p>
          <a:endParaRPr lang="en-US"/>
        </a:p>
      </dgm:t>
    </dgm:pt>
    <dgm:pt modelId="{686A4D8B-21D6-45E8-8506-576F6FAA8E29}" type="sibTrans" cxnId="{08C75C21-B762-4B85-BC82-70121519B540}">
      <dgm:prSet/>
      <dgm:spPr/>
      <dgm:t>
        <a:bodyPr/>
        <a:lstStyle/>
        <a:p>
          <a:endParaRPr lang="en-US"/>
        </a:p>
      </dgm:t>
    </dgm:pt>
    <dgm:pt modelId="{5D4AD7B4-A105-4F91-BDCD-14864CC5E032}" type="pres">
      <dgm:prSet presAssocID="{C1A178A5-B236-4CA9-9956-F333B278624F}" presName="diagram" presStyleCnt="0">
        <dgm:presLayoutVars>
          <dgm:dir/>
          <dgm:resizeHandles val="exact"/>
        </dgm:presLayoutVars>
      </dgm:prSet>
      <dgm:spPr/>
    </dgm:pt>
    <dgm:pt modelId="{7E13C3F0-16D9-4C94-84B0-DB660D7EBAAC}" type="pres">
      <dgm:prSet presAssocID="{4F454C88-3441-4CD5-9A4C-A10C0B7175A9}" presName="node" presStyleLbl="node1" presStyleIdx="0" presStyleCnt="2">
        <dgm:presLayoutVars>
          <dgm:bulletEnabled val="1"/>
        </dgm:presLayoutVars>
      </dgm:prSet>
      <dgm:spPr/>
    </dgm:pt>
    <dgm:pt modelId="{751D89A1-BE38-4D7E-81D5-3DD38EFE1BB0}" type="pres">
      <dgm:prSet presAssocID="{E5A98DC8-D7EA-4051-A20C-B050BC1C65F6}" presName="sibTrans" presStyleCnt="0"/>
      <dgm:spPr/>
    </dgm:pt>
    <dgm:pt modelId="{65C65362-FDCB-46A0-B78A-47B294226454}" type="pres">
      <dgm:prSet presAssocID="{23C63741-8AAE-47E0-85B5-83B0019BEFA5}" presName="node" presStyleLbl="node1" presStyleIdx="1" presStyleCnt="2">
        <dgm:presLayoutVars>
          <dgm:bulletEnabled val="1"/>
        </dgm:presLayoutVars>
      </dgm:prSet>
      <dgm:spPr/>
    </dgm:pt>
  </dgm:ptLst>
  <dgm:cxnLst>
    <dgm:cxn modelId="{094C411B-847E-4D6D-B960-14B938566178}" type="presOf" srcId="{C1A178A5-B236-4CA9-9956-F333B278624F}" destId="{5D4AD7B4-A105-4F91-BDCD-14864CC5E032}" srcOrd="0" destOrd="0" presId="urn:microsoft.com/office/officeart/2005/8/layout/default"/>
    <dgm:cxn modelId="{08C75C21-B762-4B85-BC82-70121519B540}" srcId="{C1A178A5-B236-4CA9-9956-F333B278624F}" destId="{23C63741-8AAE-47E0-85B5-83B0019BEFA5}" srcOrd="1" destOrd="0" parTransId="{CC47F982-748D-41F7-A1F2-54A7EA194117}" sibTransId="{686A4D8B-21D6-45E8-8506-576F6FAA8E29}"/>
    <dgm:cxn modelId="{EBD83B3F-D908-42B2-8CCF-227EF2268BC7}" type="presOf" srcId="{23C63741-8AAE-47E0-85B5-83B0019BEFA5}" destId="{65C65362-FDCB-46A0-B78A-47B294226454}" srcOrd="0" destOrd="0" presId="urn:microsoft.com/office/officeart/2005/8/layout/default"/>
    <dgm:cxn modelId="{4E37DA7C-9A27-43EF-BE6B-59B3FAD04924}" srcId="{C1A178A5-B236-4CA9-9956-F333B278624F}" destId="{4F454C88-3441-4CD5-9A4C-A10C0B7175A9}" srcOrd="0" destOrd="0" parTransId="{DC55CDC3-CEB7-46E1-BAA5-E3B24ADC3D51}" sibTransId="{E5A98DC8-D7EA-4051-A20C-B050BC1C65F6}"/>
    <dgm:cxn modelId="{65B824C9-BF8E-40E8-81DC-D1EDBF7DB2D6}" type="presOf" srcId="{4F454C88-3441-4CD5-9A4C-A10C0B7175A9}" destId="{7E13C3F0-16D9-4C94-84B0-DB660D7EBAAC}" srcOrd="0" destOrd="0" presId="urn:microsoft.com/office/officeart/2005/8/layout/default"/>
    <dgm:cxn modelId="{F0B7E7DC-3E27-4629-89B7-5D63F095401C}" type="presParOf" srcId="{5D4AD7B4-A105-4F91-BDCD-14864CC5E032}" destId="{7E13C3F0-16D9-4C94-84B0-DB660D7EBAAC}" srcOrd="0" destOrd="0" presId="urn:microsoft.com/office/officeart/2005/8/layout/default"/>
    <dgm:cxn modelId="{B3D23EAB-8979-43A1-A660-7574884D0303}" type="presParOf" srcId="{5D4AD7B4-A105-4F91-BDCD-14864CC5E032}" destId="{751D89A1-BE38-4D7E-81D5-3DD38EFE1BB0}" srcOrd="1" destOrd="0" presId="urn:microsoft.com/office/officeart/2005/8/layout/default"/>
    <dgm:cxn modelId="{FF227A81-E782-461F-8E08-F5995A130947}" type="presParOf" srcId="{5D4AD7B4-A105-4F91-BDCD-14864CC5E032}" destId="{65C65362-FDCB-46A0-B78A-47B29422645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9347D3-46C5-4DAA-9DCC-C77DB8EDAE33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88ABE97-D1CA-4956-8486-1E741EACE979}">
      <dgm:prSet phldrT="[Text]"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Memilih</a:t>
          </a:r>
          <a:r>
            <a:rPr lang="en-US" dirty="0"/>
            <a:t> </a:t>
          </a:r>
          <a:r>
            <a:rPr lang="en-US" dirty="0" err="1"/>
            <a:t>Pekerjaan</a:t>
          </a:r>
          <a:endParaRPr lang="en-US" dirty="0"/>
        </a:p>
      </dgm:t>
    </dgm:pt>
    <dgm:pt modelId="{12A632B4-902D-4D07-B68B-B32933D21C1E}" type="parTrans" cxnId="{870A41B9-3569-42E0-BB94-60F30F49B344}">
      <dgm:prSet/>
      <dgm:spPr/>
      <dgm:t>
        <a:bodyPr/>
        <a:lstStyle/>
        <a:p>
          <a:endParaRPr lang="en-US"/>
        </a:p>
      </dgm:t>
    </dgm:pt>
    <dgm:pt modelId="{FEDCB04A-D812-4594-AEA3-245DB1378443}" type="sibTrans" cxnId="{870A41B9-3569-42E0-BB94-60F30F49B344}">
      <dgm:prSet/>
      <dgm:spPr/>
      <dgm:t>
        <a:bodyPr/>
        <a:lstStyle/>
        <a:p>
          <a:endParaRPr lang="en-US"/>
        </a:p>
      </dgm:t>
    </dgm:pt>
    <dgm:pt modelId="{163BD986-773E-4849-AC92-38A8DDBEE6AF}">
      <dgm:prSet phldrT="[Text]"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Menguraikan</a:t>
          </a:r>
          <a:r>
            <a:rPr lang="en-US" dirty="0"/>
            <a:t> </a:t>
          </a:r>
          <a:r>
            <a:rPr lang="en-US" dirty="0" err="1"/>
            <a:t>Pekerjaan</a:t>
          </a:r>
          <a:endParaRPr lang="en-US" dirty="0"/>
        </a:p>
      </dgm:t>
    </dgm:pt>
    <dgm:pt modelId="{E730D258-533C-44F8-B4E2-73A1ACEBEC70}" type="parTrans" cxnId="{4D5F1DCF-F7CB-44F3-8492-3729DDB30B70}">
      <dgm:prSet/>
      <dgm:spPr/>
      <dgm:t>
        <a:bodyPr/>
        <a:lstStyle/>
        <a:p>
          <a:endParaRPr lang="en-US"/>
        </a:p>
      </dgm:t>
    </dgm:pt>
    <dgm:pt modelId="{D328E960-13A5-4862-90A9-502F15FF156D}" type="sibTrans" cxnId="{4D5F1DCF-F7CB-44F3-8492-3729DDB30B70}">
      <dgm:prSet/>
      <dgm:spPr/>
      <dgm:t>
        <a:bodyPr/>
        <a:lstStyle/>
        <a:p>
          <a:endParaRPr lang="en-US"/>
        </a:p>
      </dgm:t>
    </dgm:pt>
    <dgm:pt modelId="{70D61D34-D722-47A7-8A9F-D4182CDA96B0}">
      <dgm:prSet phldrT="[Text]"/>
      <dgm:spPr/>
      <dgm:t>
        <a:bodyPr/>
        <a:lstStyle/>
        <a:p>
          <a:r>
            <a:rPr lang="en-US" dirty="0"/>
            <a:t>3. </a:t>
          </a:r>
          <a:r>
            <a:rPr lang="en-US" dirty="0" err="1"/>
            <a:t>Identifikasi</a:t>
          </a:r>
          <a:r>
            <a:rPr lang="en-US" dirty="0"/>
            <a:t> </a:t>
          </a:r>
          <a:r>
            <a:rPr lang="en-US" dirty="0" err="1"/>
            <a:t>Bahaya</a:t>
          </a:r>
          <a:endParaRPr lang="en-US" dirty="0"/>
        </a:p>
      </dgm:t>
    </dgm:pt>
    <dgm:pt modelId="{E72B12F6-9DC4-4966-93D7-33CE191400A3}" type="parTrans" cxnId="{3F3922A0-E2BA-4B9E-8EB2-5CB90284D24E}">
      <dgm:prSet/>
      <dgm:spPr/>
      <dgm:t>
        <a:bodyPr/>
        <a:lstStyle/>
        <a:p>
          <a:endParaRPr lang="en-US"/>
        </a:p>
      </dgm:t>
    </dgm:pt>
    <dgm:pt modelId="{57151860-7938-412C-B904-900E8E8960E0}" type="sibTrans" cxnId="{3F3922A0-E2BA-4B9E-8EB2-5CB90284D24E}">
      <dgm:prSet/>
      <dgm:spPr/>
      <dgm:t>
        <a:bodyPr/>
        <a:lstStyle/>
        <a:p>
          <a:endParaRPr lang="en-US"/>
        </a:p>
      </dgm:t>
    </dgm:pt>
    <dgm:pt modelId="{0DCB19C1-3712-4763-B14F-E62F8F857D46}">
      <dgm:prSet phldrT="[Text]"/>
      <dgm:spPr/>
      <dgm:t>
        <a:bodyPr/>
        <a:lstStyle/>
        <a:p>
          <a:r>
            <a:rPr lang="en-US" dirty="0"/>
            <a:t>4. </a:t>
          </a:r>
          <a:r>
            <a:rPr lang="en-US" dirty="0" err="1"/>
            <a:t>Mengatasi</a:t>
          </a:r>
          <a:r>
            <a:rPr lang="en-US" dirty="0"/>
            <a:t> </a:t>
          </a:r>
          <a:r>
            <a:rPr lang="en-US" dirty="0" err="1"/>
            <a:t>Bahaya</a:t>
          </a:r>
          <a:endParaRPr lang="en-US" dirty="0"/>
        </a:p>
      </dgm:t>
    </dgm:pt>
    <dgm:pt modelId="{294A0B56-3D6E-418F-A0D0-74B8EA758BE8}" type="parTrans" cxnId="{4DCFEC21-DDEC-479F-91DB-56818D3C339D}">
      <dgm:prSet/>
      <dgm:spPr/>
      <dgm:t>
        <a:bodyPr/>
        <a:lstStyle/>
        <a:p>
          <a:endParaRPr lang="en-US"/>
        </a:p>
      </dgm:t>
    </dgm:pt>
    <dgm:pt modelId="{1F0E6C07-1C9B-493A-8853-B8CAE0414146}" type="sibTrans" cxnId="{4DCFEC21-DDEC-479F-91DB-56818D3C339D}">
      <dgm:prSet/>
      <dgm:spPr/>
      <dgm:t>
        <a:bodyPr/>
        <a:lstStyle/>
        <a:p>
          <a:endParaRPr lang="en-US"/>
        </a:p>
      </dgm:t>
    </dgm:pt>
    <dgm:pt modelId="{E2786D61-569B-45C7-A220-73923E3BA471}">
      <dgm:prSet phldrT="[Text]"/>
      <dgm:spPr/>
      <dgm:t>
        <a:bodyPr/>
        <a:lstStyle/>
        <a:p>
          <a:r>
            <a:rPr lang="en-US" dirty="0"/>
            <a:t>5. </a:t>
          </a:r>
          <a:r>
            <a:rPr lang="en-US" dirty="0" err="1"/>
            <a:t>Catat</a:t>
          </a:r>
          <a:r>
            <a:rPr lang="en-US" dirty="0"/>
            <a:t> JSA</a:t>
          </a:r>
        </a:p>
      </dgm:t>
    </dgm:pt>
    <dgm:pt modelId="{2DFA9A7C-9983-4815-9A86-4C9055FA9720}" type="parTrans" cxnId="{3CD7F225-6905-4CA7-8BEC-670E3AD487E9}">
      <dgm:prSet/>
      <dgm:spPr/>
      <dgm:t>
        <a:bodyPr/>
        <a:lstStyle/>
        <a:p>
          <a:endParaRPr lang="en-US"/>
        </a:p>
      </dgm:t>
    </dgm:pt>
    <dgm:pt modelId="{D57D480A-3BBF-4E74-B6E3-583AD6208619}" type="sibTrans" cxnId="{3CD7F225-6905-4CA7-8BEC-670E3AD487E9}">
      <dgm:prSet/>
      <dgm:spPr/>
      <dgm:t>
        <a:bodyPr/>
        <a:lstStyle/>
        <a:p>
          <a:endParaRPr lang="en-US"/>
        </a:p>
      </dgm:t>
    </dgm:pt>
    <dgm:pt modelId="{F025B56B-0C3E-4E94-8F14-A519E693E76B}">
      <dgm:prSet phldrT="[Text]"/>
      <dgm:spPr/>
      <dgm:t>
        <a:bodyPr/>
        <a:lstStyle/>
        <a:p>
          <a:r>
            <a:rPr lang="en-US" dirty="0"/>
            <a:t>6. </a:t>
          </a:r>
          <a:r>
            <a:rPr lang="en-US" dirty="0" err="1"/>
            <a:t>Tinjau</a:t>
          </a:r>
          <a:r>
            <a:rPr lang="en-US" dirty="0"/>
            <a:t> </a:t>
          </a:r>
          <a:r>
            <a:rPr lang="en-US" dirty="0" err="1"/>
            <a:t>kembali</a:t>
          </a:r>
          <a:r>
            <a:rPr lang="en-US" dirty="0"/>
            <a:t> JSA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perbaiki</a:t>
          </a:r>
          <a:endParaRPr lang="en-US" dirty="0"/>
        </a:p>
      </dgm:t>
    </dgm:pt>
    <dgm:pt modelId="{92DE814A-834B-4F46-8CDA-3B963BA952D1}" type="parTrans" cxnId="{00F5009B-2D97-415C-8E4F-D2610E0EAC35}">
      <dgm:prSet/>
      <dgm:spPr/>
    </dgm:pt>
    <dgm:pt modelId="{E17CB3BE-4EA0-4580-BC9D-E97626EED038}" type="sibTrans" cxnId="{00F5009B-2D97-415C-8E4F-D2610E0EAC35}">
      <dgm:prSet/>
      <dgm:spPr/>
    </dgm:pt>
    <dgm:pt modelId="{12F86C9F-825F-4559-934F-489E2D719CB7}" type="pres">
      <dgm:prSet presAssocID="{329347D3-46C5-4DAA-9DCC-C77DB8EDAE33}" presName="diagram" presStyleCnt="0">
        <dgm:presLayoutVars>
          <dgm:dir/>
          <dgm:resizeHandles val="exact"/>
        </dgm:presLayoutVars>
      </dgm:prSet>
      <dgm:spPr/>
    </dgm:pt>
    <dgm:pt modelId="{3EF612A3-D425-4458-90F9-8B62A9297BC1}" type="pres">
      <dgm:prSet presAssocID="{B88ABE97-D1CA-4956-8486-1E741EACE979}" presName="node" presStyleLbl="node1" presStyleIdx="0" presStyleCnt="6">
        <dgm:presLayoutVars>
          <dgm:bulletEnabled val="1"/>
        </dgm:presLayoutVars>
      </dgm:prSet>
      <dgm:spPr/>
    </dgm:pt>
    <dgm:pt modelId="{E628A182-0FD4-404A-BA8F-76AE4867FB08}" type="pres">
      <dgm:prSet presAssocID="{FEDCB04A-D812-4594-AEA3-245DB1378443}" presName="sibTrans" presStyleLbl="sibTrans2D1" presStyleIdx="0" presStyleCnt="5"/>
      <dgm:spPr/>
    </dgm:pt>
    <dgm:pt modelId="{C3440437-9F4F-40BD-A509-5202184FE625}" type="pres">
      <dgm:prSet presAssocID="{FEDCB04A-D812-4594-AEA3-245DB1378443}" presName="connectorText" presStyleLbl="sibTrans2D1" presStyleIdx="0" presStyleCnt="5"/>
      <dgm:spPr/>
    </dgm:pt>
    <dgm:pt modelId="{5F3C0FDF-B8F3-4499-A056-980F48E99E30}" type="pres">
      <dgm:prSet presAssocID="{163BD986-773E-4849-AC92-38A8DDBEE6AF}" presName="node" presStyleLbl="node1" presStyleIdx="1" presStyleCnt="6">
        <dgm:presLayoutVars>
          <dgm:bulletEnabled val="1"/>
        </dgm:presLayoutVars>
      </dgm:prSet>
      <dgm:spPr/>
    </dgm:pt>
    <dgm:pt modelId="{AEF21EA3-949A-43D6-B2D0-8D29FDE66683}" type="pres">
      <dgm:prSet presAssocID="{D328E960-13A5-4862-90A9-502F15FF156D}" presName="sibTrans" presStyleLbl="sibTrans2D1" presStyleIdx="1" presStyleCnt="5"/>
      <dgm:spPr/>
    </dgm:pt>
    <dgm:pt modelId="{1224666D-EC49-451E-B0EA-95D6C83715B9}" type="pres">
      <dgm:prSet presAssocID="{D328E960-13A5-4862-90A9-502F15FF156D}" presName="connectorText" presStyleLbl="sibTrans2D1" presStyleIdx="1" presStyleCnt="5"/>
      <dgm:spPr/>
    </dgm:pt>
    <dgm:pt modelId="{7EC1AA6C-6359-4437-96D6-BBB4F4D565F9}" type="pres">
      <dgm:prSet presAssocID="{70D61D34-D722-47A7-8A9F-D4182CDA96B0}" presName="node" presStyleLbl="node1" presStyleIdx="2" presStyleCnt="6">
        <dgm:presLayoutVars>
          <dgm:bulletEnabled val="1"/>
        </dgm:presLayoutVars>
      </dgm:prSet>
      <dgm:spPr/>
    </dgm:pt>
    <dgm:pt modelId="{5BFB2AA7-BC11-4B3C-B09A-09C708FC7AA0}" type="pres">
      <dgm:prSet presAssocID="{57151860-7938-412C-B904-900E8E8960E0}" presName="sibTrans" presStyleLbl="sibTrans2D1" presStyleIdx="2" presStyleCnt="5"/>
      <dgm:spPr/>
    </dgm:pt>
    <dgm:pt modelId="{2915CC6D-7F59-4DF1-B934-09900BE7436A}" type="pres">
      <dgm:prSet presAssocID="{57151860-7938-412C-B904-900E8E8960E0}" presName="connectorText" presStyleLbl="sibTrans2D1" presStyleIdx="2" presStyleCnt="5"/>
      <dgm:spPr/>
    </dgm:pt>
    <dgm:pt modelId="{AD83CB89-AC46-456A-8FB0-1B18A49E509B}" type="pres">
      <dgm:prSet presAssocID="{0DCB19C1-3712-4763-B14F-E62F8F857D46}" presName="node" presStyleLbl="node1" presStyleIdx="3" presStyleCnt="6">
        <dgm:presLayoutVars>
          <dgm:bulletEnabled val="1"/>
        </dgm:presLayoutVars>
      </dgm:prSet>
      <dgm:spPr/>
    </dgm:pt>
    <dgm:pt modelId="{EE6FB687-2035-4C9E-8CF1-6A1EB9704DA4}" type="pres">
      <dgm:prSet presAssocID="{1F0E6C07-1C9B-493A-8853-B8CAE0414146}" presName="sibTrans" presStyleLbl="sibTrans2D1" presStyleIdx="3" presStyleCnt="5"/>
      <dgm:spPr/>
    </dgm:pt>
    <dgm:pt modelId="{DE90ACDA-0800-42A7-90C2-C356E9039974}" type="pres">
      <dgm:prSet presAssocID="{1F0E6C07-1C9B-493A-8853-B8CAE0414146}" presName="connectorText" presStyleLbl="sibTrans2D1" presStyleIdx="3" presStyleCnt="5"/>
      <dgm:spPr/>
    </dgm:pt>
    <dgm:pt modelId="{875B3606-D89D-4CA6-AE00-A376298B6555}" type="pres">
      <dgm:prSet presAssocID="{E2786D61-569B-45C7-A220-73923E3BA471}" presName="node" presStyleLbl="node1" presStyleIdx="4" presStyleCnt="6">
        <dgm:presLayoutVars>
          <dgm:bulletEnabled val="1"/>
        </dgm:presLayoutVars>
      </dgm:prSet>
      <dgm:spPr/>
    </dgm:pt>
    <dgm:pt modelId="{375F3D9D-9F8A-4E17-A5F2-AC5EDD097D07}" type="pres">
      <dgm:prSet presAssocID="{D57D480A-3BBF-4E74-B6E3-583AD6208619}" presName="sibTrans" presStyleLbl="sibTrans2D1" presStyleIdx="4" presStyleCnt="5"/>
      <dgm:spPr/>
    </dgm:pt>
    <dgm:pt modelId="{2A69EE35-1B16-458B-A9F9-EEDFC905B473}" type="pres">
      <dgm:prSet presAssocID="{D57D480A-3BBF-4E74-B6E3-583AD6208619}" presName="connectorText" presStyleLbl="sibTrans2D1" presStyleIdx="4" presStyleCnt="5"/>
      <dgm:spPr/>
    </dgm:pt>
    <dgm:pt modelId="{4AC91EB9-0FAB-47D3-AD4E-1A129287E54A}" type="pres">
      <dgm:prSet presAssocID="{F025B56B-0C3E-4E94-8F14-A519E693E76B}" presName="node" presStyleLbl="node1" presStyleIdx="5" presStyleCnt="6">
        <dgm:presLayoutVars>
          <dgm:bulletEnabled val="1"/>
        </dgm:presLayoutVars>
      </dgm:prSet>
      <dgm:spPr/>
    </dgm:pt>
  </dgm:ptLst>
  <dgm:cxnLst>
    <dgm:cxn modelId="{E0AC1602-5B30-4941-B073-A187FC00C7D5}" type="presOf" srcId="{1F0E6C07-1C9B-493A-8853-B8CAE0414146}" destId="{DE90ACDA-0800-42A7-90C2-C356E9039974}" srcOrd="1" destOrd="0" presId="urn:microsoft.com/office/officeart/2005/8/layout/process5"/>
    <dgm:cxn modelId="{A8221802-A91A-4A87-AB83-974BE21DD14E}" type="presOf" srcId="{57151860-7938-412C-B904-900E8E8960E0}" destId="{5BFB2AA7-BC11-4B3C-B09A-09C708FC7AA0}" srcOrd="0" destOrd="0" presId="urn:microsoft.com/office/officeart/2005/8/layout/process5"/>
    <dgm:cxn modelId="{2C2C0F1A-51DF-4AB0-AD54-9F04873A05C9}" type="presOf" srcId="{D328E960-13A5-4862-90A9-502F15FF156D}" destId="{AEF21EA3-949A-43D6-B2D0-8D29FDE66683}" srcOrd="0" destOrd="0" presId="urn:microsoft.com/office/officeart/2005/8/layout/process5"/>
    <dgm:cxn modelId="{4DCFEC21-DDEC-479F-91DB-56818D3C339D}" srcId="{329347D3-46C5-4DAA-9DCC-C77DB8EDAE33}" destId="{0DCB19C1-3712-4763-B14F-E62F8F857D46}" srcOrd="3" destOrd="0" parTransId="{294A0B56-3D6E-418F-A0D0-74B8EA758BE8}" sibTransId="{1F0E6C07-1C9B-493A-8853-B8CAE0414146}"/>
    <dgm:cxn modelId="{3CD7F225-6905-4CA7-8BEC-670E3AD487E9}" srcId="{329347D3-46C5-4DAA-9DCC-C77DB8EDAE33}" destId="{E2786D61-569B-45C7-A220-73923E3BA471}" srcOrd="4" destOrd="0" parTransId="{2DFA9A7C-9983-4815-9A86-4C9055FA9720}" sibTransId="{D57D480A-3BBF-4E74-B6E3-583AD6208619}"/>
    <dgm:cxn modelId="{00FCE137-7140-4FB2-9DAB-304C0DF64C36}" type="presOf" srcId="{0DCB19C1-3712-4763-B14F-E62F8F857D46}" destId="{AD83CB89-AC46-456A-8FB0-1B18A49E509B}" srcOrd="0" destOrd="0" presId="urn:microsoft.com/office/officeart/2005/8/layout/process5"/>
    <dgm:cxn modelId="{75F5AC3D-D8AA-4B9D-BF84-1FC56FD3393E}" type="presOf" srcId="{57151860-7938-412C-B904-900E8E8960E0}" destId="{2915CC6D-7F59-4DF1-B934-09900BE7436A}" srcOrd="1" destOrd="0" presId="urn:microsoft.com/office/officeart/2005/8/layout/process5"/>
    <dgm:cxn modelId="{1E13F169-5350-448B-9817-0405614F35C3}" type="presOf" srcId="{D57D480A-3BBF-4E74-B6E3-583AD6208619}" destId="{2A69EE35-1B16-458B-A9F9-EEDFC905B473}" srcOrd="1" destOrd="0" presId="urn:microsoft.com/office/officeart/2005/8/layout/process5"/>
    <dgm:cxn modelId="{B686BD6A-1682-4555-BCD0-3FACFDFE374A}" type="presOf" srcId="{70D61D34-D722-47A7-8A9F-D4182CDA96B0}" destId="{7EC1AA6C-6359-4437-96D6-BBB4F4D565F9}" srcOrd="0" destOrd="0" presId="urn:microsoft.com/office/officeart/2005/8/layout/process5"/>
    <dgm:cxn modelId="{6C941A51-C7B7-4460-B39F-F4B9CA80B63A}" type="presOf" srcId="{D328E960-13A5-4862-90A9-502F15FF156D}" destId="{1224666D-EC49-451E-B0EA-95D6C83715B9}" srcOrd="1" destOrd="0" presId="urn:microsoft.com/office/officeart/2005/8/layout/process5"/>
    <dgm:cxn modelId="{95299155-E8FA-4165-9AC8-CD13158B9229}" type="presOf" srcId="{D57D480A-3BBF-4E74-B6E3-583AD6208619}" destId="{375F3D9D-9F8A-4E17-A5F2-AC5EDD097D07}" srcOrd="0" destOrd="0" presId="urn:microsoft.com/office/officeart/2005/8/layout/process5"/>
    <dgm:cxn modelId="{3BD6499A-5FA3-4E4F-B1D0-9E7CF1FA9B84}" type="presOf" srcId="{E2786D61-569B-45C7-A220-73923E3BA471}" destId="{875B3606-D89D-4CA6-AE00-A376298B6555}" srcOrd="0" destOrd="0" presId="urn:microsoft.com/office/officeart/2005/8/layout/process5"/>
    <dgm:cxn modelId="{00F5009B-2D97-415C-8E4F-D2610E0EAC35}" srcId="{329347D3-46C5-4DAA-9DCC-C77DB8EDAE33}" destId="{F025B56B-0C3E-4E94-8F14-A519E693E76B}" srcOrd="5" destOrd="0" parTransId="{92DE814A-834B-4F46-8CDA-3B963BA952D1}" sibTransId="{E17CB3BE-4EA0-4580-BC9D-E97626EED038}"/>
    <dgm:cxn modelId="{60C5BA9C-5B3D-4DF6-AEFE-6765F484DF0B}" type="presOf" srcId="{FEDCB04A-D812-4594-AEA3-245DB1378443}" destId="{E628A182-0FD4-404A-BA8F-76AE4867FB08}" srcOrd="0" destOrd="0" presId="urn:microsoft.com/office/officeart/2005/8/layout/process5"/>
    <dgm:cxn modelId="{1647519E-748E-49DD-AA29-C65B4C06357D}" type="presOf" srcId="{B88ABE97-D1CA-4956-8486-1E741EACE979}" destId="{3EF612A3-D425-4458-90F9-8B62A9297BC1}" srcOrd="0" destOrd="0" presId="urn:microsoft.com/office/officeart/2005/8/layout/process5"/>
    <dgm:cxn modelId="{3F3922A0-E2BA-4B9E-8EB2-5CB90284D24E}" srcId="{329347D3-46C5-4DAA-9DCC-C77DB8EDAE33}" destId="{70D61D34-D722-47A7-8A9F-D4182CDA96B0}" srcOrd="2" destOrd="0" parTransId="{E72B12F6-9DC4-4966-93D7-33CE191400A3}" sibTransId="{57151860-7938-412C-B904-900E8E8960E0}"/>
    <dgm:cxn modelId="{B943A8A6-735F-49C9-B75E-8679D2F798F7}" type="presOf" srcId="{1F0E6C07-1C9B-493A-8853-B8CAE0414146}" destId="{EE6FB687-2035-4C9E-8CF1-6A1EB9704DA4}" srcOrd="0" destOrd="0" presId="urn:microsoft.com/office/officeart/2005/8/layout/process5"/>
    <dgm:cxn modelId="{9D1C77B4-A9E3-4A9E-838D-11D932E2085B}" type="presOf" srcId="{F025B56B-0C3E-4E94-8F14-A519E693E76B}" destId="{4AC91EB9-0FAB-47D3-AD4E-1A129287E54A}" srcOrd="0" destOrd="0" presId="urn:microsoft.com/office/officeart/2005/8/layout/process5"/>
    <dgm:cxn modelId="{870A41B9-3569-42E0-BB94-60F30F49B344}" srcId="{329347D3-46C5-4DAA-9DCC-C77DB8EDAE33}" destId="{B88ABE97-D1CA-4956-8486-1E741EACE979}" srcOrd="0" destOrd="0" parTransId="{12A632B4-902D-4D07-B68B-B32933D21C1E}" sibTransId="{FEDCB04A-D812-4594-AEA3-245DB1378443}"/>
    <dgm:cxn modelId="{F2FB92C3-469E-4E15-8C3D-D94F6EF098D3}" type="presOf" srcId="{163BD986-773E-4849-AC92-38A8DDBEE6AF}" destId="{5F3C0FDF-B8F3-4499-A056-980F48E99E30}" srcOrd="0" destOrd="0" presId="urn:microsoft.com/office/officeart/2005/8/layout/process5"/>
    <dgm:cxn modelId="{4D5F1DCF-F7CB-44F3-8492-3729DDB30B70}" srcId="{329347D3-46C5-4DAA-9DCC-C77DB8EDAE33}" destId="{163BD986-773E-4849-AC92-38A8DDBEE6AF}" srcOrd="1" destOrd="0" parTransId="{E730D258-533C-44F8-B4E2-73A1ACEBEC70}" sibTransId="{D328E960-13A5-4862-90A9-502F15FF156D}"/>
    <dgm:cxn modelId="{667D05D5-A16D-442C-AB2D-E1D4F41C9A06}" type="presOf" srcId="{329347D3-46C5-4DAA-9DCC-C77DB8EDAE33}" destId="{12F86C9F-825F-4559-934F-489E2D719CB7}" srcOrd="0" destOrd="0" presId="urn:microsoft.com/office/officeart/2005/8/layout/process5"/>
    <dgm:cxn modelId="{63D269EF-5ECE-4934-8608-BC7FF761F4E3}" type="presOf" srcId="{FEDCB04A-D812-4594-AEA3-245DB1378443}" destId="{C3440437-9F4F-40BD-A509-5202184FE625}" srcOrd="1" destOrd="0" presId="urn:microsoft.com/office/officeart/2005/8/layout/process5"/>
    <dgm:cxn modelId="{15373634-B8C3-4FBD-89AC-4A87F2BA91C0}" type="presParOf" srcId="{12F86C9F-825F-4559-934F-489E2D719CB7}" destId="{3EF612A3-D425-4458-90F9-8B62A9297BC1}" srcOrd="0" destOrd="0" presId="urn:microsoft.com/office/officeart/2005/8/layout/process5"/>
    <dgm:cxn modelId="{A3DE5F40-F001-4C95-B796-BF1F487F8CD2}" type="presParOf" srcId="{12F86C9F-825F-4559-934F-489E2D719CB7}" destId="{E628A182-0FD4-404A-BA8F-76AE4867FB08}" srcOrd="1" destOrd="0" presId="urn:microsoft.com/office/officeart/2005/8/layout/process5"/>
    <dgm:cxn modelId="{24737958-C672-4CB8-9EEC-C7B09A6FBE47}" type="presParOf" srcId="{E628A182-0FD4-404A-BA8F-76AE4867FB08}" destId="{C3440437-9F4F-40BD-A509-5202184FE625}" srcOrd="0" destOrd="0" presId="urn:microsoft.com/office/officeart/2005/8/layout/process5"/>
    <dgm:cxn modelId="{4DEC56AA-A47D-4F83-9112-18B76B459533}" type="presParOf" srcId="{12F86C9F-825F-4559-934F-489E2D719CB7}" destId="{5F3C0FDF-B8F3-4499-A056-980F48E99E30}" srcOrd="2" destOrd="0" presId="urn:microsoft.com/office/officeart/2005/8/layout/process5"/>
    <dgm:cxn modelId="{B331852B-AEA4-4507-8F16-981E2C7B2FC2}" type="presParOf" srcId="{12F86C9F-825F-4559-934F-489E2D719CB7}" destId="{AEF21EA3-949A-43D6-B2D0-8D29FDE66683}" srcOrd="3" destOrd="0" presId="urn:microsoft.com/office/officeart/2005/8/layout/process5"/>
    <dgm:cxn modelId="{94A4302E-424F-42D1-8EE7-9EC950F54347}" type="presParOf" srcId="{AEF21EA3-949A-43D6-B2D0-8D29FDE66683}" destId="{1224666D-EC49-451E-B0EA-95D6C83715B9}" srcOrd="0" destOrd="0" presId="urn:microsoft.com/office/officeart/2005/8/layout/process5"/>
    <dgm:cxn modelId="{8B31AB45-A35F-4F51-8EC3-55F80979C636}" type="presParOf" srcId="{12F86C9F-825F-4559-934F-489E2D719CB7}" destId="{7EC1AA6C-6359-4437-96D6-BBB4F4D565F9}" srcOrd="4" destOrd="0" presId="urn:microsoft.com/office/officeart/2005/8/layout/process5"/>
    <dgm:cxn modelId="{B6326DFF-1F5C-457D-B18D-8C82CD697D5C}" type="presParOf" srcId="{12F86C9F-825F-4559-934F-489E2D719CB7}" destId="{5BFB2AA7-BC11-4B3C-B09A-09C708FC7AA0}" srcOrd="5" destOrd="0" presId="urn:microsoft.com/office/officeart/2005/8/layout/process5"/>
    <dgm:cxn modelId="{87BEA999-50F3-4A2F-B8FB-9E81D4B7BB64}" type="presParOf" srcId="{5BFB2AA7-BC11-4B3C-B09A-09C708FC7AA0}" destId="{2915CC6D-7F59-4DF1-B934-09900BE7436A}" srcOrd="0" destOrd="0" presId="urn:microsoft.com/office/officeart/2005/8/layout/process5"/>
    <dgm:cxn modelId="{2A7A5C7E-05CB-4226-A151-8FC9449303C2}" type="presParOf" srcId="{12F86C9F-825F-4559-934F-489E2D719CB7}" destId="{AD83CB89-AC46-456A-8FB0-1B18A49E509B}" srcOrd="6" destOrd="0" presId="urn:microsoft.com/office/officeart/2005/8/layout/process5"/>
    <dgm:cxn modelId="{B5D42F16-46DB-4776-BF57-36D8B8D7C7AA}" type="presParOf" srcId="{12F86C9F-825F-4559-934F-489E2D719CB7}" destId="{EE6FB687-2035-4C9E-8CF1-6A1EB9704DA4}" srcOrd="7" destOrd="0" presId="urn:microsoft.com/office/officeart/2005/8/layout/process5"/>
    <dgm:cxn modelId="{1360F760-DC46-49E5-9072-DF7A7A7A3951}" type="presParOf" srcId="{EE6FB687-2035-4C9E-8CF1-6A1EB9704DA4}" destId="{DE90ACDA-0800-42A7-90C2-C356E9039974}" srcOrd="0" destOrd="0" presId="urn:microsoft.com/office/officeart/2005/8/layout/process5"/>
    <dgm:cxn modelId="{B545780A-C952-4AC5-879C-438082701B4B}" type="presParOf" srcId="{12F86C9F-825F-4559-934F-489E2D719CB7}" destId="{875B3606-D89D-4CA6-AE00-A376298B6555}" srcOrd="8" destOrd="0" presId="urn:microsoft.com/office/officeart/2005/8/layout/process5"/>
    <dgm:cxn modelId="{344CBBA6-1291-4CBB-A12F-108165FF4AAA}" type="presParOf" srcId="{12F86C9F-825F-4559-934F-489E2D719CB7}" destId="{375F3D9D-9F8A-4E17-A5F2-AC5EDD097D07}" srcOrd="9" destOrd="0" presId="urn:microsoft.com/office/officeart/2005/8/layout/process5"/>
    <dgm:cxn modelId="{0756813A-6D28-4199-8E14-AACD74A25B8F}" type="presParOf" srcId="{375F3D9D-9F8A-4E17-A5F2-AC5EDD097D07}" destId="{2A69EE35-1B16-458B-A9F9-EEDFC905B473}" srcOrd="0" destOrd="0" presId="urn:microsoft.com/office/officeart/2005/8/layout/process5"/>
    <dgm:cxn modelId="{65D63735-E25E-44BA-961C-EF5504EBD5F6}" type="presParOf" srcId="{12F86C9F-825F-4559-934F-489E2D719CB7}" destId="{4AC91EB9-0FAB-47D3-AD4E-1A129287E54A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3C3F0-16D9-4C94-84B0-DB660D7EBAAC}">
      <dsp:nvSpPr>
        <dsp:cNvPr id="0" name=""/>
        <dsp:cNvSpPr/>
      </dsp:nvSpPr>
      <dsp:spPr>
        <a:xfrm>
          <a:off x="791" y="558460"/>
          <a:ext cx="3085303" cy="18511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 err="1"/>
            <a:t>Konsep</a:t>
          </a:r>
          <a:r>
            <a:rPr lang="en-US" sz="5200" kern="1200" dirty="0"/>
            <a:t> JSA</a:t>
          </a:r>
        </a:p>
      </dsp:txBody>
      <dsp:txXfrm>
        <a:off x="791" y="558460"/>
        <a:ext cx="3085303" cy="1851182"/>
      </dsp:txXfrm>
    </dsp:sp>
    <dsp:sp modelId="{65C65362-FDCB-46A0-B78A-47B294226454}">
      <dsp:nvSpPr>
        <dsp:cNvPr id="0" name=""/>
        <dsp:cNvSpPr/>
      </dsp:nvSpPr>
      <dsp:spPr>
        <a:xfrm>
          <a:off x="3394625" y="558460"/>
          <a:ext cx="3085303" cy="1851182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Proses JSA</a:t>
          </a:r>
        </a:p>
      </dsp:txBody>
      <dsp:txXfrm>
        <a:off x="3394625" y="558460"/>
        <a:ext cx="3085303" cy="18511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612A3-D425-4458-90F9-8B62A9297BC1}">
      <dsp:nvSpPr>
        <dsp:cNvPr id="0" name=""/>
        <dsp:cNvSpPr/>
      </dsp:nvSpPr>
      <dsp:spPr>
        <a:xfrm>
          <a:off x="5357" y="418963"/>
          <a:ext cx="1601390" cy="9608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</a:t>
          </a:r>
          <a:r>
            <a:rPr lang="en-US" sz="1800" kern="1200" dirty="0" err="1"/>
            <a:t>Memilih</a:t>
          </a:r>
          <a:r>
            <a:rPr lang="en-US" sz="1800" kern="1200" dirty="0"/>
            <a:t> </a:t>
          </a:r>
          <a:r>
            <a:rPr lang="en-US" sz="1800" kern="1200" dirty="0" err="1"/>
            <a:t>Pekerjaan</a:t>
          </a:r>
          <a:endParaRPr lang="en-US" sz="1800" kern="1200" dirty="0"/>
        </a:p>
      </dsp:txBody>
      <dsp:txXfrm>
        <a:off x="33499" y="447105"/>
        <a:ext cx="1545106" cy="904550"/>
      </dsp:txXfrm>
    </dsp:sp>
    <dsp:sp modelId="{E628A182-0FD4-404A-BA8F-76AE4867FB08}">
      <dsp:nvSpPr>
        <dsp:cNvPr id="0" name=""/>
        <dsp:cNvSpPr/>
      </dsp:nvSpPr>
      <dsp:spPr>
        <a:xfrm>
          <a:off x="1747670" y="700808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747670" y="780237"/>
        <a:ext cx="237646" cy="238286"/>
      </dsp:txXfrm>
    </dsp:sp>
    <dsp:sp modelId="{5F3C0FDF-B8F3-4499-A056-980F48E99E30}">
      <dsp:nvSpPr>
        <dsp:cNvPr id="0" name=""/>
        <dsp:cNvSpPr/>
      </dsp:nvSpPr>
      <dsp:spPr>
        <a:xfrm>
          <a:off x="2247304" y="418963"/>
          <a:ext cx="1601390" cy="9608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</a:t>
          </a:r>
          <a:r>
            <a:rPr lang="en-US" sz="1800" kern="1200" dirty="0" err="1"/>
            <a:t>Menguraikan</a:t>
          </a:r>
          <a:r>
            <a:rPr lang="en-US" sz="1800" kern="1200" dirty="0"/>
            <a:t> </a:t>
          </a:r>
          <a:r>
            <a:rPr lang="en-US" sz="1800" kern="1200" dirty="0" err="1"/>
            <a:t>Pekerjaan</a:t>
          </a:r>
          <a:endParaRPr lang="en-US" sz="1800" kern="1200" dirty="0"/>
        </a:p>
      </dsp:txBody>
      <dsp:txXfrm>
        <a:off x="2275446" y="447105"/>
        <a:ext cx="1545106" cy="904550"/>
      </dsp:txXfrm>
    </dsp:sp>
    <dsp:sp modelId="{AEF21EA3-949A-43D6-B2D0-8D29FDE66683}">
      <dsp:nvSpPr>
        <dsp:cNvPr id="0" name=""/>
        <dsp:cNvSpPr/>
      </dsp:nvSpPr>
      <dsp:spPr>
        <a:xfrm>
          <a:off x="3989617" y="700808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89617" y="780237"/>
        <a:ext cx="237646" cy="238286"/>
      </dsp:txXfrm>
    </dsp:sp>
    <dsp:sp modelId="{7EC1AA6C-6359-4437-96D6-BBB4F4D565F9}">
      <dsp:nvSpPr>
        <dsp:cNvPr id="0" name=""/>
        <dsp:cNvSpPr/>
      </dsp:nvSpPr>
      <dsp:spPr>
        <a:xfrm>
          <a:off x="4489251" y="418963"/>
          <a:ext cx="1601390" cy="9608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</a:t>
          </a:r>
          <a:r>
            <a:rPr lang="en-US" sz="1800" kern="1200" dirty="0" err="1"/>
            <a:t>Identifikasi</a:t>
          </a:r>
          <a:r>
            <a:rPr lang="en-US" sz="1800" kern="1200" dirty="0"/>
            <a:t> </a:t>
          </a:r>
          <a:r>
            <a:rPr lang="en-US" sz="1800" kern="1200" dirty="0" err="1"/>
            <a:t>Bahaya</a:t>
          </a:r>
          <a:endParaRPr lang="en-US" sz="1800" kern="1200" dirty="0"/>
        </a:p>
      </dsp:txBody>
      <dsp:txXfrm>
        <a:off x="4517393" y="447105"/>
        <a:ext cx="1545106" cy="904550"/>
      </dsp:txXfrm>
    </dsp:sp>
    <dsp:sp modelId="{5BFB2AA7-BC11-4B3C-B09A-09C708FC7AA0}">
      <dsp:nvSpPr>
        <dsp:cNvPr id="0" name=""/>
        <dsp:cNvSpPr/>
      </dsp:nvSpPr>
      <dsp:spPr>
        <a:xfrm rot="5400000">
          <a:off x="5120199" y="1491895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5170803" y="1520720"/>
        <a:ext cx="238286" cy="237646"/>
      </dsp:txXfrm>
    </dsp:sp>
    <dsp:sp modelId="{AD83CB89-AC46-456A-8FB0-1B18A49E509B}">
      <dsp:nvSpPr>
        <dsp:cNvPr id="0" name=""/>
        <dsp:cNvSpPr/>
      </dsp:nvSpPr>
      <dsp:spPr>
        <a:xfrm>
          <a:off x="4489251" y="2020354"/>
          <a:ext cx="1601390" cy="9608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4. </a:t>
          </a:r>
          <a:r>
            <a:rPr lang="en-US" sz="1800" kern="1200" dirty="0" err="1"/>
            <a:t>Mengatasi</a:t>
          </a:r>
          <a:r>
            <a:rPr lang="en-US" sz="1800" kern="1200" dirty="0"/>
            <a:t> </a:t>
          </a:r>
          <a:r>
            <a:rPr lang="en-US" sz="1800" kern="1200" dirty="0" err="1"/>
            <a:t>Bahaya</a:t>
          </a:r>
          <a:endParaRPr lang="en-US" sz="1800" kern="1200" dirty="0"/>
        </a:p>
      </dsp:txBody>
      <dsp:txXfrm>
        <a:off x="4517393" y="2048496"/>
        <a:ext cx="1545106" cy="904550"/>
      </dsp:txXfrm>
    </dsp:sp>
    <dsp:sp modelId="{EE6FB687-2035-4C9E-8CF1-6A1EB9704DA4}">
      <dsp:nvSpPr>
        <dsp:cNvPr id="0" name=""/>
        <dsp:cNvSpPr/>
      </dsp:nvSpPr>
      <dsp:spPr>
        <a:xfrm rot="10800000">
          <a:off x="4008834" y="2302198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4110682" y="2381627"/>
        <a:ext cx="237646" cy="238286"/>
      </dsp:txXfrm>
    </dsp:sp>
    <dsp:sp modelId="{875B3606-D89D-4CA6-AE00-A376298B6555}">
      <dsp:nvSpPr>
        <dsp:cNvPr id="0" name=""/>
        <dsp:cNvSpPr/>
      </dsp:nvSpPr>
      <dsp:spPr>
        <a:xfrm>
          <a:off x="2247304" y="2020354"/>
          <a:ext cx="1601390" cy="9608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5. </a:t>
          </a:r>
          <a:r>
            <a:rPr lang="en-US" sz="1800" kern="1200" dirty="0" err="1"/>
            <a:t>Catat</a:t>
          </a:r>
          <a:r>
            <a:rPr lang="en-US" sz="1800" kern="1200" dirty="0"/>
            <a:t> JSA</a:t>
          </a:r>
        </a:p>
      </dsp:txBody>
      <dsp:txXfrm>
        <a:off x="2275446" y="2048496"/>
        <a:ext cx="1545106" cy="904550"/>
      </dsp:txXfrm>
    </dsp:sp>
    <dsp:sp modelId="{375F3D9D-9F8A-4E17-A5F2-AC5EDD097D07}">
      <dsp:nvSpPr>
        <dsp:cNvPr id="0" name=""/>
        <dsp:cNvSpPr/>
      </dsp:nvSpPr>
      <dsp:spPr>
        <a:xfrm rot="10800000">
          <a:off x="1766887" y="2302198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1868735" y="2381627"/>
        <a:ext cx="237646" cy="238286"/>
      </dsp:txXfrm>
    </dsp:sp>
    <dsp:sp modelId="{4AC91EB9-0FAB-47D3-AD4E-1A129287E54A}">
      <dsp:nvSpPr>
        <dsp:cNvPr id="0" name=""/>
        <dsp:cNvSpPr/>
      </dsp:nvSpPr>
      <dsp:spPr>
        <a:xfrm>
          <a:off x="5357" y="2020354"/>
          <a:ext cx="1601390" cy="9608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6. </a:t>
          </a:r>
          <a:r>
            <a:rPr lang="en-US" sz="1800" kern="1200" dirty="0" err="1"/>
            <a:t>Tinjau</a:t>
          </a:r>
          <a:r>
            <a:rPr lang="en-US" sz="1800" kern="1200" dirty="0"/>
            <a:t> </a:t>
          </a:r>
          <a:r>
            <a:rPr lang="en-US" sz="1800" kern="1200" dirty="0" err="1"/>
            <a:t>kembali</a:t>
          </a:r>
          <a:r>
            <a:rPr lang="en-US" sz="1800" kern="1200" dirty="0"/>
            <a:t> JSA </a:t>
          </a:r>
          <a:r>
            <a:rPr lang="en-US" sz="1800" kern="1200" dirty="0" err="1"/>
            <a:t>dan</a:t>
          </a:r>
          <a:r>
            <a:rPr lang="en-US" sz="1800" kern="1200" dirty="0"/>
            <a:t> </a:t>
          </a:r>
          <a:r>
            <a:rPr lang="en-US" sz="1800" kern="1200" dirty="0" err="1"/>
            <a:t>perbaiki</a:t>
          </a:r>
          <a:endParaRPr lang="en-US" sz="1800" kern="1200" dirty="0"/>
        </a:p>
      </dsp:txBody>
      <dsp:txXfrm>
        <a:off x="33499" y="2048496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99EF7DB-72A4-47A8-BCC3-9F9099C1BBED}" type="datetimeFigureOut">
              <a:rPr lang="id-ID" smtClean="0"/>
              <a:pPr/>
              <a:t>28/11/2022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74A3C5F-5740-4F1A-A489-234E1A0B60FD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7035406-6733-4A89-82D2-A64B60AD8DCE}" type="datetimeFigureOut">
              <a:rPr lang="id-ID" smtClean="0"/>
              <a:pPr/>
              <a:t>28/11/2022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EA43B52-815C-445A-8667-05A30E7E2B82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43B52-815C-445A-8667-05A30E7E2B82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43B52-815C-445A-8667-05A30E7E2B82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475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43B52-815C-445A-8667-05A30E7E2B82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556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43B52-815C-445A-8667-05A30E7E2B82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3941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43B52-815C-445A-8667-05A30E7E2B82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805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43B52-815C-445A-8667-05A30E7E2B82}" type="slidenum">
              <a:rPr lang="id-ID" smtClean="0"/>
              <a:pPr/>
              <a:t>24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BigDi\Pictures\MUcNA0.jp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H="1">
            <a:off x="0" y="0"/>
            <a:ext cx="7500958" cy="5143500"/>
          </a:xfrm>
          <a:prstGeom prst="rect">
            <a:avLst/>
          </a:prstGeom>
          <a:noFill/>
        </p:spPr>
      </p:pic>
      <p:sp>
        <p:nvSpPr>
          <p:cNvPr id="17" name="Teardrop 16"/>
          <p:cNvSpPr/>
          <p:nvPr userDrawn="1"/>
        </p:nvSpPr>
        <p:spPr>
          <a:xfrm>
            <a:off x="5357818" y="18"/>
            <a:ext cx="3786214" cy="4929186"/>
          </a:xfrm>
          <a:prstGeom prst="teardrop">
            <a:avLst/>
          </a:prstGeom>
          <a:solidFill>
            <a:srgbClr val="8BD98B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lowchart: Stored Data 24"/>
          <p:cNvSpPr/>
          <p:nvPr userDrawn="1"/>
        </p:nvSpPr>
        <p:spPr>
          <a:xfrm>
            <a:off x="571472" y="857238"/>
            <a:ext cx="6643734" cy="2286016"/>
          </a:xfrm>
          <a:prstGeom prst="flowChartOnlineStorage">
            <a:avLst/>
          </a:prstGeom>
          <a:solidFill>
            <a:srgbClr val="00B05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ardrop 9"/>
          <p:cNvSpPr/>
          <p:nvPr userDrawn="1"/>
        </p:nvSpPr>
        <p:spPr>
          <a:xfrm>
            <a:off x="5429256" y="0"/>
            <a:ext cx="3714744" cy="4857766"/>
          </a:xfrm>
          <a:prstGeom prst="teardrop">
            <a:avLst/>
          </a:prstGeom>
          <a:gradFill flip="none" rotWithShape="1">
            <a:gsLst>
              <a:gs pos="38000">
                <a:srgbClr val="DDEBCF">
                  <a:alpha val="0"/>
                </a:srgbClr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928676"/>
            <a:ext cx="4500594" cy="2143140"/>
          </a:xfrm>
        </p:spPr>
        <p:txBody>
          <a:bodyPr/>
          <a:lstStyle>
            <a:lvl1pPr algn="l"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3071816"/>
            <a:ext cx="4500594" cy="800094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pic>
        <p:nvPicPr>
          <p:cNvPr id="1029" name="Picture 5" descr="C:\Users\BigDi\Videos\Asset Web FT Untidar\Logo\kampus merdeka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3500446"/>
            <a:ext cx="1179644" cy="628988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6" descr="C:\Users\BigDi\Videos\Asset Web FT Untidar\Logo\73.UNIVERSITAS TIDAR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3284485"/>
            <a:ext cx="928694" cy="930343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endParaRPr lang="id-ID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2"/>
          </p:nvPr>
        </p:nvSpPr>
        <p:spPr>
          <a:xfrm>
            <a:off x="3124200" y="4767264"/>
            <a:ext cx="2340000" cy="273844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endParaRPr lang="id-ID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5082" y="928676"/>
            <a:ext cx="2084511" cy="2143140"/>
          </a:xfrm>
          <a:prstGeom prst="rect">
            <a:avLst/>
          </a:prstGeom>
          <a:effectLst>
            <a:outerShdw blurRad="38100" dist="38100" dir="5400000" algn="ctr" rotWithShape="0">
              <a:schemeClr val="tx1">
                <a:alpha val="20000"/>
              </a:scheme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ardrop 23"/>
          <p:cNvSpPr/>
          <p:nvPr userDrawn="1"/>
        </p:nvSpPr>
        <p:spPr>
          <a:xfrm>
            <a:off x="8286776" y="4714890"/>
            <a:ext cx="396000" cy="360000"/>
          </a:xfrm>
          <a:prstGeom prst="teardrop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12-Point Star 7"/>
          <p:cNvSpPr>
            <a:spLocks noChangeAspect="1"/>
          </p:cNvSpPr>
          <p:nvPr userDrawn="1"/>
        </p:nvSpPr>
        <p:spPr>
          <a:xfrm>
            <a:off x="428596" y="71420"/>
            <a:ext cx="972000" cy="972000"/>
          </a:xfrm>
          <a:prstGeom prst="star12">
            <a:avLst/>
          </a:prstGeom>
          <a:solidFill>
            <a:srgbClr val="00B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5338" y="4767264"/>
            <a:ext cx="471462" cy="273844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45F10B-F60B-4F98-B81E-B888F089806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9144000" cy="2857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050" b="1" baseline="0"/>
              <a:t>Keselamatan dan Kesehatan Kerja (K3)   -  </a:t>
            </a:r>
            <a:r>
              <a:rPr lang="en-US" sz="1050" b="1" baseline="0">
                <a:solidFill>
                  <a:srgbClr val="FFFF00"/>
                </a:solidFill>
              </a:rPr>
              <a:t>Jurusan Teknik Elektro Untidar</a:t>
            </a:r>
            <a:endParaRPr lang="id-ID" sz="1050" b="1">
              <a:solidFill>
                <a:srgbClr val="FFFF00"/>
              </a:solidFill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28596" y="4713303"/>
            <a:ext cx="8286808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1428728" y="285734"/>
            <a:ext cx="7258072" cy="777495"/>
          </a:xfrm>
        </p:spPr>
        <p:txBody>
          <a:bodyPr>
            <a:normAutofit/>
          </a:bodyPr>
          <a:lstStyle>
            <a:lvl1pPr marL="82550" indent="0"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0" name="TextBox 29"/>
          <p:cNvSpPr txBox="1"/>
          <p:nvPr userDrawn="1"/>
        </p:nvSpPr>
        <p:spPr>
          <a:xfrm>
            <a:off x="500042" y="4786328"/>
            <a:ext cx="3289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002060"/>
                </a:solidFill>
                <a:latin typeface="Comic Sans MS" pitchFamily="66" charset="0"/>
              </a:rPr>
              <a:t>Mokhammad Nurkholis Abdillah, S.T., M.Eng</a:t>
            </a:r>
            <a:endParaRPr lang="id-ID" sz="11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5616000" y="4752000"/>
            <a:ext cx="257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rgbClr val="00B050"/>
                </a:solidFill>
                <a:latin typeface="Comic Sans MS" pitchFamily="66" charset="0"/>
              </a:rPr>
              <a:t>#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SAFETY</a:t>
            </a:r>
            <a:r>
              <a:rPr lang="en-US" sz="1600" b="1">
                <a:solidFill>
                  <a:srgbClr val="0070C0"/>
                </a:solidFill>
                <a:latin typeface="Comic Sans MS" pitchFamily="66" charset="0"/>
              </a:rPr>
              <a:t>FIRST</a:t>
            </a:r>
            <a:r>
              <a:rPr lang="en-US" sz="1600" b="1">
                <a:solidFill>
                  <a:srgbClr val="FF0000"/>
                </a:solidFill>
                <a:latin typeface="Comic Sans MS" pitchFamily="66" charset="0"/>
              </a:rPr>
              <a:t>!!!</a:t>
            </a:r>
            <a:endParaRPr lang="id-ID" sz="1600" b="1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3" name="Text Placeholder 42" descr="#"/>
          <p:cNvSpPr>
            <a:spLocks noGrp="1"/>
          </p:cNvSpPr>
          <p:nvPr>
            <p:ph type="body" sz="quarter" idx="13" hasCustomPrompt="1"/>
          </p:nvPr>
        </p:nvSpPr>
        <p:spPr>
          <a:xfrm>
            <a:off x="571472" y="357172"/>
            <a:ext cx="714380" cy="5000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34"/>
            <a:ext cx="8229600" cy="777495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Teardrop 5"/>
          <p:cNvSpPr/>
          <p:nvPr userDrawn="1"/>
        </p:nvSpPr>
        <p:spPr>
          <a:xfrm>
            <a:off x="8286776" y="4714890"/>
            <a:ext cx="396000" cy="360000"/>
          </a:xfrm>
          <a:prstGeom prst="teardrop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5338" y="4767264"/>
            <a:ext cx="471462" cy="273844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45F10B-F60B-4F98-B81E-B888F0898065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8596" y="4713303"/>
            <a:ext cx="8286808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00042" y="4786328"/>
            <a:ext cx="3289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002060"/>
                </a:solidFill>
                <a:latin typeface="Comic Sans MS" pitchFamily="66" charset="0"/>
              </a:rPr>
              <a:t>Mokhammad Nurkholis Abdillah, S.T., M.Eng</a:t>
            </a:r>
            <a:endParaRPr lang="id-ID" sz="11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616000" y="4752000"/>
            <a:ext cx="257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rgbClr val="00B050"/>
                </a:solidFill>
                <a:latin typeface="Comic Sans MS" pitchFamily="66" charset="0"/>
              </a:rPr>
              <a:t>#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SAFETY</a:t>
            </a:r>
            <a:r>
              <a:rPr lang="en-US" sz="1600" b="1">
                <a:solidFill>
                  <a:srgbClr val="0070C0"/>
                </a:solidFill>
                <a:latin typeface="Comic Sans MS" pitchFamily="66" charset="0"/>
              </a:rPr>
              <a:t>FIRST</a:t>
            </a:r>
            <a:r>
              <a:rPr lang="en-US" sz="1600" b="1">
                <a:solidFill>
                  <a:srgbClr val="FF0000"/>
                </a:solidFill>
                <a:latin typeface="Comic Sans MS" pitchFamily="66" charset="0"/>
              </a:rPr>
              <a:t>!!!</a:t>
            </a:r>
            <a:endParaRPr lang="id-ID" sz="1600" b="1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2" name="Rectangle 11"/>
          <p:cNvSpPr/>
          <p:nvPr userDrawn="1"/>
        </p:nvSpPr>
        <p:spPr>
          <a:xfrm>
            <a:off x="0" y="1"/>
            <a:ext cx="9144000" cy="2857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050" b="1" baseline="0"/>
              <a:t>Keselamatan dan Keseahatan Kerja (K3) -  </a:t>
            </a:r>
            <a:r>
              <a:rPr lang="en-US" sz="1050" b="1" baseline="0">
                <a:solidFill>
                  <a:srgbClr val="FFFF00"/>
                </a:solidFill>
              </a:rPr>
              <a:t>Jurusan Teknik Elektro Untidar</a:t>
            </a:r>
            <a:endParaRPr lang="id-ID" sz="1050"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12032" y="1000132"/>
            <a:ext cx="8532000" cy="2857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050" b="1" baseline="0"/>
              <a:t>Keselamatan dan Kesehatan Kerja (K3)  -  </a:t>
            </a:r>
            <a:r>
              <a:rPr lang="en-US" sz="1050" b="1" baseline="0">
                <a:solidFill>
                  <a:srgbClr val="FFFF00"/>
                </a:solidFill>
              </a:rPr>
              <a:t>Jurusan Teknik Elektro Untidar</a:t>
            </a:r>
            <a:endParaRPr lang="id-ID" sz="1050" b="1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8"/>
            <a:ext cx="7886700" cy="2139553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6643705" y="2"/>
            <a:ext cx="2500299" cy="2928939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 marL="0" marR="0" lvl="0" indent="0" algn="ctr" defTabSz="3429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6429390" y="5"/>
            <a:ext cx="2714613" cy="2428873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80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 marL="0" marR="0" lvl="0" indent="0" algn="ctr" defTabSz="3429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pic>
        <p:nvPicPr>
          <p:cNvPr id="3074" name="Picture 2" descr="C:\Users\BigDi\Videos\Asset Web FT Untidar\Logo\73.UNIVERSITAS TID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571488"/>
            <a:ext cx="1212304" cy="121444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schemeClr val="tx2">
                <a:alpha val="40000"/>
              </a:schemeClr>
            </a:outerShdw>
          </a:effectLst>
        </p:spPr>
      </p:pic>
      <p:sp>
        <p:nvSpPr>
          <p:cNvPr id="14" name="TextBox 13"/>
          <p:cNvSpPr txBox="1"/>
          <p:nvPr userDrawn="1"/>
        </p:nvSpPr>
        <p:spPr>
          <a:xfrm>
            <a:off x="642918" y="4783988"/>
            <a:ext cx="3289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FFFF00"/>
                </a:solidFill>
                <a:latin typeface="Comic Sans MS" pitchFamily="66" charset="0"/>
              </a:rPr>
              <a:t>Mokhammad Nurkholis Abdillah, S.T., M.Eng</a:t>
            </a:r>
            <a:endParaRPr lang="id-ID" sz="1100" b="1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616000" y="4745516"/>
            <a:ext cx="257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chemeClr val="accent5">
                    <a:lumMod val="60000"/>
                    <a:lumOff val="40000"/>
                  </a:schemeClr>
                </a:solidFill>
                <a:latin typeface="Comic Sans MS" pitchFamily="66" charset="0"/>
              </a:rPr>
              <a:t>#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SAFETY</a:t>
            </a:r>
            <a:r>
              <a:rPr lang="en-US" sz="1600" b="1">
                <a:solidFill>
                  <a:schemeClr val="bg2"/>
                </a:solidFill>
                <a:latin typeface="Comic Sans MS" pitchFamily="66" charset="0"/>
              </a:rPr>
              <a:t>FIRST</a:t>
            </a:r>
            <a:r>
              <a:rPr lang="en-US" sz="1600" b="1">
                <a:solidFill>
                  <a:srgbClr val="FFFF00"/>
                </a:solidFill>
                <a:latin typeface="Comic Sans MS" pitchFamily="66" charset="0"/>
              </a:rPr>
              <a:t>!!!</a:t>
            </a:r>
            <a:endParaRPr lang="id-ID" sz="1600" b="1">
              <a:solidFill>
                <a:srgbClr val="FFFF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BigDi\Videos\Asset Web FT Untidar\2021-05-12_115159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54036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>
            <a:off x="0" y="1571618"/>
            <a:ext cx="9144000" cy="1928826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>
                <a:solidFill>
                  <a:schemeClr val="tx2"/>
                </a:solidFill>
              </a:rPr>
              <a:t>TERIMA KASIH</a:t>
            </a:r>
            <a:endParaRPr lang="id-ID" sz="8800" b="1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673456" y="2928940"/>
            <a:ext cx="189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FFFF00"/>
                </a:solidFill>
                <a:latin typeface="Comic Sans MS" pitchFamily="66" charset="0"/>
              </a:rPr>
              <a:t>SAFETY</a:t>
            </a:r>
            <a:r>
              <a:rPr lang="en-US" sz="1600" b="1" baseline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1600" b="1" baseline="0">
                <a:solidFill>
                  <a:schemeClr val="tx2"/>
                </a:solidFill>
                <a:latin typeface="Comic Sans MS" pitchFamily="66" charset="0"/>
              </a:rPr>
              <a:t>FIRST!!!</a:t>
            </a:r>
            <a:endParaRPr lang="id-ID" sz="1600" b="1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072066" y="2928940"/>
            <a:ext cx="257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rgbClr val="00B050"/>
                </a:solidFill>
                <a:latin typeface="Comic Sans MS" pitchFamily="66" charset="0"/>
              </a:rPr>
              <a:t>#</a:t>
            </a:r>
            <a:r>
              <a:rPr lang="en-US" sz="1600" b="1">
                <a:solidFill>
                  <a:srgbClr val="FFFF00"/>
                </a:solidFill>
                <a:latin typeface="Comic Sans MS" pitchFamily="66" charset="0"/>
              </a:rPr>
              <a:t>TETAP</a:t>
            </a:r>
            <a:r>
              <a:rPr lang="en-US" sz="1600" b="1">
                <a:solidFill>
                  <a:schemeClr val="bg2"/>
                </a:solidFill>
                <a:latin typeface="Comic Sans MS" pitchFamily="66" charset="0"/>
              </a:rPr>
              <a:t>WASPADA</a:t>
            </a:r>
            <a:endParaRPr lang="id-ID" sz="1600" b="1">
              <a:solidFill>
                <a:schemeClr val="bg2"/>
              </a:solidFill>
              <a:latin typeface="Comic Sans MS" pitchFamily="66" charset="0"/>
            </a:endParaRPr>
          </a:p>
        </p:txBody>
      </p:sp>
      <p:pic>
        <p:nvPicPr>
          <p:cNvPr id="2051" name="Picture 3" descr="C:\Users\BigDi\Videos\Asset Web FT Untidar\Logo\kampus merdeka.pn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7643834" y="357172"/>
            <a:ext cx="1097333" cy="58607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2052" name="Picture 4" descr="C:\Users\BigDi\Videos\Asset Web FT Untidar\Logo\Logo untidar white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857238"/>
            <a:ext cx="121920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2272" y="142858"/>
            <a:ext cx="833805" cy="857256"/>
          </a:xfrm>
          <a:prstGeom prst="rect">
            <a:avLst/>
          </a:prstGeom>
          <a:effectLst>
            <a:outerShdw blurRad="38100" dist="38100" dir="5400000" algn="ctr" rotWithShape="0">
              <a:schemeClr val="tx1">
                <a:alpha val="20000"/>
              </a:scheme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igDi\Downloads\WhatsApp Image 2021-08-21 at 20.02.31 (1).jpe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"/>
            <a:ext cx="9144000" cy="514399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>
          <a:xfrm>
            <a:off x="0" y="2285998"/>
            <a:ext cx="9144000" cy="1928826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>
                <a:solidFill>
                  <a:schemeClr val="accent2">
                    <a:lumMod val="75000"/>
                  </a:schemeClr>
                </a:solidFill>
              </a:rPr>
              <a:t>TERIMA KASIH</a:t>
            </a:r>
            <a:endParaRPr lang="id-ID" sz="88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673450" y="3643320"/>
            <a:ext cx="2898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FFFF00"/>
                </a:solidFill>
                <a:latin typeface="Comic Sans MS" pitchFamily="66" charset="0"/>
              </a:rPr>
              <a:t>SEMANGAT</a:t>
            </a:r>
            <a:r>
              <a:rPr lang="en-US" sz="1600" b="1" baseline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1600" b="1" baseline="0">
                <a:solidFill>
                  <a:schemeClr val="tx2"/>
                </a:solidFill>
                <a:latin typeface="Comic Sans MS" pitchFamily="66" charset="0"/>
              </a:rPr>
              <a:t>BERDJOEANG</a:t>
            </a:r>
            <a:endParaRPr lang="id-ID" sz="1600" b="1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072066" y="3643320"/>
            <a:ext cx="257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rgbClr val="00B050"/>
                </a:solidFill>
                <a:latin typeface="Comic Sans MS" pitchFamily="66" charset="0"/>
              </a:rPr>
              <a:t>#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PETJOEANG</a:t>
            </a:r>
            <a:r>
              <a:rPr lang="en-US" sz="1600" b="1">
                <a:solidFill>
                  <a:srgbClr val="0070C0"/>
                </a:solidFill>
                <a:latin typeface="Comic Sans MS" pitchFamily="66" charset="0"/>
              </a:rPr>
              <a:t>KODING</a:t>
            </a:r>
            <a:endParaRPr lang="id-ID" sz="1600" b="1">
              <a:latin typeface="Comic Sans MS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8820B-5469-4DE0-B584-BEF299A729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5F10B-F60B-4F98-B81E-B888F0898065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2" r:id="rId4"/>
    <p:sldLayoutId id="2147483651" r:id="rId5"/>
    <p:sldLayoutId id="2147483661" r:id="rId6"/>
    <p:sldLayoutId id="2147483664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800" dirty="0" err="1"/>
              <a:t>Analisis</a:t>
            </a:r>
            <a:r>
              <a:rPr lang="en-US" sz="3800" dirty="0"/>
              <a:t> </a:t>
            </a:r>
            <a:r>
              <a:rPr lang="en-US" sz="3800" dirty="0" err="1"/>
              <a:t>Kecelakaan</a:t>
            </a:r>
            <a:r>
              <a:rPr lang="en-US" sz="3800" dirty="0"/>
              <a:t> </a:t>
            </a:r>
            <a:r>
              <a:rPr lang="en-US" sz="3800" dirty="0" err="1"/>
              <a:t>Kerja</a:t>
            </a:r>
            <a:r>
              <a:rPr lang="en-US" sz="3800" dirty="0"/>
              <a:t> </a:t>
            </a:r>
            <a:br>
              <a:rPr lang="en-US" sz="3800" dirty="0"/>
            </a:br>
            <a:r>
              <a:rPr lang="en-US" sz="3800" dirty="0">
                <a:solidFill>
                  <a:schemeClr val="accent6">
                    <a:lumMod val="75000"/>
                  </a:schemeClr>
                </a:solidFill>
              </a:rPr>
              <a:t>(Job Safety Analysis)</a:t>
            </a:r>
            <a:endParaRPr lang="id-ID" sz="3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10</a:t>
            </a:fld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75" y="339502"/>
            <a:ext cx="6832501" cy="430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6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Langkah</a:t>
            </a:r>
            <a:r>
              <a:rPr lang="en-US" dirty="0">
                <a:solidFill>
                  <a:srgbClr val="C00000"/>
                </a:solidFill>
              </a:rPr>
              <a:t> 3</a:t>
            </a:r>
            <a:r>
              <a:rPr lang="en-US" dirty="0"/>
              <a:t>: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Bahaya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11</a:t>
            </a:fld>
            <a:endParaRPr lang="id-ID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31840" y="1200151"/>
            <a:ext cx="5554960" cy="33944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/>
              <a:t>Pertimbangan</a:t>
            </a:r>
            <a:r>
              <a:rPr lang="en-US" b="1" dirty="0"/>
              <a:t> </a:t>
            </a:r>
            <a:r>
              <a:rPr lang="en-US" b="1" dirty="0" err="1"/>
              <a:t>terhadap</a:t>
            </a:r>
            <a:r>
              <a:rPr lang="en-US" b="1" dirty="0"/>
              <a:t> </a:t>
            </a:r>
            <a:r>
              <a:rPr lang="en-US" b="1" dirty="0" err="1"/>
              <a:t>bahaya</a:t>
            </a:r>
            <a:r>
              <a:rPr lang="en-US" b="1" dirty="0"/>
              <a:t> </a:t>
            </a:r>
            <a:r>
              <a:rPr lang="en-US" b="1" dirty="0" err="1"/>
              <a:t>fisik</a:t>
            </a:r>
            <a:r>
              <a:rPr lang="en-US" b="1" dirty="0"/>
              <a:t> </a:t>
            </a:r>
            <a:r>
              <a:rPr lang="en-US" b="1" dirty="0" err="1"/>
              <a:t>berikut</a:t>
            </a:r>
            <a:r>
              <a:rPr lang="en-US" dirty="0"/>
              <a:t>:</a:t>
            </a:r>
          </a:p>
          <a:p>
            <a:r>
              <a:rPr lang="en-US" dirty="0" err="1"/>
              <a:t>Tekanan</a:t>
            </a:r>
            <a:endParaRPr lang="en-US" dirty="0"/>
          </a:p>
          <a:p>
            <a:r>
              <a:rPr lang="en-US" dirty="0" err="1"/>
              <a:t>Sumber-sumber</a:t>
            </a:r>
            <a:r>
              <a:rPr lang="en-US" dirty="0"/>
              <a:t> </a:t>
            </a:r>
            <a:r>
              <a:rPr lang="en-US" dirty="0" err="1"/>
              <a:t>penyalaan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terbuka</a:t>
            </a:r>
            <a:endParaRPr lang="en-US" dirty="0"/>
          </a:p>
          <a:p>
            <a:r>
              <a:rPr lang="en-US" dirty="0"/>
              <a:t>Gas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Cairan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terbakar</a:t>
            </a:r>
            <a:endParaRPr lang="en-US" dirty="0"/>
          </a:p>
          <a:p>
            <a:r>
              <a:rPr lang="en-US" dirty="0" err="1"/>
              <a:t>Botol</a:t>
            </a:r>
            <a:r>
              <a:rPr lang="en-US" dirty="0"/>
              <a:t> gas </a:t>
            </a:r>
            <a:r>
              <a:rPr lang="en-US" dirty="0" err="1"/>
              <a:t>bertekanan</a:t>
            </a:r>
            <a:endParaRPr lang="en-US" dirty="0"/>
          </a:p>
          <a:p>
            <a:r>
              <a:rPr lang="en-US" dirty="0" err="1"/>
              <a:t>Bejana</a:t>
            </a:r>
            <a:r>
              <a:rPr lang="en-US" dirty="0"/>
              <a:t> </a:t>
            </a:r>
            <a:r>
              <a:rPr lang="en-US" dirty="0" err="1"/>
              <a:t>tekan</a:t>
            </a:r>
            <a:endParaRPr lang="en-US" dirty="0"/>
          </a:p>
          <a:p>
            <a:r>
              <a:rPr lang="en-US" dirty="0" err="1"/>
              <a:t>Kelistrikan</a:t>
            </a:r>
            <a:endParaRPr lang="en-US" dirty="0"/>
          </a:p>
          <a:p>
            <a:r>
              <a:rPr lang="en-US" dirty="0" err="1"/>
              <a:t>Penanganan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kimia</a:t>
            </a:r>
            <a:endParaRPr lang="en-US" dirty="0"/>
          </a:p>
          <a:p>
            <a:r>
              <a:rPr lang="en-US" dirty="0" err="1"/>
              <a:t>Gesekan</a:t>
            </a:r>
            <a:endParaRPr lang="en-US" dirty="0"/>
          </a:p>
          <a:p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berputar</a:t>
            </a:r>
            <a:endParaRPr lang="en-US" dirty="0"/>
          </a:p>
          <a:p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mobil</a:t>
            </a:r>
            <a:endParaRPr lang="en-US" dirty="0"/>
          </a:p>
          <a:p>
            <a:r>
              <a:rPr lang="en-US" dirty="0" err="1"/>
              <a:t>Ketinggian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200151"/>
            <a:ext cx="2530624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sumber-sumber</a:t>
            </a:r>
            <a:r>
              <a:rPr lang="en-US" dirty="0"/>
              <a:t> </a:t>
            </a:r>
            <a:r>
              <a:rPr lang="en-US" dirty="0" err="1"/>
              <a:t>bahaya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 </a:t>
            </a:r>
            <a:r>
              <a:rPr lang="en-US" dirty="0" err="1"/>
              <a:t>kerja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88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baseline="-25000" dirty="0">
                <a:solidFill>
                  <a:srgbClr val="FF0000"/>
                </a:solidFill>
              </a:rPr>
              <a:t>(</a:t>
            </a:r>
            <a:r>
              <a:rPr lang="en-US" b="0" baseline="-25000" dirty="0" err="1">
                <a:solidFill>
                  <a:srgbClr val="FF0000"/>
                </a:solidFill>
              </a:rPr>
              <a:t>lanjutan</a:t>
            </a:r>
            <a:r>
              <a:rPr lang="en-US" b="0" baseline="-25000" dirty="0">
                <a:solidFill>
                  <a:srgbClr val="FF0000"/>
                </a:solidFill>
              </a:rPr>
              <a:t>) </a:t>
            </a:r>
            <a:r>
              <a:rPr lang="en-US" dirty="0" err="1">
                <a:solidFill>
                  <a:srgbClr val="C00000"/>
                </a:solidFill>
              </a:rPr>
              <a:t>Langkah</a:t>
            </a:r>
            <a:r>
              <a:rPr lang="en-US" dirty="0">
                <a:solidFill>
                  <a:srgbClr val="C00000"/>
                </a:solidFill>
              </a:rPr>
              <a:t> 3</a:t>
            </a:r>
            <a:r>
              <a:rPr lang="en-US" dirty="0"/>
              <a:t>: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Bahaya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12</a:t>
            </a:fld>
            <a:endParaRPr lang="id-ID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59632" y="1200151"/>
            <a:ext cx="6696744" cy="33944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/>
              <a:t>Pertimbangan</a:t>
            </a:r>
            <a:r>
              <a:rPr lang="en-US" b="1" dirty="0"/>
              <a:t> </a:t>
            </a:r>
            <a:r>
              <a:rPr lang="en-US" b="1" dirty="0" err="1"/>
              <a:t>terhadap</a:t>
            </a:r>
            <a:r>
              <a:rPr lang="en-US" b="1" dirty="0"/>
              <a:t> </a:t>
            </a:r>
            <a:r>
              <a:rPr lang="en-US" b="1" dirty="0" err="1"/>
              <a:t>bahaya</a:t>
            </a:r>
            <a:r>
              <a:rPr lang="en-US" b="1" dirty="0"/>
              <a:t> </a:t>
            </a:r>
            <a:r>
              <a:rPr lang="en-US" b="1" dirty="0" err="1"/>
              <a:t>fisik</a:t>
            </a:r>
            <a:r>
              <a:rPr lang="en-US" b="1" dirty="0"/>
              <a:t> </a:t>
            </a:r>
            <a:r>
              <a:rPr lang="en-US" b="1" dirty="0" err="1"/>
              <a:t>berikut</a:t>
            </a:r>
            <a:r>
              <a:rPr lang="en-US" b="1" dirty="0"/>
              <a:t> (</a:t>
            </a:r>
            <a:r>
              <a:rPr lang="en-US" b="1" dirty="0" err="1">
                <a:solidFill>
                  <a:srgbClr val="C00000"/>
                </a:solidFill>
              </a:rPr>
              <a:t>lanjutan</a:t>
            </a:r>
            <a:r>
              <a:rPr lang="en-US" b="1" dirty="0"/>
              <a:t>)</a:t>
            </a:r>
            <a:r>
              <a:rPr lang="en-US" dirty="0"/>
              <a:t>:</a:t>
            </a:r>
          </a:p>
          <a:p>
            <a:r>
              <a:rPr lang="en-US" dirty="0" err="1"/>
              <a:t>Tertumbur</a:t>
            </a:r>
            <a:endParaRPr lang="en-US" dirty="0"/>
          </a:p>
          <a:p>
            <a:r>
              <a:rPr lang="en-US" dirty="0" err="1"/>
              <a:t>Terperangkap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apada</a:t>
            </a:r>
            <a:endParaRPr lang="en-US" dirty="0"/>
          </a:p>
          <a:p>
            <a:r>
              <a:rPr lang="en-US" dirty="0" err="1"/>
              <a:t>Regangan</a:t>
            </a:r>
            <a:r>
              <a:rPr lang="en-US" dirty="0"/>
              <a:t> </a:t>
            </a:r>
            <a:r>
              <a:rPr lang="en-US" dirty="0" err="1"/>
              <a:t>otot</a:t>
            </a:r>
            <a:endParaRPr lang="en-US" dirty="0"/>
          </a:p>
          <a:p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terjatuh</a:t>
            </a:r>
            <a:endParaRPr lang="en-US" dirty="0"/>
          </a:p>
          <a:p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menumbur</a:t>
            </a:r>
            <a:endParaRPr lang="en-US" dirty="0"/>
          </a:p>
          <a:p>
            <a:r>
              <a:rPr lang="en-US" dirty="0" err="1"/>
              <a:t>Terpeleset</a:t>
            </a:r>
            <a:r>
              <a:rPr lang="en-US" dirty="0"/>
              <a:t>/</a:t>
            </a:r>
            <a:r>
              <a:rPr lang="en-US" dirty="0" err="1"/>
              <a:t>jatuh</a:t>
            </a:r>
            <a:endParaRPr lang="en-US" dirty="0"/>
          </a:p>
          <a:p>
            <a:r>
              <a:rPr lang="en-US" dirty="0" err="1"/>
              <a:t>Terhirup</a:t>
            </a:r>
            <a:endParaRPr lang="en-US" dirty="0"/>
          </a:p>
          <a:p>
            <a:r>
              <a:rPr lang="en-US" dirty="0" err="1"/>
              <a:t>Kebakaran</a:t>
            </a:r>
            <a:r>
              <a:rPr lang="en-US" dirty="0"/>
              <a:t>/</a:t>
            </a:r>
            <a:r>
              <a:rPr lang="en-US" dirty="0" err="1"/>
              <a:t>ledakan</a:t>
            </a:r>
            <a:endParaRPr lang="en-US" dirty="0"/>
          </a:p>
          <a:p>
            <a:r>
              <a:rPr lang="en-US" dirty="0" err="1"/>
              <a:t>Paparan</a:t>
            </a:r>
            <a:r>
              <a:rPr lang="en-US" dirty="0"/>
              <a:t> gas/</a:t>
            </a:r>
            <a:r>
              <a:rPr lang="en-US" dirty="0" err="1"/>
              <a:t>panas</a:t>
            </a:r>
            <a:r>
              <a:rPr lang="en-US" dirty="0"/>
              <a:t>/asap/</a:t>
            </a:r>
            <a:r>
              <a:rPr lang="en-US" dirty="0" err="1"/>
              <a:t>debu</a:t>
            </a:r>
            <a:r>
              <a:rPr lang="en-US" dirty="0"/>
              <a:t>/</a:t>
            </a:r>
            <a:r>
              <a:rPr lang="en-US" dirty="0" err="1"/>
              <a:t>kimia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baseline="-25000" dirty="0">
                <a:solidFill>
                  <a:srgbClr val="FF0000"/>
                </a:solidFill>
              </a:rPr>
              <a:t>(</a:t>
            </a:r>
            <a:r>
              <a:rPr lang="en-US" b="0" baseline="-25000" dirty="0" err="1">
                <a:solidFill>
                  <a:srgbClr val="FF0000"/>
                </a:solidFill>
              </a:rPr>
              <a:t>lanjutan</a:t>
            </a:r>
            <a:r>
              <a:rPr lang="en-US" b="0" baseline="-25000" dirty="0">
                <a:solidFill>
                  <a:srgbClr val="FF0000"/>
                </a:solidFill>
              </a:rPr>
              <a:t>) </a:t>
            </a:r>
            <a:r>
              <a:rPr lang="en-US" dirty="0" err="1">
                <a:solidFill>
                  <a:srgbClr val="C00000"/>
                </a:solidFill>
              </a:rPr>
              <a:t>Langkah</a:t>
            </a:r>
            <a:r>
              <a:rPr lang="en-US" dirty="0">
                <a:solidFill>
                  <a:srgbClr val="C00000"/>
                </a:solidFill>
              </a:rPr>
              <a:t> 3</a:t>
            </a:r>
            <a:r>
              <a:rPr lang="en-US" dirty="0"/>
              <a:t>: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Bahaya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084798"/>
            <a:ext cx="4104456" cy="339447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err="1"/>
              <a:t>Pertimbangan</a:t>
            </a:r>
            <a:r>
              <a:rPr lang="en-US" b="1" dirty="0"/>
              <a:t> </a:t>
            </a:r>
            <a:r>
              <a:rPr lang="en-US" b="1" dirty="0" err="1"/>
              <a:t>terhadap</a:t>
            </a:r>
            <a:r>
              <a:rPr lang="en-US" b="1" dirty="0"/>
              <a:t> </a:t>
            </a:r>
            <a:r>
              <a:rPr lang="en-US" b="1" dirty="0" err="1"/>
              <a:t>bahaya</a:t>
            </a:r>
            <a:r>
              <a:rPr lang="en-US" b="1" dirty="0"/>
              <a:t> </a:t>
            </a:r>
            <a:r>
              <a:rPr lang="en-US" b="1" dirty="0" err="1"/>
              <a:t>fisik</a:t>
            </a:r>
            <a:r>
              <a:rPr lang="en-US" b="1" dirty="0"/>
              <a:t> </a:t>
            </a:r>
            <a:r>
              <a:rPr lang="en-US" b="1" dirty="0" err="1"/>
              <a:t>berikut</a:t>
            </a:r>
            <a:r>
              <a:rPr lang="en-US" b="1" dirty="0"/>
              <a:t> (</a:t>
            </a:r>
            <a:r>
              <a:rPr lang="en-US" b="1" dirty="0" err="1">
                <a:solidFill>
                  <a:srgbClr val="C00000"/>
                </a:solidFill>
              </a:rPr>
              <a:t>lanjutan</a:t>
            </a:r>
            <a:r>
              <a:rPr lang="en-US" b="1" dirty="0"/>
              <a:t>)</a:t>
            </a:r>
            <a:r>
              <a:rPr lang="en-US" dirty="0"/>
              <a:t>:</a:t>
            </a:r>
          </a:p>
          <a:p>
            <a:r>
              <a:rPr lang="en-US" sz="3300" dirty="0" err="1"/>
              <a:t>Udara</a:t>
            </a:r>
            <a:endParaRPr lang="en-US" sz="3300" dirty="0"/>
          </a:p>
          <a:p>
            <a:r>
              <a:rPr lang="en-US" sz="3300" dirty="0" err="1"/>
              <a:t>Objek</a:t>
            </a:r>
            <a:r>
              <a:rPr lang="en-US" sz="3300" dirty="0"/>
              <a:t> </a:t>
            </a:r>
            <a:r>
              <a:rPr lang="en-US" sz="3300" dirty="0" err="1"/>
              <a:t>panas</a:t>
            </a:r>
            <a:endParaRPr lang="en-US" sz="3300" dirty="0"/>
          </a:p>
          <a:p>
            <a:r>
              <a:rPr lang="en-US" sz="3300" dirty="0" err="1"/>
              <a:t>Penggunaan</a:t>
            </a:r>
            <a:r>
              <a:rPr lang="en-US" sz="3300" dirty="0"/>
              <a:t> </a:t>
            </a:r>
            <a:r>
              <a:rPr lang="en-US" sz="3300" dirty="0" err="1"/>
              <a:t>peralatan</a:t>
            </a:r>
            <a:r>
              <a:rPr lang="en-US" sz="3300" dirty="0"/>
              <a:t> &amp; </a:t>
            </a:r>
            <a:r>
              <a:rPr lang="en-US" sz="3300" dirty="0" err="1"/>
              <a:t>perkakas</a:t>
            </a:r>
            <a:endParaRPr lang="en-US" sz="3300" dirty="0"/>
          </a:p>
          <a:p>
            <a:r>
              <a:rPr lang="en-US" sz="3300" dirty="0" err="1"/>
              <a:t>Saluran</a:t>
            </a:r>
            <a:r>
              <a:rPr lang="en-US" sz="3300" dirty="0"/>
              <a:t> </a:t>
            </a:r>
            <a:r>
              <a:rPr lang="en-US" sz="3300" dirty="0" err="1"/>
              <a:t>pemipaan</a:t>
            </a:r>
            <a:endParaRPr lang="en-US" sz="3300" dirty="0"/>
          </a:p>
          <a:p>
            <a:r>
              <a:rPr lang="en-US" sz="3300" dirty="0" err="1"/>
              <a:t>Vibrasi</a:t>
            </a:r>
            <a:endParaRPr lang="en-US" sz="3300" dirty="0"/>
          </a:p>
          <a:p>
            <a:r>
              <a:rPr lang="en-US" sz="3300" dirty="0" err="1"/>
              <a:t>Kebisingan</a:t>
            </a:r>
            <a:endParaRPr lang="en-US" sz="3300" dirty="0"/>
          </a:p>
          <a:p>
            <a:r>
              <a:rPr lang="en-US" sz="3300" dirty="0" err="1"/>
              <a:t>Penumpukan</a:t>
            </a:r>
            <a:r>
              <a:rPr lang="en-US" sz="3300" dirty="0"/>
              <a:t> material</a:t>
            </a:r>
          </a:p>
          <a:p>
            <a:r>
              <a:rPr lang="en-US" sz="3300" dirty="0"/>
              <a:t>Daerah </a:t>
            </a:r>
            <a:r>
              <a:rPr lang="en-US" sz="3300" dirty="0" err="1"/>
              <a:t>rawan</a:t>
            </a:r>
            <a:r>
              <a:rPr lang="en-US" sz="3300" dirty="0"/>
              <a:t> </a:t>
            </a:r>
            <a:r>
              <a:rPr lang="en-US" sz="3300" dirty="0" err="1"/>
              <a:t>petir</a:t>
            </a:r>
            <a:endParaRPr lang="en-US" sz="3300" dirty="0"/>
          </a:p>
          <a:p>
            <a:r>
              <a:rPr lang="en-US" sz="3300" dirty="0" err="1"/>
              <a:t>Tempat</a:t>
            </a:r>
            <a:r>
              <a:rPr lang="en-US" sz="3300" dirty="0"/>
              <a:t> </a:t>
            </a:r>
            <a:r>
              <a:rPr lang="en-US" sz="3300" dirty="0" err="1"/>
              <a:t>tertutup</a:t>
            </a:r>
            <a:endParaRPr lang="en-US" sz="3300" dirty="0"/>
          </a:p>
          <a:p>
            <a:r>
              <a:rPr lang="en-US" sz="3300" dirty="0" err="1"/>
              <a:t>Tempat</a:t>
            </a:r>
            <a:r>
              <a:rPr lang="en-US" sz="3300" dirty="0"/>
              <a:t> </a:t>
            </a:r>
            <a:r>
              <a:rPr lang="en-US" sz="3300" dirty="0" err="1"/>
              <a:t>masuk</a:t>
            </a:r>
            <a:endParaRPr lang="en-US" sz="3300" dirty="0"/>
          </a:p>
          <a:p>
            <a:r>
              <a:rPr lang="en-US" sz="3300" dirty="0" err="1"/>
              <a:t>Objek</a:t>
            </a:r>
            <a:r>
              <a:rPr lang="en-US" sz="3300" dirty="0"/>
              <a:t> </a:t>
            </a:r>
            <a:r>
              <a:rPr lang="en-US" sz="3300" dirty="0" err="1"/>
              <a:t>bergerak</a:t>
            </a:r>
            <a:endParaRPr lang="en-US" sz="3300" dirty="0"/>
          </a:p>
          <a:p>
            <a:r>
              <a:rPr lang="en-US" sz="3300" dirty="0" err="1"/>
              <a:t>Radiasi</a:t>
            </a:r>
            <a:endParaRPr lang="en-US" sz="3300" dirty="0"/>
          </a:p>
        </p:txBody>
      </p:sp>
      <p:sp>
        <p:nvSpPr>
          <p:cNvPr id="5" name="Rectangle 4"/>
          <p:cNvSpPr/>
          <p:nvPr/>
        </p:nvSpPr>
        <p:spPr>
          <a:xfrm>
            <a:off x="4860032" y="1893947"/>
            <a:ext cx="3747864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sv-SE" b="1" dirty="0"/>
              <a:t>Juga perlu pertimbangan terhadap</a:t>
            </a:r>
            <a:r>
              <a:rPr lang="sv-SE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sv-SE" dirty="0"/>
              <a:t>Kecederaan manusia</a:t>
            </a:r>
          </a:p>
          <a:p>
            <a:pPr marL="342900" indent="-342900">
              <a:buFont typeface="+mj-lt"/>
              <a:buAutoNum type="arabicPeriod"/>
            </a:pPr>
            <a:r>
              <a:rPr lang="sv-SE" dirty="0"/>
              <a:t>Pencemaran lingkungan</a:t>
            </a:r>
          </a:p>
          <a:p>
            <a:pPr marL="342900" indent="-342900">
              <a:buFont typeface="+mj-lt"/>
              <a:buAutoNum type="arabicPeriod"/>
            </a:pPr>
            <a:r>
              <a:rPr lang="sv-SE" dirty="0"/>
              <a:t>Kerusakan peralatan</a:t>
            </a:r>
          </a:p>
          <a:p>
            <a:pPr marL="342900" indent="-342900">
              <a:buFont typeface="+mj-lt"/>
              <a:buAutoNum type="arabicPeriod"/>
            </a:pPr>
            <a:r>
              <a:rPr lang="sv-SE" dirty="0"/>
              <a:t>Faktor manusia, seperti:</a:t>
            </a:r>
          </a:p>
          <a:p>
            <a:pPr marL="692150" indent="-285750">
              <a:buFont typeface="Arial" panose="020B0604020202020204" pitchFamily="34" charset="0"/>
              <a:buChar char="•"/>
            </a:pPr>
            <a:r>
              <a:rPr lang="sv-SE" dirty="0"/>
              <a:t>Kompetensi, Training</a:t>
            </a:r>
          </a:p>
          <a:p>
            <a:pPr marL="692150" indent="-285750">
              <a:buFont typeface="Arial" panose="020B0604020202020204" pitchFamily="34" charset="0"/>
              <a:buChar char="•"/>
            </a:pPr>
            <a:r>
              <a:rPr lang="sv-SE" dirty="0"/>
              <a:t>Sehat, Lelah dll.</a:t>
            </a:r>
          </a:p>
          <a:p>
            <a:pPr marL="692150" indent="-285750">
              <a:buFont typeface="Arial" panose="020B0604020202020204" pitchFamily="34" charset="0"/>
              <a:buChar char="•"/>
            </a:pPr>
            <a:r>
              <a:rPr lang="sv-SE" dirty="0"/>
              <a:t>Operasi berkesinambungan</a:t>
            </a:r>
          </a:p>
          <a:p>
            <a:pPr marL="692150" indent="-285750">
              <a:buFont typeface="Arial" panose="020B0604020202020204" pitchFamily="34" charset="0"/>
              <a:buChar char="•"/>
            </a:pPr>
            <a:r>
              <a:rPr lang="sv-SE" dirty="0"/>
              <a:t>Teman sekerja</a:t>
            </a:r>
          </a:p>
        </p:txBody>
      </p:sp>
    </p:spTree>
    <p:extLst>
      <p:ext uri="{BB962C8B-B14F-4D97-AF65-F5344CB8AC3E}">
        <p14:creationId xmlns:p14="http://schemas.microsoft.com/office/powerpoint/2010/main" val="3171162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14</a:t>
            </a:fld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95" y="771550"/>
            <a:ext cx="738474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0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15</a:t>
            </a:fld>
            <a:endParaRPr lang="id-ID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83518"/>
            <a:ext cx="54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92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16</a:t>
            </a:fld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11510"/>
            <a:ext cx="5966000" cy="40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25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Langkah</a:t>
            </a:r>
            <a:r>
              <a:rPr lang="en-US" dirty="0">
                <a:solidFill>
                  <a:srgbClr val="C00000"/>
                </a:solidFill>
              </a:rPr>
              <a:t> 4</a:t>
            </a:r>
            <a:r>
              <a:rPr lang="en-US" dirty="0"/>
              <a:t>: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Bahaya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17</a:t>
            </a:fld>
            <a:endParaRPr lang="id-ID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55576" y="1419622"/>
            <a:ext cx="4032449" cy="31717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Semampu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,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bahaya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harus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dicegah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atau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dihilangkan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b="1" dirty="0" err="1">
                <a:solidFill>
                  <a:srgbClr val="0070C0"/>
                </a:solidFill>
              </a:rPr>
              <a:t>Jika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tidak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bisa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 </a:t>
            </a:r>
            <a:r>
              <a:rPr lang="en-US" b="1" dirty="0" err="1">
                <a:solidFill>
                  <a:srgbClr val="00B050"/>
                </a:solidFill>
              </a:rPr>
              <a:t>Risiko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harus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diturunkan</a:t>
            </a:r>
            <a:r>
              <a:rPr lang="en-US" b="1" dirty="0">
                <a:solidFill>
                  <a:srgbClr val="00B050"/>
                </a:solidFill>
              </a:rPr>
              <a:t>  </a:t>
            </a:r>
            <a:r>
              <a:rPr lang="en-US" dirty="0" err="1"/>
              <a:t>serendah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dikelola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hirarki</a:t>
            </a:r>
            <a:r>
              <a:rPr lang="en-US" dirty="0"/>
              <a:t>  yang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 </a:t>
            </a:r>
            <a:r>
              <a:rPr lang="en-US" dirty="0" err="1"/>
              <a:t>diterima</a:t>
            </a:r>
            <a:endParaRPr lang="en-US" dirty="0"/>
          </a:p>
          <a:p>
            <a:endParaRPr lang="en-US" dirty="0"/>
          </a:p>
        </p:txBody>
      </p:sp>
      <p:sp>
        <p:nvSpPr>
          <p:cNvPr id="6" name="object 2"/>
          <p:cNvSpPr/>
          <p:nvPr/>
        </p:nvSpPr>
        <p:spPr>
          <a:xfrm>
            <a:off x="4572000" y="1851670"/>
            <a:ext cx="3632201" cy="2448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2574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baseline="-25000" dirty="0">
                <a:solidFill>
                  <a:srgbClr val="FF0000"/>
                </a:solidFill>
              </a:rPr>
              <a:t>(</a:t>
            </a:r>
            <a:r>
              <a:rPr lang="en-US" b="0" baseline="-25000" dirty="0" err="1">
                <a:solidFill>
                  <a:srgbClr val="FF0000"/>
                </a:solidFill>
              </a:rPr>
              <a:t>lanjutan</a:t>
            </a:r>
            <a:r>
              <a:rPr lang="en-US" b="0" baseline="-25000" dirty="0">
                <a:solidFill>
                  <a:srgbClr val="FF0000"/>
                </a:solidFill>
              </a:rPr>
              <a:t>) </a:t>
            </a:r>
            <a:r>
              <a:rPr lang="en-US" dirty="0" err="1">
                <a:solidFill>
                  <a:srgbClr val="C00000"/>
                </a:solidFill>
              </a:rPr>
              <a:t>Langkah</a:t>
            </a:r>
            <a:r>
              <a:rPr lang="en-US" dirty="0">
                <a:solidFill>
                  <a:srgbClr val="C00000"/>
                </a:solidFill>
              </a:rPr>
              <a:t> 4</a:t>
            </a:r>
            <a:r>
              <a:rPr lang="en-US" dirty="0"/>
              <a:t>: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Bahaya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18</a:t>
            </a:fld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Eliminasi</a:t>
            </a:r>
            <a:r>
              <a:rPr lang="en-US" dirty="0"/>
              <a:t>: </a:t>
            </a:r>
            <a:r>
              <a:rPr lang="en-US" dirty="0" err="1"/>
              <a:t>Memodifikasi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proses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bahaya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.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Substitusi</a:t>
            </a:r>
            <a:r>
              <a:rPr lang="en-US" dirty="0"/>
              <a:t>: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,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proses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bahayanya</a:t>
            </a:r>
            <a:r>
              <a:rPr lang="en-US" dirty="0"/>
              <a:t>.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Separasi</a:t>
            </a:r>
            <a:r>
              <a:rPr lang="en-US" dirty="0"/>
              <a:t>: </a:t>
            </a:r>
            <a:r>
              <a:rPr lang="en-US" dirty="0" err="1"/>
              <a:t>Mengisolasi</a:t>
            </a:r>
            <a:r>
              <a:rPr lang="en-US" dirty="0"/>
              <a:t> </a:t>
            </a:r>
            <a:r>
              <a:rPr lang="en-US" dirty="0" err="1"/>
              <a:t>bahaya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orang </a:t>
            </a:r>
            <a:r>
              <a:rPr lang="en-US" dirty="0" err="1"/>
              <a:t>dengan</a:t>
            </a:r>
            <a:r>
              <a:rPr lang="en-US" dirty="0"/>
              <a:t> 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pagar</a:t>
            </a:r>
            <a:r>
              <a:rPr lang="en-US" dirty="0"/>
              <a:t> </a:t>
            </a:r>
            <a:r>
              <a:rPr lang="en-US" dirty="0" err="1"/>
              <a:t>penghalang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pemisahan</a:t>
            </a:r>
            <a:r>
              <a:rPr lang="en-US" dirty="0"/>
              <a:t>.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Perekayasaan</a:t>
            </a:r>
            <a:r>
              <a:rPr lang="en-US" dirty="0"/>
              <a:t>: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proses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64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baseline="-25000" dirty="0">
                <a:solidFill>
                  <a:srgbClr val="FF0000"/>
                </a:solidFill>
              </a:rPr>
              <a:t>(</a:t>
            </a:r>
            <a:r>
              <a:rPr lang="en-US" b="0" baseline="-25000" dirty="0" err="1">
                <a:solidFill>
                  <a:srgbClr val="FF0000"/>
                </a:solidFill>
              </a:rPr>
              <a:t>lanjutan</a:t>
            </a:r>
            <a:r>
              <a:rPr lang="en-US" b="0" baseline="-25000" dirty="0">
                <a:solidFill>
                  <a:srgbClr val="FF0000"/>
                </a:solidFill>
              </a:rPr>
              <a:t>) </a:t>
            </a:r>
            <a:r>
              <a:rPr lang="en-US" dirty="0" err="1">
                <a:solidFill>
                  <a:srgbClr val="C00000"/>
                </a:solidFill>
              </a:rPr>
              <a:t>Langkah</a:t>
            </a:r>
            <a:r>
              <a:rPr lang="en-US" dirty="0">
                <a:solidFill>
                  <a:srgbClr val="C00000"/>
                </a:solidFill>
              </a:rPr>
              <a:t> 4</a:t>
            </a:r>
            <a:r>
              <a:rPr lang="en-US" dirty="0"/>
              <a:t>: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Bahaya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19</a:t>
            </a:fld>
            <a:endParaRPr lang="id-ID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Administrasi</a:t>
            </a:r>
            <a:r>
              <a:rPr lang="en-US" dirty="0"/>
              <a:t>: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paparan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rapat</a:t>
            </a:r>
            <a:r>
              <a:rPr lang="en-US" dirty="0"/>
              <a:t> </a:t>
            </a:r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.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Alat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Pelindung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Diri</a:t>
            </a:r>
            <a:r>
              <a:rPr lang="en-US" dirty="0"/>
              <a:t>: </a:t>
            </a:r>
            <a:r>
              <a:rPr lang="en-US" dirty="0" err="1"/>
              <a:t>Penggunaan</a:t>
            </a:r>
            <a:r>
              <a:rPr lang="en-US" dirty="0"/>
              <a:t> APD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. </a:t>
            </a:r>
            <a:r>
              <a:rPr lang="en-US" dirty="0" err="1"/>
              <a:t>Bilamana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lain 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APD </a:t>
            </a:r>
            <a:r>
              <a:rPr lang="en-US" dirty="0" err="1"/>
              <a:t>dengan</a:t>
            </a:r>
            <a:r>
              <a:rPr lang="en-US" dirty="0"/>
              <a:t>  </a:t>
            </a:r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 </a:t>
            </a:r>
            <a:r>
              <a:rPr lang="en-US" dirty="0" err="1"/>
              <a:t>dilakukan</a:t>
            </a:r>
            <a:r>
              <a:rPr lang="en-US" dirty="0"/>
              <a:t>.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Rencana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Tanggap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Darurat</a:t>
            </a:r>
            <a:r>
              <a:rPr lang="en-US" dirty="0"/>
              <a:t>: </a:t>
            </a:r>
            <a:r>
              <a:rPr lang="en-US" dirty="0" err="1"/>
              <a:t>Disiapkan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back-up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hirarki</a:t>
            </a:r>
            <a:r>
              <a:rPr lang="en-US" dirty="0"/>
              <a:t> </a:t>
            </a:r>
            <a:r>
              <a:rPr lang="en-US" dirty="0" err="1"/>
              <a:t>penaggulangan</a:t>
            </a:r>
            <a:r>
              <a:rPr lang="en-US" dirty="0"/>
              <a:t>  </a:t>
            </a:r>
            <a:r>
              <a:rPr lang="en-US" dirty="0" err="1"/>
              <a:t>Risiko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9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2</a:t>
            </a:fld>
            <a:endParaRPr lang="id-ID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67728233"/>
              </p:ext>
            </p:extLst>
          </p:nvPr>
        </p:nvGraphicFramePr>
        <p:xfrm>
          <a:off x="1259632" y="1275606"/>
          <a:ext cx="6480720" cy="2968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5709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20</a:t>
            </a:fld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483518"/>
            <a:ext cx="54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62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21</a:t>
            </a:fld>
            <a:endParaRPr lang="id-ID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699542"/>
            <a:ext cx="6191455" cy="375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22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Langkah</a:t>
            </a:r>
            <a:r>
              <a:rPr lang="en-US" dirty="0">
                <a:solidFill>
                  <a:srgbClr val="C00000"/>
                </a:solidFill>
              </a:rPr>
              <a:t> 5</a:t>
            </a:r>
            <a:r>
              <a:rPr lang="en-US" dirty="0"/>
              <a:t>: </a:t>
            </a:r>
            <a:r>
              <a:rPr lang="en-US" dirty="0" err="1"/>
              <a:t>Catat</a:t>
            </a:r>
            <a:r>
              <a:rPr lang="en-US" dirty="0"/>
              <a:t> JSA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22</a:t>
            </a:fld>
            <a:endParaRPr lang="id-ID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formulir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format  </a:t>
            </a:r>
            <a:r>
              <a:rPr lang="en-US" dirty="0" err="1"/>
              <a:t>standar</a:t>
            </a:r>
            <a:r>
              <a:rPr lang="en-US" dirty="0"/>
              <a:t>:</a:t>
            </a:r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Langkah</a:t>
            </a:r>
            <a:endParaRPr lang="en-US" dirty="0"/>
          </a:p>
          <a:p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Kerja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5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Langkah</a:t>
            </a:r>
            <a:r>
              <a:rPr lang="en-US" dirty="0">
                <a:solidFill>
                  <a:srgbClr val="C00000"/>
                </a:solidFill>
              </a:rPr>
              <a:t> 6</a:t>
            </a:r>
            <a:r>
              <a:rPr lang="en-US" dirty="0"/>
              <a:t>: </a:t>
            </a:r>
            <a:r>
              <a:rPr lang="en-US" dirty="0" err="1"/>
              <a:t>Tinjau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JSA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23</a:t>
            </a:fld>
            <a:endParaRPr lang="id-ID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Tinjau</a:t>
            </a:r>
            <a:r>
              <a:rPr lang="en-US" b="1" dirty="0"/>
              <a:t> </a:t>
            </a:r>
            <a:r>
              <a:rPr lang="en-US" b="1" dirty="0" err="1"/>
              <a:t>ulang</a:t>
            </a:r>
            <a:r>
              <a:rPr lang="en-US" b="1" dirty="0"/>
              <a:t> JSA </a:t>
            </a:r>
            <a:r>
              <a:rPr lang="en-US" b="1" dirty="0" err="1"/>
              <a:t>harus</a:t>
            </a:r>
            <a:r>
              <a:rPr lang="en-US" b="1" dirty="0"/>
              <a:t> </a:t>
            </a:r>
            <a:r>
              <a:rPr lang="en-US" b="1" dirty="0" err="1"/>
              <a:t>dilakukan</a:t>
            </a:r>
            <a:r>
              <a:rPr lang="en-US" b="1" dirty="0"/>
              <a:t> </a:t>
            </a:r>
            <a:r>
              <a:rPr lang="en-US" b="1" dirty="0" err="1"/>
              <a:t>saat</a:t>
            </a:r>
            <a:r>
              <a:rPr lang="en-US" dirty="0"/>
              <a:t>:</a:t>
            </a:r>
          </a:p>
          <a:p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endParaRPr lang="en-US" dirty="0"/>
          </a:p>
          <a:p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bahaya</a:t>
            </a:r>
            <a:r>
              <a:rPr lang="en-US" dirty="0"/>
              <a:t> lain </a:t>
            </a:r>
            <a:r>
              <a:rPr lang="en-US" dirty="0" err="1"/>
              <a:t>teridentifikasi</a:t>
            </a:r>
            <a:endParaRPr lang="en-US" dirty="0"/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perubahan</a:t>
            </a:r>
            <a:endParaRPr lang="en-US" dirty="0"/>
          </a:p>
          <a:p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kembali</a:t>
            </a:r>
            <a:endParaRPr lang="en-US" dirty="0"/>
          </a:p>
          <a:p>
            <a:r>
              <a:rPr lang="en-US" dirty="0" err="1"/>
              <a:t>Perbaiki</a:t>
            </a:r>
            <a:r>
              <a:rPr lang="en-US" dirty="0"/>
              <a:t> </a:t>
            </a:r>
            <a:r>
              <a:rPr lang="en-US" dirty="0" err="1"/>
              <a:t>lembar</a:t>
            </a:r>
            <a:r>
              <a:rPr lang="en-US" dirty="0"/>
              <a:t> JSA,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diperlukan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59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A6A13E-5561-4AE4-9ADE-0C4E596A9555}"/>
              </a:ext>
            </a:extLst>
          </p:cNvPr>
          <p:cNvSpPr txBox="1"/>
          <p:nvPr/>
        </p:nvSpPr>
        <p:spPr>
          <a:xfrm>
            <a:off x="1331640" y="69954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TUGAS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61C01-8CEC-453E-8973-A1E387D37119}"/>
              </a:ext>
            </a:extLst>
          </p:cNvPr>
          <p:cNvSpPr txBox="1"/>
          <p:nvPr/>
        </p:nvSpPr>
        <p:spPr>
          <a:xfrm>
            <a:off x="1331640" y="1131590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Form Job Safety </a:t>
            </a:r>
            <a:r>
              <a:rPr lang="en-US" dirty="0" err="1"/>
              <a:t>Analisis</a:t>
            </a:r>
            <a:r>
              <a:rPr lang="en-US" dirty="0"/>
              <a:t> (JSA)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sekitar</a:t>
            </a:r>
            <a:r>
              <a:rPr lang="en-US" dirty="0"/>
              <a:t> kalian</a:t>
            </a:r>
            <a:endParaRPr lang="en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3</a:t>
            </a:fld>
            <a:endParaRPr lang="id-ID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Job Safety Analysis (JSA)</a:t>
            </a:r>
            <a:endParaRPr lang="id-ID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01</a:t>
            </a:r>
            <a:endParaRPr lang="id-ID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Job Safety Analysis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struktural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 </a:t>
            </a:r>
            <a:r>
              <a:rPr lang="en-US" dirty="0" err="1"/>
              <a:t>bahaya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.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Atau</a:t>
            </a:r>
            <a:r>
              <a:rPr lang="en-US" dirty="0"/>
              <a:t>, </a:t>
            </a:r>
            <a:r>
              <a:rPr lang="en-US" dirty="0" err="1"/>
              <a:t>suatu</a:t>
            </a:r>
            <a:r>
              <a:rPr lang="en-US" dirty="0"/>
              <a:t> proses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bahaya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teridentifikasi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bahaya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personil</a:t>
            </a:r>
            <a:r>
              <a:rPr lang="en-US" dirty="0"/>
              <a:t>, </a:t>
            </a:r>
            <a:r>
              <a:rPr lang="en-US" dirty="0" err="1"/>
              <a:t>harta</a:t>
            </a:r>
            <a:r>
              <a:rPr lang="en-US" dirty="0"/>
              <a:t> 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hidup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Pedoman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JSA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proses, di mana </a:t>
            </a:r>
            <a:r>
              <a:rPr lang="en-US" b="1" dirty="0" err="1">
                <a:solidFill>
                  <a:srgbClr val="C00000"/>
                </a:solidFill>
              </a:rPr>
              <a:t>bahaya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diidentifikasi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pengendalian</a:t>
            </a:r>
            <a:r>
              <a:rPr lang="en-US" dirty="0"/>
              <a:t> </a:t>
            </a:r>
            <a:r>
              <a:rPr lang="en-US" dirty="0" err="1"/>
              <a:t>bahayanya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mengurangi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tingkat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risiko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personil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harta</a:t>
            </a:r>
            <a:r>
              <a:rPr lang="en-US" dirty="0"/>
              <a:t> </a:t>
            </a:r>
            <a:r>
              <a:rPr lang="en-US" dirty="0" err="1"/>
              <a:t>benda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0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5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Keterlibatan</a:t>
            </a:r>
            <a:r>
              <a:rPr lang="en-US" sz="2800" dirty="0"/>
              <a:t> </a:t>
            </a:r>
            <a:r>
              <a:rPr lang="en-US" sz="2800" dirty="0" err="1"/>
              <a:t>Personil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Penerapan</a:t>
            </a:r>
            <a:r>
              <a:rPr lang="en-US" sz="2800" dirty="0"/>
              <a:t> JSA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id-ID" dirty="0"/>
          </a:p>
        </p:txBody>
      </p:sp>
      <p:sp>
        <p:nvSpPr>
          <p:cNvPr id="8" name="object 3"/>
          <p:cNvSpPr/>
          <p:nvPr/>
        </p:nvSpPr>
        <p:spPr>
          <a:xfrm>
            <a:off x="5593051" y="3195764"/>
            <a:ext cx="1368425" cy="1246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/>
          <p:cNvSpPr/>
          <p:nvPr/>
        </p:nvSpPr>
        <p:spPr>
          <a:xfrm>
            <a:off x="3780444" y="2772726"/>
            <a:ext cx="1368425" cy="1282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/>
          <p:cNvSpPr/>
          <p:nvPr/>
        </p:nvSpPr>
        <p:spPr>
          <a:xfrm>
            <a:off x="4499390" y="905509"/>
            <a:ext cx="1438528" cy="12148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 txBox="1"/>
          <p:nvPr/>
        </p:nvSpPr>
        <p:spPr>
          <a:xfrm>
            <a:off x="4501169" y="2139885"/>
            <a:ext cx="1776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033CC"/>
                </a:solidFill>
                <a:latin typeface="Verdana"/>
                <a:cs typeface="Verdana"/>
              </a:rPr>
              <a:t>HSE,Engineer,</a:t>
            </a:r>
            <a:r>
              <a:rPr sz="1400" b="1" spc="-70" dirty="0">
                <a:solidFill>
                  <a:srgbClr val="0033C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0033CC"/>
                </a:solidFill>
                <a:latin typeface="Verdana"/>
                <a:cs typeface="Verdana"/>
              </a:rPr>
              <a:t>QC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7"/>
          <p:cNvSpPr/>
          <p:nvPr/>
        </p:nvSpPr>
        <p:spPr>
          <a:xfrm>
            <a:off x="2051720" y="2125026"/>
            <a:ext cx="1368425" cy="12985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/>
          <p:cNvSpPr txBox="1"/>
          <p:nvPr/>
        </p:nvSpPr>
        <p:spPr>
          <a:xfrm>
            <a:off x="2219995" y="3454717"/>
            <a:ext cx="4461510" cy="12772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33CC"/>
                </a:solidFill>
                <a:latin typeface="Verdana"/>
                <a:cs typeface="Verdana"/>
              </a:rPr>
              <a:t>Supervisor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99695" algn="ctr">
              <a:lnSpc>
                <a:spcPct val="100000"/>
              </a:lnSpc>
              <a:spcBef>
                <a:spcPts val="1110"/>
              </a:spcBef>
            </a:pPr>
            <a:r>
              <a:rPr sz="1400" b="1" spc="-5" dirty="0">
                <a:solidFill>
                  <a:srgbClr val="0033CC"/>
                </a:solidFill>
                <a:latin typeface="Verdana"/>
                <a:cs typeface="Verdana"/>
              </a:rPr>
              <a:t>Technician/</a:t>
            </a:r>
            <a:endParaRPr sz="1400" dirty="0">
              <a:latin typeface="Verdana"/>
              <a:cs typeface="Verdana"/>
            </a:endParaRPr>
          </a:p>
          <a:p>
            <a:pPr marL="99695" algn="ctr">
              <a:lnSpc>
                <a:spcPct val="100000"/>
              </a:lnSpc>
            </a:pPr>
            <a:r>
              <a:rPr sz="1400" b="1" dirty="0">
                <a:solidFill>
                  <a:srgbClr val="0033CC"/>
                </a:solidFill>
                <a:latin typeface="Verdana"/>
                <a:cs typeface="Verdana"/>
              </a:rPr>
              <a:t>Mechanic</a:t>
            </a:r>
            <a:endParaRPr sz="1400" dirty="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400" b="1" spc="-5" dirty="0">
                <a:solidFill>
                  <a:srgbClr val="0033CC"/>
                </a:solidFill>
                <a:latin typeface="Verdana"/>
                <a:cs typeface="Verdana"/>
              </a:rPr>
              <a:t>Wor</a:t>
            </a:r>
            <a:r>
              <a:rPr sz="1400" b="1" spc="-10" dirty="0">
                <a:solidFill>
                  <a:srgbClr val="0033CC"/>
                </a:solidFill>
                <a:latin typeface="Verdana"/>
                <a:cs typeface="Verdana"/>
              </a:rPr>
              <a:t>k</a:t>
            </a:r>
            <a:r>
              <a:rPr sz="1400" b="1" spc="-5" dirty="0">
                <a:solidFill>
                  <a:srgbClr val="0033CC"/>
                </a:solidFill>
                <a:latin typeface="Verdana"/>
                <a:cs typeface="Verdana"/>
              </a:rPr>
              <a:t>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4" name="object 9"/>
          <p:cNvSpPr/>
          <p:nvPr/>
        </p:nvSpPr>
        <p:spPr>
          <a:xfrm>
            <a:off x="3420145" y="2988754"/>
            <a:ext cx="360680" cy="217804"/>
          </a:xfrm>
          <a:custGeom>
            <a:avLst/>
            <a:gdLst/>
            <a:ahLst/>
            <a:cxnLst/>
            <a:rect l="l" t="t" r="r" b="b"/>
            <a:pathLst>
              <a:path w="360679" h="217804">
                <a:moveTo>
                  <a:pt x="270256" y="0"/>
                </a:moveTo>
                <a:lnTo>
                  <a:pt x="270256" y="54356"/>
                </a:lnTo>
                <a:lnTo>
                  <a:pt x="0" y="54356"/>
                </a:lnTo>
                <a:lnTo>
                  <a:pt x="0" y="163068"/>
                </a:lnTo>
                <a:lnTo>
                  <a:pt x="270256" y="163068"/>
                </a:lnTo>
                <a:lnTo>
                  <a:pt x="270256" y="217424"/>
                </a:lnTo>
                <a:lnTo>
                  <a:pt x="360299" y="108712"/>
                </a:lnTo>
                <a:lnTo>
                  <a:pt x="270256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/>
          <p:nvPr/>
        </p:nvSpPr>
        <p:spPr>
          <a:xfrm>
            <a:off x="3420145" y="2988754"/>
            <a:ext cx="360680" cy="217804"/>
          </a:xfrm>
          <a:custGeom>
            <a:avLst/>
            <a:gdLst/>
            <a:ahLst/>
            <a:cxnLst/>
            <a:rect l="l" t="t" r="r" b="b"/>
            <a:pathLst>
              <a:path w="360679" h="217804">
                <a:moveTo>
                  <a:pt x="0" y="54356"/>
                </a:moveTo>
                <a:lnTo>
                  <a:pt x="270256" y="54356"/>
                </a:lnTo>
                <a:lnTo>
                  <a:pt x="270256" y="0"/>
                </a:lnTo>
                <a:lnTo>
                  <a:pt x="360299" y="108712"/>
                </a:lnTo>
                <a:lnTo>
                  <a:pt x="270256" y="217424"/>
                </a:lnTo>
                <a:lnTo>
                  <a:pt x="270256" y="163068"/>
                </a:lnTo>
                <a:lnTo>
                  <a:pt x="0" y="163068"/>
                </a:lnTo>
                <a:lnTo>
                  <a:pt x="0" y="54356"/>
                </a:lnTo>
                <a:close/>
              </a:path>
            </a:pathLst>
          </a:custGeom>
          <a:ln w="127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/>
          <p:cNvSpPr/>
          <p:nvPr/>
        </p:nvSpPr>
        <p:spPr>
          <a:xfrm>
            <a:off x="5132994" y="3495103"/>
            <a:ext cx="431800" cy="215900"/>
          </a:xfrm>
          <a:custGeom>
            <a:avLst/>
            <a:gdLst/>
            <a:ahLst/>
            <a:cxnLst/>
            <a:rect l="l" t="t" r="r" b="b"/>
            <a:pathLst>
              <a:path w="431800" h="215900">
                <a:moveTo>
                  <a:pt x="323850" y="0"/>
                </a:moveTo>
                <a:lnTo>
                  <a:pt x="323850" y="53975"/>
                </a:lnTo>
                <a:lnTo>
                  <a:pt x="0" y="53975"/>
                </a:lnTo>
                <a:lnTo>
                  <a:pt x="0" y="161925"/>
                </a:lnTo>
                <a:lnTo>
                  <a:pt x="323850" y="161925"/>
                </a:lnTo>
                <a:lnTo>
                  <a:pt x="323850" y="215900"/>
                </a:lnTo>
                <a:lnTo>
                  <a:pt x="431800" y="107950"/>
                </a:lnTo>
                <a:lnTo>
                  <a:pt x="32385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2"/>
          <p:cNvSpPr/>
          <p:nvPr/>
        </p:nvSpPr>
        <p:spPr>
          <a:xfrm>
            <a:off x="5132994" y="3495103"/>
            <a:ext cx="431800" cy="215900"/>
          </a:xfrm>
          <a:custGeom>
            <a:avLst/>
            <a:gdLst/>
            <a:ahLst/>
            <a:cxnLst/>
            <a:rect l="l" t="t" r="r" b="b"/>
            <a:pathLst>
              <a:path w="431800" h="215900">
                <a:moveTo>
                  <a:pt x="0" y="53975"/>
                </a:moveTo>
                <a:lnTo>
                  <a:pt x="323850" y="53975"/>
                </a:lnTo>
                <a:lnTo>
                  <a:pt x="323850" y="0"/>
                </a:lnTo>
                <a:lnTo>
                  <a:pt x="431800" y="107950"/>
                </a:lnTo>
                <a:lnTo>
                  <a:pt x="323850" y="215900"/>
                </a:lnTo>
                <a:lnTo>
                  <a:pt x="323850" y="161925"/>
                </a:lnTo>
                <a:lnTo>
                  <a:pt x="0" y="161925"/>
                </a:lnTo>
                <a:lnTo>
                  <a:pt x="0" y="53975"/>
                </a:lnTo>
                <a:close/>
              </a:path>
            </a:pathLst>
          </a:custGeom>
          <a:ln w="127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52"/>
          <p:cNvSpPr/>
          <p:nvPr/>
        </p:nvSpPr>
        <p:spPr>
          <a:xfrm>
            <a:off x="3431194" y="2415603"/>
            <a:ext cx="762000" cy="1905"/>
          </a:xfrm>
          <a:custGeom>
            <a:avLst/>
            <a:gdLst/>
            <a:ahLst/>
            <a:cxnLst/>
            <a:rect l="l" t="t" r="r" b="b"/>
            <a:pathLst>
              <a:path w="762000" h="1904">
                <a:moveTo>
                  <a:pt x="0" y="0"/>
                </a:moveTo>
                <a:lnTo>
                  <a:pt x="762000" y="1524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53"/>
          <p:cNvSpPr/>
          <p:nvPr/>
        </p:nvSpPr>
        <p:spPr>
          <a:xfrm>
            <a:off x="4191670" y="1655126"/>
            <a:ext cx="3175" cy="1143000"/>
          </a:xfrm>
          <a:custGeom>
            <a:avLst/>
            <a:gdLst/>
            <a:ahLst/>
            <a:cxnLst/>
            <a:rect l="l" t="t" r="r" b="b"/>
            <a:pathLst>
              <a:path w="3175" h="1143000">
                <a:moveTo>
                  <a:pt x="0" y="1143000"/>
                </a:moveTo>
                <a:lnTo>
                  <a:pt x="3175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4"/>
          <p:cNvSpPr/>
          <p:nvPr/>
        </p:nvSpPr>
        <p:spPr>
          <a:xfrm>
            <a:off x="4193194" y="1653603"/>
            <a:ext cx="304800" cy="1905"/>
          </a:xfrm>
          <a:custGeom>
            <a:avLst/>
            <a:gdLst/>
            <a:ahLst/>
            <a:cxnLst/>
            <a:rect l="l" t="t" r="r" b="b"/>
            <a:pathLst>
              <a:path w="304800" h="1905">
                <a:moveTo>
                  <a:pt x="0" y="0"/>
                </a:moveTo>
                <a:lnTo>
                  <a:pt x="304800" y="165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168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6</a:t>
            </a:fld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JSA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09540110"/>
              </p:ext>
            </p:extLst>
          </p:nvPr>
        </p:nvGraphicFramePr>
        <p:xfrm>
          <a:off x="1524000" y="1203598"/>
          <a:ext cx="6096000" cy="3400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544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Langkah</a:t>
            </a:r>
            <a:r>
              <a:rPr lang="en-US" dirty="0">
                <a:solidFill>
                  <a:srgbClr val="C00000"/>
                </a:solidFill>
              </a:rPr>
              <a:t> 1</a:t>
            </a:r>
            <a:r>
              <a:rPr lang="en-US" dirty="0"/>
              <a:t>: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Pekerjaan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</a:t>
            </a:r>
            <a:r>
              <a:rPr lang="en-US" dirty="0" err="1"/>
              <a:t>berpotensi</a:t>
            </a:r>
            <a:r>
              <a:rPr lang="en-US" dirty="0"/>
              <a:t> 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kecederaan</a:t>
            </a:r>
            <a:r>
              <a:rPr lang="en-US" dirty="0"/>
              <a:t>, </a:t>
            </a:r>
            <a:r>
              <a:rPr lang="en-US" dirty="0" err="1"/>
              <a:t>kebakaran</a:t>
            </a:r>
            <a:r>
              <a:rPr lang="en-US" dirty="0"/>
              <a:t>/</a:t>
            </a:r>
            <a:r>
              <a:rPr lang="en-US" dirty="0" err="1"/>
              <a:t>peledakan</a:t>
            </a:r>
            <a:r>
              <a:rPr lang="en-US" dirty="0"/>
              <a:t>, </a:t>
            </a:r>
            <a:r>
              <a:rPr lang="en-US" dirty="0" err="1"/>
              <a:t>terganggu</a:t>
            </a:r>
            <a:r>
              <a:rPr lang="en-US" dirty="0"/>
              <a:t>  proses, </a:t>
            </a:r>
            <a:r>
              <a:rPr lang="en-US" dirty="0" err="1"/>
              <a:t>pencemaran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endParaRPr lang="en-US" dirty="0"/>
          </a:p>
          <a:p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kritikal</a:t>
            </a:r>
            <a:endParaRPr lang="en-US" dirty="0"/>
          </a:p>
          <a:p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berubah</a:t>
            </a:r>
            <a:endParaRPr lang="en-US" dirty="0"/>
          </a:p>
          <a:p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terlibatnya</a:t>
            </a:r>
            <a:r>
              <a:rPr lang="en-US" dirty="0"/>
              <a:t> </a:t>
            </a:r>
            <a:r>
              <a:rPr lang="en-US" dirty="0" err="1"/>
              <a:t>personil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0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Langkah</a:t>
            </a:r>
            <a:r>
              <a:rPr lang="en-US" dirty="0">
                <a:solidFill>
                  <a:srgbClr val="C00000"/>
                </a:solidFill>
              </a:rPr>
              <a:t> 2</a:t>
            </a:r>
            <a:r>
              <a:rPr lang="en-US" dirty="0"/>
              <a:t>: </a:t>
            </a:r>
            <a:r>
              <a:rPr lang="en-US" dirty="0" err="1"/>
              <a:t>Menguraikan</a:t>
            </a:r>
            <a:r>
              <a:rPr lang="en-US" dirty="0"/>
              <a:t> </a:t>
            </a:r>
            <a:r>
              <a:rPr lang="en-US" dirty="0" err="1"/>
              <a:t>Pekerjaan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Pecahkan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yang </a:t>
            </a:r>
            <a:r>
              <a:rPr lang="en-US" dirty="0" err="1"/>
              <a:t>logis</a:t>
            </a:r>
            <a:r>
              <a:rPr lang="en-US" dirty="0"/>
              <a:t>:</a:t>
            </a:r>
          </a:p>
          <a:p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</a:t>
            </a:r>
          </a:p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  </a:t>
            </a:r>
            <a:r>
              <a:rPr lang="en-US" dirty="0" err="1"/>
              <a:t>langkah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0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9</a:t>
            </a:fld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91" y="339502"/>
            <a:ext cx="6498661" cy="43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2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5166</TotalTime>
  <Words>651</Words>
  <Application>Microsoft Office PowerPoint</Application>
  <PresentationFormat>On-screen Show (16:9)</PresentationFormat>
  <Paragraphs>139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Comic Sans MS</vt:lpstr>
      <vt:lpstr>Gill Sans</vt:lpstr>
      <vt:lpstr>Times New Roman</vt:lpstr>
      <vt:lpstr>Verdana</vt:lpstr>
      <vt:lpstr>Office Theme</vt:lpstr>
      <vt:lpstr>Analisis Kecelakaan Kerja  (Job Safety Analysis)</vt:lpstr>
      <vt:lpstr>Course Materials</vt:lpstr>
      <vt:lpstr>Job Safety Analysis (JSA)</vt:lpstr>
      <vt:lpstr>Pedoman Penerapan JSA</vt:lpstr>
      <vt:lpstr>Keterlibatan Personil dalam Penerapan JSA</vt:lpstr>
      <vt:lpstr>Langkah-Langkah Pembuatan JSA</vt:lpstr>
      <vt:lpstr>Langkah 1: Memilih Pekerjaan</vt:lpstr>
      <vt:lpstr>Langkah 2: Menguraikan Pekerjaan</vt:lpstr>
      <vt:lpstr>PowerPoint Presentation</vt:lpstr>
      <vt:lpstr>PowerPoint Presentation</vt:lpstr>
      <vt:lpstr>Langkah 3: Identifikasi Bahaya</vt:lpstr>
      <vt:lpstr>(lanjutan) Langkah 3: Identifikasi Bahaya</vt:lpstr>
      <vt:lpstr>(lanjutan) Langkah 3: Identifikasi Bahaya</vt:lpstr>
      <vt:lpstr>PowerPoint Presentation</vt:lpstr>
      <vt:lpstr>PowerPoint Presentation</vt:lpstr>
      <vt:lpstr>PowerPoint Presentation</vt:lpstr>
      <vt:lpstr>Langkah 4: Mengatasi Bahaya</vt:lpstr>
      <vt:lpstr>(lanjutan) Langkah 4: Mengatasi Bahaya</vt:lpstr>
      <vt:lpstr>(lanjutan) Langkah 4: Mengatasi Bahaya</vt:lpstr>
      <vt:lpstr>PowerPoint Presentation</vt:lpstr>
      <vt:lpstr>PowerPoint Presentation</vt:lpstr>
      <vt:lpstr>Langkah 5: Catat JSA</vt:lpstr>
      <vt:lpstr>Langkah 6: Tinjau Ulang JSA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BigDi</dc:creator>
  <cp:lastModifiedBy>Rheza Ari Wibowo</cp:lastModifiedBy>
  <cp:revision>344</cp:revision>
  <dcterms:created xsi:type="dcterms:W3CDTF">2021-09-04T07:47:40Z</dcterms:created>
  <dcterms:modified xsi:type="dcterms:W3CDTF">2022-11-28T03:15:55Z</dcterms:modified>
</cp:coreProperties>
</file>