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azydog" charset="1" panose="00000000000000000000"/>
      <p:regular r:id="rId10"/>
    </p:embeddedFont>
    <p:embeddedFont>
      <p:font typeface="KG Primary Penmanship" charset="1" panose="02000506000000020003"/>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6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3.svg" Type="http://schemas.openxmlformats.org/officeDocument/2006/relationships/image"/><Relationship Id="rId4" Target="../media/image64.png" Type="http://schemas.openxmlformats.org/officeDocument/2006/relationships/image"/><Relationship Id="rId5" Target="../media/image65.svg" Type="http://schemas.openxmlformats.org/officeDocument/2006/relationships/image"/><Relationship Id="rId6" Target="../media/image6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73.png" Type="http://schemas.openxmlformats.org/officeDocument/2006/relationships/image"/><Relationship Id="rId13" Target="../media/image74.svg" Type="http://schemas.openxmlformats.org/officeDocument/2006/relationships/image"/><Relationship Id="rId14" Target="../media/image75.png" Type="http://schemas.openxmlformats.org/officeDocument/2006/relationships/image"/><Relationship Id="rId15" Target="../media/image76.svg" Type="http://schemas.openxmlformats.org/officeDocument/2006/relationships/image"/><Relationship Id="rId16" Target="../media/image77.png" Type="http://schemas.openxmlformats.org/officeDocument/2006/relationships/image"/><Relationship Id="rId17" Target="../media/image7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 Id="rId6" Target="../media/image69.png" Type="http://schemas.openxmlformats.org/officeDocument/2006/relationships/image"/><Relationship Id="rId7" Target="../media/image70.svg" Type="http://schemas.openxmlformats.org/officeDocument/2006/relationships/image"/><Relationship Id="rId8" Target="../media/image71.png" Type="http://schemas.openxmlformats.org/officeDocument/2006/relationships/image"/><Relationship Id="rId9" Target="../media/image7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media/image35.png" Type="http://schemas.openxmlformats.org/officeDocument/2006/relationships/image"/><Relationship Id="rId15" Target="../media/image36.svg" Type="http://schemas.openxmlformats.org/officeDocument/2006/relationships/image"/><Relationship Id="rId16" Target="../media/image37.png" Type="http://schemas.openxmlformats.org/officeDocument/2006/relationships/image"/><Relationship Id="rId17" Target="../media/image38.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11" Target="../media/image48.svg" Type="http://schemas.openxmlformats.org/officeDocument/2006/relationships/image"/><Relationship Id="rId12" Target="../media/image49.png" Type="http://schemas.openxmlformats.org/officeDocument/2006/relationships/image"/><Relationship Id="rId13" Target="../media/image50.svg" Type="http://schemas.openxmlformats.org/officeDocument/2006/relationships/image"/><Relationship Id="rId14" Target="../media/image51.png" Type="http://schemas.openxmlformats.org/officeDocument/2006/relationships/image"/><Relationship Id="rId15" Target="../media/image52.svg" Type="http://schemas.openxmlformats.org/officeDocument/2006/relationships/image"/><Relationship Id="rId16" Target="../media/image53.png" Type="http://schemas.openxmlformats.org/officeDocument/2006/relationships/image"/><Relationship Id="rId17" Target="../media/image54.sv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5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6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C200"/>
        </a:solidFill>
      </p:bgPr>
    </p:bg>
    <p:spTree>
      <p:nvGrpSpPr>
        <p:cNvPr id="1" name=""/>
        <p:cNvGrpSpPr/>
        <p:nvPr/>
      </p:nvGrpSpPr>
      <p:grpSpPr>
        <a:xfrm>
          <a:off x="0" y="0"/>
          <a:ext cx="0" cy="0"/>
          <a:chOff x="0" y="0"/>
          <a:chExt cx="0" cy="0"/>
        </a:xfrm>
      </p:grpSpPr>
      <p:sp>
        <p:nvSpPr>
          <p:cNvPr name="Freeform 2" id="2"/>
          <p:cNvSpPr/>
          <p:nvPr/>
        </p:nvSpPr>
        <p:spPr>
          <a:xfrm flipH="false" flipV="false" rot="5266926">
            <a:off x="4924662" y="-1675803"/>
            <a:ext cx="8267769" cy="13638605"/>
          </a:xfrm>
          <a:custGeom>
            <a:avLst/>
            <a:gdLst/>
            <a:ahLst/>
            <a:cxnLst/>
            <a:rect r="r" b="b" t="t" l="l"/>
            <a:pathLst>
              <a:path h="13638605" w="8267769">
                <a:moveTo>
                  <a:pt x="0" y="0"/>
                </a:moveTo>
                <a:lnTo>
                  <a:pt x="8267770" y="0"/>
                </a:lnTo>
                <a:lnTo>
                  <a:pt x="8267770" y="13638606"/>
                </a:lnTo>
                <a:lnTo>
                  <a:pt x="0" y="13638606"/>
                </a:lnTo>
                <a:lnTo>
                  <a:pt x="0" y="0"/>
                </a:lnTo>
                <a:close/>
              </a:path>
            </a:pathLst>
          </a:custGeom>
          <a:blipFill>
            <a:blip r:embed="rId2">
              <a:extLst>
                <a:ext uri="{96DAC541-7B7A-43D3-8B79-37D633B846F1}">
                  <asvg:svgBlip xmlns:asvg="http://schemas.microsoft.com/office/drawing/2016/SVG/main" r:embed="rId3"/>
                </a:ext>
              </a:extLst>
            </a:blip>
            <a:stretch>
              <a:fillRect l="0" t="0" r="-19071" b="0"/>
            </a:stretch>
          </a:blipFill>
        </p:spPr>
      </p:sp>
      <p:grpSp>
        <p:nvGrpSpPr>
          <p:cNvPr name="Group 3" id="3"/>
          <p:cNvGrpSpPr/>
          <p:nvPr/>
        </p:nvGrpSpPr>
        <p:grpSpPr>
          <a:xfrm rot="0">
            <a:off x="4501361" y="3419071"/>
            <a:ext cx="9285278" cy="4962105"/>
            <a:chOff x="0" y="0"/>
            <a:chExt cx="12380371" cy="6616140"/>
          </a:xfrm>
        </p:grpSpPr>
        <p:sp>
          <p:nvSpPr>
            <p:cNvPr name="TextBox 4" id="4"/>
            <p:cNvSpPr txBox="true"/>
            <p:nvPr/>
          </p:nvSpPr>
          <p:spPr>
            <a:xfrm rot="0">
              <a:off x="0" y="123825"/>
              <a:ext cx="12380371" cy="5479415"/>
            </a:xfrm>
            <a:prstGeom prst="rect">
              <a:avLst/>
            </a:prstGeom>
          </p:spPr>
          <p:txBody>
            <a:bodyPr anchor="t" rtlCol="false" tIns="0" lIns="0" bIns="0" rIns="0">
              <a:spAutoFit/>
            </a:bodyPr>
            <a:lstStyle/>
            <a:p>
              <a:pPr algn="ctr">
                <a:lnSpc>
                  <a:spcPts val="15840"/>
                </a:lnSpc>
              </a:pPr>
              <a:r>
                <a:rPr lang="en-US" sz="14400">
                  <a:solidFill>
                    <a:srgbClr val="073A64"/>
                  </a:solidFill>
                  <a:latin typeface="Lazydog"/>
                </a:rPr>
                <a:t>Kelompok</a:t>
              </a:r>
            </a:p>
            <a:p>
              <a:pPr algn="ctr">
                <a:lnSpc>
                  <a:spcPts val="15840"/>
                </a:lnSpc>
              </a:pPr>
              <a:r>
                <a:rPr lang="en-US" sz="14400">
                  <a:solidFill>
                    <a:srgbClr val="073A64"/>
                  </a:solidFill>
                  <a:latin typeface="Lazydog"/>
                </a:rPr>
                <a:t>Khaniq</a:t>
              </a:r>
            </a:p>
          </p:txBody>
        </p:sp>
        <p:sp>
          <p:nvSpPr>
            <p:cNvPr name="TextBox 5" id="5"/>
            <p:cNvSpPr txBox="true"/>
            <p:nvPr/>
          </p:nvSpPr>
          <p:spPr>
            <a:xfrm rot="0">
              <a:off x="0" y="5553150"/>
              <a:ext cx="12380371" cy="1062990"/>
            </a:xfrm>
            <a:prstGeom prst="rect">
              <a:avLst/>
            </a:prstGeom>
          </p:spPr>
          <p:txBody>
            <a:bodyPr anchor="t" rtlCol="false" tIns="0" lIns="0" bIns="0" rIns="0">
              <a:spAutoFit/>
            </a:bodyPr>
            <a:lstStyle/>
            <a:p>
              <a:pPr algn="ctr">
                <a:lnSpc>
                  <a:spcPts val="6719"/>
                </a:lnSpc>
              </a:pPr>
            </a:p>
          </p:txBody>
        </p:sp>
      </p:grpSp>
      <p:grpSp>
        <p:nvGrpSpPr>
          <p:cNvPr name="Group 6" id="6"/>
          <p:cNvGrpSpPr/>
          <p:nvPr/>
        </p:nvGrpSpPr>
        <p:grpSpPr>
          <a:xfrm rot="-478870">
            <a:off x="589575" y="3679285"/>
            <a:ext cx="2989595" cy="3249640"/>
            <a:chOff x="0" y="0"/>
            <a:chExt cx="3986127" cy="4332854"/>
          </a:xfrm>
        </p:grpSpPr>
        <p:sp>
          <p:nvSpPr>
            <p:cNvPr name="Freeform 7" id="7"/>
            <p:cNvSpPr/>
            <p:nvPr/>
          </p:nvSpPr>
          <p:spPr>
            <a:xfrm flipH="false" flipV="false" rot="-520180">
              <a:off x="271082" y="237528"/>
              <a:ext cx="3443962" cy="3857799"/>
            </a:xfrm>
            <a:custGeom>
              <a:avLst/>
              <a:gdLst/>
              <a:ahLst/>
              <a:cxnLst/>
              <a:rect r="r" b="b" t="t" l="l"/>
              <a:pathLst>
                <a:path h="3857799" w="3443962">
                  <a:moveTo>
                    <a:pt x="0" y="0"/>
                  </a:moveTo>
                  <a:lnTo>
                    <a:pt x="3443962" y="0"/>
                  </a:lnTo>
                  <a:lnTo>
                    <a:pt x="3443962" y="3857798"/>
                  </a:lnTo>
                  <a:lnTo>
                    <a:pt x="0" y="38577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20180">
              <a:off x="562007" y="1290698"/>
              <a:ext cx="2583726" cy="930141"/>
            </a:xfrm>
            <a:custGeom>
              <a:avLst/>
              <a:gdLst/>
              <a:ahLst/>
              <a:cxnLst/>
              <a:rect r="r" b="b" t="t" l="l"/>
              <a:pathLst>
                <a:path h="930141" w="2583726">
                  <a:moveTo>
                    <a:pt x="0" y="0"/>
                  </a:moveTo>
                  <a:lnTo>
                    <a:pt x="2583726" y="0"/>
                  </a:lnTo>
                  <a:lnTo>
                    <a:pt x="2583726" y="930141"/>
                  </a:lnTo>
                  <a:lnTo>
                    <a:pt x="0" y="930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20180">
              <a:off x="1271942" y="2708351"/>
              <a:ext cx="1431860" cy="695103"/>
            </a:xfrm>
            <a:custGeom>
              <a:avLst/>
              <a:gdLst/>
              <a:ahLst/>
              <a:cxnLst/>
              <a:rect r="r" b="b" t="t" l="l"/>
              <a:pathLst>
                <a:path h="695103" w="1431860">
                  <a:moveTo>
                    <a:pt x="0" y="0"/>
                  </a:moveTo>
                  <a:lnTo>
                    <a:pt x="1431860" y="0"/>
                  </a:lnTo>
                  <a:lnTo>
                    <a:pt x="1431860" y="695103"/>
                  </a:lnTo>
                  <a:lnTo>
                    <a:pt x="0" y="6951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0" id="10"/>
          <p:cNvGrpSpPr/>
          <p:nvPr/>
        </p:nvGrpSpPr>
        <p:grpSpPr>
          <a:xfrm rot="-923913">
            <a:off x="14400680" y="5285137"/>
            <a:ext cx="2993354" cy="2383798"/>
            <a:chOff x="0" y="0"/>
            <a:chExt cx="3991139" cy="3178398"/>
          </a:xfrm>
        </p:grpSpPr>
        <p:sp>
          <p:nvSpPr>
            <p:cNvPr name="Freeform 11" id="11"/>
            <p:cNvSpPr/>
            <p:nvPr/>
          </p:nvSpPr>
          <p:spPr>
            <a:xfrm flipH="false" flipV="false" rot="0">
              <a:off x="0" y="0"/>
              <a:ext cx="3991139" cy="3178398"/>
            </a:xfrm>
            <a:custGeom>
              <a:avLst/>
              <a:gdLst/>
              <a:ahLst/>
              <a:cxnLst/>
              <a:rect r="r" b="b" t="t" l="l"/>
              <a:pathLst>
                <a:path h="3178398" w="3991139">
                  <a:moveTo>
                    <a:pt x="0" y="0"/>
                  </a:moveTo>
                  <a:lnTo>
                    <a:pt x="3991139" y="0"/>
                  </a:lnTo>
                  <a:lnTo>
                    <a:pt x="3991139" y="3178398"/>
                  </a:lnTo>
                  <a:lnTo>
                    <a:pt x="0" y="31783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880587" y="1150719"/>
              <a:ext cx="2229966" cy="490593"/>
            </a:xfrm>
            <a:custGeom>
              <a:avLst/>
              <a:gdLst/>
              <a:ahLst/>
              <a:cxnLst/>
              <a:rect r="r" b="b" t="t" l="l"/>
              <a:pathLst>
                <a:path h="490593" w="2229966">
                  <a:moveTo>
                    <a:pt x="0" y="0"/>
                  </a:moveTo>
                  <a:lnTo>
                    <a:pt x="2229965" y="0"/>
                  </a:lnTo>
                  <a:lnTo>
                    <a:pt x="2229965" y="490592"/>
                  </a:lnTo>
                  <a:lnTo>
                    <a:pt x="0" y="4905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501858" y="1448447"/>
              <a:ext cx="987423" cy="664266"/>
            </a:xfrm>
            <a:custGeom>
              <a:avLst/>
              <a:gdLst/>
              <a:ahLst/>
              <a:cxnLst/>
              <a:rect r="r" b="b" t="t" l="l"/>
              <a:pathLst>
                <a:path h="664266" w="987423">
                  <a:moveTo>
                    <a:pt x="0" y="0"/>
                  </a:moveTo>
                  <a:lnTo>
                    <a:pt x="987423" y="0"/>
                  </a:lnTo>
                  <a:lnTo>
                    <a:pt x="987423" y="664266"/>
                  </a:lnTo>
                  <a:lnTo>
                    <a:pt x="0" y="66426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grpSp>
        <p:nvGrpSpPr>
          <p:cNvPr name="Group 14" id="14"/>
          <p:cNvGrpSpPr/>
          <p:nvPr/>
        </p:nvGrpSpPr>
        <p:grpSpPr>
          <a:xfrm rot="312685">
            <a:off x="2260355" y="6477036"/>
            <a:ext cx="3059877" cy="2742763"/>
            <a:chOff x="0" y="0"/>
            <a:chExt cx="4079836" cy="3657017"/>
          </a:xfrm>
        </p:grpSpPr>
        <p:sp>
          <p:nvSpPr>
            <p:cNvPr name="Freeform 15" id="15"/>
            <p:cNvSpPr/>
            <p:nvPr/>
          </p:nvSpPr>
          <p:spPr>
            <a:xfrm flipH="false" flipV="false" rot="0">
              <a:off x="0" y="0"/>
              <a:ext cx="4079836" cy="3657017"/>
            </a:xfrm>
            <a:custGeom>
              <a:avLst/>
              <a:gdLst/>
              <a:ahLst/>
              <a:cxnLst/>
              <a:rect r="r" b="b" t="t" l="l"/>
              <a:pathLst>
                <a:path h="3657017" w="4079836">
                  <a:moveTo>
                    <a:pt x="0" y="0"/>
                  </a:moveTo>
                  <a:lnTo>
                    <a:pt x="4079836" y="0"/>
                  </a:lnTo>
                  <a:lnTo>
                    <a:pt x="4079836" y="3657017"/>
                  </a:lnTo>
                  <a:lnTo>
                    <a:pt x="0" y="365701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883908" y="1176930"/>
              <a:ext cx="1926710" cy="651578"/>
            </a:xfrm>
            <a:custGeom>
              <a:avLst/>
              <a:gdLst/>
              <a:ahLst/>
              <a:cxnLst/>
              <a:rect r="r" b="b" t="t" l="l"/>
              <a:pathLst>
                <a:path h="651578" w="1926710">
                  <a:moveTo>
                    <a:pt x="0" y="0"/>
                  </a:moveTo>
                  <a:lnTo>
                    <a:pt x="1926710" y="0"/>
                  </a:lnTo>
                  <a:lnTo>
                    <a:pt x="1926710" y="651579"/>
                  </a:lnTo>
                  <a:lnTo>
                    <a:pt x="0" y="65157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7" id="17"/>
            <p:cNvSpPr/>
            <p:nvPr/>
          </p:nvSpPr>
          <p:spPr>
            <a:xfrm flipH="false" flipV="false" rot="0">
              <a:off x="1508460" y="2042576"/>
              <a:ext cx="935941" cy="638142"/>
            </a:xfrm>
            <a:custGeom>
              <a:avLst/>
              <a:gdLst/>
              <a:ahLst/>
              <a:cxnLst/>
              <a:rect r="r" b="b" t="t" l="l"/>
              <a:pathLst>
                <a:path h="638142" w="935941">
                  <a:moveTo>
                    <a:pt x="0" y="0"/>
                  </a:moveTo>
                  <a:lnTo>
                    <a:pt x="935941" y="0"/>
                  </a:lnTo>
                  <a:lnTo>
                    <a:pt x="935941" y="638142"/>
                  </a:lnTo>
                  <a:lnTo>
                    <a:pt x="0" y="63814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sp>
        <p:nvSpPr>
          <p:cNvPr name="Freeform 18" id="18"/>
          <p:cNvSpPr/>
          <p:nvPr/>
        </p:nvSpPr>
        <p:spPr>
          <a:xfrm flipH="false" flipV="false" rot="10680161">
            <a:off x="13841442" y="2245621"/>
            <a:ext cx="2912497" cy="810204"/>
          </a:xfrm>
          <a:custGeom>
            <a:avLst/>
            <a:gdLst/>
            <a:ahLst/>
            <a:cxnLst/>
            <a:rect r="r" b="b" t="t" l="l"/>
            <a:pathLst>
              <a:path h="810204" w="2912497">
                <a:moveTo>
                  <a:pt x="0" y="0"/>
                </a:moveTo>
                <a:lnTo>
                  <a:pt x="2912497" y="0"/>
                </a:lnTo>
                <a:lnTo>
                  <a:pt x="2912497" y="810204"/>
                </a:lnTo>
                <a:lnTo>
                  <a:pt x="0" y="81020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4797362" y="3036839"/>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Freeform 4" id="4"/>
          <p:cNvSpPr/>
          <p:nvPr/>
        </p:nvSpPr>
        <p:spPr>
          <a:xfrm flipH="false" flipV="false" rot="0">
            <a:off x="8237429" y="2595369"/>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725869" y="8862650"/>
            <a:ext cx="4604924" cy="879122"/>
          </a:xfrm>
          <a:custGeom>
            <a:avLst/>
            <a:gdLst/>
            <a:ahLst/>
            <a:cxnLst/>
            <a:rect r="r" b="b" t="t" l="l"/>
            <a:pathLst>
              <a:path h="879122" w="4604924">
                <a:moveTo>
                  <a:pt x="0" y="0"/>
                </a:moveTo>
                <a:lnTo>
                  <a:pt x="4604924" y="0"/>
                </a:lnTo>
                <a:lnTo>
                  <a:pt x="4604924" y="879122"/>
                </a:lnTo>
                <a:lnTo>
                  <a:pt x="0" y="8791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0625" y="1539365"/>
            <a:ext cx="6166980" cy="3457445"/>
          </a:xfrm>
          <a:custGeom>
            <a:avLst/>
            <a:gdLst/>
            <a:ahLst/>
            <a:cxnLst/>
            <a:rect r="r" b="b" t="t" l="l"/>
            <a:pathLst>
              <a:path h="3457445" w="6166980">
                <a:moveTo>
                  <a:pt x="0" y="0"/>
                </a:moveTo>
                <a:lnTo>
                  <a:pt x="6166979" y="0"/>
                </a:lnTo>
                <a:lnTo>
                  <a:pt x="6166979" y="3457445"/>
                </a:lnTo>
                <a:lnTo>
                  <a:pt x="0" y="3457445"/>
                </a:lnTo>
                <a:lnTo>
                  <a:pt x="0" y="0"/>
                </a:lnTo>
                <a:close/>
              </a:path>
            </a:pathLst>
          </a:custGeom>
          <a:blipFill>
            <a:blip r:embed="rId6"/>
            <a:stretch>
              <a:fillRect l="0" t="0" r="0" b="0"/>
            </a:stretch>
          </a:blipFill>
        </p:spPr>
      </p:sp>
      <p:sp>
        <p:nvSpPr>
          <p:cNvPr name="TextBox 7" id="7"/>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03</a:t>
            </a:r>
          </a:p>
        </p:txBody>
      </p:sp>
      <p:sp>
        <p:nvSpPr>
          <p:cNvPr name="TextBox 8" id="8"/>
          <p:cNvSpPr txBox="true"/>
          <p:nvPr/>
        </p:nvSpPr>
        <p:spPr>
          <a:xfrm rot="0">
            <a:off x="5635975" y="3468784"/>
            <a:ext cx="10784713" cy="574357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[HOAKS] </a:t>
            </a:r>
          </a:p>
          <a:p>
            <a:pPr algn="ctr">
              <a:lnSpc>
                <a:spcPts val="6489"/>
              </a:lnSpc>
            </a:pPr>
            <a:r>
              <a:rPr lang="en-US" sz="5408">
                <a:solidFill>
                  <a:srgbClr val="073A64"/>
                </a:solidFill>
                <a:latin typeface="KG Primary Penmanship"/>
              </a:rPr>
              <a:t>sebuah unggahan video di media sosial Facebook yang mengeklaim Menteri Keuangan (Menkeu) Sri Mulyani bergabung dengan tim sukses (timses) pasangan Ganjar Pranowo-Mahfud MD.</a:t>
            </a:r>
          </a:p>
          <a:p>
            <a:pPr algn="ctr">
              <a:lnSpc>
                <a:spcPts val="648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1104881" y="1598279"/>
            <a:ext cx="16078238" cy="8083505"/>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190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03</a:t>
            </a:r>
          </a:p>
        </p:txBody>
      </p:sp>
      <p:sp>
        <p:nvSpPr>
          <p:cNvPr name="Freeform 5" id="5"/>
          <p:cNvSpPr/>
          <p:nvPr/>
        </p:nvSpPr>
        <p:spPr>
          <a:xfrm flipH="false" flipV="false" rot="0">
            <a:off x="5543213" y="1028700"/>
            <a:ext cx="7201574" cy="1139158"/>
          </a:xfrm>
          <a:custGeom>
            <a:avLst/>
            <a:gdLst/>
            <a:ahLst/>
            <a:cxnLst/>
            <a:rect r="r" b="b" t="t" l="l"/>
            <a:pathLst>
              <a:path h="1139158" w="7201574">
                <a:moveTo>
                  <a:pt x="0" y="0"/>
                </a:moveTo>
                <a:lnTo>
                  <a:pt x="7201574" y="0"/>
                </a:lnTo>
                <a:lnTo>
                  <a:pt x="7201574" y="1139158"/>
                </a:lnTo>
                <a:lnTo>
                  <a:pt x="0" y="1139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173392" y="9114668"/>
            <a:ext cx="5941215" cy="1134232"/>
          </a:xfrm>
          <a:custGeom>
            <a:avLst/>
            <a:gdLst/>
            <a:ahLst/>
            <a:cxnLst/>
            <a:rect r="r" b="b" t="t" l="l"/>
            <a:pathLst>
              <a:path h="1134232" w="5941215">
                <a:moveTo>
                  <a:pt x="0" y="0"/>
                </a:moveTo>
                <a:lnTo>
                  <a:pt x="5941216" y="0"/>
                </a:lnTo>
                <a:lnTo>
                  <a:pt x="5941216" y="1134232"/>
                </a:lnTo>
                <a:lnTo>
                  <a:pt x="0" y="1134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336231" y="2545057"/>
            <a:ext cx="13615539" cy="6987171"/>
          </a:xfrm>
          <a:prstGeom prst="rect">
            <a:avLst/>
          </a:prstGeom>
        </p:spPr>
        <p:txBody>
          <a:bodyPr anchor="t" rtlCol="false" tIns="0" lIns="0" bIns="0" rIns="0">
            <a:spAutoFit/>
          </a:bodyPr>
          <a:lstStyle/>
          <a:p>
            <a:pPr algn="ctr">
              <a:lnSpc>
                <a:spcPts val="5499"/>
              </a:lnSpc>
            </a:pPr>
            <a:r>
              <a:rPr lang="en-US" sz="4866">
                <a:solidFill>
                  <a:srgbClr val="073A64"/>
                </a:solidFill>
                <a:latin typeface="KG Primary Penmanship"/>
              </a:rPr>
              <a:t>[FAKTA] </a:t>
            </a:r>
          </a:p>
          <a:p>
            <a:pPr algn="ctr">
              <a:lnSpc>
                <a:spcPts val="5499"/>
              </a:lnSpc>
            </a:pPr>
            <a:r>
              <a:rPr lang="en-US" sz="4866">
                <a:solidFill>
                  <a:srgbClr val="073A64"/>
                </a:solidFill>
                <a:latin typeface="KG Primary Penmanship"/>
              </a:rPr>
              <a:t>Dilansir dari kompas.com, unggahan video tersebut merupakan artikel opini yang dipublikasikan di seword.com. Penulis dalam artikel tersebut berpendapat, jika Ganjar-Mahfud menang maka Sri Mulyani dipertahankan sebagai Menkeu atau bisa diangkat menjadi Menteri Koordinator Bidang Perekonomian. Setelah menonton keseluruhan isi video, tidak ditemukan informasi valid yang menyebutkan bahwa Sri Mulyani bergabung dalam timses Ganjar Pranowo-Mahfud MD.</a:t>
            </a:r>
          </a:p>
          <a:p>
            <a:pPr algn="ctr">
              <a:lnSpc>
                <a:spcPts val="549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2913031" y="2111662"/>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03</a:t>
            </a:r>
          </a:p>
        </p:txBody>
      </p:sp>
      <p:sp>
        <p:nvSpPr>
          <p:cNvPr name="Freeform 5" id="5"/>
          <p:cNvSpPr/>
          <p:nvPr/>
        </p:nvSpPr>
        <p:spPr>
          <a:xfrm flipH="false" flipV="false" rot="0">
            <a:off x="6353098" y="1670192"/>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841538" y="7937473"/>
            <a:ext cx="4604924" cy="879122"/>
          </a:xfrm>
          <a:custGeom>
            <a:avLst/>
            <a:gdLst/>
            <a:ahLst/>
            <a:cxnLst/>
            <a:rect r="r" b="b" t="t" l="l"/>
            <a:pathLst>
              <a:path h="879122" w="4604924">
                <a:moveTo>
                  <a:pt x="0" y="0"/>
                </a:moveTo>
                <a:lnTo>
                  <a:pt x="4604924" y="0"/>
                </a:lnTo>
                <a:lnTo>
                  <a:pt x="4604924" y="879121"/>
                </a:lnTo>
                <a:lnTo>
                  <a:pt x="0" y="879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826026" y="2778327"/>
            <a:ext cx="8635948" cy="492442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[SUMBER] </a:t>
            </a:r>
          </a:p>
          <a:p>
            <a:pPr algn="ctr">
              <a:lnSpc>
                <a:spcPts val="6489"/>
              </a:lnSpc>
            </a:pPr>
            <a:r>
              <a:rPr lang="en-US" sz="5408">
                <a:solidFill>
                  <a:srgbClr val="073A64"/>
                </a:solidFill>
                <a:latin typeface="KG Primary Penmanship"/>
              </a:rPr>
              <a:t>https://www.kominfo.go.id/content/detail/52890/hoaks-menkeu-sri-mulyani-gabung-menjadi-tim-sukses-ganjar-pranowo-mahfud-md/0/laporan_isu_hoaks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6767"/>
        </a:solidFill>
      </p:bgPr>
    </p:bg>
    <p:spTree>
      <p:nvGrpSpPr>
        <p:cNvPr id="1" name=""/>
        <p:cNvGrpSpPr/>
        <p:nvPr/>
      </p:nvGrpSpPr>
      <p:grpSpPr>
        <a:xfrm>
          <a:off x="0" y="0"/>
          <a:ext cx="0" cy="0"/>
          <a:chOff x="0" y="0"/>
          <a:chExt cx="0" cy="0"/>
        </a:xfrm>
      </p:grpSpPr>
      <p:sp>
        <p:nvSpPr>
          <p:cNvPr name="Freeform 2" id="2"/>
          <p:cNvSpPr/>
          <p:nvPr/>
        </p:nvSpPr>
        <p:spPr>
          <a:xfrm flipH="false" flipV="false" rot="-4068289">
            <a:off x="3202074" y="-1152272"/>
            <a:ext cx="11403328" cy="13395981"/>
          </a:xfrm>
          <a:custGeom>
            <a:avLst/>
            <a:gdLst/>
            <a:ahLst/>
            <a:cxnLst/>
            <a:rect r="r" b="b" t="t" l="l"/>
            <a:pathLst>
              <a:path h="13395981" w="11403328">
                <a:moveTo>
                  <a:pt x="0" y="0"/>
                </a:moveTo>
                <a:lnTo>
                  <a:pt x="11403328" y="0"/>
                </a:lnTo>
                <a:lnTo>
                  <a:pt x="11403328" y="13395981"/>
                </a:lnTo>
                <a:lnTo>
                  <a:pt x="0" y="133959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142246" y="475488"/>
            <a:ext cx="4003509" cy="1106424"/>
          </a:xfrm>
          <a:custGeom>
            <a:avLst/>
            <a:gdLst/>
            <a:ahLst/>
            <a:cxnLst/>
            <a:rect r="r" b="b" t="t" l="l"/>
            <a:pathLst>
              <a:path h="1106424" w="4003509">
                <a:moveTo>
                  <a:pt x="0" y="0"/>
                </a:moveTo>
                <a:lnTo>
                  <a:pt x="4003508" y="0"/>
                </a:lnTo>
                <a:lnTo>
                  <a:pt x="4003508" y="1106424"/>
                </a:lnTo>
                <a:lnTo>
                  <a:pt x="0" y="11064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95207" y="4492752"/>
            <a:ext cx="7897586" cy="4422648"/>
          </a:xfrm>
          <a:custGeom>
            <a:avLst/>
            <a:gdLst/>
            <a:ahLst/>
            <a:cxnLst/>
            <a:rect r="r" b="b" t="t" l="l"/>
            <a:pathLst>
              <a:path h="4422648" w="7897586">
                <a:moveTo>
                  <a:pt x="0" y="0"/>
                </a:moveTo>
                <a:lnTo>
                  <a:pt x="7897586" y="0"/>
                </a:lnTo>
                <a:lnTo>
                  <a:pt x="7897586" y="4422648"/>
                </a:lnTo>
                <a:lnTo>
                  <a:pt x="0" y="4422648"/>
                </a:lnTo>
                <a:lnTo>
                  <a:pt x="0" y="0"/>
                </a:lnTo>
                <a:close/>
              </a:path>
            </a:pathLst>
          </a:custGeom>
          <a:blipFill>
            <a:blip r:embed="rId6"/>
            <a:stretch>
              <a:fillRect l="0" t="0" r="0" b="0"/>
            </a:stretch>
          </a:blipFill>
        </p:spPr>
      </p:sp>
      <p:sp>
        <p:nvSpPr>
          <p:cNvPr name="TextBox 5" id="5"/>
          <p:cNvSpPr txBox="true"/>
          <p:nvPr/>
        </p:nvSpPr>
        <p:spPr>
          <a:xfrm rot="0">
            <a:off x="3943364" y="1914017"/>
            <a:ext cx="10777305" cy="1104900"/>
          </a:xfrm>
          <a:prstGeom prst="rect">
            <a:avLst/>
          </a:prstGeom>
        </p:spPr>
        <p:txBody>
          <a:bodyPr anchor="t" rtlCol="false" tIns="0" lIns="0" bIns="0" rIns="0">
            <a:spAutoFit/>
          </a:bodyPr>
          <a:lstStyle/>
          <a:p>
            <a:pPr algn="ctr">
              <a:lnSpc>
                <a:spcPts val="8640"/>
              </a:lnSpc>
            </a:pPr>
            <a:r>
              <a:rPr lang="en-US" sz="7200">
                <a:solidFill>
                  <a:srgbClr val="073A64"/>
                </a:solidFill>
                <a:latin typeface="Lazydog"/>
              </a:rPr>
              <a:t>any question?</a:t>
            </a:r>
          </a:p>
        </p:txBody>
      </p:sp>
      <p:sp>
        <p:nvSpPr>
          <p:cNvPr name="TextBox 6" id="6"/>
          <p:cNvSpPr txBox="true"/>
          <p:nvPr/>
        </p:nvSpPr>
        <p:spPr>
          <a:xfrm rot="0">
            <a:off x="4823466" y="3047492"/>
            <a:ext cx="9017102" cy="1445260"/>
          </a:xfrm>
          <a:prstGeom prst="rect">
            <a:avLst/>
          </a:prstGeom>
        </p:spPr>
        <p:txBody>
          <a:bodyPr anchor="t" rtlCol="false" tIns="0" lIns="0" bIns="0" rIns="0">
            <a:spAutoFit/>
          </a:bodyPr>
          <a:lstStyle/>
          <a:p>
            <a:pPr algn="ctr">
              <a:lnSpc>
                <a:spcPts val="5554"/>
              </a:lnSpc>
            </a:pPr>
            <a:r>
              <a:rPr lang="en-US" sz="5049">
                <a:solidFill>
                  <a:srgbClr val="073A64"/>
                </a:solidFill>
                <a:latin typeface="KG Primary Penmanship"/>
              </a:rPr>
              <a:t>malu bertanya sesat di jalan.. tapi ini di kelas bukan di jalan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C200"/>
        </a:solidFill>
      </p:bgPr>
    </p:bg>
    <p:spTree>
      <p:nvGrpSpPr>
        <p:cNvPr id="1" name=""/>
        <p:cNvGrpSpPr/>
        <p:nvPr/>
      </p:nvGrpSpPr>
      <p:grpSpPr>
        <a:xfrm>
          <a:off x="0" y="0"/>
          <a:ext cx="0" cy="0"/>
          <a:chOff x="0" y="0"/>
          <a:chExt cx="0" cy="0"/>
        </a:xfrm>
      </p:grpSpPr>
      <p:sp>
        <p:nvSpPr>
          <p:cNvPr name="Freeform 2" id="2"/>
          <p:cNvSpPr/>
          <p:nvPr/>
        </p:nvSpPr>
        <p:spPr>
          <a:xfrm flipH="false" flipV="false" rot="5487575">
            <a:off x="5180162" y="-1537150"/>
            <a:ext cx="7927676" cy="13077584"/>
          </a:xfrm>
          <a:custGeom>
            <a:avLst/>
            <a:gdLst/>
            <a:ahLst/>
            <a:cxnLst/>
            <a:rect r="r" b="b" t="t" l="l"/>
            <a:pathLst>
              <a:path h="13077584" w="7927676">
                <a:moveTo>
                  <a:pt x="0" y="0"/>
                </a:moveTo>
                <a:lnTo>
                  <a:pt x="7927676" y="0"/>
                </a:lnTo>
                <a:lnTo>
                  <a:pt x="7927676" y="13077583"/>
                </a:lnTo>
                <a:lnTo>
                  <a:pt x="0" y="13077583"/>
                </a:lnTo>
                <a:lnTo>
                  <a:pt x="0" y="0"/>
                </a:lnTo>
                <a:close/>
              </a:path>
            </a:pathLst>
          </a:custGeom>
          <a:blipFill>
            <a:blip r:embed="rId2">
              <a:extLst>
                <a:ext uri="{96DAC541-7B7A-43D3-8B79-37D633B846F1}">
                  <asvg:svgBlip xmlns:asvg="http://schemas.microsoft.com/office/drawing/2016/SVG/main" r:embed="rId3"/>
                </a:ext>
              </a:extLst>
            </a:blip>
            <a:stretch>
              <a:fillRect l="0" t="0" r="-19071" b="0"/>
            </a:stretch>
          </a:blipFill>
        </p:spPr>
      </p:sp>
      <p:grpSp>
        <p:nvGrpSpPr>
          <p:cNvPr name="Group 3" id="3"/>
          <p:cNvGrpSpPr/>
          <p:nvPr/>
        </p:nvGrpSpPr>
        <p:grpSpPr>
          <a:xfrm rot="0">
            <a:off x="4269668" y="4184434"/>
            <a:ext cx="9500617" cy="2376748"/>
            <a:chOff x="0" y="0"/>
            <a:chExt cx="12667490" cy="3168997"/>
          </a:xfrm>
        </p:grpSpPr>
        <p:sp>
          <p:nvSpPr>
            <p:cNvPr name="TextBox 4" id="4"/>
            <p:cNvSpPr txBox="true"/>
            <p:nvPr/>
          </p:nvSpPr>
          <p:spPr>
            <a:xfrm rot="0">
              <a:off x="0" y="-17992"/>
              <a:ext cx="12667490" cy="1990725"/>
            </a:xfrm>
            <a:prstGeom prst="rect">
              <a:avLst/>
            </a:prstGeom>
          </p:spPr>
          <p:txBody>
            <a:bodyPr anchor="t" rtlCol="false" tIns="0" lIns="0" bIns="0" rIns="0">
              <a:spAutoFit/>
            </a:bodyPr>
            <a:lstStyle/>
            <a:p>
              <a:pPr algn="ctr">
                <a:lnSpc>
                  <a:spcPts val="5879"/>
                </a:lnSpc>
              </a:pPr>
              <a:r>
                <a:rPr lang="en-US" sz="4899">
                  <a:solidFill>
                    <a:srgbClr val="073A64"/>
                  </a:solidFill>
                  <a:latin typeface="Lazydog"/>
                </a:rPr>
                <a:t>KESEPIAN TANPA KEKASIH, CUKUP SEKIAN DAN TERIMAKASIH</a:t>
              </a:r>
            </a:p>
          </p:txBody>
        </p:sp>
        <p:sp>
          <p:nvSpPr>
            <p:cNvPr name="TextBox 5" id="5"/>
            <p:cNvSpPr txBox="true"/>
            <p:nvPr/>
          </p:nvSpPr>
          <p:spPr>
            <a:xfrm rot="0">
              <a:off x="436708" y="2154761"/>
              <a:ext cx="11250955" cy="1020445"/>
            </a:xfrm>
            <a:prstGeom prst="rect">
              <a:avLst/>
            </a:prstGeom>
          </p:spPr>
          <p:txBody>
            <a:bodyPr anchor="t" rtlCol="false" tIns="0" lIns="0" bIns="0" rIns="0">
              <a:spAutoFit/>
            </a:bodyPr>
            <a:lstStyle/>
            <a:p>
              <a:pPr algn="ctr">
                <a:lnSpc>
                  <a:spcPts val="6240"/>
                </a:lnSpc>
              </a:pPr>
            </a:p>
          </p:txBody>
        </p:sp>
      </p:grpSp>
      <p:grpSp>
        <p:nvGrpSpPr>
          <p:cNvPr name="Group 6" id="6"/>
          <p:cNvGrpSpPr/>
          <p:nvPr/>
        </p:nvGrpSpPr>
        <p:grpSpPr>
          <a:xfrm rot="-383192">
            <a:off x="1028700" y="4662911"/>
            <a:ext cx="2715841" cy="3240157"/>
            <a:chOff x="0" y="0"/>
            <a:chExt cx="3621121" cy="4320209"/>
          </a:xfrm>
        </p:grpSpPr>
        <p:sp>
          <p:nvSpPr>
            <p:cNvPr name="Freeform 7" id="7"/>
            <p:cNvSpPr/>
            <p:nvPr/>
          </p:nvSpPr>
          <p:spPr>
            <a:xfrm flipH="false" flipV="false" rot="0">
              <a:off x="0" y="0"/>
              <a:ext cx="3621121" cy="4320209"/>
            </a:xfrm>
            <a:custGeom>
              <a:avLst/>
              <a:gdLst/>
              <a:ahLst/>
              <a:cxnLst/>
              <a:rect r="r" b="b" t="t" l="l"/>
              <a:pathLst>
                <a:path h="4320209" w="3621121">
                  <a:moveTo>
                    <a:pt x="0" y="0"/>
                  </a:moveTo>
                  <a:lnTo>
                    <a:pt x="3621121" y="0"/>
                  </a:lnTo>
                  <a:lnTo>
                    <a:pt x="3621121" y="4320209"/>
                  </a:lnTo>
                  <a:lnTo>
                    <a:pt x="0" y="4320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00886" y="1834941"/>
              <a:ext cx="1923010" cy="650327"/>
            </a:xfrm>
            <a:custGeom>
              <a:avLst/>
              <a:gdLst/>
              <a:ahLst/>
              <a:cxnLst/>
              <a:rect r="r" b="b" t="t" l="l"/>
              <a:pathLst>
                <a:path h="650327" w="1923010">
                  <a:moveTo>
                    <a:pt x="0" y="0"/>
                  </a:moveTo>
                  <a:lnTo>
                    <a:pt x="1923010" y="0"/>
                  </a:lnTo>
                  <a:lnTo>
                    <a:pt x="1923010" y="650327"/>
                  </a:lnTo>
                  <a:lnTo>
                    <a:pt x="0" y="6503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127113" y="2770990"/>
              <a:ext cx="1470555" cy="847575"/>
            </a:xfrm>
            <a:custGeom>
              <a:avLst/>
              <a:gdLst/>
              <a:ahLst/>
              <a:cxnLst/>
              <a:rect r="r" b="b" t="t" l="l"/>
              <a:pathLst>
                <a:path h="847575" w="1470555">
                  <a:moveTo>
                    <a:pt x="0" y="0"/>
                  </a:moveTo>
                  <a:lnTo>
                    <a:pt x="1470556" y="0"/>
                  </a:lnTo>
                  <a:lnTo>
                    <a:pt x="1470556" y="847575"/>
                  </a:lnTo>
                  <a:lnTo>
                    <a:pt x="0" y="8475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0" id="10"/>
          <p:cNvGrpSpPr/>
          <p:nvPr/>
        </p:nvGrpSpPr>
        <p:grpSpPr>
          <a:xfrm rot="496471">
            <a:off x="13988293" y="2128483"/>
            <a:ext cx="3364817" cy="3273050"/>
            <a:chOff x="0" y="0"/>
            <a:chExt cx="4486423" cy="4364066"/>
          </a:xfrm>
        </p:grpSpPr>
        <p:sp>
          <p:nvSpPr>
            <p:cNvPr name="Freeform 11" id="11"/>
            <p:cNvSpPr/>
            <p:nvPr/>
          </p:nvSpPr>
          <p:spPr>
            <a:xfrm flipH="false" flipV="false" rot="0">
              <a:off x="0" y="0"/>
              <a:ext cx="4486423" cy="4364066"/>
            </a:xfrm>
            <a:custGeom>
              <a:avLst/>
              <a:gdLst/>
              <a:ahLst/>
              <a:cxnLst/>
              <a:rect r="r" b="b" t="t" l="l"/>
              <a:pathLst>
                <a:path h="4364066" w="4486423">
                  <a:moveTo>
                    <a:pt x="0" y="0"/>
                  </a:moveTo>
                  <a:lnTo>
                    <a:pt x="4486423" y="0"/>
                  </a:lnTo>
                  <a:lnTo>
                    <a:pt x="4486423" y="4364066"/>
                  </a:lnTo>
                  <a:lnTo>
                    <a:pt x="0" y="43640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137372" y="1517086"/>
              <a:ext cx="1988988" cy="603929"/>
            </a:xfrm>
            <a:custGeom>
              <a:avLst/>
              <a:gdLst/>
              <a:ahLst/>
              <a:cxnLst/>
              <a:rect r="r" b="b" t="t" l="l"/>
              <a:pathLst>
                <a:path h="603929" w="1988988">
                  <a:moveTo>
                    <a:pt x="0" y="0"/>
                  </a:moveTo>
                  <a:lnTo>
                    <a:pt x="1988988" y="0"/>
                  </a:lnTo>
                  <a:lnTo>
                    <a:pt x="1988988" y="603930"/>
                  </a:lnTo>
                  <a:lnTo>
                    <a:pt x="0" y="603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521405" y="2711036"/>
              <a:ext cx="1424383" cy="810603"/>
            </a:xfrm>
            <a:custGeom>
              <a:avLst/>
              <a:gdLst/>
              <a:ahLst/>
              <a:cxnLst/>
              <a:rect r="r" b="b" t="t" l="l"/>
              <a:pathLst>
                <a:path h="810603" w="1424383">
                  <a:moveTo>
                    <a:pt x="0" y="0"/>
                  </a:moveTo>
                  <a:lnTo>
                    <a:pt x="1424383" y="0"/>
                  </a:lnTo>
                  <a:lnTo>
                    <a:pt x="1424383" y="810603"/>
                  </a:lnTo>
                  <a:lnTo>
                    <a:pt x="0" y="81060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Freeform 14" id="14"/>
          <p:cNvSpPr/>
          <p:nvPr/>
        </p:nvSpPr>
        <p:spPr>
          <a:xfrm flipH="false" flipV="false" rot="0">
            <a:off x="7348926" y="8474563"/>
            <a:ext cx="2763175" cy="783737"/>
          </a:xfrm>
          <a:custGeom>
            <a:avLst/>
            <a:gdLst/>
            <a:ahLst/>
            <a:cxnLst/>
            <a:rect r="r" b="b" t="t" l="l"/>
            <a:pathLst>
              <a:path h="783737" w="2763175">
                <a:moveTo>
                  <a:pt x="0" y="0"/>
                </a:moveTo>
                <a:lnTo>
                  <a:pt x="2763176" y="0"/>
                </a:lnTo>
                <a:lnTo>
                  <a:pt x="2763176" y="783737"/>
                </a:lnTo>
                <a:lnTo>
                  <a:pt x="0" y="78373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6767"/>
        </a:solidFill>
      </p:bgPr>
    </p:bg>
    <p:spTree>
      <p:nvGrpSpPr>
        <p:cNvPr id="1" name=""/>
        <p:cNvGrpSpPr/>
        <p:nvPr/>
      </p:nvGrpSpPr>
      <p:grpSpPr>
        <a:xfrm>
          <a:off x="0" y="0"/>
          <a:ext cx="0" cy="0"/>
          <a:chOff x="0" y="0"/>
          <a:chExt cx="0" cy="0"/>
        </a:xfrm>
      </p:grpSpPr>
      <p:sp>
        <p:nvSpPr>
          <p:cNvPr name="Freeform 2" id="2"/>
          <p:cNvSpPr/>
          <p:nvPr/>
        </p:nvSpPr>
        <p:spPr>
          <a:xfrm flipH="false" flipV="false" rot="0">
            <a:off x="7698482" y="1050584"/>
            <a:ext cx="8731613" cy="8207716"/>
          </a:xfrm>
          <a:custGeom>
            <a:avLst/>
            <a:gdLst/>
            <a:ahLst/>
            <a:cxnLst/>
            <a:rect r="r" b="b" t="t" l="l"/>
            <a:pathLst>
              <a:path h="8207716" w="8731613">
                <a:moveTo>
                  <a:pt x="0" y="0"/>
                </a:moveTo>
                <a:lnTo>
                  <a:pt x="8731613" y="0"/>
                </a:lnTo>
                <a:lnTo>
                  <a:pt x="8731613" y="8207716"/>
                </a:lnTo>
                <a:lnTo>
                  <a:pt x="0" y="82077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9337">
            <a:off x="14455575" y="4086079"/>
            <a:ext cx="3339366" cy="3248293"/>
          </a:xfrm>
          <a:custGeom>
            <a:avLst/>
            <a:gdLst/>
            <a:ahLst/>
            <a:cxnLst/>
            <a:rect r="r" b="b" t="t" l="l"/>
            <a:pathLst>
              <a:path h="3248293" w="3339366">
                <a:moveTo>
                  <a:pt x="0" y="0"/>
                </a:moveTo>
                <a:lnTo>
                  <a:pt x="3339366" y="0"/>
                </a:lnTo>
                <a:lnTo>
                  <a:pt x="3339366" y="3248293"/>
                </a:lnTo>
                <a:lnTo>
                  <a:pt x="0" y="32482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49337">
            <a:off x="15058394" y="5118104"/>
            <a:ext cx="2122534" cy="1350703"/>
          </a:xfrm>
          <a:custGeom>
            <a:avLst/>
            <a:gdLst/>
            <a:ahLst/>
            <a:cxnLst/>
            <a:rect r="r" b="b" t="t" l="l"/>
            <a:pathLst>
              <a:path h="1350703" w="2122534">
                <a:moveTo>
                  <a:pt x="0" y="0"/>
                </a:moveTo>
                <a:lnTo>
                  <a:pt x="2122533" y="0"/>
                </a:lnTo>
                <a:lnTo>
                  <a:pt x="2122533" y="1350703"/>
                </a:lnTo>
                <a:lnTo>
                  <a:pt x="0" y="13507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259960">
            <a:off x="5163513" y="6136222"/>
            <a:ext cx="3980863" cy="3568301"/>
            <a:chOff x="0" y="0"/>
            <a:chExt cx="5307818" cy="4757735"/>
          </a:xfrm>
        </p:grpSpPr>
        <p:sp>
          <p:nvSpPr>
            <p:cNvPr name="Freeform 6" id="6"/>
            <p:cNvSpPr/>
            <p:nvPr/>
          </p:nvSpPr>
          <p:spPr>
            <a:xfrm flipH="false" flipV="false" rot="0">
              <a:off x="0" y="0"/>
              <a:ext cx="5307818" cy="4757735"/>
            </a:xfrm>
            <a:custGeom>
              <a:avLst/>
              <a:gdLst/>
              <a:ahLst/>
              <a:cxnLst/>
              <a:rect r="r" b="b" t="t" l="l"/>
              <a:pathLst>
                <a:path h="4757735" w="5307818">
                  <a:moveTo>
                    <a:pt x="0" y="0"/>
                  </a:moveTo>
                  <a:lnTo>
                    <a:pt x="5307818" y="0"/>
                  </a:lnTo>
                  <a:lnTo>
                    <a:pt x="5307818" y="4757735"/>
                  </a:lnTo>
                  <a:lnTo>
                    <a:pt x="0" y="47577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63798" y="1654564"/>
              <a:ext cx="2380221" cy="856880"/>
            </a:xfrm>
            <a:custGeom>
              <a:avLst/>
              <a:gdLst/>
              <a:ahLst/>
              <a:cxnLst/>
              <a:rect r="r" b="b" t="t" l="l"/>
              <a:pathLst>
                <a:path h="856880" w="2380221">
                  <a:moveTo>
                    <a:pt x="0" y="0"/>
                  </a:moveTo>
                  <a:lnTo>
                    <a:pt x="2380222" y="0"/>
                  </a:lnTo>
                  <a:lnTo>
                    <a:pt x="2380222" y="856879"/>
                  </a:lnTo>
                  <a:lnTo>
                    <a:pt x="0" y="8568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96033" y="2643600"/>
              <a:ext cx="1293247" cy="627813"/>
            </a:xfrm>
            <a:custGeom>
              <a:avLst/>
              <a:gdLst/>
              <a:ahLst/>
              <a:cxnLst/>
              <a:rect r="r" b="b" t="t" l="l"/>
              <a:pathLst>
                <a:path h="627813" w="1293247">
                  <a:moveTo>
                    <a:pt x="0" y="0"/>
                  </a:moveTo>
                  <a:lnTo>
                    <a:pt x="1293247" y="0"/>
                  </a:lnTo>
                  <a:lnTo>
                    <a:pt x="1293247" y="627812"/>
                  </a:lnTo>
                  <a:lnTo>
                    <a:pt x="0" y="6278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Freeform 9" id="9"/>
          <p:cNvSpPr/>
          <p:nvPr/>
        </p:nvSpPr>
        <p:spPr>
          <a:xfrm flipH="false" flipV="false" rot="0">
            <a:off x="10899791" y="4251499"/>
            <a:ext cx="2617575" cy="678252"/>
          </a:xfrm>
          <a:custGeom>
            <a:avLst/>
            <a:gdLst/>
            <a:ahLst/>
            <a:cxnLst/>
            <a:rect r="r" b="b" t="t" l="l"/>
            <a:pathLst>
              <a:path h="678252" w="2617575">
                <a:moveTo>
                  <a:pt x="0" y="0"/>
                </a:moveTo>
                <a:lnTo>
                  <a:pt x="2617575" y="0"/>
                </a:lnTo>
                <a:lnTo>
                  <a:pt x="2617575" y="678252"/>
                </a:lnTo>
                <a:lnTo>
                  <a:pt x="0" y="6782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719423" y="4711228"/>
            <a:ext cx="6434522" cy="784697"/>
          </a:xfrm>
          <a:prstGeom prst="rect">
            <a:avLst/>
          </a:prstGeom>
        </p:spPr>
        <p:txBody>
          <a:bodyPr anchor="t" rtlCol="false" tIns="0" lIns="0" bIns="0" rIns="0">
            <a:spAutoFit/>
          </a:bodyPr>
          <a:lstStyle/>
          <a:p>
            <a:pPr>
              <a:lnSpc>
                <a:spcPts val="6169"/>
              </a:lnSpc>
            </a:pPr>
            <a:r>
              <a:rPr lang="en-US" sz="5141">
                <a:solidFill>
                  <a:srgbClr val="FFFAEF"/>
                </a:solidFill>
                <a:latin typeface="Lazydog"/>
              </a:rPr>
              <a:t>aNGGOTA kELOMPOK</a:t>
            </a:r>
          </a:p>
        </p:txBody>
      </p:sp>
      <p:sp>
        <p:nvSpPr>
          <p:cNvPr name="TextBox 11" id="11"/>
          <p:cNvSpPr txBox="true"/>
          <p:nvPr/>
        </p:nvSpPr>
        <p:spPr>
          <a:xfrm rot="0">
            <a:off x="8612844" y="6111530"/>
            <a:ext cx="6902889" cy="1034098"/>
          </a:xfrm>
          <a:prstGeom prst="rect">
            <a:avLst/>
          </a:prstGeom>
        </p:spPr>
        <p:txBody>
          <a:bodyPr anchor="t" rtlCol="false" tIns="0" lIns="0" bIns="0" rIns="0">
            <a:spAutoFit/>
          </a:bodyPr>
          <a:lstStyle/>
          <a:p>
            <a:pPr algn="ctr">
              <a:lnSpc>
                <a:spcPts val="8222"/>
              </a:lnSpc>
            </a:pPr>
            <a:r>
              <a:rPr lang="en-US" sz="6324">
                <a:solidFill>
                  <a:srgbClr val="073A64"/>
                </a:solidFill>
                <a:latin typeface="KG Primary Penmanship"/>
              </a:rPr>
              <a:t>Kamis</a:t>
            </a:r>
          </a:p>
        </p:txBody>
      </p:sp>
      <p:sp>
        <p:nvSpPr>
          <p:cNvPr name="TextBox 12" id="12"/>
          <p:cNvSpPr txBox="true"/>
          <p:nvPr/>
        </p:nvSpPr>
        <p:spPr>
          <a:xfrm rot="0">
            <a:off x="8612844" y="7362207"/>
            <a:ext cx="6902889" cy="1040130"/>
          </a:xfrm>
          <a:prstGeom prst="rect">
            <a:avLst/>
          </a:prstGeom>
        </p:spPr>
        <p:txBody>
          <a:bodyPr anchor="t" rtlCol="false" tIns="0" lIns="0" bIns="0" rIns="0">
            <a:spAutoFit/>
          </a:bodyPr>
          <a:lstStyle/>
          <a:p>
            <a:pPr algn="ctr">
              <a:lnSpc>
                <a:spcPts val="8222"/>
              </a:lnSpc>
            </a:pPr>
            <a:r>
              <a:rPr lang="en-US" sz="6324">
                <a:solidFill>
                  <a:srgbClr val="073A64"/>
                </a:solidFill>
                <a:latin typeface="KG Primary Penmanship"/>
              </a:rPr>
              <a:t>Jumat</a:t>
            </a:r>
          </a:p>
        </p:txBody>
      </p:sp>
      <p:sp>
        <p:nvSpPr>
          <p:cNvPr name="TextBox 13" id="13"/>
          <p:cNvSpPr txBox="true"/>
          <p:nvPr/>
        </p:nvSpPr>
        <p:spPr>
          <a:xfrm rot="0">
            <a:off x="8612844" y="2350450"/>
            <a:ext cx="6902889" cy="1034098"/>
          </a:xfrm>
          <a:prstGeom prst="rect">
            <a:avLst/>
          </a:prstGeom>
        </p:spPr>
        <p:txBody>
          <a:bodyPr anchor="t" rtlCol="false" tIns="0" lIns="0" bIns="0" rIns="0">
            <a:spAutoFit/>
          </a:bodyPr>
          <a:lstStyle/>
          <a:p>
            <a:pPr algn="ctr">
              <a:lnSpc>
                <a:spcPts val="8222"/>
              </a:lnSpc>
            </a:pPr>
            <a:r>
              <a:rPr lang="en-US" sz="6324">
                <a:solidFill>
                  <a:srgbClr val="073A64"/>
                </a:solidFill>
                <a:latin typeface="KG Primary Penmanship"/>
              </a:rPr>
              <a:t>Khaniq Naufal</a:t>
            </a:r>
          </a:p>
        </p:txBody>
      </p:sp>
      <p:sp>
        <p:nvSpPr>
          <p:cNvPr name="TextBox 14" id="14"/>
          <p:cNvSpPr txBox="true"/>
          <p:nvPr/>
        </p:nvSpPr>
        <p:spPr>
          <a:xfrm rot="0">
            <a:off x="8612844" y="3604144"/>
            <a:ext cx="6902889" cy="1034098"/>
          </a:xfrm>
          <a:prstGeom prst="rect">
            <a:avLst/>
          </a:prstGeom>
        </p:spPr>
        <p:txBody>
          <a:bodyPr anchor="t" rtlCol="false" tIns="0" lIns="0" bIns="0" rIns="0">
            <a:spAutoFit/>
          </a:bodyPr>
          <a:lstStyle/>
          <a:p>
            <a:pPr algn="ctr">
              <a:lnSpc>
                <a:spcPts val="8222"/>
              </a:lnSpc>
            </a:pPr>
            <a:r>
              <a:rPr lang="en-US" sz="6324">
                <a:solidFill>
                  <a:srgbClr val="073A64"/>
                </a:solidFill>
                <a:latin typeface="KG Primary Penmanship"/>
              </a:rPr>
              <a:t>Oktario Mufti</a:t>
            </a:r>
          </a:p>
        </p:txBody>
      </p:sp>
      <p:sp>
        <p:nvSpPr>
          <p:cNvPr name="TextBox 15" id="15"/>
          <p:cNvSpPr txBox="true"/>
          <p:nvPr/>
        </p:nvSpPr>
        <p:spPr>
          <a:xfrm rot="0">
            <a:off x="8612844" y="4857837"/>
            <a:ext cx="6902889" cy="1034098"/>
          </a:xfrm>
          <a:prstGeom prst="rect">
            <a:avLst/>
          </a:prstGeom>
        </p:spPr>
        <p:txBody>
          <a:bodyPr anchor="t" rtlCol="false" tIns="0" lIns="0" bIns="0" rIns="0">
            <a:spAutoFit/>
          </a:bodyPr>
          <a:lstStyle/>
          <a:p>
            <a:pPr algn="ctr">
              <a:lnSpc>
                <a:spcPts val="8222"/>
              </a:lnSpc>
            </a:pPr>
            <a:r>
              <a:rPr lang="en-US" sz="6324">
                <a:solidFill>
                  <a:srgbClr val="073A64"/>
                </a:solidFill>
                <a:latin typeface="KG Primary Penmanship"/>
              </a:rPr>
              <a:t>Wildan Sidqi</a:t>
            </a:r>
          </a:p>
        </p:txBody>
      </p:sp>
      <p:sp>
        <p:nvSpPr>
          <p:cNvPr name="Freeform 16" id="16"/>
          <p:cNvSpPr/>
          <p:nvPr/>
        </p:nvSpPr>
        <p:spPr>
          <a:xfrm flipH="false" flipV="false" rot="0">
            <a:off x="10467049" y="867174"/>
            <a:ext cx="3194480" cy="871222"/>
          </a:xfrm>
          <a:custGeom>
            <a:avLst/>
            <a:gdLst/>
            <a:ahLst/>
            <a:cxnLst/>
            <a:rect r="r" b="b" t="t" l="l"/>
            <a:pathLst>
              <a:path h="871222" w="3194480">
                <a:moveTo>
                  <a:pt x="0" y="0"/>
                </a:moveTo>
                <a:lnTo>
                  <a:pt x="3194480" y="0"/>
                </a:lnTo>
                <a:lnTo>
                  <a:pt x="3194480" y="871222"/>
                </a:lnTo>
                <a:lnTo>
                  <a:pt x="0" y="87122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sp>
        <p:nvSpPr>
          <p:cNvPr name="Freeform 2" id="2"/>
          <p:cNvSpPr/>
          <p:nvPr/>
        </p:nvSpPr>
        <p:spPr>
          <a:xfrm flipH="false" flipV="false" rot="-1685269">
            <a:off x="2399229" y="-742529"/>
            <a:ext cx="12676380" cy="10046031"/>
          </a:xfrm>
          <a:custGeom>
            <a:avLst/>
            <a:gdLst/>
            <a:ahLst/>
            <a:cxnLst/>
            <a:rect r="r" b="b" t="t" l="l"/>
            <a:pathLst>
              <a:path h="10046031" w="12676380">
                <a:moveTo>
                  <a:pt x="0" y="0"/>
                </a:moveTo>
                <a:lnTo>
                  <a:pt x="12676380" y="0"/>
                </a:lnTo>
                <a:lnTo>
                  <a:pt x="12676380" y="10046031"/>
                </a:lnTo>
                <a:lnTo>
                  <a:pt x="0" y="100460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91432" y="2777072"/>
            <a:ext cx="9905136" cy="3952875"/>
          </a:xfrm>
          <a:prstGeom prst="rect">
            <a:avLst/>
          </a:prstGeom>
        </p:spPr>
        <p:txBody>
          <a:bodyPr anchor="t" rtlCol="false" tIns="0" lIns="0" bIns="0" rIns="0">
            <a:spAutoFit/>
          </a:bodyPr>
          <a:lstStyle/>
          <a:p>
            <a:pPr algn="ctr">
              <a:lnSpc>
                <a:spcPts val="10350"/>
              </a:lnSpc>
            </a:pPr>
            <a:r>
              <a:rPr lang="en-US" sz="8625">
                <a:solidFill>
                  <a:srgbClr val="073A64"/>
                </a:solidFill>
                <a:latin typeface="Lazydog"/>
              </a:rPr>
              <a:t>hoaks tiap paslon dalam pilpres 2024</a:t>
            </a:r>
          </a:p>
        </p:txBody>
      </p:sp>
      <p:grpSp>
        <p:nvGrpSpPr>
          <p:cNvPr name="Group 4" id="4"/>
          <p:cNvGrpSpPr/>
          <p:nvPr/>
        </p:nvGrpSpPr>
        <p:grpSpPr>
          <a:xfrm rot="-751563">
            <a:off x="780406" y="5404536"/>
            <a:ext cx="3612460" cy="3369440"/>
            <a:chOff x="0" y="0"/>
            <a:chExt cx="4816613" cy="4492587"/>
          </a:xfrm>
        </p:grpSpPr>
        <p:sp>
          <p:nvSpPr>
            <p:cNvPr name="Freeform 5" id="5"/>
            <p:cNvSpPr/>
            <p:nvPr/>
          </p:nvSpPr>
          <p:spPr>
            <a:xfrm flipH="false" flipV="false" rot="0">
              <a:off x="0" y="0"/>
              <a:ext cx="4816613" cy="4492587"/>
            </a:xfrm>
            <a:custGeom>
              <a:avLst/>
              <a:gdLst/>
              <a:ahLst/>
              <a:cxnLst/>
              <a:rect r="r" b="b" t="t" l="l"/>
              <a:pathLst>
                <a:path h="4492587" w="4816613">
                  <a:moveTo>
                    <a:pt x="0" y="0"/>
                  </a:moveTo>
                  <a:lnTo>
                    <a:pt x="4816613" y="0"/>
                  </a:lnTo>
                  <a:lnTo>
                    <a:pt x="4816613" y="4492587"/>
                  </a:lnTo>
                  <a:lnTo>
                    <a:pt x="0" y="44925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84795" y="1536028"/>
              <a:ext cx="2830045" cy="1106290"/>
            </a:xfrm>
            <a:custGeom>
              <a:avLst/>
              <a:gdLst/>
              <a:ahLst/>
              <a:cxnLst/>
              <a:rect r="r" b="b" t="t" l="l"/>
              <a:pathLst>
                <a:path h="1106290" w="2830045">
                  <a:moveTo>
                    <a:pt x="0" y="0"/>
                  </a:moveTo>
                  <a:lnTo>
                    <a:pt x="2830045" y="0"/>
                  </a:lnTo>
                  <a:lnTo>
                    <a:pt x="2830045" y="1106291"/>
                  </a:lnTo>
                  <a:lnTo>
                    <a:pt x="0" y="11062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000318" y="2642319"/>
              <a:ext cx="1199000" cy="1409081"/>
            </a:xfrm>
            <a:custGeom>
              <a:avLst/>
              <a:gdLst/>
              <a:ahLst/>
              <a:cxnLst/>
              <a:rect r="r" b="b" t="t" l="l"/>
              <a:pathLst>
                <a:path h="1409081" w="1199000">
                  <a:moveTo>
                    <a:pt x="0" y="0"/>
                  </a:moveTo>
                  <a:lnTo>
                    <a:pt x="1198999" y="0"/>
                  </a:lnTo>
                  <a:lnTo>
                    <a:pt x="1198999" y="1409080"/>
                  </a:lnTo>
                  <a:lnTo>
                    <a:pt x="0" y="14090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8" id="8"/>
          <p:cNvGrpSpPr/>
          <p:nvPr/>
        </p:nvGrpSpPr>
        <p:grpSpPr>
          <a:xfrm rot="469776">
            <a:off x="3658600" y="6914191"/>
            <a:ext cx="2923144" cy="3188565"/>
            <a:chOff x="0" y="0"/>
            <a:chExt cx="3897525" cy="4251420"/>
          </a:xfrm>
        </p:grpSpPr>
        <p:sp>
          <p:nvSpPr>
            <p:cNvPr name="Freeform 9" id="9"/>
            <p:cNvSpPr/>
            <p:nvPr/>
          </p:nvSpPr>
          <p:spPr>
            <a:xfrm flipH="false" flipV="false" rot="-452327">
              <a:off x="236797" y="208029"/>
              <a:ext cx="3423932" cy="3835361"/>
            </a:xfrm>
            <a:custGeom>
              <a:avLst/>
              <a:gdLst/>
              <a:ahLst/>
              <a:cxnLst/>
              <a:rect r="r" b="b" t="t" l="l"/>
              <a:pathLst>
                <a:path h="3835361" w="3423932">
                  <a:moveTo>
                    <a:pt x="0" y="0"/>
                  </a:moveTo>
                  <a:lnTo>
                    <a:pt x="3423931" y="0"/>
                  </a:lnTo>
                  <a:lnTo>
                    <a:pt x="3423931" y="3835362"/>
                  </a:lnTo>
                  <a:lnTo>
                    <a:pt x="0" y="38353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452327">
              <a:off x="561489" y="1253690"/>
              <a:ext cx="2529843" cy="818749"/>
            </a:xfrm>
            <a:custGeom>
              <a:avLst/>
              <a:gdLst/>
              <a:ahLst/>
              <a:cxnLst/>
              <a:rect r="r" b="b" t="t" l="l"/>
              <a:pathLst>
                <a:path h="818749" w="2529843">
                  <a:moveTo>
                    <a:pt x="0" y="0"/>
                  </a:moveTo>
                  <a:lnTo>
                    <a:pt x="2529843" y="0"/>
                  </a:lnTo>
                  <a:lnTo>
                    <a:pt x="2529843" y="818750"/>
                  </a:lnTo>
                  <a:lnTo>
                    <a:pt x="0" y="8187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452327">
              <a:off x="1506133" y="2304090"/>
              <a:ext cx="1121097" cy="996757"/>
            </a:xfrm>
            <a:custGeom>
              <a:avLst/>
              <a:gdLst/>
              <a:ahLst/>
              <a:cxnLst/>
              <a:rect r="r" b="b" t="t" l="l"/>
              <a:pathLst>
                <a:path h="996757" w="1121097">
                  <a:moveTo>
                    <a:pt x="0" y="0"/>
                  </a:moveTo>
                  <a:lnTo>
                    <a:pt x="1121097" y="0"/>
                  </a:lnTo>
                  <a:lnTo>
                    <a:pt x="1121097" y="996757"/>
                  </a:lnTo>
                  <a:lnTo>
                    <a:pt x="0" y="9967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Freeform 12" id="12"/>
          <p:cNvSpPr/>
          <p:nvPr/>
        </p:nvSpPr>
        <p:spPr>
          <a:xfrm flipH="false" flipV="false" rot="880421">
            <a:off x="11051420" y="978791"/>
            <a:ext cx="3384330" cy="886079"/>
          </a:xfrm>
          <a:custGeom>
            <a:avLst/>
            <a:gdLst/>
            <a:ahLst/>
            <a:cxnLst/>
            <a:rect r="r" b="b" t="t" l="l"/>
            <a:pathLst>
              <a:path h="886079" w="3384330">
                <a:moveTo>
                  <a:pt x="0" y="0"/>
                </a:moveTo>
                <a:lnTo>
                  <a:pt x="3384330" y="0"/>
                </a:lnTo>
                <a:lnTo>
                  <a:pt x="3384330" y="886079"/>
                </a:lnTo>
                <a:lnTo>
                  <a:pt x="0" y="88607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5061795" y="3047393"/>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Freeform 4" id="4"/>
          <p:cNvSpPr/>
          <p:nvPr/>
        </p:nvSpPr>
        <p:spPr>
          <a:xfrm flipH="false" flipV="false" rot="0">
            <a:off x="8501862" y="2605923"/>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990303" y="8873204"/>
            <a:ext cx="4604924" cy="879122"/>
          </a:xfrm>
          <a:custGeom>
            <a:avLst/>
            <a:gdLst/>
            <a:ahLst/>
            <a:cxnLst/>
            <a:rect r="r" b="b" t="t" l="l"/>
            <a:pathLst>
              <a:path h="879122" w="4604924">
                <a:moveTo>
                  <a:pt x="0" y="0"/>
                </a:moveTo>
                <a:lnTo>
                  <a:pt x="4604923" y="0"/>
                </a:lnTo>
                <a:lnTo>
                  <a:pt x="4604923" y="879122"/>
                </a:lnTo>
                <a:lnTo>
                  <a:pt x="0" y="8791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52855" y="2310775"/>
            <a:ext cx="6221935" cy="3868350"/>
          </a:xfrm>
          <a:custGeom>
            <a:avLst/>
            <a:gdLst/>
            <a:ahLst/>
            <a:cxnLst/>
            <a:rect r="r" b="b" t="t" l="l"/>
            <a:pathLst>
              <a:path h="3868350" w="6221935">
                <a:moveTo>
                  <a:pt x="0" y="0"/>
                </a:moveTo>
                <a:lnTo>
                  <a:pt x="6221935" y="0"/>
                </a:lnTo>
                <a:lnTo>
                  <a:pt x="6221935" y="3868350"/>
                </a:lnTo>
                <a:lnTo>
                  <a:pt x="0" y="3868350"/>
                </a:lnTo>
                <a:lnTo>
                  <a:pt x="0" y="0"/>
                </a:lnTo>
                <a:close/>
              </a:path>
            </a:pathLst>
          </a:custGeom>
          <a:blipFill>
            <a:blip r:embed="rId6"/>
            <a:stretch>
              <a:fillRect l="0" t="0" r="0" b="0"/>
            </a:stretch>
          </a:blipFill>
        </p:spPr>
      </p:sp>
      <p:sp>
        <p:nvSpPr>
          <p:cNvPr name="TextBox 7" id="7"/>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01</a:t>
            </a:r>
          </a:p>
        </p:txBody>
      </p:sp>
      <p:sp>
        <p:nvSpPr>
          <p:cNvPr name="TextBox 8" id="8"/>
          <p:cNvSpPr txBox="true"/>
          <p:nvPr/>
        </p:nvSpPr>
        <p:spPr>
          <a:xfrm rot="0">
            <a:off x="6974790" y="4235425"/>
            <a:ext cx="8635948" cy="410527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[HOAKS] </a:t>
            </a:r>
          </a:p>
          <a:p>
            <a:pPr algn="ctr">
              <a:lnSpc>
                <a:spcPts val="6489"/>
              </a:lnSpc>
            </a:pPr>
            <a:r>
              <a:rPr lang="en-US" sz="5408">
                <a:solidFill>
                  <a:srgbClr val="073A64"/>
                </a:solidFill>
                <a:latin typeface="KG Primary Penmanship"/>
              </a:rPr>
              <a:t>Anies Baswedan Bongkar Dana Ilegal Prabowo Subianto Senilai Rp 1 Miliar  -17/01/2024</a:t>
            </a:r>
          </a:p>
          <a:p>
            <a:pPr algn="ctr">
              <a:lnSpc>
                <a:spcPts val="648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1104881" y="1598279"/>
            <a:ext cx="16078238" cy="8083505"/>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190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01</a:t>
            </a:r>
          </a:p>
        </p:txBody>
      </p:sp>
      <p:sp>
        <p:nvSpPr>
          <p:cNvPr name="Freeform 5" id="5"/>
          <p:cNvSpPr/>
          <p:nvPr/>
        </p:nvSpPr>
        <p:spPr>
          <a:xfrm flipH="false" flipV="false" rot="0">
            <a:off x="5543213" y="1028700"/>
            <a:ext cx="7201574" cy="1139158"/>
          </a:xfrm>
          <a:custGeom>
            <a:avLst/>
            <a:gdLst/>
            <a:ahLst/>
            <a:cxnLst/>
            <a:rect r="r" b="b" t="t" l="l"/>
            <a:pathLst>
              <a:path h="1139158" w="7201574">
                <a:moveTo>
                  <a:pt x="0" y="0"/>
                </a:moveTo>
                <a:lnTo>
                  <a:pt x="7201574" y="0"/>
                </a:lnTo>
                <a:lnTo>
                  <a:pt x="7201574" y="1139158"/>
                </a:lnTo>
                <a:lnTo>
                  <a:pt x="0" y="1139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173392" y="9114668"/>
            <a:ext cx="5941215" cy="1134232"/>
          </a:xfrm>
          <a:custGeom>
            <a:avLst/>
            <a:gdLst/>
            <a:ahLst/>
            <a:cxnLst/>
            <a:rect r="r" b="b" t="t" l="l"/>
            <a:pathLst>
              <a:path h="1134232" w="5941215">
                <a:moveTo>
                  <a:pt x="0" y="0"/>
                </a:moveTo>
                <a:lnTo>
                  <a:pt x="5941216" y="0"/>
                </a:lnTo>
                <a:lnTo>
                  <a:pt x="5941216" y="1134232"/>
                </a:lnTo>
                <a:lnTo>
                  <a:pt x="0" y="1134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303317" y="2159125"/>
            <a:ext cx="11735370" cy="7684419"/>
          </a:xfrm>
          <a:prstGeom prst="rect">
            <a:avLst/>
          </a:prstGeom>
        </p:spPr>
        <p:txBody>
          <a:bodyPr anchor="t" rtlCol="false" tIns="0" lIns="0" bIns="0" rIns="0">
            <a:spAutoFit/>
          </a:bodyPr>
          <a:lstStyle/>
          <a:p>
            <a:pPr algn="ctr">
              <a:lnSpc>
                <a:spcPts val="5499"/>
              </a:lnSpc>
            </a:pPr>
            <a:r>
              <a:rPr lang="en-US" sz="4866">
                <a:solidFill>
                  <a:srgbClr val="073A64"/>
                </a:solidFill>
                <a:latin typeface="KG Primary Penmanship"/>
              </a:rPr>
              <a:t>[FAKTA] </a:t>
            </a:r>
          </a:p>
          <a:p>
            <a:pPr algn="ctr">
              <a:lnSpc>
                <a:spcPts val="5499"/>
              </a:lnSpc>
            </a:pPr>
            <a:r>
              <a:rPr lang="en-US" sz="4866">
                <a:solidFill>
                  <a:srgbClr val="073A64"/>
                </a:solidFill>
                <a:latin typeface="KG Primary Penmanship"/>
              </a:rPr>
              <a:t>Dilansir dari kompas.com, narator dalam unggahan video tersebut hanya membacakan artikel-artikel milik beberapa laman berita. Salah satunya adalah artikel yang dirilis sumbar.suara.com pada 10 Januari 2024 terkait kekecewaan Bambang Haryo Soekartono terhadap Anies Baswedan yang dianggap melakukan “penyerangan tidak berdasar” pada Prabowo Subianto. Sementara itu, cuplikan video yang termuat pun tidak saling berkaitan dengan narasi yang ada </a:t>
            </a:r>
          </a:p>
          <a:p>
            <a:pPr algn="ctr">
              <a:lnSpc>
                <a:spcPts val="54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2913031" y="2111662"/>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01</a:t>
            </a:r>
          </a:p>
        </p:txBody>
      </p:sp>
      <p:sp>
        <p:nvSpPr>
          <p:cNvPr name="Freeform 5" id="5"/>
          <p:cNvSpPr/>
          <p:nvPr/>
        </p:nvSpPr>
        <p:spPr>
          <a:xfrm flipH="false" flipV="false" rot="0">
            <a:off x="6353098" y="1670192"/>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841538" y="7937473"/>
            <a:ext cx="4604924" cy="879122"/>
          </a:xfrm>
          <a:custGeom>
            <a:avLst/>
            <a:gdLst/>
            <a:ahLst/>
            <a:cxnLst/>
            <a:rect r="r" b="b" t="t" l="l"/>
            <a:pathLst>
              <a:path h="879122" w="4604924">
                <a:moveTo>
                  <a:pt x="0" y="0"/>
                </a:moveTo>
                <a:lnTo>
                  <a:pt x="4604924" y="0"/>
                </a:lnTo>
                <a:lnTo>
                  <a:pt x="4604924" y="879121"/>
                </a:lnTo>
                <a:lnTo>
                  <a:pt x="0" y="879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826026" y="3187902"/>
            <a:ext cx="8635948" cy="410527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[SUMBER] </a:t>
            </a:r>
          </a:p>
          <a:p>
            <a:pPr algn="ctr">
              <a:lnSpc>
                <a:spcPts val="6489"/>
              </a:lnSpc>
            </a:pPr>
            <a:r>
              <a:rPr lang="en-US" sz="5408">
                <a:solidFill>
                  <a:srgbClr val="073A64"/>
                </a:solidFill>
                <a:latin typeface="KG Primary Penmanship"/>
              </a:rPr>
              <a:t>https://kabar.sanggau.go.id/2024/01/19/hoaks-anies-baswedan-bongkar-dana-ilegal-prabowo-subianto-senilai-rp1-miliar-17-01-2024/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4797362" y="2971167"/>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Freeform 4" id="4"/>
          <p:cNvSpPr/>
          <p:nvPr/>
        </p:nvSpPr>
        <p:spPr>
          <a:xfrm flipH="false" flipV="false" rot="0">
            <a:off x="8237429" y="2529697"/>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725869" y="8796978"/>
            <a:ext cx="4604924" cy="879122"/>
          </a:xfrm>
          <a:custGeom>
            <a:avLst/>
            <a:gdLst/>
            <a:ahLst/>
            <a:cxnLst/>
            <a:rect r="r" b="b" t="t" l="l"/>
            <a:pathLst>
              <a:path h="879122" w="4604924">
                <a:moveTo>
                  <a:pt x="0" y="0"/>
                </a:moveTo>
                <a:lnTo>
                  <a:pt x="4604924" y="0"/>
                </a:lnTo>
                <a:lnTo>
                  <a:pt x="4604924" y="879122"/>
                </a:lnTo>
                <a:lnTo>
                  <a:pt x="0" y="8791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91351" y="1766837"/>
            <a:ext cx="6127175" cy="3761042"/>
          </a:xfrm>
          <a:custGeom>
            <a:avLst/>
            <a:gdLst/>
            <a:ahLst/>
            <a:cxnLst/>
            <a:rect r="r" b="b" t="t" l="l"/>
            <a:pathLst>
              <a:path h="3761042" w="6127175">
                <a:moveTo>
                  <a:pt x="0" y="0"/>
                </a:moveTo>
                <a:lnTo>
                  <a:pt x="6127175" y="0"/>
                </a:lnTo>
                <a:lnTo>
                  <a:pt x="6127175" y="3761042"/>
                </a:lnTo>
                <a:lnTo>
                  <a:pt x="0" y="3761042"/>
                </a:lnTo>
                <a:lnTo>
                  <a:pt x="0" y="0"/>
                </a:lnTo>
                <a:close/>
              </a:path>
            </a:pathLst>
          </a:custGeom>
          <a:blipFill>
            <a:blip r:embed="rId6"/>
            <a:stretch>
              <a:fillRect l="0" t="0" r="0" b="0"/>
            </a:stretch>
          </a:blipFill>
        </p:spPr>
      </p:sp>
      <p:sp>
        <p:nvSpPr>
          <p:cNvPr name="TextBox 7" id="7"/>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02</a:t>
            </a:r>
          </a:p>
        </p:txBody>
      </p:sp>
      <p:sp>
        <p:nvSpPr>
          <p:cNvPr name="TextBox 8" id="8"/>
          <p:cNvSpPr txBox="true"/>
          <p:nvPr/>
        </p:nvSpPr>
        <p:spPr>
          <a:xfrm rot="0">
            <a:off x="6710357" y="3637833"/>
            <a:ext cx="8635948" cy="492442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[HOAKS] </a:t>
            </a:r>
          </a:p>
          <a:p>
            <a:pPr algn="ctr">
              <a:lnSpc>
                <a:spcPts val="6489"/>
              </a:lnSpc>
            </a:pPr>
            <a:r>
              <a:rPr lang="en-US" sz="5408">
                <a:solidFill>
                  <a:srgbClr val="073A64"/>
                </a:solidFill>
                <a:latin typeface="KG Primary Penmanship"/>
              </a:rPr>
              <a:t>sebuah unggahan video di media sosial “CAPRES PRABOWO GIBRAN BUBAR!! JOKOWI MURKA SETELAH TAU NIAT BOWO TERNYATA BEGINI”</a:t>
            </a:r>
          </a:p>
          <a:p>
            <a:pPr algn="ctr">
              <a:lnSpc>
                <a:spcPts val="648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1104881" y="1598279"/>
            <a:ext cx="16078238" cy="8083505"/>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190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02</a:t>
            </a:r>
          </a:p>
        </p:txBody>
      </p:sp>
      <p:sp>
        <p:nvSpPr>
          <p:cNvPr name="Freeform 5" id="5"/>
          <p:cNvSpPr/>
          <p:nvPr/>
        </p:nvSpPr>
        <p:spPr>
          <a:xfrm flipH="false" flipV="false" rot="0">
            <a:off x="5543213" y="1028700"/>
            <a:ext cx="7201574" cy="1139158"/>
          </a:xfrm>
          <a:custGeom>
            <a:avLst/>
            <a:gdLst/>
            <a:ahLst/>
            <a:cxnLst/>
            <a:rect r="r" b="b" t="t" l="l"/>
            <a:pathLst>
              <a:path h="1139158" w="7201574">
                <a:moveTo>
                  <a:pt x="0" y="0"/>
                </a:moveTo>
                <a:lnTo>
                  <a:pt x="7201574" y="0"/>
                </a:lnTo>
                <a:lnTo>
                  <a:pt x="7201574" y="1139158"/>
                </a:lnTo>
                <a:lnTo>
                  <a:pt x="0" y="1139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173392" y="9114668"/>
            <a:ext cx="5941215" cy="1134232"/>
          </a:xfrm>
          <a:custGeom>
            <a:avLst/>
            <a:gdLst/>
            <a:ahLst/>
            <a:cxnLst/>
            <a:rect r="r" b="b" t="t" l="l"/>
            <a:pathLst>
              <a:path h="1134232" w="5941215">
                <a:moveTo>
                  <a:pt x="0" y="0"/>
                </a:moveTo>
                <a:lnTo>
                  <a:pt x="5941216" y="0"/>
                </a:lnTo>
                <a:lnTo>
                  <a:pt x="5941216" y="1134232"/>
                </a:lnTo>
                <a:lnTo>
                  <a:pt x="0" y="1134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336231" y="2196433"/>
            <a:ext cx="13615539" cy="7684419"/>
          </a:xfrm>
          <a:prstGeom prst="rect">
            <a:avLst/>
          </a:prstGeom>
        </p:spPr>
        <p:txBody>
          <a:bodyPr anchor="t" rtlCol="false" tIns="0" lIns="0" bIns="0" rIns="0">
            <a:spAutoFit/>
          </a:bodyPr>
          <a:lstStyle/>
          <a:p>
            <a:pPr algn="ctr">
              <a:lnSpc>
                <a:spcPts val="5499"/>
              </a:lnSpc>
            </a:pPr>
            <a:r>
              <a:rPr lang="en-US" sz="4866">
                <a:solidFill>
                  <a:srgbClr val="073A64"/>
                </a:solidFill>
                <a:latin typeface="KG Primary Penmanship"/>
              </a:rPr>
              <a:t>[FAKTA] </a:t>
            </a:r>
          </a:p>
          <a:p>
            <a:pPr algn="ctr">
              <a:lnSpc>
                <a:spcPts val="5499"/>
              </a:lnSpc>
            </a:pPr>
            <a:r>
              <a:rPr lang="en-US" sz="4866">
                <a:solidFill>
                  <a:srgbClr val="073A64"/>
                </a:solidFill>
                <a:latin typeface="KG Primary Penmanship"/>
              </a:rPr>
              <a:t>Dilansir dari kompas.com, klaim yang beredar tersebut tidak benar. Faktanya, tidak ditemukan informasi yang kredibel terkait bubarnya pasangan calon (paslon) Prabowo Subianto dan Gibran Rakabuming Raka sebagai capres dan cawapres. Gambar yang dimuat pada thumbnail video tersebut diambil dari pemberitaan berbagai media. Narasi yang disampaikan narator dan klip yang ditampilkan tidak menunjukkan bubarnya pasangan capres-cawapres nomor urut 2 seperti yang diklaim pada unggahan tersebut.</a:t>
            </a:r>
          </a:p>
          <a:p>
            <a:pPr algn="ctr">
              <a:lnSpc>
                <a:spcPts val="549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2913031" y="2111662"/>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02</a:t>
            </a:r>
          </a:p>
        </p:txBody>
      </p:sp>
      <p:sp>
        <p:nvSpPr>
          <p:cNvPr name="Freeform 5" id="5"/>
          <p:cNvSpPr/>
          <p:nvPr/>
        </p:nvSpPr>
        <p:spPr>
          <a:xfrm flipH="false" flipV="false" rot="0">
            <a:off x="6353098" y="1670192"/>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841538" y="7937473"/>
            <a:ext cx="4604924" cy="879122"/>
          </a:xfrm>
          <a:custGeom>
            <a:avLst/>
            <a:gdLst/>
            <a:ahLst/>
            <a:cxnLst/>
            <a:rect r="r" b="b" t="t" l="l"/>
            <a:pathLst>
              <a:path h="879122" w="4604924">
                <a:moveTo>
                  <a:pt x="0" y="0"/>
                </a:moveTo>
                <a:lnTo>
                  <a:pt x="4604924" y="0"/>
                </a:lnTo>
                <a:lnTo>
                  <a:pt x="4604924" y="879121"/>
                </a:lnTo>
                <a:lnTo>
                  <a:pt x="0" y="879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826026" y="3597477"/>
            <a:ext cx="8635948" cy="328612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[SUMBER] </a:t>
            </a:r>
          </a:p>
          <a:p>
            <a:pPr algn="ctr">
              <a:lnSpc>
                <a:spcPts val="6489"/>
              </a:lnSpc>
            </a:pPr>
            <a:r>
              <a:rPr lang="en-US" sz="5408">
                <a:solidFill>
                  <a:srgbClr val="073A64"/>
                </a:solidFill>
                <a:latin typeface="KG Primary Penmanship"/>
              </a:rPr>
              <a:t>https://www.kominfo.go.id/content/detail/53525/hoaks-paslon-prabowo-gibran-bubar/0/laporan_isu_hoaks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DAF8fbfjQH4</dc:identifier>
  <dcterms:modified xsi:type="dcterms:W3CDTF">2011-08-01T06:04:30Z</dcterms:modified>
  <cp:revision>1</cp:revision>
  <dc:title>Presentasi Pendidikan Pembelajaran Sosial dan Emosional SEL Menyadari Perasaan Cuaca Ditulis Tangan Kuning dan Biru</dc:title>
</cp:coreProperties>
</file>