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Lazydog" charset="1" panose="00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583747" y="964742"/>
            <a:ext cx="15120507" cy="8357517"/>
          </a:xfrm>
          <a:custGeom>
            <a:avLst/>
            <a:gdLst/>
            <a:ahLst/>
            <a:cxnLst/>
            <a:rect r="r" b="b" t="t" l="l"/>
            <a:pathLst>
              <a:path h="8357517" w="15120507">
                <a:moveTo>
                  <a:pt x="0" y="0"/>
                </a:moveTo>
                <a:lnTo>
                  <a:pt x="15120506" y="0"/>
                </a:lnTo>
                <a:lnTo>
                  <a:pt x="15120506" y="8357516"/>
                </a:lnTo>
                <a:lnTo>
                  <a:pt x="0" y="8357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6324">
            <a:off x="554675" y="6848855"/>
            <a:ext cx="3900415" cy="1304866"/>
          </a:xfrm>
          <a:custGeom>
            <a:avLst/>
            <a:gdLst/>
            <a:ahLst/>
            <a:cxnLst/>
            <a:rect r="r" b="b" t="t" l="l"/>
            <a:pathLst>
              <a:path h="1304866" w="3900415">
                <a:moveTo>
                  <a:pt x="0" y="0"/>
                </a:moveTo>
                <a:lnTo>
                  <a:pt x="3900415" y="0"/>
                </a:lnTo>
                <a:lnTo>
                  <a:pt x="3900415" y="1304866"/>
                </a:lnTo>
                <a:lnTo>
                  <a:pt x="0" y="13048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795897" y="2195516"/>
            <a:ext cx="9462409" cy="6008263"/>
            <a:chOff x="0" y="0"/>
            <a:chExt cx="12616545" cy="8011018"/>
          </a:xfrm>
        </p:grpSpPr>
        <p:sp>
          <p:nvSpPr>
            <p:cNvPr name="TextBox 5" id="5"/>
            <p:cNvSpPr txBox="true"/>
            <p:nvPr/>
          </p:nvSpPr>
          <p:spPr>
            <a:xfrm rot="0">
              <a:off x="0" y="981304"/>
              <a:ext cx="12616545" cy="5692579"/>
            </a:xfrm>
            <a:prstGeom prst="rect">
              <a:avLst/>
            </a:prstGeom>
          </p:spPr>
          <p:txBody>
            <a:bodyPr anchor="t" rtlCol="false" tIns="0" lIns="0" bIns="0" rIns="0">
              <a:spAutoFit/>
            </a:bodyPr>
            <a:lstStyle/>
            <a:p>
              <a:pPr algn="ctr">
                <a:lnSpc>
                  <a:spcPts val="8221"/>
                </a:lnSpc>
              </a:pPr>
              <a:r>
                <a:rPr lang="en-US" sz="8221">
                  <a:solidFill>
                    <a:srgbClr val="FFA800"/>
                  </a:solidFill>
                  <a:latin typeface="Lazydog"/>
                </a:rPr>
                <a:t>Sejarah Perkembangan Bahasa Indonesia dan Ragamnya</a:t>
              </a:r>
            </a:p>
          </p:txBody>
        </p:sp>
        <p:sp>
          <p:nvSpPr>
            <p:cNvPr name="TextBox 6" id="6"/>
            <p:cNvSpPr txBox="true"/>
            <p:nvPr/>
          </p:nvSpPr>
          <p:spPr>
            <a:xfrm rot="0">
              <a:off x="0" y="7037225"/>
              <a:ext cx="12616545" cy="973793"/>
            </a:xfrm>
            <a:prstGeom prst="rect">
              <a:avLst/>
            </a:prstGeom>
          </p:spPr>
          <p:txBody>
            <a:bodyPr anchor="t" rtlCol="false" tIns="0" lIns="0" bIns="0" rIns="0">
              <a:spAutoFit/>
            </a:bodyPr>
            <a:lstStyle/>
            <a:p>
              <a:pPr algn="ctr">
                <a:lnSpc>
                  <a:spcPts val="2945"/>
                </a:lnSpc>
              </a:pPr>
              <a:r>
                <a:rPr lang="en-US" sz="2103">
                  <a:solidFill>
                    <a:srgbClr val="292929"/>
                  </a:solidFill>
                  <a:latin typeface="DM Sans"/>
                </a:rPr>
                <a:t>Oktario Mufti yudha </a:t>
              </a:r>
            </a:p>
            <a:p>
              <a:pPr algn="ctr">
                <a:lnSpc>
                  <a:spcPts val="2945"/>
                </a:lnSpc>
              </a:pPr>
              <a:r>
                <a:rPr lang="en-US" sz="2103">
                  <a:solidFill>
                    <a:srgbClr val="292929"/>
                  </a:solidFill>
                  <a:latin typeface="DM Sans"/>
                </a:rPr>
                <a:t>2320506044</a:t>
              </a:r>
            </a:p>
          </p:txBody>
        </p:sp>
        <p:sp>
          <p:nvSpPr>
            <p:cNvPr name="TextBox 7" id="7"/>
            <p:cNvSpPr txBox="true"/>
            <p:nvPr/>
          </p:nvSpPr>
          <p:spPr>
            <a:xfrm rot="0">
              <a:off x="0" y="-47625"/>
              <a:ext cx="12616545" cy="475087"/>
            </a:xfrm>
            <a:prstGeom prst="rect">
              <a:avLst/>
            </a:prstGeom>
          </p:spPr>
          <p:txBody>
            <a:bodyPr anchor="t" rtlCol="false" tIns="0" lIns="0" bIns="0" rIns="0">
              <a:spAutoFit/>
            </a:bodyPr>
            <a:lstStyle/>
            <a:p>
              <a:pPr algn="ctr">
                <a:lnSpc>
                  <a:spcPts val="2945"/>
                </a:lnSpc>
              </a:pPr>
            </a:p>
          </p:txBody>
        </p:sp>
      </p:grpSp>
      <p:sp>
        <p:nvSpPr>
          <p:cNvPr name="Freeform 8" id="8"/>
          <p:cNvSpPr/>
          <p:nvPr/>
        </p:nvSpPr>
        <p:spPr>
          <a:xfrm flipH="false" flipV="false" rot="0">
            <a:off x="1337390" y="5143500"/>
            <a:ext cx="3458507" cy="3269861"/>
          </a:xfrm>
          <a:custGeom>
            <a:avLst/>
            <a:gdLst/>
            <a:ahLst/>
            <a:cxnLst/>
            <a:rect r="r" b="b" t="t" l="l"/>
            <a:pathLst>
              <a:path h="3269861" w="3458507">
                <a:moveTo>
                  <a:pt x="0" y="0"/>
                </a:moveTo>
                <a:lnTo>
                  <a:pt x="3458507" y="0"/>
                </a:lnTo>
                <a:lnTo>
                  <a:pt x="3458507" y="3269861"/>
                </a:lnTo>
                <a:lnTo>
                  <a:pt x="0" y="3269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2316855">
            <a:off x="14090388" y="1686262"/>
            <a:ext cx="3201028" cy="1018509"/>
          </a:xfrm>
          <a:custGeom>
            <a:avLst/>
            <a:gdLst/>
            <a:ahLst/>
            <a:cxnLst/>
            <a:rect r="r" b="b" t="t" l="l"/>
            <a:pathLst>
              <a:path h="1018509" w="3201028">
                <a:moveTo>
                  <a:pt x="0" y="0"/>
                </a:moveTo>
                <a:lnTo>
                  <a:pt x="3201028" y="0"/>
                </a:lnTo>
                <a:lnTo>
                  <a:pt x="3201028" y="1018509"/>
                </a:lnTo>
                <a:lnTo>
                  <a:pt x="0" y="1018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755888" y="3793432"/>
            <a:ext cx="2812641" cy="2700136"/>
          </a:xfrm>
          <a:custGeom>
            <a:avLst/>
            <a:gdLst/>
            <a:ahLst/>
            <a:cxnLst/>
            <a:rect r="r" b="b" t="t" l="l"/>
            <a:pathLst>
              <a:path h="2700136" w="2812641">
                <a:moveTo>
                  <a:pt x="0" y="0"/>
                </a:moveTo>
                <a:lnTo>
                  <a:pt x="2812641" y="0"/>
                </a:lnTo>
                <a:lnTo>
                  <a:pt x="2812641" y="2700136"/>
                </a:lnTo>
                <a:lnTo>
                  <a:pt x="0" y="27001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D4343"/>
        </a:solidFill>
      </p:bgPr>
    </p:bg>
    <p:spTree>
      <p:nvGrpSpPr>
        <p:cNvPr id="1" name=""/>
        <p:cNvGrpSpPr/>
        <p:nvPr/>
      </p:nvGrpSpPr>
      <p:grpSpPr>
        <a:xfrm>
          <a:off x="0" y="0"/>
          <a:ext cx="0" cy="0"/>
          <a:chOff x="0" y="0"/>
          <a:chExt cx="0" cy="0"/>
        </a:xfrm>
      </p:grpSpPr>
      <p:sp>
        <p:nvSpPr>
          <p:cNvPr name="Freeform 2" id="2"/>
          <p:cNvSpPr/>
          <p:nvPr/>
        </p:nvSpPr>
        <p:spPr>
          <a:xfrm flipH="false" flipV="false" rot="0">
            <a:off x="1091781" y="692819"/>
            <a:ext cx="16104439" cy="8901363"/>
          </a:xfrm>
          <a:custGeom>
            <a:avLst/>
            <a:gdLst/>
            <a:ahLst/>
            <a:cxnLst/>
            <a:rect r="r" b="b" t="t" l="l"/>
            <a:pathLst>
              <a:path h="8901363" w="16104439">
                <a:moveTo>
                  <a:pt x="0" y="0"/>
                </a:moveTo>
                <a:lnTo>
                  <a:pt x="16104438" y="0"/>
                </a:lnTo>
                <a:lnTo>
                  <a:pt x="16104438" y="8901362"/>
                </a:lnTo>
                <a:lnTo>
                  <a:pt x="0" y="8901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99091" y="2703837"/>
            <a:ext cx="6344909" cy="966590"/>
          </a:xfrm>
          <a:prstGeom prst="rect">
            <a:avLst/>
          </a:prstGeom>
        </p:spPr>
        <p:txBody>
          <a:bodyPr anchor="t" rtlCol="false" tIns="0" lIns="0" bIns="0" rIns="0">
            <a:spAutoFit/>
          </a:bodyPr>
          <a:lstStyle/>
          <a:p>
            <a:pPr>
              <a:lnSpc>
                <a:spcPts val="3723"/>
              </a:lnSpc>
            </a:pPr>
            <a:r>
              <a:rPr lang="en-US" sz="3384">
                <a:solidFill>
                  <a:srgbClr val="CD4343"/>
                </a:solidFill>
                <a:latin typeface="Lazydog"/>
              </a:rPr>
              <a:t>Peristiwa Penting dalam Sejarah Bahasa Indonesia</a:t>
            </a:r>
          </a:p>
        </p:txBody>
      </p:sp>
      <p:sp>
        <p:nvSpPr>
          <p:cNvPr name="Freeform 4" id="4"/>
          <p:cNvSpPr/>
          <p:nvPr/>
        </p:nvSpPr>
        <p:spPr>
          <a:xfrm flipH="false" flipV="false" rot="1587235">
            <a:off x="13936018" y="1306228"/>
            <a:ext cx="3674331" cy="1082258"/>
          </a:xfrm>
          <a:custGeom>
            <a:avLst/>
            <a:gdLst/>
            <a:ahLst/>
            <a:cxnLst/>
            <a:rect r="r" b="b" t="t" l="l"/>
            <a:pathLst>
              <a:path h="1082258" w="3674331">
                <a:moveTo>
                  <a:pt x="0" y="0"/>
                </a:moveTo>
                <a:lnTo>
                  <a:pt x="3674331" y="0"/>
                </a:lnTo>
                <a:lnTo>
                  <a:pt x="3674331" y="1082257"/>
                </a:lnTo>
                <a:lnTo>
                  <a:pt x="0" y="10822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6795837"/>
            <a:ext cx="2773012" cy="3170804"/>
          </a:xfrm>
          <a:custGeom>
            <a:avLst/>
            <a:gdLst/>
            <a:ahLst/>
            <a:cxnLst/>
            <a:rect r="r" b="b" t="t" l="l"/>
            <a:pathLst>
              <a:path h="3170804" w="2773012">
                <a:moveTo>
                  <a:pt x="0" y="0"/>
                </a:moveTo>
                <a:lnTo>
                  <a:pt x="2773012" y="0"/>
                </a:lnTo>
                <a:lnTo>
                  <a:pt x="2773012" y="3170804"/>
                </a:lnTo>
                <a:lnTo>
                  <a:pt x="0" y="317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65170" y="4008192"/>
            <a:ext cx="3630513" cy="887095"/>
          </a:xfrm>
          <a:prstGeom prst="rect">
            <a:avLst/>
          </a:prstGeom>
        </p:spPr>
        <p:txBody>
          <a:bodyPr anchor="t" rtlCol="false" tIns="0" lIns="0" bIns="0" rIns="0">
            <a:spAutoFit/>
          </a:bodyPr>
          <a:lstStyle/>
          <a:p>
            <a:pPr algn="ctr">
              <a:lnSpc>
                <a:spcPts val="7279"/>
              </a:lnSpc>
            </a:pPr>
            <a:r>
              <a:rPr lang="en-US" sz="5199">
                <a:solidFill>
                  <a:srgbClr val="CD4343"/>
                </a:solidFill>
                <a:latin typeface="Open Sans"/>
              </a:rPr>
              <a:t>Tahun 1972</a:t>
            </a:r>
          </a:p>
        </p:txBody>
      </p:sp>
      <p:sp>
        <p:nvSpPr>
          <p:cNvPr name="TextBox 7" id="7"/>
          <p:cNvSpPr txBox="true"/>
          <p:nvPr/>
        </p:nvSpPr>
        <p:spPr>
          <a:xfrm rot="0">
            <a:off x="2865170" y="5206534"/>
            <a:ext cx="10318892" cy="1589303"/>
          </a:xfrm>
          <a:prstGeom prst="rect">
            <a:avLst/>
          </a:prstGeom>
        </p:spPr>
        <p:txBody>
          <a:bodyPr anchor="t" rtlCol="false" tIns="0" lIns="0" bIns="0" rIns="0">
            <a:spAutoFit/>
          </a:bodyPr>
          <a:lstStyle/>
          <a:p>
            <a:pPr>
              <a:lnSpc>
                <a:spcPts val="6375"/>
              </a:lnSpc>
            </a:pPr>
            <a:r>
              <a:rPr lang="en-US" sz="4554">
                <a:solidFill>
                  <a:srgbClr val="CD4343"/>
                </a:solidFill>
                <a:latin typeface="Open Sans"/>
              </a:rPr>
              <a:t>Pengubahan ejaan bahasa Indonesia menjadi ejaan yang disempurnakan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D4343"/>
        </a:solidFill>
      </p:bgPr>
    </p:bg>
    <p:spTree>
      <p:nvGrpSpPr>
        <p:cNvPr id="1" name=""/>
        <p:cNvGrpSpPr/>
        <p:nvPr/>
      </p:nvGrpSpPr>
      <p:grpSpPr>
        <a:xfrm>
          <a:off x="0" y="0"/>
          <a:ext cx="0" cy="0"/>
          <a:chOff x="0" y="0"/>
          <a:chExt cx="0" cy="0"/>
        </a:xfrm>
      </p:grpSpPr>
      <p:sp>
        <p:nvSpPr>
          <p:cNvPr name="Freeform 2" id="2"/>
          <p:cNvSpPr/>
          <p:nvPr/>
        </p:nvSpPr>
        <p:spPr>
          <a:xfrm flipH="false" flipV="false" rot="0">
            <a:off x="9525562" y="4520653"/>
            <a:ext cx="7737889" cy="4276943"/>
          </a:xfrm>
          <a:custGeom>
            <a:avLst/>
            <a:gdLst/>
            <a:ahLst/>
            <a:cxnLst/>
            <a:rect r="r" b="b" t="t" l="l"/>
            <a:pathLst>
              <a:path h="4276943" w="7737889">
                <a:moveTo>
                  <a:pt x="0" y="0"/>
                </a:moveTo>
                <a:lnTo>
                  <a:pt x="7737889" y="0"/>
                </a:lnTo>
                <a:lnTo>
                  <a:pt x="7737889" y="4276943"/>
                </a:lnTo>
                <a:lnTo>
                  <a:pt x="0" y="42769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06322" y="1704308"/>
            <a:ext cx="12875356" cy="1148715"/>
          </a:xfrm>
          <a:prstGeom prst="rect">
            <a:avLst/>
          </a:prstGeom>
        </p:spPr>
        <p:txBody>
          <a:bodyPr anchor="t" rtlCol="false" tIns="0" lIns="0" bIns="0" rIns="0">
            <a:spAutoFit/>
          </a:bodyPr>
          <a:lstStyle/>
          <a:p>
            <a:pPr algn="ctr">
              <a:lnSpc>
                <a:spcPts val="8745"/>
              </a:lnSpc>
            </a:pPr>
            <a:r>
              <a:rPr lang="en-US" sz="7950">
                <a:solidFill>
                  <a:srgbClr val="FFFFFF"/>
                </a:solidFill>
                <a:latin typeface="Lazydog"/>
              </a:rPr>
              <a:t>Ragam Bahasa Indonesia</a:t>
            </a:r>
          </a:p>
        </p:txBody>
      </p:sp>
      <p:sp>
        <p:nvSpPr>
          <p:cNvPr name="Freeform 4" id="4"/>
          <p:cNvSpPr/>
          <p:nvPr/>
        </p:nvSpPr>
        <p:spPr>
          <a:xfrm flipH="false" flipV="false" rot="0">
            <a:off x="1032851" y="4520653"/>
            <a:ext cx="7737889" cy="4276943"/>
          </a:xfrm>
          <a:custGeom>
            <a:avLst/>
            <a:gdLst/>
            <a:ahLst/>
            <a:cxnLst/>
            <a:rect r="r" b="b" t="t" l="l"/>
            <a:pathLst>
              <a:path h="4276943" w="7737889">
                <a:moveTo>
                  <a:pt x="0" y="0"/>
                </a:moveTo>
                <a:lnTo>
                  <a:pt x="7737890" y="0"/>
                </a:lnTo>
                <a:lnTo>
                  <a:pt x="7737890" y="4276943"/>
                </a:lnTo>
                <a:lnTo>
                  <a:pt x="0" y="42769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25562" y="4056129"/>
            <a:ext cx="2098516" cy="1984051"/>
          </a:xfrm>
          <a:custGeom>
            <a:avLst/>
            <a:gdLst/>
            <a:ahLst/>
            <a:cxnLst/>
            <a:rect r="r" b="b" t="t" l="l"/>
            <a:pathLst>
              <a:path h="1984051" w="2098516">
                <a:moveTo>
                  <a:pt x="0" y="0"/>
                </a:moveTo>
                <a:lnTo>
                  <a:pt x="2098515" y="0"/>
                </a:lnTo>
                <a:lnTo>
                  <a:pt x="2098515" y="1984051"/>
                </a:lnTo>
                <a:lnTo>
                  <a:pt x="0" y="19840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39602" y="4056129"/>
            <a:ext cx="2066720" cy="1984051"/>
          </a:xfrm>
          <a:custGeom>
            <a:avLst/>
            <a:gdLst/>
            <a:ahLst/>
            <a:cxnLst/>
            <a:rect r="r" b="b" t="t" l="l"/>
            <a:pathLst>
              <a:path h="1984051" w="2066720">
                <a:moveTo>
                  <a:pt x="0" y="0"/>
                </a:moveTo>
                <a:lnTo>
                  <a:pt x="2066720" y="0"/>
                </a:lnTo>
                <a:lnTo>
                  <a:pt x="2066720" y="1984051"/>
                </a:lnTo>
                <a:lnTo>
                  <a:pt x="0" y="1984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52848">
            <a:off x="6921241" y="4701228"/>
            <a:ext cx="2180683" cy="693854"/>
          </a:xfrm>
          <a:custGeom>
            <a:avLst/>
            <a:gdLst/>
            <a:ahLst/>
            <a:cxnLst/>
            <a:rect r="r" b="b" t="t" l="l"/>
            <a:pathLst>
              <a:path h="693854" w="2180683">
                <a:moveTo>
                  <a:pt x="0" y="0"/>
                </a:moveTo>
                <a:lnTo>
                  <a:pt x="2180682" y="0"/>
                </a:lnTo>
                <a:lnTo>
                  <a:pt x="2180682" y="693853"/>
                </a:lnTo>
                <a:lnTo>
                  <a:pt x="0" y="6938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736615">
            <a:off x="15283401" y="4664792"/>
            <a:ext cx="2291841" cy="766725"/>
          </a:xfrm>
          <a:custGeom>
            <a:avLst/>
            <a:gdLst/>
            <a:ahLst/>
            <a:cxnLst/>
            <a:rect r="r" b="b" t="t" l="l"/>
            <a:pathLst>
              <a:path h="766725" w="2291841">
                <a:moveTo>
                  <a:pt x="0" y="0"/>
                </a:moveTo>
                <a:lnTo>
                  <a:pt x="2291842" y="0"/>
                </a:lnTo>
                <a:lnTo>
                  <a:pt x="2291842" y="766725"/>
                </a:lnTo>
                <a:lnTo>
                  <a:pt x="0" y="7667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2706322" y="5169835"/>
            <a:ext cx="4873869" cy="666386"/>
          </a:xfrm>
          <a:prstGeom prst="rect">
            <a:avLst/>
          </a:prstGeom>
        </p:spPr>
        <p:txBody>
          <a:bodyPr anchor="t" rtlCol="false" tIns="0" lIns="0" bIns="0" rIns="0">
            <a:spAutoFit/>
          </a:bodyPr>
          <a:lstStyle/>
          <a:p>
            <a:pPr algn="ctr">
              <a:lnSpc>
                <a:spcPts val="5425"/>
              </a:lnSpc>
            </a:pPr>
            <a:r>
              <a:rPr lang="en-US" sz="3875">
                <a:solidFill>
                  <a:srgbClr val="73C8B1"/>
                </a:solidFill>
                <a:latin typeface="Open Sans Bold"/>
              </a:rPr>
              <a:t>Ragam bahasa lisan</a:t>
            </a:r>
          </a:p>
        </p:txBody>
      </p:sp>
      <p:sp>
        <p:nvSpPr>
          <p:cNvPr name="TextBox 10" id="10"/>
          <p:cNvSpPr txBox="true"/>
          <p:nvPr/>
        </p:nvSpPr>
        <p:spPr>
          <a:xfrm rot="0">
            <a:off x="11367343" y="5169835"/>
            <a:ext cx="4790230" cy="666386"/>
          </a:xfrm>
          <a:prstGeom prst="rect">
            <a:avLst/>
          </a:prstGeom>
        </p:spPr>
        <p:txBody>
          <a:bodyPr anchor="t" rtlCol="false" tIns="0" lIns="0" bIns="0" rIns="0">
            <a:spAutoFit/>
          </a:bodyPr>
          <a:lstStyle/>
          <a:p>
            <a:pPr algn="ctr">
              <a:lnSpc>
                <a:spcPts val="5425"/>
              </a:lnSpc>
            </a:pPr>
            <a:r>
              <a:rPr lang="en-US" sz="3875">
                <a:solidFill>
                  <a:srgbClr val="73C8B1"/>
                </a:solidFill>
                <a:latin typeface="Open Sans Bold"/>
              </a:rPr>
              <a:t>Ragam bahasa tulis</a:t>
            </a:r>
          </a:p>
        </p:txBody>
      </p:sp>
      <p:sp>
        <p:nvSpPr>
          <p:cNvPr name="TextBox 11" id="11"/>
          <p:cNvSpPr txBox="true"/>
          <p:nvPr/>
        </p:nvSpPr>
        <p:spPr>
          <a:xfrm rot="0">
            <a:off x="1672962" y="6355642"/>
            <a:ext cx="6239562" cy="1226658"/>
          </a:xfrm>
          <a:prstGeom prst="rect">
            <a:avLst/>
          </a:prstGeom>
        </p:spPr>
        <p:txBody>
          <a:bodyPr anchor="t" rtlCol="false" tIns="0" lIns="0" bIns="0" rIns="0">
            <a:spAutoFit/>
          </a:bodyPr>
          <a:lstStyle/>
          <a:p>
            <a:pPr algn="ctr">
              <a:lnSpc>
                <a:spcPts val="4998"/>
              </a:lnSpc>
            </a:pPr>
            <a:r>
              <a:rPr lang="en-US" sz="3570">
                <a:solidFill>
                  <a:srgbClr val="000000"/>
                </a:solidFill>
                <a:latin typeface="Open Sans"/>
              </a:rPr>
              <a:t>Bahasa sehari-hari, dialek regional, slang</a:t>
            </a:r>
          </a:p>
        </p:txBody>
      </p:sp>
      <p:sp>
        <p:nvSpPr>
          <p:cNvPr name="TextBox 12" id="12"/>
          <p:cNvSpPr txBox="true"/>
          <p:nvPr/>
        </p:nvSpPr>
        <p:spPr>
          <a:xfrm rot="0">
            <a:off x="10274726" y="6355642"/>
            <a:ext cx="6239562" cy="1226658"/>
          </a:xfrm>
          <a:prstGeom prst="rect">
            <a:avLst/>
          </a:prstGeom>
        </p:spPr>
        <p:txBody>
          <a:bodyPr anchor="t" rtlCol="false" tIns="0" lIns="0" bIns="0" rIns="0">
            <a:spAutoFit/>
          </a:bodyPr>
          <a:lstStyle/>
          <a:p>
            <a:pPr algn="ctr">
              <a:lnSpc>
                <a:spcPts val="4998"/>
              </a:lnSpc>
            </a:pPr>
            <a:r>
              <a:rPr lang="en-US" sz="3570">
                <a:solidFill>
                  <a:srgbClr val="000000"/>
                </a:solidFill>
                <a:latin typeface="Open Sans"/>
              </a:rPr>
              <a:t>Bahasa baku, bahasa tulis formal, bahasa sastra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762633" y="1130720"/>
            <a:ext cx="14762735" cy="8025559"/>
          </a:xfrm>
          <a:custGeom>
            <a:avLst/>
            <a:gdLst/>
            <a:ahLst/>
            <a:cxnLst/>
            <a:rect r="r" b="b" t="t" l="l"/>
            <a:pathLst>
              <a:path h="8025559" w="14762735">
                <a:moveTo>
                  <a:pt x="0" y="0"/>
                </a:moveTo>
                <a:lnTo>
                  <a:pt x="14762734" y="0"/>
                </a:lnTo>
                <a:lnTo>
                  <a:pt x="14762734"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154914" y="3393470"/>
            <a:ext cx="9978172" cy="3500060"/>
            <a:chOff x="0" y="0"/>
            <a:chExt cx="13304230" cy="4666746"/>
          </a:xfrm>
        </p:grpSpPr>
        <p:sp>
          <p:nvSpPr>
            <p:cNvPr name="TextBox 4" id="4"/>
            <p:cNvSpPr txBox="true"/>
            <p:nvPr/>
          </p:nvSpPr>
          <p:spPr>
            <a:xfrm rot="0">
              <a:off x="0" y="3930146"/>
              <a:ext cx="13304230" cy="740833"/>
            </a:xfrm>
            <a:prstGeom prst="rect">
              <a:avLst/>
            </a:prstGeom>
          </p:spPr>
          <p:txBody>
            <a:bodyPr anchor="t" rtlCol="false" tIns="0" lIns="0" bIns="0" rIns="0">
              <a:spAutoFit/>
            </a:bodyPr>
            <a:lstStyle/>
            <a:p>
              <a:pPr algn="ctr">
                <a:lnSpc>
                  <a:spcPts val="4550"/>
                </a:lnSpc>
              </a:pPr>
            </a:p>
          </p:txBody>
        </p:sp>
        <p:sp>
          <p:nvSpPr>
            <p:cNvPr name="TextBox 5" id="5"/>
            <p:cNvSpPr txBox="true"/>
            <p:nvPr/>
          </p:nvSpPr>
          <p:spPr>
            <a:xfrm rot="0">
              <a:off x="0" y="236855"/>
              <a:ext cx="13304230" cy="3107690"/>
            </a:xfrm>
            <a:prstGeom prst="rect">
              <a:avLst/>
            </a:prstGeom>
          </p:spPr>
          <p:txBody>
            <a:bodyPr anchor="t" rtlCol="false" tIns="0" lIns="0" bIns="0" rIns="0">
              <a:spAutoFit/>
            </a:bodyPr>
            <a:lstStyle/>
            <a:p>
              <a:pPr algn="ctr">
                <a:lnSpc>
                  <a:spcPts val="8992"/>
                </a:lnSpc>
              </a:pPr>
              <a:r>
                <a:rPr lang="en-US" sz="8175">
                  <a:solidFill>
                    <a:srgbClr val="FFA800"/>
                  </a:solidFill>
                  <a:latin typeface="Lazydog"/>
                </a:rPr>
                <a:t>Terima kasih sudah mendengarkan!</a:t>
              </a:r>
            </a:p>
          </p:txBody>
        </p:sp>
      </p:grpSp>
      <p:sp>
        <p:nvSpPr>
          <p:cNvPr name="Freeform 6" id="6"/>
          <p:cNvSpPr/>
          <p:nvPr/>
        </p:nvSpPr>
        <p:spPr>
          <a:xfrm flipH="false" flipV="false" rot="-1322698">
            <a:off x="13773244" y="7559003"/>
            <a:ext cx="3766556" cy="1218994"/>
          </a:xfrm>
          <a:custGeom>
            <a:avLst/>
            <a:gdLst/>
            <a:ahLst/>
            <a:cxnLst/>
            <a:rect r="r" b="b" t="t" l="l"/>
            <a:pathLst>
              <a:path h="1218994" w="3766556">
                <a:moveTo>
                  <a:pt x="0" y="0"/>
                </a:moveTo>
                <a:lnTo>
                  <a:pt x="3766555" y="0"/>
                </a:lnTo>
                <a:lnTo>
                  <a:pt x="3766555" y="1218994"/>
                </a:lnTo>
                <a:lnTo>
                  <a:pt x="0" y="1218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1341118"/>
            <a:ext cx="3641361" cy="2694607"/>
          </a:xfrm>
          <a:custGeom>
            <a:avLst/>
            <a:gdLst/>
            <a:ahLst/>
            <a:cxnLst/>
            <a:rect r="r" b="b" t="t" l="l"/>
            <a:pathLst>
              <a:path h="2694607" w="3641361">
                <a:moveTo>
                  <a:pt x="0" y="0"/>
                </a:moveTo>
                <a:lnTo>
                  <a:pt x="3641361" y="0"/>
                </a:lnTo>
                <a:lnTo>
                  <a:pt x="3641361" y="2694607"/>
                </a:lnTo>
                <a:lnTo>
                  <a:pt x="0" y="26946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21714">
            <a:off x="1290136" y="6873252"/>
            <a:ext cx="3126214" cy="1932569"/>
          </a:xfrm>
          <a:custGeom>
            <a:avLst/>
            <a:gdLst/>
            <a:ahLst/>
            <a:cxnLst/>
            <a:rect r="r" b="b" t="t" l="l"/>
            <a:pathLst>
              <a:path h="1932569" w="3126214">
                <a:moveTo>
                  <a:pt x="0" y="0"/>
                </a:moveTo>
                <a:lnTo>
                  <a:pt x="3126214" y="0"/>
                </a:lnTo>
                <a:lnTo>
                  <a:pt x="3126214" y="1932568"/>
                </a:lnTo>
                <a:lnTo>
                  <a:pt x="0" y="1932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824574" y="1130720"/>
            <a:ext cx="2434726" cy="2337337"/>
          </a:xfrm>
          <a:custGeom>
            <a:avLst/>
            <a:gdLst/>
            <a:ahLst/>
            <a:cxnLst/>
            <a:rect r="r" b="b" t="t" l="l"/>
            <a:pathLst>
              <a:path h="2337337" w="2434726">
                <a:moveTo>
                  <a:pt x="0" y="0"/>
                </a:moveTo>
                <a:lnTo>
                  <a:pt x="2434726" y="0"/>
                </a:lnTo>
                <a:lnTo>
                  <a:pt x="2434726" y="2337338"/>
                </a:lnTo>
                <a:lnTo>
                  <a:pt x="0" y="23373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3747" y="964742"/>
            <a:ext cx="15120507" cy="8357517"/>
          </a:xfrm>
          <a:custGeom>
            <a:avLst/>
            <a:gdLst/>
            <a:ahLst/>
            <a:cxnLst/>
            <a:rect r="r" b="b" t="t" l="l"/>
            <a:pathLst>
              <a:path h="8357517" w="15120507">
                <a:moveTo>
                  <a:pt x="0" y="0"/>
                </a:moveTo>
                <a:lnTo>
                  <a:pt x="15120506" y="0"/>
                </a:lnTo>
                <a:lnTo>
                  <a:pt x="15120506" y="8357516"/>
                </a:lnTo>
                <a:lnTo>
                  <a:pt x="0" y="8357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39571" y="2671347"/>
            <a:ext cx="10898258" cy="930152"/>
          </a:xfrm>
          <a:prstGeom prst="rect">
            <a:avLst/>
          </a:prstGeom>
        </p:spPr>
        <p:txBody>
          <a:bodyPr anchor="t" rtlCol="false" tIns="0" lIns="0" bIns="0" rIns="0">
            <a:spAutoFit/>
          </a:bodyPr>
          <a:lstStyle/>
          <a:p>
            <a:pPr algn="ctr">
              <a:lnSpc>
                <a:spcPts val="7088"/>
              </a:lnSpc>
            </a:pPr>
            <a:r>
              <a:rPr lang="en-US" sz="6444">
                <a:solidFill>
                  <a:srgbClr val="CD4343"/>
                </a:solidFill>
                <a:latin typeface="Lazydog"/>
              </a:rPr>
              <a:t>APa itu bahasa indonesia?</a:t>
            </a:r>
          </a:p>
        </p:txBody>
      </p:sp>
      <p:sp>
        <p:nvSpPr>
          <p:cNvPr name="Freeform 4" id="4"/>
          <p:cNvSpPr/>
          <p:nvPr/>
        </p:nvSpPr>
        <p:spPr>
          <a:xfrm flipH="false" flipV="false" rot="0">
            <a:off x="1028700" y="1028700"/>
            <a:ext cx="4310871" cy="3190045"/>
          </a:xfrm>
          <a:custGeom>
            <a:avLst/>
            <a:gdLst/>
            <a:ahLst/>
            <a:cxnLst/>
            <a:rect r="r" b="b" t="t" l="l"/>
            <a:pathLst>
              <a:path h="3190045" w="4310871">
                <a:moveTo>
                  <a:pt x="0" y="0"/>
                </a:moveTo>
                <a:lnTo>
                  <a:pt x="4310871" y="0"/>
                </a:lnTo>
                <a:lnTo>
                  <a:pt x="4310871" y="3190045"/>
                </a:lnTo>
                <a:lnTo>
                  <a:pt x="0" y="31900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88409">
            <a:off x="13780112" y="7856346"/>
            <a:ext cx="3406834" cy="1003467"/>
          </a:xfrm>
          <a:custGeom>
            <a:avLst/>
            <a:gdLst/>
            <a:ahLst/>
            <a:cxnLst/>
            <a:rect r="r" b="b" t="t" l="l"/>
            <a:pathLst>
              <a:path h="1003467" w="3406834">
                <a:moveTo>
                  <a:pt x="0" y="0"/>
                </a:moveTo>
                <a:lnTo>
                  <a:pt x="3406834" y="0"/>
                </a:lnTo>
                <a:lnTo>
                  <a:pt x="3406834" y="1003467"/>
                </a:lnTo>
                <a:lnTo>
                  <a:pt x="0" y="10034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915999" y="4453953"/>
            <a:ext cx="11567530" cy="2638064"/>
          </a:xfrm>
          <a:prstGeom prst="rect">
            <a:avLst/>
          </a:prstGeom>
        </p:spPr>
        <p:txBody>
          <a:bodyPr anchor="t" rtlCol="false" tIns="0" lIns="0" bIns="0" rIns="0">
            <a:spAutoFit/>
          </a:bodyPr>
          <a:lstStyle/>
          <a:p>
            <a:pPr algn="ctr">
              <a:lnSpc>
                <a:spcPts val="5289"/>
              </a:lnSpc>
            </a:pPr>
            <a:r>
              <a:rPr lang="en-US" sz="3778">
                <a:solidFill>
                  <a:srgbClr val="CD4343"/>
                </a:solidFill>
                <a:latin typeface="Open Sans"/>
              </a:rPr>
              <a:t>Bahasa Indonesia adalah bahasa resmi Bangsa Indonesia. Bahasa Indonesia juga menjadi bahasa persatuan Bangsa Indonesia.</a:t>
            </a:r>
          </a:p>
          <a:p>
            <a:pPr algn="ctr">
              <a:lnSpc>
                <a:spcPts val="528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884037" y="1130720"/>
            <a:ext cx="14519927" cy="8025559"/>
          </a:xfrm>
          <a:custGeom>
            <a:avLst/>
            <a:gdLst/>
            <a:ahLst/>
            <a:cxnLst/>
            <a:rect r="r" b="b" t="t" l="l"/>
            <a:pathLst>
              <a:path h="8025559" w="14519927">
                <a:moveTo>
                  <a:pt x="0" y="0"/>
                </a:moveTo>
                <a:lnTo>
                  <a:pt x="14519926" y="0"/>
                </a:lnTo>
                <a:lnTo>
                  <a:pt x="14519926"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3059" y="2169785"/>
            <a:ext cx="10801882" cy="2575833"/>
            <a:chOff x="0" y="0"/>
            <a:chExt cx="14402509" cy="3434444"/>
          </a:xfrm>
        </p:grpSpPr>
        <p:sp>
          <p:nvSpPr>
            <p:cNvPr name="TextBox 4" id="4"/>
            <p:cNvSpPr txBox="true"/>
            <p:nvPr/>
          </p:nvSpPr>
          <p:spPr>
            <a:xfrm rot="0">
              <a:off x="0" y="2894002"/>
              <a:ext cx="14402509" cy="546684"/>
            </a:xfrm>
            <a:prstGeom prst="rect">
              <a:avLst/>
            </a:prstGeom>
          </p:spPr>
          <p:txBody>
            <a:bodyPr anchor="t" rtlCol="false" tIns="0" lIns="0" bIns="0" rIns="0">
              <a:spAutoFit/>
            </a:bodyPr>
            <a:lstStyle/>
            <a:p>
              <a:pPr algn="ctr">
                <a:lnSpc>
                  <a:spcPts val="3354"/>
                </a:lnSpc>
              </a:pPr>
            </a:p>
          </p:txBody>
        </p:sp>
        <p:sp>
          <p:nvSpPr>
            <p:cNvPr name="TextBox 5" id="5"/>
            <p:cNvSpPr txBox="true"/>
            <p:nvPr/>
          </p:nvSpPr>
          <p:spPr>
            <a:xfrm rot="0">
              <a:off x="0" y="57150"/>
              <a:ext cx="14402509" cy="2527154"/>
            </a:xfrm>
            <a:prstGeom prst="rect">
              <a:avLst/>
            </a:prstGeom>
          </p:spPr>
          <p:txBody>
            <a:bodyPr anchor="t" rtlCol="false" tIns="0" lIns="0" bIns="0" rIns="0">
              <a:spAutoFit/>
            </a:bodyPr>
            <a:lstStyle/>
            <a:p>
              <a:pPr algn="ctr">
                <a:lnSpc>
                  <a:spcPts val="7299"/>
                </a:lnSpc>
              </a:pPr>
              <a:r>
                <a:rPr lang="en-US" sz="6635">
                  <a:solidFill>
                    <a:srgbClr val="FFA800"/>
                  </a:solidFill>
                  <a:latin typeface="Lazydog"/>
                </a:rPr>
                <a:t>sejarah perkembangan bahasa indonesia</a:t>
              </a:r>
            </a:p>
          </p:txBody>
        </p:sp>
      </p:grpSp>
      <p:sp>
        <p:nvSpPr>
          <p:cNvPr name="Freeform 6" id="6"/>
          <p:cNvSpPr/>
          <p:nvPr/>
        </p:nvSpPr>
        <p:spPr>
          <a:xfrm flipH="false" flipV="false" rot="0">
            <a:off x="815127" y="5894719"/>
            <a:ext cx="3290815" cy="3762886"/>
          </a:xfrm>
          <a:custGeom>
            <a:avLst/>
            <a:gdLst/>
            <a:ahLst/>
            <a:cxnLst/>
            <a:rect r="r" b="b" t="t" l="l"/>
            <a:pathLst>
              <a:path h="3762886" w="3290815">
                <a:moveTo>
                  <a:pt x="0" y="0"/>
                </a:moveTo>
                <a:lnTo>
                  <a:pt x="3290815" y="0"/>
                </a:lnTo>
                <a:lnTo>
                  <a:pt x="3290815" y="3762886"/>
                </a:lnTo>
                <a:lnTo>
                  <a:pt x="0" y="376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420502">
            <a:off x="14401085" y="899350"/>
            <a:ext cx="2763229" cy="1708178"/>
          </a:xfrm>
          <a:custGeom>
            <a:avLst/>
            <a:gdLst/>
            <a:ahLst/>
            <a:cxnLst/>
            <a:rect r="r" b="b" t="t" l="l"/>
            <a:pathLst>
              <a:path h="1708178" w="2763229">
                <a:moveTo>
                  <a:pt x="2763229" y="0"/>
                </a:moveTo>
                <a:lnTo>
                  <a:pt x="0" y="0"/>
                </a:lnTo>
                <a:lnTo>
                  <a:pt x="0" y="1708178"/>
                </a:lnTo>
                <a:lnTo>
                  <a:pt x="2763229" y="1708178"/>
                </a:lnTo>
                <a:lnTo>
                  <a:pt x="27632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05942" y="5530676"/>
            <a:ext cx="10697089" cy="1778824"/>
          </a:xfrm>
          <a:prstGeom prst="rect">
            <a:avLst/>
          </a:prstGeom>
        </p:spPr>
        <p:txBody>
          <a:bodyPr anchor="t" rtlCol="false" tIns="0" lIns="0" bIns="0" rIns="0">
            <a:spAutoFit/>
          </a:bodyPr>
          <a:lstStyle/>
          <a:p>
            <a:pPr algn="ctr">
              <a:lnSpc>
                <a:spcPts val="4781"/>
              </a:lnSpc>
            </a:pPr>
            <a:r>
              <a:rPr lang="en-US" sz="3415">
                <a:solidFill>
                  <a:srgbClr val="000000"/>
                </a:solidFill>
                <a:latin typeface="Open Sans"/>
              </a:rPr>
              <a:t>yang menjadi bahasa perdagangan dan kebudayaan di Nusantara karena perdagangan maritim dan hubungan budaya.</a:t>
            </a:r>
          </a:p>
        </p:txBody>
      </p:sp>
      <p:sp>
        <p:nvSpPr>
          <p:cNvPr name="TextBox 9" id="9"/>
          <p:cNvSpPr txBox="true"/>
          <p:nvPr/>
        </p:nvSpPr>
        <p:spPr>
          <a:xfrm rot="0">
            <a:off x="4177001" y="4736093"/>
            <a:ext cx="10554972" cy="780049"/>
          </a:xfrm>
          <a:prstGeom prst="rect">
            <a:avLst/>
          </a:prstGeom>
        </p:spPr>
        <p:txBody>
          <a:bodyPr anchor="t" rtlCol="false" tIns="0" lIns="0" bIns="0" rIns="0">
            <a:spAutoFit/>
          </a:bodyPr>
          <a:lstStyle/>
          <a:p>
            <a:pPr algn="ctr">
              <a:lnSpc>
                <a:spcPts val="6383"/>
              </a:lnSpc>
            </a:pPr>
            <a:r>
              <a:rPr lang="en-US" sz="4559">
                <a:solidFill>
                  <a:srgbClr val="A9D9FF"/>
                </a:solidFill>
                <a:latin typeface="Open Sans Bold"/>
              </a:rPr>
              <a:t>Fase awal:Pengaruh Bahasa Melayu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884037" y="1130720"/>
            <a:ext cx="14519927" cy="8025559"/>
          </a:xfrm>
          <a:custGeom>
            <a:avLst/>
            <a:gdLst/>
            <a:ahLst/>
            <a:cxnLst/>
            <a:rect r="r" b="b" t="t" l="l"/>
            <a:pathLst>
              <a:path h="8025559" w="14519927">
                <a:moveTo>
                  <a:pt x="0" y="0"/>
                </a:moveTo>
                <a:lnTo>
                  <a:pt x="14519926" y="0"/>
                </a:lnTo>
                <a:lnTo>
                  <a:pt x="14519926"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3059" y="2218406"/>
            <a:ext cx="10801882" cy="2575833"/>
            <a:chOff x="0" y="0"/>
            <a:chExt cx="14402509" cy="3434444"/>
          </a:xfrm>
        </p:grpSpPr>
        <p:sp>
          <p:nvSpPr>
            <p:cNvPr name="TextBox 4" id="4"/>
            <p:cNvSpPr txBox="true"/>
            <p:nvPr/>
          </p:nvSpPr>
          <p:spPr>
            <a:xfrm rot="0">
              <a:off x="0" y="2894002"/>
              <a:ext cx="14402509" cy="546684"/>
            </a:xfrm>
            <a:prstGeom prst="rect">
              <a:avLst/>
            </a:prstGeom>
          </p:spPr>
          <p:txBody>
            <a:bodyPr anchor="t" rtlCol="false" tIns="0" lIns="0" bIns="0" rIns="0">
              <a:spAutoFit/>
            </a:bodyPr>
            <a:lstStyle/>
            <a:p>
              <a:pPr algn="ctr">
                <a:lnSpc>
                  <a:spcPts val="3354"/>
                </a:lnSpc>
              </a:pPr>
            </a:p>
          </p:txBody>
        </p:sp>
        <p:sp>
          <p:nvSpPr>
            <p:cNvPr name="TextBox 5" id="5"/>
            <p:cNvSpPr txBox="true"/>
            <p:nvPr/>
          </p:nvSpPr>
          <p:spPr>
            <a:xfrm rot="0">
              <a:off x="0" y="57150"/>
              <a:ext cx="14402509" cy="2527154"/>
            </a:xfrm>
            <a:prstGeom prst="rect">
              <a:avLst/>
            </a:prstGeom>
          </p:spPr>
          <p:txBody>
            <a:bodyPr anchor="t" rtlCol="false" tIns="0" lIns="0" bIns="0" rIns="0">
              <a:spAutoFit/>
            </a:bodyPr>
            <a:lstStyle/>
            <a:p>
              <a:pPr algn="ctr">
                <a:lnSpc>
                  <a:spcPts val="7299"/>
                </a:lnSpc>
              </a:pPr>
              <a:r>
                <a:rPr lang="en-US" sz="6635">
                  <a:solidFill>
                    <a:srgbClr val="FFA800"/>
                  </a:solidFill>
                  <a:latin typeface="Lazydog"/>
                </a:rPr>
                <a:t>sejarah perkembangan bahasa indonesia</a:t>
              </a:r>
            </a:p>
          </p:txBody>
        </p:sp>
      </p:grpSp>
      <p:sp>
        <p:nvSpPr>
          <p:cNvPr name="Freeform 6" id="6"/>
          <p:cNvSpPr/>
          <p:nvPr/>
        </p:nvSpPr>
        <p:spPr>
          <a:xfrm flipH="false" flipV="false" rot="0">
            <a:off x="815127" y="5894719"/>
            <a:ext cx="3290815" cy="3762886"/>
          </a:xfrm>
          <a:custGeom>
            <a:avLst/>
            <a:gdLst/>
            <a:ahLst/>
            <a:cxnLst/>
            <a:rect r="r" b="b" t="t" l="l"/>
            <a:pathLst>
              <a:path h="3762886" w="3290815">
                <a:moveTo>
                  <a:pt x="0" y="0"/>
                </a:moveTo>
                <a:lnTo>
                  <a:pt x="3290815" y="0"/>
                </a:lnTo>
                <a:lnTo>
                  <a:pt x="3290815" y="3762886"/>
                </a:lnTo>
                <a:lnTo>
                  <a:pt x="0" y="376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420502">
            <a:off x="14401085" y="899350"/>
            <a:ext cx="2763229" cy="1708178"/>
          </a:xfrm>
          <a:custGeom>
            <a:avLst/>
            <a:gdLst/>
            <a:ahLst/>
            <a:cxnLst/>
            <a:rect r="r" b="b" t="t" l="l"/>
            <a:pathLst>
              <a:path h="1708178" w="2763229">
                <a:moveTo>
                  <a:pt x="2763229" y="0"/>
                </a:moveTo>
                <a:lnTo>
                  <a:pt x="0" y="0"/>
                </a:lnTo>
                <a:lnTo>
                  <a:pt x="0" y="1708178"/>
                </a:lnTo>
                <a:lnTo>
                  <a:pt x="2763229" y="1708178"/>
                </a:lnTo>
                <a:lnTo>
                  <a:pt x="27632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05942" y="5837569"/>
            <a:ext cx="10697089" cy="1778824"/>
          </a:xfrm>
          <a:prstGeom prst="rect">
            <a:avLst/>
          </a:prstGeom>
        </p:spPr>
        <p:txBody>
          <a:bodyPr anchor="t" rtlCol="false" tIns="0" lIns="0" bIns="0" rIns="0">
            <a:spAutoFit/>
          </a:bodyPr>
          <a:lstStyle/>
          <a:p>
            <a:pPr algn="ctr">
              <a:lnSpc>
                <a:spcPts val="4781"/>
              </a:lnSpc>
            </a:pPr>
            <a:r>
              <a:rPr lang="en-US" sz="3415">
                <a:solidFill>
                  <a:srgbClr val="000000"/>
                </a:solidFill>
                <a:latin typeface="Open Sans"/>
              </a:rPr>
              <a:t>Era penjajahan Belanda membawa pengaruh besar terhadap bahasa Indonesia, terutama dalam bidang administrasi, pendidikan, dan keagamaan.</a:t>
            </a:r>
          </a:p>
        </p:txBody>
      </p:sp>
      <p:sp>
        <p:nvSpPr>
          <p:cNvPr name="TextBox 9" id="9"/>
          <p:cNvSpPr txBox="true"/>
          <p:nvPr/>
        </p:nvSpPr>
        <p:spPr>
          <a:xfrm rot="0">
            <a:off x="5151734" y="4275508"/>
            <a:ext cx="8605506" cy="1312318"/>
          </a:xfrm>
          <a:prstGeom prst="rect">
            <a:avLst/>
          </a:prstGeom>
        </p:spPr>
        <p:txBody>
          <a:bodyPr anchor="t" rtlCol="false" tIns="0" lIns="0" bIns="0" rIns="0">
            <a:spAutoFit/>
          </a:bodyPr>
          <a:lstStyle/>
          <a:p>
            <a:pPr algn="ctr">
              <a:lnSpc>
                <a:spcPts val="5204"/>
              </a:lnSpc>
            </a:pPr>
            <a:r>
              <a:rPr lang="en-US" sz="3717">
                <a:solidFill>
                  <a:srgbClr val="A9D9FF"/>
                </a:solidFill>
                <a:latin typeface="Open Sans Bold"/>
              </a:rPr>
              <a:t>Fase Pembentukan: Pengaruh Asing dan Penerbitan Buku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884037" y="1130720"/>
            <a:ext cx="14519927" cy="8025559"/>
          </a:xfrm>
          <a:custGeom>
            <a:avLst/>
            <a:gdLst/>
            <a:ahLst/>
            <a:cxnLst/>
            <a:rect r="r" b="b" t="t" l="l"/>
            <a:pathLst>
              <a:path h="8025559" w="14519927">
                <a:moveTo>
                  <a:pt x="0" y="0"/>
                </a:moveTo>
                <a:lnTo>
                  <a:pt x="14519926" y="0"/>
                </a:lnTo>
                <a:lnTo>
                  <a:pt x="14519926"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3059" y="2218406"/>
            <a:ext cx="10801882" cy="2575833"/>
            <a:chOff x="0" y="0"/>
            <a:chExt cx="14402509" cy="3434444"/>
          </a:xfrm>
        </p:grpSpPr>
        <p:sp>
          <p:nvSpPr>
            <p:cNvPr name="TextBox 4" id="4"/>
            <p:cNvSpPr txBox="true"/>
            <p:nvPr/>
          </p:nvSpPr>
          <p:spPr>
            <a:xfrm rot="0">
              <a:off x="0" y="2894002"/>
              <a:ext cx="14402509" cy="546684"/>
            </a:xfrm>
            <a:prstGeom prst="rect">
              <a:avLst/>
            </a:prstGeom>
          </p:spPr>
          <p:txBody>
            <a:bodyPr anchor="t" rtlCol="false" tIns="0" lIns="0" bIns="0" rIns="0">
              <a:spAutoFit/>
            </a:bodyPr>
            <a:lstStyle/>
            <a:p>
              <a:pPr algn="ctr">
                <a:lnSpc>
                  <a:spcPts val="3354"/>
                </a:lnSpc>
              </a:pPr>
            </a:p>
          </p:txBody>
        </p:sp>
        <p:sp>
          <p:nvSpPr>
            <p:cNvPr name="TextBox 5" id="5"/>
            <p:cNvSpPr txBox="true"/>
            <p:nvPr/>
          </p:nvSpPr>
          <p:spPr>
            <a:xfrm rot="0">
              <a:off x="0" y="57150"/>
              <a:ext cx="14402509" cy="2527154"/>
            </a:xfrm>
            <a:prstGeom prst="rect">
              <a:avLst/>
            </a:prstGeom>
          </p:spPr>
          <p:txBody>
            <a:bodyPr anchor="t" rtlCol="false" tIns="0" lIns="0" bIns="0" rIns="0">
              <a:spAutoFit/>
            </a:bodyPr>
            <a:lstStyle/>
            <a:p>
              <a:pPr algn="ctr">
                <a:lnSpc>
                  <a:spcPts val="7299"/>
                </a:lnSpc>
              </a:pPr>
              <a:r>
                <a:rPr lang="en-US" sz="6635">
                  <a:solidFill>
                    <a:srgbClr val="FFA800"/>
                  </a:solidFill>
                  <a:latin typeface="Lazydog"/>
                </a:rPr>
                <a:t>sejarah perkembangan bahasa indonesia</a:t>
              </a:r>
            </a:p>
          </p:txBody>
        </p:sp>
      </p:grpSp>
      <p:sp>
        <p:nvSpPr>
          <p:cNvPr name="Freeform 6" id="6"/>
          <p:cNvSpPr/>
          <p:nvPr/>
        </p:nvSpPr>
        <p:spPr>
          <a:xfrm flipH="false" flipV="false" rot="0">
            <a:off x="815127" y="5894719"/>
            <a:ext cx="3290815" cy="3762886"/>
          </a:xfrm>
          <a:custGeom>
            <a:avLst/>
            <a:gdLst/>
            <a:ahLst/>
            <a:cxnLst/>
            <a:rect r="r" b="b" t="t" l="l"/>
            <a:pathLst>
              <a:path h="3762886" w="3290815">
                <a:moveTo>
                  <a:pt x="0" y="0"/>
                </a:moveTo>
                <a:lnTo>
                  <a:pt x="3290815" y="0"/>
                </a:lnTo>
                <a:lnTo>
                  <a:pt x="3290815" y="3762886"/>
                </a:lnTo>
                <a:lnTo>
                  <a:pt x="0" y="376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420502">
            <a:off x="14401085" y="899350"/>
            <a:ext cx="2763229" cy="1708178"/>
          </a:xfrm>
          <a:custGeom>
            <a:avLst/>
            <a:gdLst/>
            <a:ahLst/>
            <a:cxnLst/>
            <a:rect r="r" b="b" t="t" l="l"/>
            <a:pathLst>
              <a:path h="1708178" w="2763229">
                <a:moveTo>
                  <a:pt x="2763229" y="0"/>
                </a:moveTo>
                <a:lnTo>
                  <a:pt x="0" y="0"/>
                </a:lnTo>
                <a:lnTo>
                  <a:pt x="0" y="1708178"/>
                </a:lnTo>
                <a:lnTo>
                  <a:pt x="2763229" y="1708178"/>
                </a:lnTo>
                <a:lnTo>
                  <a:pt x="27632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05942" y="5837569"/>
            <a:ext cx="10697089" cy="2381633"/>
          </a:xfrm>
          <a:prstGeom prst="rect">
            <a:avLst/>
          </a:prstGeom>
        </p:spPr>
        <p:txBody>
          <a:bodyPr anchor="t" rtlCol="false" tIns="0" lIns="0" bIns="0" rIns="0">
            <a:spAutoFit/>
          </a:bodyPr>
          <a:lstStyle/>
          <a:p>
            <a:pPr algn="ctr">
              <a:lnSpc>
                <a:spcPts val="4781"/>
              </a:lnSpc>
            </a:pPr>
            <a:r>
              <a:rPr lang="en-US" sz="3415">
                <a:solidFill>
                  <a:srgbClr val="000000"/>
                </a:solidFill>
                <a:latin typeface="Open Sans"/>
              </a:rPr>
              <a:t>Sumpah Pemuda diakui sebagai tonggak penting dalam sejarah bahasa Indonesia. Sumpah ini menetapkan bahasa Indonesia sebagai bahasa persatuan bangsa.</a:t>
            </a:r>
          </a:p>
        </p:txBody>
      </p:sp>
      <p:sp>
        <p:nvSpPr>
          <p:cNvPr name="TextBox 9" id="9"/>
          <p:cNvSpPr txBox="true"/>
          <p:nvPr/>
        </p:nvSpPr>
        <p:spPr>
          <a:xfrm rot="0">
            <a:off x="5151734" y="4275508"/>
            <a:ext cx="8605506" cy="1312318"/>
          </a:xfrm>
          <a:prstGeom prst="rect">
            <a:avLst/>
          </a:prstGeom>
        </p:spPr>
        <p:txBody>
          <a:bodyPr anchor="t" rtlCol="false" tIns="0" lIns="0" bIns="0" rIns="0">
            <a:spAutoFit/>
          </a:bodyPr>
          <a:lstStyle/>
          <a:p>
            <a:pPr algn="ctr">
              <a:lnSpc>
                <a:spcPts val="5204"/>
              </a:lnSpc>
            </a:pPr>
            <a:r>
              <a:rPr lang="en-US" sz="3717">
                <a:solidFill>
                  <a:srgbClr val="A9D9FF"/>
                </a:solidFill>
                <a:latin typeface="Open Sans Bold"/>
              </a:rPr>
              <a:t>Fase Modernisasi: Sumpah Pemuda dan Identitas Kebangsaan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884037" y="1130720"/>
            <a:ext cx="14519927" cy="8025559"/>
          </a:xfrm>
          <a:custGeom>
            <a:avLst/>
            <a:gdLst/>
            <a:ahLst/>
            <a:cxnLst/>
            <a:rect r="r" b="b" t="t" l="l"/>
            <a:pathLst>
              <a:path h="8025559" w="14519927">
                <a:moveTo>
                  <a:pt x="0" y="0"/>
                </a:moveTo>
                <a:lnTo>
                  <a:pt x="14519926" y="0"/>
                </a:lnTo>
                <a:lnTo>
                  <a:pt x="14519926"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3059" y="2218406"/>
            <a:ext cx="10801882" cy="2575833"/>
            <a:chOff x="0" y="0"/>
            <a:chExt cx="14402509" cy="3434444"/>
          </a:xfrm>
        </p:grpSpPr>
        <p:sp>
          <p:nvSpPr>
            <p:cNvPr name="TextBox 4" id="4"/>
            <p:cNvSpPr txBox="true"/>
            <p:nvPr/>
          </p:nvSpPr>
          <p:spPr>
            <a:xfrm rot="0">
              <a:off x="0" y="2894002"/>
              <a:ext cx="14402509" cy="546684"/>
            </a:xfrm>
            <a:prstGeom prst="rect">
              <a:avLst/>
            </a:prstGeom>
          </p:spPr>
          <p:txBody>
            <a:bodyPr anchor="t" rtlCol="false" tIns="0" lIns="0" bIns="0" rIns="0">
              <a:spAutoFit/>
            </a:bodyPr>
            <a:lstStyle/>
            <a:p>
              <a:pPr algn="ctr">
                <a:lnSpc>
                  <a:spcPts val="3354"/>
                </a:lnSpc>
              </a:pPr>
            </a:p>
          </p:txBody>
        </p:sp>
        <p:sp>
          <p:nvSpPr>
            <p:cNvPr name="TextBox 5" id="5"/>
            <p:cNvSpPr txBox="true"/>
            <p:nvPr/>
          </p:nvSpPr>
          <p:spPr>
            <a:xfrm rot="0">
              <a:off x="0" y="57150"/>
              <a:ext cx="14402509" cy="2527154"/>
            </a:xfrm>
            <a:prstGeom prst="rect">
              <a:avLst/>
            </a:prstGeom>
          </p:spPr>
          <p:txBody>
            <a:bodyPr anchor="t" rtlCol="false" tIns="0" lIns="0" bIns="0" rIns="0">
              <a:spAutoFit/>
            </a:bodyPr>
            <a:lstStyle/>
            <a:p>
              <a:pPr algn="ctr">
                <a:lnSpc>
                  <a:spcPts val="7299"/>
                </a:lnSpc>
              </a:pPr>
              <a:r>
                <a:rPr lang="en-US" sz="6635">
                  <a:solidFill>
                    <a:srgbClr val="FFA800"/>
                  </a:solidFill>
                  <a:latin typeface="Lazydog"/>
                </a:rPr>
                <a:t>sejarah perkembangan bahasa indonesia</a:t>
              </a:r>
            </a:p>
          </p:txBody>
        </p:sp>
      </p:grpSp>
      <p:sp>
        <p:nvSpPr>
          <p:cNvPr name="Freeform 6" id="6"/>
          <p:cNvSpPr/>
          <p:nvPr/>
        </p:nvSpPr>
        <p:spPr>
          <a:xfrm flipH="false" flipV="false" rot="0">
            <a:off x="815127" y="5894719"/>
            <a:ext cx="3290815" cy="3762886"/>
          </a:xfrm>
          <a:custGeom>
            <a:avLst/>
            <a:gdLst/>
            <a:ahLst/>
            <a:cxnLst/>
            <a:rect r="r" b="b" t="t" l="l"/>
            <a:pathLst>
              <a:path h="3762886" w="3290815">
                <a:moveTo>
                  <a:pt x="0" y="0"/>
                </a:moveTo>
                <a:lnTo>
                  <a:pt x="3290815" y="0"/>
                </a:lnTo>
                <a:lnTo>
                  <a:pt x="3290815" y="3762886"/>
                </a:lnTo>
                <a:lnTo>
                  <a:pt x="0" y="376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420502">
            <a:off x="14401085" y="899350"/>
            <a:ext cx="2763229" cy="1708178"/>
          </a:xfrm>
          <a:custGeom>
            <a:avLst/>
            <a:gdLst/>
            <a:ahLst/>
            <a:cxnLst/>
            <a:rect r="r" b="b" t="t" l="l"/>
            <a:pathLst>
              <a:path h="1708178" w="2763229">
                <a:moveTo>
                  <a:pt x="2763229" y="0"/>
                </a:moveTo>
                <a:lnTo>
                  <a:pt x="0" y="0"/>
                </a:lnTo>
                <a:lnTo>
                  <a:pt x="0" y="1708178"/>
                </a:lnTo>
                <a:lnTo>
                  <a:pt x="2763229" y="1708178"/>
                </a:lnTo>
                <a:lnTo>
                  <a:pt x="27632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733930" y="5530676"/>
            <a:ext cx="9441114" cy="3172772"/>
          </a:xfrm>
          <a:prstGeom prst="rect">
            <a:avLst/>
          </a:prstGeom>
        </p:spPr>
        <p:txBody>
          <a:bodyPr anchor="t" rtlCol="false" tIns="0" lIns="0" bIns="0" rIns="0">
            <a:spAutoFit/>
          </a:bodyPr>
          <a:lstStyle/>
          <a:p>
            <a:pPr algn="ctr">
              <a:lnSpc>
                <a:spcPts val="4220"/>
              </a:lnSpc>
            </a:pPr>
            <a:r>
              <a:rPr lang="en-US" sz="3014">
                <a:solidFill>
                  <a:srgbClr val="000000"/>
                </a:solidFill>
                <a:latin typeface="Open Sans"/>
              </a:rPr>
              <a:t>Pada tahun 1947, Kongres Bahasa Indonesia Pertama diadakan di Solo, Jawa Tengah, untuk membahas masalah ejaan bahasa Indonesia. Hasilnya adalah ejaan yang disempurnakan, yang menjadi dasar bagi ejaan bahasa Indonesia hingga saat ini.</a:t>
            </a:r>
          </a:p>
        </p:txBody>
      </p:sp>
      <p:sp>
        <p:nvSpPr>
          <p:cNvPr name="TextBox 9" id="9"/>
          <p:cNvSpPr txBox="true"/>
          <p:nvPr/>
        </p:nvSpPr>
        <p:spPr>
          <a:xfrm rot="0">
            <a:off x="5151734" y="4095217"/>
            <a:ext cx="8605506" cy="1312318"/>
          </a:xfrm>
          <a:prstGeom prst="rect">
            <a:avLst/>
          </a:prstGeom>
        </p:spPr>
        <p:txBody>
          <a:bodyPr anchor="t" rtlCol="false" tIns="0" lIns="0" bIns="0" rIns="0">
            <a:spAutoFit/>
          </a:bodyPr>
          <a:lstStyle/>
          <a:p>
            <a:pPr algn="ctr">
              <a:lnSpc>
                <a:spcPts val="5204"/>
              </a:lnSpc>
            </a:pPr>
            <a:r>
              <a:rPr lang="en-US" sz="3717">
                <a:solidFill>
                  <a:srgbClr val="A9D9FF"/>
                </a:solidFill>
                <a:latin typeface="Open Sans Bold"/>
              </a:rPr>
              <a:t> Pengembangan Ejaan Bahasa Indonesia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9D9FF"/>
        </a:solidFill>
      </p:bgPr>
    </p:bg>
    <p:spTree>
      <p:nvGrpSpPr>
        <p:cNvPr id="1" name=""/>
        <p:cNvGrpSpPr/>
        <p:nvPr/>
      </p:nvGrpSpPr>
      <p:grpSpPr>
        <a:xfrm>
          <a:off x="0" y="0"/>
          <a:ext cx="0" cy="0"/>
          <a:chOff x="0" y="0"/>
          <a:chExt cx="0" cy="0"/>
        </a:xfrm>
      </p:grpSpPr>
      <p:sp>
        <p:nvSpPr>
          <p:cNvPr name="Freeform 2" id="2"/>
          <p:cNvSpPr/>
          <p:nvPr/>
        </p:nvSpPr>
        <p:spPr>
          <a:xfrm flipH="false" flipV="false" rot="0">
            <a:off x="1884037" y="1130720"/>
            <a:ext cx="14519927" cy="8025559"/>
          </a:xfrm>
          <a:custGeom>
            <a:avLst/>
            <a:gdLst/>
            <a:ahLst/>
            <a:cxnLst/>
            <a:rect r="r" b="b" t="t" l="l"/>
            <a:pathLst>
              <a:path h="8025559" w="14519927">
                <a:moveTo>
                  <a:pt x="0" y="0"/>
                </a:moveTo>
                <a:lnTo>
                  <a:pt x="14519926" y="0"/>
                </a:lnTo>
                <a:lnTo>
                  <a:pt x="14519926" y="8025560"/>
                </a:lnTo>
                <a:lnTo>
                  <a:pt x="0" y="802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3059" y="2218406"/>
            <a:ext cx="10801882" cy="2575833"/>
            <a:chOff x="0" y="0"/>
            <a:chExt cx="14402509" cy="3434444"/>
          </a:xfrm>
        </p:grpSpPr>
        <p:sp>
          <p:nvSpPr>
            <p:cNvPr name="TextBox 4" id="4"/>
            <p:cNvSpPr txBox="true"/>
            <p:nvPr/>
          </p:nvSpPr>
          <p:spPr>
            <a:xfrm rot="0">
              <a:off x="0" y="2894002"/>
              <a:ext cx="14402509" cy="546684"/>
            </a:xfrm>
            <a:prstGeom prst="rect">
              <a:avLst/>
            </a:prstGeom>
          </p:spPr>
          <p:txBody>
            <a:bodyPr anchor="t" rtlCol="false" tIns="0" lIns="0" bIns="0" rIns="0">
              <a:spAutoFit/>
            </a:bodyPr>
            <a:lstStyle/>
            <a:p>
              <a:pPr algn="ctr">
                <a:lnSpc>
                  <a:spcPts val="3354"/>
                </a:lnSpc>
              </a:pPr>
            </a:p>
          </p:txBody>
        </p:sp>
        <p:sp>
          <p:nvSpPr>
            <p:cNvPr name="TextBox 5" id="5"/>
            <p:cNvSpPr txBox="true"/>
            <p:nvPr/>
          </p:nvSpPr>
          <p:spPr>
            <a:xfrm rot="0">
              <a:off x="0" y="57150"/>
              <a:ext cx="14402509" cy="2527154"/>
            </a:xfrm>
            <a:prstGeom prst="rect">
              <a:avLst/>
            </a:prstGeom>
          </p:spPr>
          <p:txBody>
            <a:bodyPr anchor="t" rtlCol="false" tIns="0" lIns="0" bIns="0" rIns="0">
              <a:spAutoFit/>
            </a:bodyPr>
            <a:lstStyle/>
            <a:p>
              <a:pPr algn="ctr">
                <a:lnSpc>
                  <a:spcPts val="7299"/>
                </a:lnSpc>
              </a:pPr>
              <a:r>
                <a:rPr lang="en-US" sz="6635">
                  <a:solidFill>
                    <a:srgbClr val="FFA800"/>
                  </a:solidFill>
                  <a:latin typeface="Lazydog"/>
                </a:rPr>
                <a:t>sejarah perkembangan bahasa indonesia</a:t>
              </a:r>
            </a:p>
          </p:txBody>
        </p:sp>
      </p:grpSp>
      <p:sp>
        <p:nvSpPr>
          <p:cNvPr name="Freeform 6" id="6"/>
          <p:cNvSpPr/>
          <p:nvPr/>
        </p:nvSpPr>
        <p:spPr>
          <a:xfrm flipH="false" flipV="false" rot="0">
            <a:off x="815127" y="5894719"/>
            <a:ext cx="3290815" cy="3762886"/>
          </a:xfrm>
          <a:custGeom>
            <a:avLst/>
            <a:gdLst/>
            <a:ahLst/>
            <a:cxnLst/>
            <a:rect r="r" b="b" t="t" l="l"/>
            <a:pathLst>
              <a:path h="3762886" w="3290815">
                <a:moveTo>
                  <a:pt x="0" y="0"/>
                </a:moveTo>
                <a:lnTo>
                  <a:pt x="3290815" y="0"/>
                </a:lnTo>
                <a:lnTo>
                  <a:pt x="3290815" y="3762886"/>
                </a:lnTo>
                <a:lnTo>
                  <a:pt x="0" y="376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420502">
            <a:off x="14401085" y="899350"/>
            <a:ext cx="2763229" cy="1708178"/>
          </a:xfrm>
          <a:custGeom>
            <a:avLst/>
            <a:gdLst/>
            <a:ahLst/>
            <a:cxnLst/>
            <a:rect r="r" b="b" t="t" l="l"/>
            <a:pathLst>
              <a:path h="1708178" w="2763229">
                <a:moveTo>
                  <a:pt x="2763229" y="0"/>
                </a:moveTo>
                <a:lnTo>
                  <a:pt x="0" y="0"/>
                </a:lnTo>
                <a:lnTo>
                  <a:pt x="0" y="1708178"/>
                </a:lnTo>
                <a:lnTo>
                  <a:pt x="2763229" y="1708178"/>
                </a:lnTo>
                <a:lnTo>
                  <a:pt x="27632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733930" y="5368724"/>
            <a:ext cx="9441114" cy="2640740"/>
          </a:xfrm>
          <a:prstGeom prst="rect">
            <a:avLst/>
          </a:prstGeom>
        </p:spPr>
        <p:txBody>
          <a:bodyPr anchor="t" rtlCol="false" tIns="0" lIns="0" bIns="0" rIns="0">
            <a:spAutoFit/>
          </a:bodyPr>
          <a:lstStyle/>
          <a:p>
            <a:pPr algn="ctr">
              <a:lnSpc>
                <a:spcPts val="4220"/>
              </a:lnSpc>
            </a:pPr>
            <a:r>
              <a:rPr lang="en-US" sz="3014">
                <a:solidFill>
                  <a:srgbClr val="000000"/>
                </a:solidFill>
                <a:latin typeface="Open Sans"/>
              </a:rPr>
              <a:t>Pemerintah dan lembaga bahasa melakukan berbagai upaya untuk memelihara dan mengembangkan bahasa Indonesia, termasuk penyusunan kamus, peraturan ejaan, dan pengajaran bahasa Indonesia di sekolah.</a:t>
            </a:r>
          </a:p>
        </p:txBody>
      </p:sp>
      <p:sp>
        <p:nvSpPr>
          <p:cNvPr name="TextBox 9" id="9"/>
          <p:cNvSpPr txBox="true"/>
          <p:nvPr/>
        </p:nvSpPr>
        <p:spPr>
          <a:xfrm rot="0">
            <a:off x="5151734" y="4095217"/>
            <a:ext cx="8605506" cy="651810"/>
          </a:xfrm>
          <a:prstGeom prst="rect">
            <a:avLst/>
          </a:prstGeom>
        </p:spPr>
        <p:txBody>
          <a:bodyPr anchor="t" rtlCol="false" tIns="0" lIns="0" bIns="0" rIns="0">
            <a:spAutoFit/>
          </a:bodyPr>
          <a:lstStyle/>
          <a:p>
            <a:pPr algn="ctr">
              <a:lnSpc>
                <a:spcPts val="5204"/>
              </a:lnSpc>
            </a:pPr>
            <a:r>
              <a:rPr lang="en-US" sz="3717">
                <a:solidFill>
                  <a:srgbClr val="A9D9FF"/>
                </a:solidFill>
                <a:latin typeface="Open Sans Bold"/>
              </a:rPr>
              <a:t> Pemeliharaan dan Pengembangan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2E6"/>
        </a:solidFill>
      </p:bgPr>
    </p:bg>
    <p:spTree>
      <p:nvGrpSpPr>
        <p:cNvPr id="1" name=""/>
        <p:cNvGrpSpPr/>
        <p:nvPr/>
      </p:nvGrpSpPr>
      <p:grpSpPr>
        <a:xfrm>
          <a:off x="0" y="0"/>
          <a:ext cx="0" cy="0"/>
          <a:chOff x="0" y="0"/>
          <a:chExt cx="0" cy="0"/>
        </a:xfrm>
      </p:grpSpPr>
      <p:sp>
        <p:nvSpPr>
          <p:cNvPr name="Freeform 2" id="2"/>
          <p:cNvSpPr/>
          <p:nvPr/>
        </p:nvSpPr>
        <p:spPr>
          <a:xfrm flipH="false" flipV="false" rot="0">
            <a:off x="1091781" y="692819"/>
            <a:ext cx="16104439" cy="8901363"/>
          </a:xfrm>
          <a:custGeom>
            <a:avLst/>
            <a:gdLst/>
            <a:ahLst/>
            <a:cxnLst/>
            <a:rect r="r" b="b" t="t" l="l"/>
            <a:pathLst>
              <a:path h="8901363" w="16104439">
                <a:moveTo>
                  <a:pt x="0" y="0"/>
                </a:moveTo>
                <a:lnTo>
                  <a:pt x="16104438" y="0"/>
                </a:lnTo>
                <a:lnTo>
                  <a:pt x="16104438" y="8901362"/>
                </a:lnTo>
                <a:lnTo>
                  <a:pt x="0" y="8901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99091" y="2732412"/>
            <a:ext cx="9551798" cy="1558860"/>
          </a:xfrm>
          <a:prstGeom prst="rect">
            <a:avLst/>
          </a:prstGeom>
        </p:spPr>
        <p:txBody>
          <a:bodyPr anchor="t" rtlCol="false" tIns="0" lIns="0" bIns="0" rIns="0">
            <a:spAutoFit/>
          </a:bodyPr>
          <a:lstStyle/>
          <a:p>
            <a:pPr>
              <a:lnSpc>
                <a:spcPts val="6068"/>
              </a:lnSpc>
            </a:pPr>
            <a:r>
              <a:rPr lang="en-US" sz="5516">
                <a:solidFill>
                  <a:srgbClr val="CD4343"/>
                </a:solidFill>
                <a:latin typeface="Lazydog"/>
              </a:rPr>
              <a:t>Peristiwa Penting dalam Sejarah Bahasa Indonesia</a:t>
            </a:r>
          </a:p>
        </p:txBody>
      </p:sp>
      <p:sp>
        <p:nvSpPr>
          <p:cNvPr name="Freeform 4" id="4"/>
          <p:cNvSpPr/>
          <p:nvPr/>
        </p:nvSpPr>
        <p:spPr>
          <a:xfrm flipH="false" flipV="false" rot="0">
            <a:off x="14554961" y="6743846"/>
            <a:ext cx="3014778" cy="2850336"/>
          </a:xfrm>
          <a:custGeom>
            <a:avLst/>
            <a:gdLst/>
            <a:ahLst/>
            <a:cxnLst/>
            <a:rect r="r" b="b" t="t" l="l"/>
            <a:pathLst>
              <a:path h="2850336" w="3014778">
                <a:moveTo>
                  <a:pt x="0" y="0"/>
                </a:moveTo>
                <a:lnTo>
                  <a:pt x="3014779" y="0"/>
                </a:lnTo>
                <a:lnTo>
                  <a:pt x="3014779" y="2850335"/>
                </a:lnTo>
                <a:lnTo>
                  <a:pt x="0" y="28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0680" y="1028700"/>
            <a:ext cx="2883682" cy="1782640"/>
          </a:xfrm>
          <a:custGeom>
            <a:avLst/>
            <a:gdLst/>
            <a:ahLst/>
            <a:cxnLst/>
            <a:rect r="r" b="b" t="t" l="l"/>
            <a:pathLst>
              <a:path h="1782640" w="2883682">
                <a:moveTo>
                  <a:pt x="0" y="0"/>
                </a:moveTo>
                <a:lnTo>
                  <a:pt x="2883682" y="0"/>
                </a:lnTo>
                <a:lnTo>
                  <a:pt x="2883682" y="1782640"/>
                </a:lnTo>
                <a:lnTo>
                  <a:pt x="0" y="17826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06129" y="5872667"/>
            <a:ext cx="11302881" cy="2298914"/>
          </a:xfrm>
          <a:prstGeom prst="rect">
            <a:avLst/>
          </a:prstGeom>
        </p:spPr>
        <p:txBody>
          <a:bodyPr anchor="t" rtlCol="false" tIns="0" lIns="0" bIns="0" rIns="0">
            <a:spAutoFit/>
          </a:bodyPr>
          <a:lstStyle/>
          <a:p>
            <a:pPr>
              <a:lnSpc>
                <a:spcPts val="6113"/>
              </a:lnSpc>
            </a:pPr>
            <a:r>
              <a:rPr lang="en-US" sz="4366">
                <a:solidFill>
                  <a:srgbClr val="CD4343"/>
                </a:solidFill>
                <a:latin typeface="Open Sans"/>
              </a:rPr>
              <a:t>Sumpah Pemuda dan keputusan untuk menggunakan bahasa Indonesia sebagai bahasa persatuan</a:t>
            </a:r>
          </a:p>
        </p:txBody>
      </p:sp>
      <p:sp>
        <p:nvSpPr>
          <p:cNvPr name="TextBox 7" id="7"/>
          <p:cNvSpPr txBox="true"/>
          <p:nvPr/>
        </p:nvSpPr>
        <p:spPr>
          <a:xfrm rot="0">
            <a:off x="2799091" y="4652327"/>
            <a:ext cx="11302881" cy="887095"/>
          </a:xfrm>
          <a:prstGeom prst="rect">
            <a:avLst/>
          </a:prstGeom>
        </p:spPr>
        <p:txBody>
          <a:bodyPr anchor="t" rtlCol="false" tIns="0" lIns="0" bIns="0" rIns="0">
            <a:spAutoFit/>
          </a:bodyPr>
          <a:lstStyle/>
          <a:p>
            <a:pPr>
              <a:lnSpc>
                <a:spcPts val="7279"/>
              </a:lnSpc>
            </a:pPr>
            <a:r>
              <a:rPr lang="en-US" sz="5199">
                <a:solidFill>
                  <a:srgbClr val="CD4343"/>
                </a:solidFill>
                <a:latin typeface="Open Sans"/>
              </a:rPr>
              <a:t>Tahun 1928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3C8B1"/>
        </a:solidFill>
      </p:bgPr>
    </p:bg>
    <p:spTree>
      <p:nvGrpSpPr>
        <p:cNvPr id="1" name=""/>
        <p:cNvGrpSpPr/>
        <p:nvPr/>
      </p:nvGrpSpPr>
      <p:grpSpPr>
        <a:xfrm>
          <a:off x="0" y="0"/>
          <a:ext cx="0" cy="0"/>
          <a:chOff x="0" y="0"/>
          <a:chExt cx="0" cy="0"/>
        </a:xfrm>
      </p:grpSpPr>
      <p:sp>
        <p:nvSpPr>
          <p:cNvPr name="Freeform 2" id="2"/>
          <p:cNvSpPr/>
          <p:nvPr/>
        </p:nvSpPr>
        <p:spPr>
          <a:xfrm flipH="false" flipV="false" rot="0">
            <a:off x="1091781" y="692819"/>
            <a:ext cx="16104439" cy="8901363"/>
          </a:xfrm>
          <a:custGeom>
            <a:avLst/>
            <a:gdLst/>
            <a:ahLst/>
            <a:cxnLst/>
            <a:rect r="r" b="b" t="t" l="l"/>
            <a:pathLst>
              <a:path h="8901363" w="16104439">
                <a:moveTo>
                  <a:pt x="0" y="0"/>
                </a:moveTo>
                <a:lnTo>
                  <a:pt x="16104438" y="0"/>
                </a:lnTo>
                <a:lnTo>
                  <a:pt x="16104438" y="8901362"/>
                </a:lnTo>
                <a:lnTo>
                  <a:pt x="0" y="8901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99091" y="2713362"/>
            <a:ext cx="7563207" cy="1303899"/>
          </a:xfrm>
          <a:prstGeom prst="rect">
            <a:avLst/>
          </a:prstGeom>
        </p:spPr>
        <p:txBody>
          <a:bodyPr anchor="t" rtlCol="false" tIns="0" lIns="0" bIns="0" rIns="0">
            <a:spAutoFit/>
          </a:bodyPr>
          <a:lstStyle/>
          <a:p>
            <a:pPr>
              <a:lnSpc>
                <a:spcPts val="5033"/>
              </a:lnSpc>
            </a:pPr>
            <a:r>
              <a:rPr lang="en-US" sz="4575">
                <a:solidFill>
                  <a:srgbClr val="CD4343"/>
                </a:solidFill>
                <a:latin typeface="Lazydog"/>
              </a:rPr>
              <a:t>Peristiwa Penting dalam Sejarah Bahasa Indonesia</a:t>
            </a:r>
          </a:p>
        </p:txBody>
      </p:sp>
      <p:sp>
        <p:nvSpPr>
          <p:cNvPr name="Freeform 4" id="4"/>
          <p:cNvSpPr/>
          <p:nvPr/>
        </p:nvSpPr>
        <p:spPr>
          <a:xfrm flipH="false" flipV="false" rot="1552848">
            <a:off x="620911" y="8095902"/>
            <a:ext cx="3564719" cy="1134229"/>
          </a:xfrm>
          <a:custGeom>
            <a:avLst/>
            <a:gdLst/>
            <a:ahLst/>
            <a:cxnLst/>
            <a:rect r="r" b="b" t="t" l="l"/>
            <a:pathLst>
              <a:path h="1134229" w="3564719">
                <a:moveTo>
                  <a:pt x="0" y="0"/>
                </a:moveTo>
                <a:lnTo>
                  <a:pt x="3564719" y="0"/>
                </a:lnTo>
                <a:lnTo>
                  <a:pt x="3564719" y="1134229"/>
                </a:lnTo>
                <a:lnTo>
                  <a:pt x="0" y="113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556164" y="1316066"/>
            <a:ext cx="3703136" cy="2740321"/>
          </a:xfrm>
          <a:custGeom>
            <a:avLst/>
            <a:gdLst/>
            <a:ahLst/>
            <a:cxnLst/>
            <a:rect r="r" b="b" t="t" l="l"/>
            <a:pathLst>
              <a:path h="2740321" w="3703136">
                <a:moveTo>
                  <a:pt x="0" y="0"/>
                </a:moveTo>
                <a:lnTo>
                  <a:pt x="3703136" y="0"/>
                </a:lnTo>
                <a:lnTo>
                  <a:pt x="3703136" y="2740321"/>
                </a:lnTo>
                <a:lnTo>
                  <a:pt x="0" y="27403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65170" y="4256405"/>
            <a:ext cx="3630513" cy="887095"/>
          </a:xfrm>
          <a:prstGeom prst="rect">
            <a:avLst/>
          </a:prstGeom>
        </p:spPr>
        <p:txBody>
          <a:bodyPr anchor="t" rtlCol="false" tIns="0" lIns="0" bIns="0" rIns="0">
            <a:spAutoFit/>
          </a:bodyPr>
          <a:lstStyle/>
          <a:p>
            <a:pPr algn="ctr">
              <a:lnSpc>
                <a:spcPts val="7279"/>
              </a:lnSpc>
            </a:pPr>
            <a:r>
              <a:rPr lang="en-US" sz="5199">
                <a:solidFill>
                  <a:srgbClr val="CD4343"/>
                </a:solidFill>
                <a:latin typeface="Open Sans"/>
              </a:rPr>
              <a:t>Tahun 1945</a:t>
            </a:r>
          </a:p>
        </p:txBody>
      </p:sp>
      <p:sp>
        <p:nvSpPr>
          <p:cNvPr name="TextBox 7" id="7"/>
          <p:cNvSpPr txBox="true"/>
          <p:nvPr/>
        </p:nvSpPr>
        <p:spPr>
          <a:xfrm rot="0">
            <a:off x="2799091" y="5654896"/>
            <a:ext cx="10362297" cy="1553924"/>
          </a:xfrm>
          <a:prstGeom prst="rect">
            <a:avLst/>
          </a:prstGeom>
        </p:spPr>
        <p:txBody>
          <a:bodyPr anchor="t" rtlCol="false" tIns="0" lIns="0" bIns="0" rIns="0">
            <a:spAutoFit/>
          </a:bodyPr>
          <a:lstStyle/>
          <a:p>
            <a:pPr>
              <a:lnSpc>
                <a:spcPts val="6225"/>
              </a:lnSpc>
            </a:pPr>
            <a:r>
              <a:rPr lang="en-US" sz="4446">
                <a:solidFill>
                  <a:srgbClr val="CD4343"/>
                </a:solidFill>
                <a:latin typeface="Open Sans"/>
              </a:rPr>
              <a:t>Pengakuan bahasa Indonesia sebagai bahasa resmi Republik Indonesia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DAF9bEPF_wI</dc:identifier>
  <dcterms:modified xsi:type="dcterms:W3CDTF">2011-08-01T06:04:30Z</dcterms:modified>
  <cp:revision>1</cp:revision>
  <dc:title>Presentasi Pendidikan Kosong Peraturan Kelas Ditulis Tangan Biru dan Kuning</dc:title>
</cp:coreProperties>
</file>