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1" r:id="rId3"/>
    <p:sldId id="260" r:id="rId4"/>
    <p:sldId id="256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01-17" initials="81" lastIdx="1" clrIdx="0">
    <p:extLst>
      <p:ext uri="{19B8F6BF-5375-455C-9EA6-DF929625EA0E}">
        <p15:presenceInfo xmlns:p15="http://schemas.microsoft.com/office/powerpoint/2012/main" userId="801-1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2FF"/>
    <a:srgbClr val="F3C6B3"/>
    <a:srgbClr val="E79D31"/>
    <a:srgbClr val="D7D0C8"/>
    <a:srgbClr val="F5800B"/>
    <a:srgbClr val="EB9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12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108" y="4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61C-944D-42D8-A0F3-34001CC2F9C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AB57-3A88-4758-BFFF-B40682A1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2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61C-944D-42D8-A0F3-34001CC2F9C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AB57-3A88-4758-BFFF-B40682A1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9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61C-944D-42D8-A0F3-34001CC2F9C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AB57-3A88-4758-BFFF-B40682A1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2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61C-944D-42D8-A0F3-34001CC2F9C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AB57-3A88-4758-BFFF-B40682A1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11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61C-944D-42D8-A0F3-34001CC2F9C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AB57-3A88-4758-BFFF-B40682A1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79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61C-944D-42D8-A0F3-34001CC2F9C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AB57-3A88-4758-BFFF-B40682A1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9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61C-944D-42D8-A0F3-34001CC2F9C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AB57-3A88-4758-BFFF-B40682A1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6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61C-944D-42D8-A0F3-34001CC2F9C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AB57-3A88-4758-BFFF-B40682A1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74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61C-944D-42D8-A0F3-34001CC2F9C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AB57-3A88-4758-BFFF-B40682A1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97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61C-944D-42D8-A0F3-34001CC2F9C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AB57-3A88-4758-BFFF-B40682A1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51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161C-944D-42D8-A0F3-34001CC2F9C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AB57-3A88-4758-BFFF-B40682A1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8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161C-944D-42D8-A0F3-34001CC2F9CF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9AB57-3A88-4758-BFFF-B40682A15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42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1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2432" y="1177420"/>
            <a:ext cx="4338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디자인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3147" y="1446765"/>
            <a:ext cx="10548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solidFill>
                  <a:schemeClr val="tx1">
                    <a:lumMod val="95000"/>
                    <a:lumOff val="5000"/>
                  </a:schemeClr>
                </a:solidFill>
              </a:rPr>
              <a:t>서비스경험디자인 시나리오개발</a:t>
            </a:r>
            <a:endParaRPr lang="ko-KR" altLang="en-US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2931" y="4840252"/>
            <a:ext cx="2897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  스마트기기</a:t>
            </a:r>
            <a:r>
              <a:rPr lang="en-US" altLang="ko-KR" sz="1000"/>
              <a:t>UIUX</a:t>
            </a:r>
            <a:r>
              <a:rPr lang="ko-KR" altLang="en-US" sz="1000"/>
              <a:t>앱</a:t>
            </a:r>
            <a:r>
              <a:rPr lang="en-US" altLang="ko-KR" sz="1000"/>
              <a:t>&amp;</a:t>
            </a:r>
            <a:r>
              <a:rPr lang="ko-KR" altLang="en-US" sz="1000"/>
              <a:t>웹디자인</a:t>
            </a:r>
            <a:r>
              <a:rPr lang="en-US" altLang="ko-KR" sz="1000"/>
              <a:t>B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570124" y="2240237"/>
            <a:ext cx="4414058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8477602" y="5167595"/>
            <a:ext cx="2685192" cy="261610"/>
            <a:chOff x="8477602" y="5142558"/>
            <a:chExt cx="2685192" cy="261610"/>
          </a:xfrm>
        </p:grpSpPr>
        <p:sp>
          <p:nvSpPr>
            <p:cNvPr id="19" name="TextBox 18"/>
            <p:cNvSpPr txBox="1"/>
            <p:nvPr/>
          </p:nvSpPr>
          <p:spPr>
            <a:xfrm>
              <a:off x="8477602" y="5142558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평가 일시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512983" y="5142558"/>
              <a:ext cx="16498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2021</a:t>
              </a:r>
              <a:r>
                <a:rPr lang="ko-KR" altLang="en-US" sz="1100" dirty="0"/>
                <a:t>년  </a:t>
              </a:r>
              <a:r>
                <a:rPr lang="en-US" altLang="ko-KR" sz="1100" dirty="0"/>
                <a:t>11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17</a:t>
              </a:r>
              <a:r>
                <a:rPr lang="ko-KR" altLang="en-US" sz="1100" dirty="0"/>
                <a:t>일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477602" y="5481025"/>
            <a:ext cx="1887268" cy="261610"/>
            <a:chOff x="8477602" y="5481025"/>
            <a:chExt cx="1887268" cy="261610"/>
          </a:xfrm>
        </p:grpSpPr>
        <p:sp>
          <p:nvSpPr>
            <p:cNvPr id="29" name="TextBox 28"/>
            <p:cNvSpPr txBox="1"/>
            <p:nvPr/>
          </p:nvSpPr>
          <p:spPr>
            <a:xfrm>
              <a:off x="8477602" y="5481025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평가 방법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474883" y="5481025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포트폴리오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8477602" y="5819491"/>
            <a:ext cx="2725701" cy="261610"/>
            <a:chOff x="8477602" y="5819491"/>
            <a:chExt cx="2725701" cy="261610"/>
          </a:xfrm>
        </p:grpSpPr>
        <p:sp>
          <p:nvSpPr>
            <p:cNvPr id="31" name="TextBox 30"/>
            <p:cNvSpPr txBox="1"/>
            <p:nvPr/>
          </p:nvSpPr>
          <p:spPr>
            <a:xfrm>
              <a:off x="8477602" y="5819491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훈  </a:t>
              </a:r>
              <a:r>
                <a:rPr lang="ko-KR" altLang="en-US" sz="1100" dirty="0" err="1"/>
                <a:t>련</a:t>
              </a:r>
              <a:r>
                <a:rPr lang="ko-KR" altLang="en-US" sz="1100" dirty="0"/>
                <a:t>  생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870887" y="5819491"/>
              <a:ext cx="13324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/>
                <a:t>이훈희</a:t>
              </a:r>
              <a:r>
                <a:rPr lang="en-US" altLang="ko-KR" sz="1100" dirty="0"/>
                <a:t>         (</a:t>
              </a:r>
              <a:r>
                <a:rPr lang="ko-KR" altLang="en-US" sz="1100" dirty="0"/>
                <a:t>인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</p:grpSp>
      <p:cxnSp>
        <p:nvCxnSpPr>
          <p:cNvPr id="35" name="직선 연결선 34"/>
          <p:cNvCxnSpPr/>
          <p:nvPr/>
        </p:nvCxnSpPr>
        <p:spPr>
          <a:xfrm>
            <a:off x="8454701" y="5134863"/>
            <a:ext cx="2668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454701" y="5450276"/>
            <a:ext cx="2668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8454701" y="5765689"/>
            <a:ext cx="2668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8454701" y="6081101"/>
            <a:ext cx="2668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22432" y="1446765"/>
            <a:ext cx="243480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9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592" y="1654129"/>
            <a:ext cx="10706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100" b="1" dirty="0"/>
              <a:t>- </a:t>
            </a:r>
            <a:r>
              <a:rPr lang="ko-KR" altLang="en-US" sz="1100" b="1" dirty="0"/>
              <a:t>문항 </a:t>
            </a:r>
            <a:r>
              <a:rPr lang="en-US" altLang="ko-KR" sz="1100" b="1"/>
              <a:t>: </a:t>
            </a:r>
            <a:r>
              <a:rPr lang="ko-KR" altLang="en-US" sz="1100" b="1"/>
              <a:t>사용자의 </a:t>
            </a:r>
            <a:r>
              <a:rPr lang="en-US" altLang="ko-KR" sz="1100" b="1"/>
              <a:t>Need</a:t>
            </a:r>
            <a:r>
              <a:rPr lang="ko-KR" altLang="en-US" sz="1100" b="1"/>
              <a:t>와 </a:t>
            </a:r>
            <a:r>
              <a:rPr lang="en-US" altLang="ko-KR" sz="1100" b="1"/>
              <a:t>Problem</a:t>
            </a:r>
            <a:r>
              <a:rPr lang="ko-KR" altLang="en-US" sz="1100" b="1"/>
              <a:t>을 해결하가위한 </a:t>
            </a:r>
            <a:r>
              <a:rPr lang="en-US" altLang="ko-KR" sz="1100" b="1"/>
              <a:t>Solution</a:t>
            </a:r>
            <a:r>
              <a:rPr lang="ko-KR" altLang="en-US" sz="1100" b="1"/>
              <a:t>에 대한 시나리오를 작성 할 수 있는가</a:t>
            </a:r>
            <a:r>
              <a:rPr lang="en-US" altLang="ko-KR" sz="1100" b="1"/>
              <a:t>?</a:t>
            </a:r>
            <a:endParaRPr lang="ko-KR" altLang="en-US" sz="1100" b="1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660601" y="1833852"/>
            <a:ext cx="0" cy="1733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70124" y="2240237"/>
            <a:ext cx="4414058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570124" y="2684967"/>
            <a:ext cx="4414058" cy="1004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87323" y="3607362"/>
            <a:ext cx="0" cy="4380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874490" y="3607362"/>
            <a:ext cx="0" cy="4380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08588" y="1266478"/>
            <a:ext cx="68248" cy="1384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32509" y="602986"/>
            <a:ext cx="11303776" cy="5816863"/>
          </a:xfrm>
          <a:prstGeom prst="rect">
            <a:avLst/>
          </a:prstGeom>
          <a:noFill/>
          <a:ln w="9525">
            <a:solidFill>
              <a:srgbClr val="D7D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10321" y="385267"/>
            <a:ext cx="1892823" cy="435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수행내용</a:t>
            </a:r>
            <a:r>
              <a:rPr lang="ko-KR" altLang="en-US" sz="1100" b="1" dirty="0"/>
              <a:t> 및 채점기준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05411" y="1217922"/>
            <a:ext cx="107061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b="1" dirty="0"/>
              <a:t>수행 및 평가항목  </a:t>
            </a:r>
            <a:r>
              <a:rPr lang="en-US" altLang="ko-KR" sz="1400" b="1"/>
              <a:t>: </a:t>
            </a:r>
            <a:r>
              <a:rPr lang="ko-KR" altLang="en-US" sz="1400" b="1"/>
              <a:t>사용자의 </a:t>
            </a:r>
            <a:r>
              <a:rPr lang="en-US" altLang="ko-KR" sz="1400" b="1"/>
              <a:t>Need</a:t>
            </a:r>
            <a:r>
              <a:rPr lang="ko-KR" altLang="en-US" sz="1400" b="1"/>
              <a:t>와 </a:t>
            </a:r>
            <a:r>
              <a:rPr lang="en-US" altLang="ko-KR" sz="1400" b="1"/>
              <a:t>Problem</a:t>
            </a:r>
            <a:r>
              <a:rPr lang="ko-KR" altLang="en-US" sz="1400" b="1"/>
              <a:t>을 해결하가위한 </a:t>
            </a:r>
            <a:r>
              <a:rPr lang="en-US" altLang="ko-KR" sz="1400" b="1"/>
              <a:t>Solution</a:t>
            </a:r>
            <a:r>
              <a:rPr lang="ko-KR" altLang="en-US" sz="1400" b="1"/>
              <a:t>에 대한 시나리오를 작성 할 수 있다</a:t>
            </a:r>
            <a:r>
              <a:rPr lang="en-US" altLang="ko-KR" sz="1400" b="1"/>
              <a:t>.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05410" y="2708187"/>
            <a:ext cx="9119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b="1"/>
              <a:t>수행과제</a:t>
            </a:r>
            <a:endParaRPr lang="en-US" altLang="ko-KR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88472" y="3097092"/>
            <a:ext cx="9297655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100" b="1" dirty="0"/>
              <a:t>1. </a:t>
            </a:r>
            <a:r>
              <a:rPr lang="ko-KR" altLang="en-US" sz="1100" b="1" dirty="0"/>
              <a:t>사용자의 </a:t>
            </a:r>
            <a:r>
              <a:rPr lang="en-US" altLang="ko-KR" sz="1100" b="1" dirty="0"/>
              <a:t>Need</a:t>
            </a:r>
            <a:r>
              <a:rPr lang="ko-KR" altLang="en-US" sz="1100" b="1" dirty="0"/>
              <a:t>와 </a:t>
            </a:r>
            <a:r>
              <a:rPr lang="en-US" altLang="ko-KR" sz="1100" b="1" dirty="0"/>
              <a:t>Problem</a:t>
            </a:r>
            <a:r>
              <a:rPr lang="ko-KR" altLang="en-US" sz="1100" b="1" dirty="0"/>
              <a:t>을 정의한다</a:t>
            </a:r>
            <a:endParaRPr lang="en-US" altLang="ko-KR" sz="1100" b="1" dirty="0"/>
          </a:p>
          <a:p>
            <a:pPr fontAlgn="base">
              <a:lnSpc>
                <a:spcPct val="150000"/>
              </a:lnSpc>
            </a:pPr>
            <a:r>
              <a:rPr lang="en-US" altLang="ko-KR" sz="1100" b="1" dirty="0"/>
              <a:t>2. </a:t>
            </a:r>
            <a:r>
              <a:rPr lang="ko-KR" altLang="en-US" sz="1100" b="1" dirty="0"/>
              <a:t>문제해결을 위한 시나리오를 작성한다</a:t>
            </a:r>
            <a:r>
              <a:rPr lang="en-US" altLang="ko-KR" sz="1100" b="1" dirty="0"/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1100" b="1" dirty="0"/>
              <a:t>3. </a:t>
            </a:r>
            <a:r>
              <a:rPr lang="ko-KR" altLang="en-US" sz="1100" b="1" dirty="0"/>
              <a:t>시나리오를 바탕으로 아이디어스케치를 작성한다</a:t>
            </a:r>
            <a:r>
              <a:rPr lang="en-US" altLang="ko-KR" sz="1100" b="1" dirty="0"/>
              <a:t>.(</a:t>
            </a:r>
            <a:r>
              <a:rPr lang="ko-KR" altLang="en-US" sz="1100" b="1" dirty="0"/>
              <a:t>그래픽디자인</a:t>
            </a:r>
            <a:r>
              <a:rPr lang="en-US" altLang="ko-KR" sz="1100" b="1" dirty="0"/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altLang="ko-KR" sz="1100" b="1" dirty="0"/>
              <a:t>4. </a:t>
            </a:r>
            <a:r>
              <a:rPr lang="ko-KR" altLang="en-US" sz="1100" b="1" dirty="0"/>
              <a:t>아이디어스케치를 바탕으로 와이어프레임</a:t>
            </a:r>
            <a:r>
              <a:rPr lang="en-US" altLang="ko-KR" sz="1100" b="1" dirty="0"/>
              <a:t>(</a:t>
            </a:r>
            <a:r>
              <a:rPr lang="ko-KR" altLang="en-US" sz="1100" b="1" dirty="0" err="1"/>
              <a:t>어도비</a:t>
            </a:r>
            <a:r>
              <a:rPr lang="en-US" altLang="ko-KR" sz="1100" b="1" dirty="0"/>
              <a:t>XD)</a:t>
            </a:r>
            <a:r>
              <a:rPr lang="ko-KR" altLang="en-US" sz="1100" b="1" dirty="0"/>
              <a:t>을 작성한다</a:t>
            </a:r>
            <a:r>
              <a:rPr lang="en-US" altLang="ko-KR" sz="1100" b="1" dirty="0"/>
              <a:t>. (</a:t>
            </a:r>
            <a:r>
              <a:rPr lang="ko-KR" altLang="en-US" sz="1100" b="1" dirty="0"/>
              <a:t>기본페이지수 </a:t>
            </a:r>
            <a:r>
              <a:rPr lang="en-US" altLang="ko-KR" sz="1100" b="1" dirty="0"/>
              <a:t>: 2~4</a:t>
            </a:r>
            <a:r>
              <a:rPr lang="ko-KR" altLang="en-US" sz="1100" b="1" dirty="0"/>
              <a:t>개</a:t>
            </a:r>
            <a:r>
              <a:rPr lang="en-US" altLang="ko-KR" sz="1100" b="1" dirty="0"/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9593" y="2023325"/>
            <a:ext cx="9433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100" b="1"/>
              <a:t>- </a:t>
            </a:r>
            <a:r>
              <a:rPr lang="ko-KR" altLang="en-US" sz="1100" b="1"/>
              <a:t>파일저장명 </a:t>
            </a:r>
            <a:r>
              <a:rPr lang="en-US" altLang="ko-KR" sz="1100" b="1"/>
              <a:t>:</a:t>
            </a:r>
            <a:r>
              <a:rPr lang="ko-KR" altLang="en-US" sz="1100" b="1"/>
              <a:t> </a:t>
            </a:r>
            <a:r>
              <a:rPr lang="ko-KR" altLang="en-US" sz="1100" b="1">
                <a:solidFill>
                  <a:schemeClr val="tx1">
                    <a:lumMod val="95000"/>
                    <a:lumOff val="5000"/>
                  </a:schemeClr>
                </a:solidFill>
              </a:rPr>
              <a:t>서비스경험디자인 시나리오개발</a:t>
            </a:r>
            <a:r>
              <a:rPr lang="en-US" altLang="ko-KR" sz="1100" b="1">
                <a:solidFill>
                  <a:schemeClr val="tx1">
                    <a:lumMod val="95000"/>
                    <a:lumOff val="5000"/>
                  </a:schemeClr>
                </a:solidFill>
              </a:rPr>
              <a:t>_</a:t>
            </a:r>
            <a:r>
              <a:rPr lang="ko-KR" altLang="en-US" sz="1100" b="1">
                <a:solidFill>
                  <a:schemeClr val="tx1">
                    <a:lumMod val="95000"/>
                    <a:lumOff val="5000"/>
                  </a:schemeClr>
                </a:solidFill>
              </a:rPr>
              <a:t>문제파일</a:t>
            </a:r>
            <a:r>
              <a:rPr lang="en-US" altLang="ko-KR" sz="1100" b="1"/>
              <a:t>_</a:t>
            </a:r>
            <a:r>
              <a:rPr lang="ko-KR" altLang="en-US" sz="1100" b="1"/>
              <a:t>본인이름</a:t>
            </a:r>
            <a:r>
              <a:rPr lang="en-US" altLang="ko-KR" sz="1100" b="1"/>
              <a:t>. Pdf,</a:t>
            </a:r>
            <a:r>
              <a:rPr lang="ko-KR" altLang="en-US" sz="1100" b="1">
                <a:solidFill>
                  <a:schemeClr val="tx1">
                    <a:lumMod val="95000"/>
                    <a:lumOff val="5000"/>
                  </a:schemeClr>
                </a:solidFill>
              </a:rPr>
              <a:t> 서비스경험디자인 시나리오개발</a:t>
            </a:r>
            <a:r>
              <a:rPr lang="en-US" altLang="ko-KR" sz="1100" b="1">
                <a:solidFill>
                  <a:schemeClr val="tx1">
                    <a:lumMod val="95000"/>
                    <a:lumOff val="5000"/>
                  </a:schemeClr>
                </a:solidFill>
              </a:rPr>
              <a:t>_</a:t>
            </a:r>
            <a:r>
              <a:rPr lang="ko-KR" altLang="en-US" sz="1100" b="1">
                <a:solidFill>
                  <a:schemeClr val="tx1">
                    <a:lumMod val="95000"/>
                    <a:lumOff val="5000"/>
                  </a:schemeClr>
                </a:solidFill>
              </a:rPr>
              <a:t>제출양식</a:t>
            </a:r>
            <a:r>
              <a:rPr lang="en-US" altLang="ko-KR" sz="1100" b="1"/>
              <a:t>_</a:t>
            </a:r>
            <a:r>
              <a:rPr lang="ko-KR" altLang="en-US" sz="1100" b="1"/>
              <a:t>본인이름</a:t>
            </a:r>
            <a:r>
              <a:rPr lang="en-US" altLang="ko-KR" sz="1100" b="1"/>
              <a:t>. Pdf, AdobeXD</a:t>
            </a:r>
            <a:r>
              <a:rPr lang="ko-KR" altLang="en-US" sz="1100" b="1"/>
              <a:t>파일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508588" y="2769742"/>
            <a:ext cx="68248" cy="1384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35091-C34B-412B-AC9A-F751BCF211AC}"/>
              </a:ext>
            </a:extLst>
          </p:cNvPr>
          <p:cNvSpPr txBox="1"/>
          <p:nvPr/>
        </p:nvSpPr>
        <p:spPr>
          <a:xfrm>
            <a:off x="605410" y="4631572"/>
            <a:ext cx="9119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b="1"/>
              <a:t>작성방법</a:t>
            </a:r>
            <a:endParaRPr lang="en-US" altLang="ko-KR" sz="14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9D2CD1-9D56-4ACB-86DB-176ADB218A38}"/>
              </a:ext>
            </a:extLst>
          </p:cNvPr>
          <p:cNvSpPr/>
          <p:nvPr/>
        </p:nvSpPr>
        <p:spPr>
          <a:xfrm>
            <a:off x="508588" y="4693127"/>
            <a:ext cx="68248" cy="1384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F38119-CDB4-43F2-852C-F32F85287DBA}"/>
              </a:ext>
            </a:extLst>
          </p:cNvPr>
          <p:cNvSpPr txBox="1"/>
          <p:nvPr/>
        </p:nvSpPr>
        <p:spPr>
          <a:xfrm>
            <a:off x="588472" y="4970583"/>
            <a:ext cx="929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100" b="1"/>
              <a:t>- </a:t>
            </a:r>
            <a:r>
              <a:rPr lang="ko-KR" altLang="en-US" sz="1100" b="1"/>
              <a:t>자유형식으로 작성할 수 있으나</a:t>
            </a:r>
            <a:r>
              <a:rPr lang="en-US" altLang="ko-KR" sz="1100" b="1"/>
              <a:t> </a:t>
            </a:r>
            <a:r>
              <a:rPr lang="ko-KR" altLang="en-US" sz="1100" b="1"/>
              <a:t>반드시 간지에 문제에 대한 제목을 정의하고  다음페이지에 답안을 작성한다</a:t>
            </a:r>
            <a:r>
              <a:rPr lang="en-US" altLang="ko-KR" sz="1100" b="1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459290-4015-435A-90BB-0E4105F46BD4}"/>
              </a:ext>
            </a:extLst>
          </p:cNvPr>
          <p:cNvSpPr txBox="1"/>
          <p:nvPr/>
        </p:nvSpPr>
        <p:spPr>
          <a:xfrm>
            <a:off x="588472" y="5251173"/>
            <a:ext cx="929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100" b="1"/>
              <a:t>- </a:t>
            </a:r>
            <a:r>
              <a:rPr lang="ko-KR" altLang="en-US" sz="1100" b="1"/>
              <a:t>결과물의 모든 내용은 </a:t>
            </a:r>
            <a:r>
              <a:rPr lang="en-US" altLang="ko-KR" sz="1100" b="1"/>
              <a:t>AdobeXD</a:t>
            </a:r>
            <a:r>
              <a:rPr lang="ko-KR" altLang="en-US" sz="1100" b="1"/>
              <a:t>로 편집하고 세부요소는  </a:t>
            </a:r>
            <a:r>
              <a:rPr lang="en-US" altLang="ko-KR" sz="1100" b="1"/>
              <a:t>Illustrator, Photoshop</a:t>
            </a:r>
            <a:r>
              <a:rPr lang="ko-KR" altLang="en-US" sz="1100" b="1"/>
              <a:t>을 적극 활용하여 제작한다</a:t>
            </a:r>
            <a:r>
              <a:rPr lang="en-US" altLang="ko-KR" sz="11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772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660601" y="1833852"/>
            <a:ext cx="0" cy="1733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70124" y="2240237"/>
            <a:ext cx="4414058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570124" y="2684967"/>
            <a:ext cx="4414058" cy="1004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87323" y="3607362"/>
            <a:ext cx="0" cy="4380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874490" y="3607362"/>
            <a:ext cx="0" cy="4380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32509" y="602986"/>
            <a:ext cx="11303776" cy="5816863"/>
          </a:xfrm>
          <a:prstGeom prst="rect">
            <a:avLst/>
          </a:prstGeom>
          <a:noFill/>
          <a:ln w="9525">
            <a:solidFill>
              <a:srgbClr val="D7D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10321" y="385267"/>
            <a:ext cx="1892823" cy="435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수행내용</a:t>
            </a:r>
            <a:r>
              <a:rPr lang="ko-KR" altLang="en-US" sz="1100" b="1" dirty="0"/>
              <a:t> 및 채점기준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5410" y="1325188"/>
            <a:ext cx="9119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b="1" dirty="0"/>
              <a:t>채점 기준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총 배점 </a:t>
            </a:r>
            <a:r>
              <a:rPr lang="en-US" altLang="ko-KR" sz="1400" b="1" dirty="0"/>
              <a:t>: 100</a:t>
            </a:r>
            <a:r>
              <a:rPr lang="ko-KR" altLang="en-US" sz="1400" b="1" dirty="0"/>
              <a:t>점</a:t>
            </a:r>
            <a:r>
              <a:rPr lang="en-US" altLang="ko-KR" sz="1400" b="1" dirty="0"/>
              <a:t>)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55715" y="2039537"/>
            <a:ext cx="9330412" cy="517490"/>
            <a:chOff x="680363" y="2846115"/>
            <a:chExt cx="9330412" cy="517490"/>
          </a:xfrm>
        </p:grpSpPr>
        <p:sp>
          <p:nvSpPr>
            <p:cNvPr id="28" name="TextBox 27"/>
            <p:cNvSpPr txBox="1"/>
            <p:nvPr/>
          </p:nvSpPr>
          <p:spPr>
            <a:xfrm>
              <a:off x="713120" y="2846115"/>
              <a:ext cx="92976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sz="1100" b="1" dirty="0"/>
                <a:t>1</a:t>
              </a:r>
              <a:r>
                <a:rPr lang="en-US" altLang="ko-KR" sz="1100" b="1"/>
                <a:t>. </a:t>
              </a:r>
              <a:r>
                <a:rPr lang="ko-KR" altLang="en-US" sz="1100" b="1"/>
                <a:t>사용자의 </a:t>
              </a:r>
              <a:r>
                <a:rPr lang="en-US" altLang="ko-KR" sz="1100" b="1"/>
                <a:t>Need</a:t>
              </a:r>
              <a:r>
                <a:rPr lang="ko-KR" altLang="en-US" sz="1100" b="1"/>
                <a:t>와 </a:t>
              </a:r>
              <a:r>
                <a:rPr lang="en-US" altLang="ko-KR" sz="1100" b="1"/>
                <a:t>Problem</a:t>
              </a:r>
              <a:r>
                <a:rPr lang="ko-KR" altLang="en-US" sz="1100" b="1"/>
                <a:t>을 정의하였는가</a:t>
              </a:r>
              <a:r>
                <a:rPr lang="en-US" altLang="ko-KR" sz="1100" b="1"/>
                <a:t>?  </a:t>
              </a:r>
              <a:r>
                <a:rPr lang="ko-KR" altLang="en-US" sz="1100" b="1" dirty="0"/>
                <a:t>배점</a:t>
              </a:r>
              <a:r>
                <a:rPr lang="en-US" altLang="ko-KR" sz="1100" b="1" dirty="0"/>
                <a:t>: 20</a:t>
              </a:r>
              <a:r>
                <a:rPr lang="ko-KR" altLang="en-US" sz="1100" b="1" dirty="0"/>
                <a:t>점</a:t>
              </a:r>
            </a:p>
            <a:p>
              <a:pPr fontAlgn="base"/>
              <a:endParaRPr lang="ko-KR" altLang="en-US" sz="11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0363" y="3101995"/>
              <a:ext cx="92976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1100" dirty="0"/>
                <a:t>    매우 우수함 </a:t>
              </a:r>
              <a:r>
                <a:rPr lang="en-US" altLang="ko-KR" sz="1100" dirty="0"/>
                <a:t>20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~19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 | </a:t>
              </a:r>
              <a:r>
                <a:rPr lang="ko-KR" altLang="en-US" sz="1100" dirty="0"/>
                <a:t>우수함 </a:t>
              </a:r>
              <a:r>
                <a:rPr lang="en-US" altLang="ko-KR" sz="1100" dirty="0"/>
                <a:t>18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~16</a:t>
              </a:r>
              <a:r>
                <a:rPr lang="ko-KR" altLang="en-US" sz="1100" dirty="0"/>
                <a:t>점 </a:t>
              </a:r>
              <a:r>
                <a:rPr lang="en-US" altLang="ko-KR" sz="1100" dirty="0"/>
                <a:t>| </a:t>
              </a:r>
              <a:r>
                <a:rPr lang="ko-KR" altLang="en-US" sz="1100" dirty="0"/>
                <a:t>보통임 </a:t>
              </a:r>
              <a:r>
                <a:rPr lang="en-US" altLang="ko-KR" sz="1100" dirty="0"/>
                <a:t>15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~13</a:t>
              </a:r>
              <a:r>
                <a:rPr lang="ko-KR" altLang="en-US" sz="1100" dirty="0"/>
                <a:t>점 </a:t>
              </a:r>
              <a:r>
                <a:rPr lang="en-US" altLang="ko-KR" sz="1100" dirty="0"/>
                <a:t>| </a:t>
              </a:r>
              <a:r>
                <a:rPr lang="ko-KR" altLang="en-US" sz="1100" dirty="0"/>
                <a:t>미흡함 </a:t>
              </a:r>
              <a:r>
                <a:rPr lang="en-US" altLang="ko-KR" sz="1100" dirty="0"/>
                <a:t>12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~10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 | </a:t>
              </a:r>
              <a:r>
                <a:rPr lang="ko-KR" altLang="en-US" sz="1100" dirty="0"/>
                <a:t>매우 미흡함 </a:t>
              </a:r>
              <a:r>
                <a:rPr lang="en-US" altLang="ko-KR" sz="1100" dirty="0"/>
                <a:t>9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~0</a:t>
              </a:r>
              <a:r>
                <a:rPr lang="ko-KR" altLang="en-US" sz="1100" dirty="0"/>
                <a:t>점</a:t>
              </a: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08588" y="1386743"/>
            <a:ext cx="68248" cy="1384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857E486-ED7A-46AD-A07A-D983DDE875BB}"/>
              </a:ext>
            </a:extLst>
          </p:cNvPr>
          <p:cNvGrpSpPr/>
          <p:nvPr/>
        </p:nvGrpSpPr>
        <p:grpSpPr>
          <a:xfrm>
            <a:off x="555715" y="2909484"/>
            <a:ext cx="9330412" cy="517490"/>
            <a:chOff x="680363" y="2846115"/>
            <a:chExt cx="9330412" cy="51749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F74B9F-592E-412B-9453-781B396D1EF6}"/>
                </a:ext>
              </a:extLst>
            </p:cNvPr>
            <p:cNvSpPr txBox="1"/>
            <p:nvPr/>
          </p:nvSpPr>
          <p:spPr>
            <a:xfrm>
              <a:off x="713120" y="2846115"/>
              <a:ext cx="92976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sz="1100" b="1" dirty="0"/>
                <a:t>2</a:t>
              </a:r>
              <a:r>
                <a:rPr lang="en-US" altLang="ko-KR" sz="1100" b="1"/>
                <a:t>.</a:t>
              </a:r>
              <a:r>
                <a:rPr lang="ko-KR" altLang="en-US" sz="1100" b="1"/>
                <a:t> 문제해결을 위한 시나리오를 작성하였는가</a:t>
              </a:r>
              <a:r>
                <a:rPr lang="en-US" altLang="ko-KR" sz="1100" b="1"/>
                <a:t>?  </a:t>
              </a:r>
              <a:r>
                <a:rPr lang="ko-KR" altLang="en-US" sz="1100" b="1" dirty="0"/>
                <a:t>배점</a:t>
              </a:r>
              <a:r>
                <a:rPr lang="en-US" altLang="ko-KR" sz="1100" b="1" dirty="0"/>
                <a:t>: 20</a:t>
              </a:r>
              <a:r>
                <a:rPr lang="ko-KR" altLang="en-US" sz="1100" b="1" dirty="0"/>
                <a:t>점</a:t>
              </a:r>
            </a:p>
            <a:p>
              <a:pPr fontAlgn="base"/>
              <a:endParaRPr lang="ko-KR" altLang="en-US" sz="11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727174-0EC0-47CE-B7F0-BF52218D01D1}"/>
                </a:ext>
              </a:extLst>
            </p:cNvPr>
            <p:cNvSpPr txBox="1"/>
            <p:nvPr/>
          </p:nvSpPr>
          <p:spPr>
            <a:xfrm>
              <a:off x="680363" y="3101995"/>
              <a:ext cx="92976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1100" dirty="0"/>
                <a:t>    매우 우수함 </a:t>
              </a:r>
              <a:r>
                <a:rPr lang="en-US" altLang="ko-KR" sz="1100" dirty="0"/>
                <a:t>20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~19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 | </a:t>
              </a:r>
              <a:r>
                <a:rPr lang="ko-KR" altLang="en-US" sz="1100" dirty="0"/>
                <a:t>우수함 </a:t>
              </a:r>
              <a:r>
                <a:rPr lang="en-US" altLang="ko-KR" sz="1100" dirty="0"/>
                <a:t>18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~16</a:t>
              </a:r>
              <a:r>
                <a:rPr lang="ko-KR" altLang="en-US" sz="1100" dirty="0"/>
                <a:t>점 </a:t>
              </a:r>
              <a:r>
                <a:rPr lang="en-US" altLang="ko-KR" sz="1100" dirty="0"/>
                <a:t>| </a:t>
              </a:r>
              <a:r>
                <a:rPr lang="ko-KR" altLang="en-US" sz="1100" dirty="0"/>
                <a:t>보통임 </a:t>
              </a:r>
              <a:r>
                <a:rPr lang="en-US" altLang="ko-KR" sz="1100" dirty="0"/>
                <a:t>15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~13</a:t>
              </a:r>
              <a:r>
                <a:rPr lang="ko-KR" altLang="en-US" sz="1100" dirty="0"/>
                <a:t>점 </a:t>
              </a:r>
              <a:r>
                <a:rPr lang="en-US" altLang="ko-KR" sz="1100" dirty="0"/>
                <a:t>| </a:t>
              </a:r>
              <a:r>
                <a:rPr lang="ko-KR" altLang="en-US" sz="1100" dirty="0"/>
                <a:t>미흡함 </a:t>
              </a:r>
              <a:r>
                <a:rPr lang="en-US" altLang="ko-KR" sz="1100" dirty="0"/>
                <a:t>12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~10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 | </a:t>
              </a:r>
              <a:r>
                <a:rPr lang="ko-KR" altLang="en-US" sz="1100" dirty="0"/>
                <a:t>매우 미흡함 </a:t>
              </a:r>
              <a:r>
                <a:rPr lang="en-US" altLang="ko-KR" sz="1100" dirty="0"/>
                <a:t>9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~0</a:t>
              </a:r>
              <a:r>
                <a:rPr lang="ko-KR" altLang="en-US" sz="1100" dirty="0"/>
                <a:t>점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79C6BAA-038F-472A-A243-23F2690668A2}"/>
              </a:ext>
            </a:extLst>
          </p:cNvPr>
          <p:cNvGrpSpPr/>
          <p:nvPr/>
        </p:nvGrpSpPr>
        <p:grpSpPr>
          <a:xfrm>
            <a:off x="555715" y="3779432"/>
            <a:ext cx="9330412" cy="517490"/>
            <a:chOff x="680363" y="2846115"/>
            <a:chExt cx="9330412" cy="51749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01368B-479E-4D66-8D37-31BE1ADB4120}"/>
                </a:ext>
              </a:extLst>
            </p:cNvPr>
            <p:cNvSpPr txBox="1"/>
            <p:nvPr/>
          </p:nvSpPr>
          <p:spPr>
            <a:xfrm>
              <a:off x="713120" y="2846115"/>
              <a:ext cx="92976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sz="1100" b="1" dirty="0"/>
                <a:t>3</a:t>
              </a:r>
              <a:r>
                <a:rPr lang="en-US" altLang="ko-KR" sz="1100" b="1"/>
                <a:t>.</a:t>
              </a:r>
              <a:r>
                <a:rPr lang="ko-KR" altLang="en-US" sz="1100" b="1"/>
                <a:t> 시나리오를 바탕으로 아이디어스케치를 작성하였는가</a:t>
              </a:r>
              <a:r>
                <a:rPr lang="en-US" altLang="ko-KR" sz="1100" b="1"/>
                <a:t>?  </a:t>
              </a:r>
              <a:r>
                <a:rPr lang="ko-KR" altLang="en-US" sz="1100" b="1" dirty="0"/>
                <a:t>배점</a:t>
              </a:r>
              <a:r>
                <a:rPr lang="en-US" altLang="ko-KR" sz="1100" b="1" dirty="0"/>
                <a:t>: 20</a:t>
              </a:r>
              <a:r>
                <a:rPr lang="ko-KR" altLang="en-US" sz="1100" b="1" dirty="0"/>
                <a:t>점</a:t>
              </a:r>
            </a:p>
            <a:p>
              <a:pPr fontAlgn="base"/>
              <a:endParaRPr lang="ko-KR" altLang="en-US" sz="11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CEE5F9-98E7-447A-A542-E5C0E78D3D7E}"/>
                </a:ext>
              </a:extLst>
            </p:cNvPr>
            <p:cNvSpPr txBox="1"/>
            <p:nvPr/>
          </p:nvSpPr>
          <p:spPr>
            <a:xfrm>
              <a:off x="680363" y="3101995"/>
              <a:ext cx="92976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1100" dirty="0"/>
                <a:t>    매우 우수함 </a:t>
              </a:r>
              <a:r>
                <a:rPr lang="en-US" altLang="ko-KR" sz="1100" dirty="0"/>
                <a:t>20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~19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 | </a:t>
              </a:r>
              <a:r>
                <a:rPr lang="ko-KR" altLang="en-US" sz="1100" dirty="0"/>
                <a:t>우수함 </a:t>
              </a:r>
              <a:r>
                <a:rPr lang="en-US" altLang="ko-KR" sz="1100" dirty="0"/>
                <a:t>18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~16</a:t>
              </a:r>
              <a:r>
                <a:rPr lang="ko-KR" altLang="en-US" sz="1100" dirty="0"/>
                <a:t>점 </a:t>
              </a:r>
              <a:r>
                <a:rPr lang="en-US" altLang="ko-KR" sz="1100" dirty="0"/>
                <a:t>| </a:t>
              </a:r>
              <a:r>
                <a:rPr lang="ko-KR" altLang="en-US" sz="1100" dirty="0"/>
                <a:t>보통임 </a:t>
              </a:r>
              <a:r>
                <a:rPr lang="en-US" altLang="ko-KR" sz="1100" dirty="0"/>
                <a:t>15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~13</a:t>
              </a:r>
              <a:r>
                <a:rPr lang="ko-KR" altLang="en-US" sz="1100" dirty="0"/>
                <a:t>점 </a:t>
              </a:r>
              <a:r>
                <a:rPr lang="en-US" altLang="ko-KR" sz="1100" dirty="0"/>
                <a:t>| </a:t>
              </a:r>
              <a:r>
                <a:rPr lang="ko-KR" altLang="en-US" sz="1100" dirty="0"/>
                <a:t>미흡함 </a:t>
              </a:r>
              <a:r>
                <a:rPr lang="en-US" altLang="ko-KR" sz="1100" dirty="0"/>
                <a:t>12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~10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 | </a:t>
              </a:r>
              <a:r>
                <a:rPr lang="ko-KR" altLang="en-US" sz="1100" dirty="0"/>
                <a:t>매우 미흡함 </a:t>
              </a:r>
              <a:r>
                <a:rPr lang="en-US" altLang="ko-KR" sz="1100" dirty="0"/>
                <a:t>9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~0</a:t>
              </a:r>
              <a:r>
                <a:rPr lang="ko-KR" altLang="en-US" sz="1100" dirty="0"/>
                <a:t>점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AC30494-4013-404B-B0F6-24EBB7E7F97A}"/>
              </a:ext>
            </a:extLst>
          </p:cNvPr>
          <p:cNvGrpSpPr/>
          <p:nvPr/>
        </p:nvGrpSpPr>
        <p:grpSpPr>
          <a:xfrm>
            <a:off x="555715" y="4649380"/>
            <a:ext cx="9330412" cy="517490"/>
            <a:chOff x="680363" y="2846115"/>
            <a:chExt cx="9330412" cy="51749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C19643-B9CB-49D8-A24C-1486925A9C25}"/>
                </a:ext>
              </a:extLst>
            </p:cNvPr>
            <p:cNvSpPr txBox="1"/>
            <p:nvPr/>
          </p:nvSpPr>
          <p:spPr>
            <a:xfrm>
              <a:off x="713120" y="2846115"/>
              <a:ext cx="92976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sz="1100" b="1" dirty="0"/>
                <a:t>4</a:t>
              </a:r>
              <a:r>
                <a:rPr lang="en-US" altLang="ko-KR" sz="1100" b="1"/>
                <a:t>.</a:t>
              </a:r>
              <a:r>
                <a:rPr lang="ko-KR" altLang="en-US" sz="1100" b="1"/>
                <a:t> 아이디어스케치를 바탕으로 와이어프레임을 작성하였는가</a:t>
              </a:r>
              <a:r>
                <a:rPr lang="en-US" altLang="ko-KR" sz="1100" b="1"/>
                <a:t>?  </a:t>
              </a:r>
              <a:r>
                <a:rPr lang="ko-KR" altLang="en-US" sz="1100" b="1" dirty="0"/>
                <a:t>배점</a:t>
              </a:r>
              <a:r>
                <a:rPr lang="en-US" altLang="ko-KR" sz="1100" b="1" dirty="0"/>
                <a:t>: 20</a:t>
              </a:r>
              <a:r>
                <a:rPr lang="ko-KR" altLang="en-US" sz="1100" b="1" dirty="0"/>
                <a:t>점</a:t>
              </a:r>
            </a:p>
            <a:p>
              <a:pPr fontAlgn="base"/>
              <a:endParaRPr lang="ko-KR" altLang="en-US" sz="11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9CA78D-C12D-4158-8004-17A5A4980C93}"/>
                </a:ext>
              </a:extLst>
            </p:cNvPr>
            <p:cNvSpPr txBox="1"/>
            <p:nvPr/>
          </p:nvSpPr>
          <p:spPr>
            <a:xfrm>
              <a:off x="680363" y="3101995"/>
              <a:ext cx="92976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1100" dirty="0"/>
                <a:t>    매우 우수함 </a:t>
              </a:r>
              <a:r>
                <a:rPr lang="en-US" altLang="ko-KR" sz="1100" dirty="0"/>
                <a:t>20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~19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 | </a:t>
              </a:r>
              <a:r>
                <a:rPr lang="ko-KR" altLang="en-US" sz="1100" dirty="0"/>
                <a:t>우수함 </a:t>
              </a:r>
              <a:r>
                <a:rPr lang="en-US" altLang="ko-KR" sz="1100" dirty="0"/>
                <a:t>18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~16</a:t>
              </a:r>
              <a:r>
                <a:rPr lang="ko-KR" altLang="en-US" sz="1100" dirty="0"/>
                <a:t>점 </a:t>
              </a:r>
              <a:r>
                <a:rPr lang="en-US" altLang="ko-KR" sz="1100" dirty="0"/>
                <a:t>| </a:t>
              </a:r>
              <a:r>
                <a:rPr lang="ko-KR" altLang="en-US" sz="1100" dirty="0"/>
                <a:t>보통임 </a:t>
              </a:r>
              <a:r>
                <a:rPr lang="en-US" altLang="ko-KR" sz="1100" dirty="0"/>
                <a:t>15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~13</a:t>
              </a:r>
              <a:r>
                <a:rPr lang="ko-KR" altLang="en-US" sz="1100" dirty="0"/>
                <a:t>점 </a:t>
              </a:r>
              <a:r>
                <a:rPr lang="en-US" altLang="ko-KR" sz="1100" dirty="0"/>
                <a:t>| </a:t>
              </a:r>
              <a:r>
                <a:rPr lang="ko-KR" altLang="en-US" sz="1100" dirty="0"/>
                <a:t>미흡함 </a:t>
              </a:r>
              <a:r>
                <a:rPr lang="en-US" altLang="ko-KR" sz="1100" dirty="0"/>
                <a:t>12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~10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 | </a:t>
              </a:r>
              <a:r>
                <a:rPr lang="ko-KR" altLang="en-US" sz="1100" dirty="0"/>
                <a:t>매우 미흡함 </a:t>
              </a:r>
              <a:r>
                <a:rPr lang="en-US" altLang="ko-KR" sz="1100" dirty="0"/>
                <a:t>9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~0</a:t>
              </a:r>
              <a:r>
                <a:rPr lang="ko-KR" altLang="en-US" sz="1100" dirty="0"/>
                <a:t>점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DDFA773-06BF-412D-9270-2B8E1EAEACD7}"/>
              </a:ext>
            </a:extLst>
          </p:cNvPr>
          <p:cNvGrpSpPr/>
          <p:nvPr/>
        </p:nvGrpSpPr>
        <p:grpSpPr>
          <a:xfrm>
            <a:off x="555715" y="5519327"/>
            <a:ext cx="9330412" cy="517490"/>
            <a:chOff x="680363" y="2846115"/>
            <a:chExt cx="9330412" cy="51749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0F314A5-E630-47AC-854F-31C099F368A6}"/>
                </a:ext>
              </a:extLst>
            </p:cNvPr>
            <p:cNvSpPr txBox="1"/>
            <p:nvPr/>
          </p:nvSpPr>
          <p:spPr>
            <a:xfrm>
              <a:off x="713120" y="2846115"/>
              <a:ext cx="92976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sz="1100" b="1" dirty="0"/>
                <a:t>5</a:t>
              </a:r>
              <a:r>
                <a:rPr lang="en-US" altLang="ko-KR" sz="1100" b="1"/>
                <a:t>.</a:t>
              </a:r>
              <a:r>
                <a:rPr lang="ko-KR" altLang="en-US" sz="1100" b="1"/>
                <a:t> </a:t>
              </a:r>
              <a:r>
                <a:rPr lang="en-US" altLang="ko-KR" sz="1100" b="1"/>
                <a:t>AdobeXD, Illuistrator, Photoshop</a:t>
              </a:r>
              <a:r>
                <a:rPr lang="ko-KR" altLang="en-US" sz="1100" b="1"/>
                <a:t>을 적극 활용하여 결과물을 작성할 수 있는가</a:t>
              </a:r>
              <a:r>
                <a:rPr lang="en-US" altLang="ko-KR" sz="1100" b="1"/>
                <a:t>?  </a:t>
              </a:r>
              <a:r>
                <a:rPr lang="ko-KR" altLang="en-US" sz="1100" b="1" dirty="0"/>
                <a:t>배점</a:t>
              </a:r>
              <a:r>
                <a:rPr lang="en-US" altLang="ko-KR" sz="1100" b="1" dirty="0"/>
                <a:t>: 20</a:t>
              </a:r>
              <a:r>
                <a:rPr lang="ko-KR" altLang="en-US" sz="1100" b="1" dirty="0"/>
                <a:t>점</a:t>
              </a:r>
            </a:p>
            <a:p>
              <a:pPr fontAlgn="base"/>
              <a:endParaRPr lang="ko-KR" altLang="en-US" sz="1100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E933DE-C0C4-4A8A-93CB-84AD220E2685}"/>
                </a:ext>
              </a:extLst>
            </p:cNvPr>
            <p:cNvSpPr txBox="1"/>
            <p:nvPr/>
          </p:nvSpPr>
          <p:spPr>
            <a:xfrm>
              <a:off x="680363" y="3101995"/>
              <a:ext cx="92976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1100" dirty="0"/>
                <a:t>   매우 우수함 </a:t>
              </a:r>
              <a:r>
                <a:rPr lang="en-US" altLang="ko-KR" sz="1100" dirty="0"/>
                <a:t>20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~19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 | </a:t>
              </a:r>
              <a:r>
                <a:rPr lang="ko-KR" altLang="en-US" sz="1100" dirty="0"/>
                <a:t>우수함 </a:t>
              </a:r>
              <a:r>
                <a:rPr lang="en-US" altLang="ko-KR" sz="1100" dirty="0"/>
                <a:t>18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~16</a:t>
              </a:r>
              <a:r>
                <a:rPr lang="ko-KR" altLang="en-US" sz="1100" dirty="0"/>
                <a:t>점 </a:t>
              </a:r>
              <a:r>
                <a:rPr lang="en-US" altLang="ko-KR" sz="1100" dirty="0"/>
                <a:t>| </a:t>
              </a:r>
              <a:r>
                <a:rPr lang="ko-KR" altLang="en-US" sz="1100" dirty="0"/>
                <a:t>보통임 </a:t>
              </a:r>
              <a:r>
                <a:rPr lang="en-US" altLang="ko-KR" sz="1100" dirty="0"/>
                <a:t>15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~13</a:t>
              </a:r>
              <a:r>
                <a:rPr lang="ko-KR" altLang="en-US" sz="1100" dirty="0"/>
                <a:t>점 </a:t>
              </a:r>
              <a:r>
                <a:rPr lang="en-US" altLang="ko-KR" sz="1100" dirty="0"/>
                <a:t>| </a:t>
              </a:r>
              <a:r>
                <a:rPr lang="ko-KR" altLang="en-US" sz="1100" dirty="0"/>
                <a:t>미흡함 </a:t>
              </a:r>
              <a:r>
                <a:rPr lang="en-US" altLang="ko-KR" sz="1100" dirty="0"/>
                <a:t>12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~10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 | </a:t>
              </a:r>
              <a:r>
                <a:rPr lang="ko-KR" altLang="en-US" sz="1100" dirty="0"/>
                <a:t>매우 미흡함 </a:t>
              </a:r>
              <a:r>
                <a:rPr lang="en-US" altLang="ko-KR" sz="1100" dirty="0"/>
                <a:t>9</a:t>
              </a:r>
              <a:r>
                <a:rPr lang="ko-KR" altLang="en-US" sz="1100" dirty="0"/>
                <a:t>점</a:t>
              </a:r>
              <a:r>
                <a:rPr lang="en-US" altLang="ko-KR" sz="1100" dirty="0"/>
                <a:t>~0</a:t>
              </a:r>
              <a:r>
                <a:rPr lang="ko-KR" altLang="en-US" sz="1100" dirty="0"/>
                <a:t>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17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26172A91-FACB-4A27-8C4B-2DE97F3E1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0757" y="414318"/>
            <a:ext cx="4338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디자인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1861" y="2692774"/>
            <a:ext cx="9068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서비스경험디자인 시나리오개발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570124" y="2240237"/>
            <a:ext cx="4414058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00757" y="683663"/>
            <a:ext cx="243480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45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26D6269D-A0CF-4A3E-A1C5-13022F43A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11F28CC-DA0D-4402-9800-7347064732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0" y="1868904"/>
            <a:ext cx="5712182" cy="372217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E29C678-7E16-4E49-89FF-2952E0F2F22E}"/>
              </a:ext>
            </a:extLst>
          </p:cNvPr>
          <p:cNvSpPr txBox="1"/>
          <p:nvPr/>
        </p:nvSpPr>
        <p:spPr>
          <a:xfrm>
            <a:off x="152930" y="171846"/>
            <a:ext cx="110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4592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문제해결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B588CA-9EC5-41E8-9B59-0ABEDF8F1417}"/>
              </a:ext>
            </a:extLst>
          </p:cNvPr>
          <p:cNvSpPr txBox="1"/>
          <p:nvPr/>
        </p:nvSpPr>
        <p:spPr>
          <a:xfrm>
            <a:off x="468229" y="707479"/>
            <a:ext cx="4429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300" dirty="0">
                <a:solidFill>
                  <a:srgbClr val="4592FF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문제해결 시나리오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7B3C52-0543-4B8E-AB10-C2D8B11B43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71" y="1766629"/>
            <a:ext cx="5321849" cy="392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9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>
            <a:extLst>
              <a:ext uri="{FF2B5EF4-FFF2-40B4-BE49-F238E27FC236}">
                <a16:creationId xmlns:a16="http://schemas.microsoft.com/office/drawing/2014/main" id="{F3475924-242B-49B8-A0D1-4BBB14DF5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B8BEBA-83C5-474C-B45A-88DC9EB13672}"/>
              </a:ext>
            </a:extLst>
          </p:cNvPr>
          <p:cNvSpPr txBox="1"/>
          <p:nvPr/>
        </p:nvSpPr>
        <p:spPr>
          <a:xfrm>
            <a:off x="152930" y="171846"/>
            <a:ext cx="110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4592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문제해결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1CCF07-1E7A-4EAC-99D1-E4053FE839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73" y="3230969"/>
            <a:ext cx="1295460" cy="15879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3A9F12A-F302-4730-9EF0-4404DFD1FE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24" y="1844372"/>
            <a:ext cx="1295460" cy="15879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6EA4C0-F644-49E5-BDEC-8E101F98CD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105" y="3531850"/>
            <a:ext cx="1295460" cy="15879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F4F764E-1D9A-4B2C-9091-3F35736B3A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25" y="2294676"/>
            <a:ext cx="1818746" cy="9287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17ADA3B-DE57-439E-87BC-F2DA82E54EB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61" y="3337699"/>
            <a:ext cx="227551" cy="23630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6C91606-203C-4009-864D-8B9F906F068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016" y="1720166"/>
            <a:ext cx="227551" cy="23630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CBDE57B-6CE5-4D13-BBCE-E55C88FD65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116" y="3344119"/>
            <a:ext cx="247449" cy="28119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3E23D77-0BC8-4469-90AA-5B741EFBBF5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12" y="3240432"/>
            <a:ext cx="1295460" cy="158798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515B174-E262-4938-ACA0-B0292B54D1F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895" y="1880342"/>
            <a:ext cx="1295460" cy="158798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3613EEE-E350-4ECA-93DB-2C0CC2E0E31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543" y="3630332"/>
            <a:ext cx="1295460" cy="158798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613AFCD-5C6A-4735-8D2D-2FA90068658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289" y="1956469"/>
            <a:ext cx="1601611" cy="126028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1CF6097-8DED-4FB6-BC08-006956821754}"/>
              </a:ext>
            </a:extLst>
          </p:cNvPr>
          <p:cNvSpPr txBox="1"/>
          <p:nvPr/>
        </p:nvSpPr>
        <p:spPr>
          <a:xfrm>
            <a:off x="468229" y="707479"/>
            <a:ext cx="369684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300" dirty="0">
                <a:solidFill>
                  <a:srgbClr val="4592FF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아이디어스케치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3F9D72E-EC1B-4D15-8FBE-136D455BABF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720" y="3786581"/>
            <a:ext cx="1601611" cy="126028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14F0437-BF6C-4AEB-AE85-B88045A3DF7E}"/>
              </a:ext>
            </a:extLst>
          </p:cNvPr>
          <p:cNvSpPr txBox="1"/>
          <p:nvPr/>
        </p:nvSpPr>
        <p:spPr>
          <a:xfrm>
            <a:off x="1200321" y="5005012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음악을 듣기 위해 </a:t>
            </a:r>
            <a:r>
              <a:rPr lang="ko-KR" altLang="en-US" sz="12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플로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홈페이지에 방문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</a:t>
            </a:r>
            <a:endParaRPr lang="ko-KR" altLang="en-US"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C4DF58-28C7-48F7-9C07-CD484606700A}"/>
              </a:ext>
            </a:extLst>
          </p:cNvPr>
          <p:cNvSpPr txBox="1"/>
          <p:nvPr/>
        </p:nvSpPr>
        <p:spPr>
          <a:xfrm>
            <a:off x="1772183" y="2477724"/>
            <a:ext cx="14093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홈페이지로 들어가서 </a:t>
            </a:r>
          </a:p>
          <a:p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음악 좀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들어야겠다</a:t>
            </a:r>
            <a:endParaRPr lang="ko-KR" altLang="en-US"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FCB15D2-23B9-4803-B9C9-4F33F4F911D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3247">
            <a:off x="7304810" y="1452816"/>
            <a:ext cx="373803" cy="468837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7504AF7-14AD-4E64-93EB-5837C19FB2E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83984">
            <a:off x="4540748" y="1544629"/>
            <a:ext cx="328359" cy="41184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51C5CA9-2077-4FDE-A609-9D51450D869B}"/>
              </a:ext>
            </a:extLst>
          </p:cNvPr>
          <p:cNvSpPr txBox="1"/>
          <p:nvPr/>
        </p:nvSpPr>
        <p:spPr>
          <a:xfrm>
            <a:off x="4547143" y="3486811"/>
            <a:ext cx="2622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생각지도 못한 밋밋한 디자인에 당황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</a:t>
            </a:r>
            <a:endParaRPr lang="ko-KR" altLang="en-US"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AC4440-5EF2-4252-B379-3D6B4C5EAB0D}"/>
              </a:ext>
            </a:extLst>
          </p:cNvPr>
          <p:cNvSpPr txBox="1"/>
          <p:nvPr/>
        </p:nvSpPr>
        <p:spPr>
          <a:xfrm>
            <a:off x="8218695" y="5247222"/>
            <a:ext cx="2629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모바일 기기에 </a:t>
            </a:r>
            <a:r>
              <a:rPr lang="ko-KR" altLang="en-US" sz="12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최적화되어있는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홈페이지 모습에 아쉬움을 느낌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</a:t>
            </a:r>
            <a:endParaRPr lang="ko-KR" altLang="en-US"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2EDE38F-0120-499B-98D9-A32DE88F1CC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531" y="2647203"/>
            <a:ext cx="2081401" cy="94402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2F6CE88-DE48-47B9-AC25-1927B9148A11}"/>
              </a:ext>
            </a:extLst>
          </p:cNvPr>
          <p:cNvSpPr txBox="1"/>
          <p:nvPr/>
        </p:nvSpPr>
        <p:spPr>
          <a:xfrm>
            <a:off x="8635044" y="2807395"/>
            <a:ext cx="17972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우리같이 홈페이지 이용하는</a:t>
            </a:r>
          </a:p>
          <a:p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사람들도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많을텐데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아쉽다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... </a:t>
            </a:r>
            <a:endParaRPr lang="ko-KR" altLang="en-US"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7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0DC2E3-99BF-4B69-BB51-C59314557BE1}"/>
              </a:ext>
            </a:extLst>
          </p:cNvPr>
          <p:cNvSpPr txBox="1"/>
          <p:nvPr/>
        </p:nvSpPr>
        <p:spPr>
          <a:xfrm>
            <a:off x="152930" y="171846"/>
            <a:ext cx="110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4592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문제해결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9AEAD-3F6A-41FB-846B-3864E8658BFD}"/>
              </a:ext>
            </a:extLst>
          </p:cNvPr>
          <p:cNvSpPr txBox="1"/>
          <p:nvPr/>
        </p:nvSpPr>
        <p:spPr>
          <a:xfrm>
            <a:off x="468229" y="707479"/>
            <a:ext cx="369684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300" dirty="0">
                <a:solidFill>
                  <a:srgbClr val="4592FF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아이디어스케치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6058F7-5EA5-4165-A342-01E3B828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42" y="2719245"/>
            <a:ext cx="1158021" cy="14195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D51CAB-0296-41BE-AA4B-A74E025A69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814" y="1680642"/>
            <a:ext cx="1158021" cy="14195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4638FB-20EC-4837-939E-59EF6AEF33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91" y="1735153"/>
            <a:ext cx="1249204" cy="14660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A0393A5-5661-49B9-A11B-CE57AA8A0E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0" y="2845908"/>
            <a:ext cx="1158021" cy="14195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E64D80B-B870-4437-B8FC-2BFBC6FC8F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44" y="1739892"/>
            <a:ext cx="1158021" cy="141950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01AEC01-EAFC-4687-B0D0-4E76CDD68E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25" y="2986178"/>
            <a:ext cx="1447442" cy="113897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6C2EB70-1202-4BFD-AFBD-EB288D17A9B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75" y="1961180"/>
            <a:ext cx="1447442" cy="113897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309DC67-DED2-4515-83D8-1C592F8052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613" y="1443241"/>
            <a:ext cx="264644" cy="3007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9D104EC-31C9-490E-8703-1B1C9B504E1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3" y="2542978"/>
            <a:ext cx="252672" cy="28712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ED52381-B8CE-4930-84BF-A3574137CBF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09" y="4990799"/>
            <a:ext cx="253410" cy="28796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6BDFE87-9D92-4A72-9317-66974F1BA6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472" y="3477473"/>
            <a:ext cx="295483" cy="3357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26DEC3-421D-4476-9311-4D1187E0472D}"/>
              </a:ext>
            </a:extLst>
          </p:cNvPr>
          <p:cNvSpPr txBox="1"/>
          <p:nvPr/>
        </p:nvSpPr>
        <p:spPr>
          <a:xfrm>
            <a:off x="1195540" y="4354247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각자 </a:t>
            </a:r>
            <a:r>
              <a:rPr lang="ko-KR" altLang="en-US" sz="12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니지의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필요성을 느낌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</a:t>
            </a:r>
            <a:endParaRPr lang="ko-KR" altLang="en-US"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813D970-CA9A-4B60-AE0C-51C43E58B9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250" y="1550362"/>
            <a:ext cx="2216445" cy="1663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BB5E60-793B-4EFF-9D83-A5DAA56035F3}"/>
              </a:ext>
            </a:extLst>
          </p:cNvPr>
          <p:cNvSpPr txBox="1"/>
          <p:nvPr/>
        </p:nvSpPr>
        <p:spPr>
          <a:xfrm>
            <a:off x="879863" y="2246617"/>
            <a:ext cx="1260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듣고싶은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해외음원들이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너무 적어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7F3E76-896F-4880-8854-7D6679AFAE58}"/>
              </a:ext>
            </a:extLst>
          </p:cNvPr>
          <p:cNvSpPr txBox="1"/>
          <p:nvPr/>
        </p:nvSpPr>
        <p:spPr>
          <a:xfrm>
            <a:off x="2333151" y="2112091"/>
            <a:ext cx="20858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홈페이지 들어가면 실시간차트가</a:t>
            </a:r>
            <a:endParaRPr lang="en-US" altLang="ko-KR"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보였으면 좋겠는데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..</a:t>
            </a:r>
            <a:endParaRPr lang="ko-KR" altLang="en-US"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FE0C5C1-14F1-4517-AE39-50F53E91017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306" y="3576753"/>
            <a:ext cx="1295460" cy="158798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D9C3CB7-0CA4-448D-8877-6B96C56958C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816" y="3587592"/>
            <a:ext cx="1295460" cy="158798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B8E5463-C09F-4639-8218-E6F49DEEB6D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46" y="3904870"/>
            <a:ext cx="1552145" cy="12688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3069F41-1901-41A5-87F8-A79F620B4A43}"/>
              </a:ext>
            </a:extLst>
          </p:cNvPr>
          <p:cNvSpPr txBox="1"/>
          <p:nvPr/>
        </p:nvSpPr>
        <p:spPr>
          <a:xfrm>
            <a:off x="5009457" y="4903949"/>
            <a:ext cx="185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답변을 받고 일주일 뒤에 다시 방문해보는데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..</a:t>
            </a:r>
            <a:endParaRPr lang="ko-KR" altLang="en-US"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2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3662</TotalTime>
  <Words>500</Words>
  <Application>Microsoft Office PowerPoint</Application>
  <PresentationFormat>와이드스크린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나눔스퀘어라운드 Regular</vt:lpstr>
      <vt:lpstr>나눔스퀘어라운드OTF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801-17</cp:lastModifiedBy>
  <cp:revision>283</cp:revision>
  <dcterms:created xsi:type="dcterms:W3CDTF">2019-03-27T06:58:32Z</dcterms:created>
  <dcterms:modified xsi:type="dcterms:W3CDTF">2021-11-16T01:06:12Z</dcterms:modified>
</cp:coreProperties>
</file>