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61" r:id="rId3"/>
    <p:sldId id="260" r:id="rId4"/>
    <p:sldId id="264" r:id="rId5"/>
    <p:sldId id="262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6B3"/>
    <a:srgbClr val="E79D31"/>
    <a:srgbClr val="D7D0C8"/>
    <a:srgbClr val="F5800B"/>
    <a:srgbClr val="EB9E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12" autoAdjust="0"/>
    <p:restoredTop sz="94660" autoAdjust="0"/>
  </p:normalViewPr>
  <p:slideViewPr>
    <p:cSldViewPr snapToGrid="0">
      <p:cViewPr varScale="1">
        <p:scale>
          <a:sx n="130" d="100"/>
          <a:sy n="130" d="100"/>
        </p:scale>
        <p:origin x="25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161C-944D-42D8-A0F3-34001CC2F9C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AB57-3A88-4758-BFFF-B40682A15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22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161C-944D-42D8-A0F3-34001CC2F9C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AB57-3A88-4758-BFFF-B40682A15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9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161C-944D-42D8-A0F3-34001CC2F9C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AB57-3A88-4758-BFFF-B40682A15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92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161C-944D-42D8-A0F3-34001CC2F9C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AB57-3A88-4758-BFFF-B40682A15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11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161C-944D-42D8-A0F3-34001CC2F9C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AB57-3A88-4758-BFFF-B40682A15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79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161C-944D-42D8-A0F3-34001CC2F9C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AB57-3A88-4758-BFFF-B40682A15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9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161C-944D-42D8-A0F3-34001CC2F9C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AB57-3A88-4758-BFFF-B40682A15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46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161C-944D-42D8-A0F3-34001CC2F9C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AB57-3A88-4758-BFFF-B40682A15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74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161C-944D-42D8-A0F3-34001CC2F9C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AB57-3A88-4758-BFFF-B40682A15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97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161C-944D-42D8-A0F3-34001CC2F9C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AB57-3A88-4758-BFFF-B40682A15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51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161C-944D-42D8-A0F3-34001CC2F9C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AB57-3A88-4758-BFFF-B40682A15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8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161C-944D-42D8-A0F3-34001CC2F9C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9AB57-3A88-4758-BFFF-B40682A15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42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214FD5C5-3494-4BC1-92C6-0CDA459FE6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" t="317" r="-87" b="-317"/>
          <a:stretch/>
        </p:blipFill>
        <p:spPr>
          <a:xfrm>
            <a:off x="0" y="489867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3E266B9-6A30-47B1-974F-47F63E885211}"/>
              </a:ext>
            </a:extLst>
          </p:cNvPr>
          <p:cNvSpPr/>
          <p:nvPr/>
        </p:nvSpPr>
        <p:spPr>
          <a:xfrm>
            <a:off x="5320839" y="3186016"/>
            <a:ext cx="2219086" cy="8579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01561E-B897-49EF-B31A-EFBE4B0359B6}"/>
              </a:ext>
            </a:extLst>
          </p:cNvPr>
          <p:cNvSpPr txBox="1"/>
          <p:nvPr/>
        </p:nvSpPr>
        <p:spPr>
          <a:xfrm>
            <a:off x="5320839" y="2114911"/>
            <a:ext cx="712958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>
                <a:solidFill>
                  <a:srgbClr val="C00000"/>
                </a:solidFill>
                <a:latin typeface="비트로 코어 TTF" pitchFamily="2" charset="-127"/>
                <a:ea typeface="비트로 코어 TTF" pitchFamily="2" charset="-127"/>
              </a:rPr>
              <a:t>서비스경험</a:t>
            </a:r>
            <a:r>
              <a:rPr lang="ko-KR" altLang="en-US" sz="4000" dirty="0">
                <a:latin typeface="비트로 코어 TTF" pitchFamily="2" charset="-127"/>
                <a:ea typeface="비트로 코어 TTF" pitchFamily="2" charset="-127"/>
              </a:rPr>
              <a:t> 디자인</a:t>
            </a:r>
            <a:endParaRPr lang="en-US" altLang="ko-KR" sz="4000" dirty="0">
              <a:latin typeface="비트로 코어 TTF" pitchFamily="2" charset="-127"/>
              <a:ea typeface="비트로 코어 TTF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4000" dirty="0">
                <a:solidFill>
                  <a:schemeClr val="bg1"/>
                </a:solidFill>
                <a:latin typeface="비트로 코어 TTF" pitchFamily="2" charset="-127"/>
                <a:ea typeface="비트로 코어 TTF" pitchFamily="2" charset="-127"/>
              </a:rPr>
              <a:t>시나리오 </a:t>
            </a:r>
            <a:r>
              <a:rPr lang="ko-KR" altLang="en-US" sz="4000" dirty="0">
                <a:latin typeface="비트로 코어 TTF" pitchFamily="2" charset="-127"/>
                <a:ea typeface="비트로 코어 TTF" pitchFamily="2" charset="-127"/>
              </a:rPr>
              <a:t>개발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178E9D-6FB7-4C5F-85E5-D765DC35B5D4}"/>
              </a:ext>
            </a:extLst>
          </p:cNvPr>
          <p:cNvSpPr txBox="1"/>
          <p:nvPr/>
        </p:nvSpPr>
        <p:spPr>
          <a:xfrm>
            <a:off x="9294140" y="5442695"/>
            <a:ext cx="2897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  스마트기기</a:t>
            </a:r>
            <a:r>
              <a:rPr lang="en-US" altLang="ko-KR" sz="1000" dirty="0"/>
              <a:t>UIUX</a:t>
            </a:r>
            <a:r>
              <a:rPr lang="ko-KR" altLang="en-US" sz="1000" dirty="0"/>
              <a:t>앱</a:t>
            </a:r>
            <a:r>
              <a:rPr lang="en-US" altLang="ko-KR" sz="1000" dirty="0"/>
              <a:t>&amp;</a:t>
            </a:r>
            <a:r>
              <a:rPr lang="ko-KR" altLang="en-US" sz="1000" dirty="0"/>
              <a:t>웹디자인</a:t>
            </a:r>
            <a:r>
              <a:rPr lang="en-US" altLang="ko-KR" sz="1000" dirty="0"/>
              <a:t>B</a:t>
            </a:r>
            <a:endParaRPr lang="ko-KR" altLang="en-US" sz="10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C31CF92-B6A6-4B06-B29A-F725B3819F4F}"/>
              </a:ext>
            </a:extLst>
          </p:cNvPr>
          <p:cNvGrpSpPr/>
          <p:nvPr/>
        </p:nvGrpSpPr>
        <p:grpSpPr>
          <a:xfrm>
            <a:off x="9358811" y="5770038"/>
            <a:ext cx="2685192" cy="261610"/>
            <a:chOff x="8477602" y="5142558"/>
            <a:chExt cx="2685192" cy="2616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52463D-20E1-41DC-9DC9-89FD62566745}"/>
                </a:ext>
              </a:extLst>
            </p:cNvPr>
            <p:cNvSpPr txBox="1"/>
            <p:nvPr/>
          </p:nvSpPr>
          <p:spPr>
            <a:xfrm>
              <a:off x="8477602" y="5142558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평가 일시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E64BA7B-DCE3-4BC6-9D91-966D23EEDC9A}"/>
                </a:ext>
              </a:extLst>
            </p:cNvPr>
            <p:cNvSpPr txBox="1"/>
            <p:nvPr/>
          </p:nvSpPr>
          <p:spPr>
            <a:xfrm>
              <a:off x="9512983" y="5142558"/>
              <a:ext cx="16498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2021</a:t>
              </a:r>
              <a:r>
                <a:rPr lang="ko-KR" altLang="en-US" sz="1100" dirty="0"/>
                <a:t>년  </a:t>
              </a:r>
              <a:r>
                <a:rPr lang="en-US" altLang="ko-KR" sz="1100" dirty="0"/>
                <a:t>11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17</a:t>
              </a:r>
              <a:r>
                <a:rPr lang="ko-KR" altLang="en-US" sz="1100" dirty="0"/>
                <a:t>일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B2507D0-42CE-45A7-96A1-90E2D1C7CFE4}"/>
              </a:ext>
            </a:extLst>
          </p:cNvPr>
          <p:cNvGrpSpPr/>
          <p:nvPr/>
        </p:nvGrpSpPr>
        <p:grpSpPr>
          <a:xfrm>
            <a:off x="9358811" y="6083468"/>
            <a:ext cx="1887268" cy="261610"/>
            <a:chOff x="8477602" y="5481025"/>
            <a:chExt cx="1887268" cy="2616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5F373F-3557-489D-A694-F6FAAB620F77}"/>
                </a:ext>
              </a:extLst>
            </p:cNvPr>
            <p:cNvSpPr txBox="1"/>
            <p:nvPr/>
          </p:nvSpPr>
          <p:spPr>
            <a:xfrm>
              <a:off x="8477602" y="5481025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평가 방법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DCC421C-0BE4-4CEC-A8EE-8486346614EE}"/>
                </a:ext>
              </a:extLst>
            </p:cNvPr>
            <p:cNvSpPr txBox="1"/>
            <p:nvPr/>
          </p:nvSpPr>
          <p:spPr>
            <a:xfrm>
              <a:off x="9474883" y="5481025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포트폴리오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1D89688-F59D-4B2F-BD6F-214B0E74BEEF}"/>
              </a:ext>
            </a:extLst>
          </p:cNvPr>
          <p:cNvGrpSpPr/>
          <p:nvPr/>
        </p:nvGrpSpPr>
        <p:grpSpPr>
          <a:xfrm>
            <a:off x="9358811" y="6421934"/>
            <a:ext cx="2600667" cy="261610"/>
            <a:chOff x="8477602" y="5819491"/>
            <a:chExt cx="2600667" cy="2616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EF02C4-0A8F-4724-B482-F151C97769A8}"/>
                </a:ext>
              </a:extLst>
            </p:cNvPr>
            <p:cNvSpPr txBox="1"/>
            <p:nvPr/>
          </p:nvSpPr>
          <p:spPr>
            <a:xfrm>
              <a:off x="8477602" y="5819491"/>
              <a:ext cx="8066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훈  </a:t>
              </a:r>
              <a:r>
                <a:rPr lang="ko-KR" altLang="en-US" sz="1100" dirty="0" err="1"/>
                <a:t>련</a:t>
              </a:r>
              <a:r>
                <a:rPr lang="ko-KR" altLang="en-US" sz="1100" dirty="0"/>
                <a:t>  생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539E2A-9A53-4FDB-BE6F-17B1EFF72945}"/>
                </a:ext>
              </a:extLst>
            </p:cNvPr>
            <p:cNvSpPr txBox="1"/>
            <p:nvPr/>
          </p:nvSpPr>
          <p:spPr>
            <a:xfrm>
              <a:off x="9870887" y="5819491"/>
              <a:ext cx="1207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                (</a:t>
              </a:r>
              <a:r>
                <a:rPr lang="ko-KR" altLang="en-US" sz="1100" dirty="0"/>
                <a:t>인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0989149-9519-4FE3-B4A3-241E7EBD8D5B}"/>
              </a:ext>
            </a:extLst>
          </p:cNvPr>
          <p:cNvCxnSpPr/>
          <p:nvPr/>
        </p:nvCxnSpPr>
        <p:spPr>
          <a:xfrm>
            <a:off x="9335910" y="5737306"/>
            <a:ext cx="26682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C593F23-D730-4051-826F-A75056D3F516}"/>
              </a:ext>
            </a:extLst>
          </p:cNvPr>
          <p:cNvCxnSpPr/>
          <p:nvPr/>
        </p:nvCxnSpPr>
        <p:spPr>
          <a:xfrm>
            <a:off x="9335910" y="6052719"/>
            <a:ext cx="26682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C3BD8C0-8094-4933-B25A-8C5EE1194A4F}"/>
              </a:ext>
            </a:extLst>
          </p:cNvPr>
          <p:cNvCxnSpPr/>
          <p:nvPr/>
        </p:nvCxnSpPr>
        <p:spPr>
          <a:xfrm>
            <a:off x="9335910" y="6368132"/>
            <a:ext cx="26682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D83B532-6C99-4B9B-B441-01929866EB60}"/>
              </a:ext>
            </a:extLst>
          </p:cNvPr>
          <p:cNvCxnSpPr/>
          <p:nvPr/>
        </p:nvCxnSpPr>
        <p:spPr>
          <a:xfrm>
            <a:off x="9335910" y="6683544"/>
            <a:ext cx="26682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CFF7DF9-6A29-433E-8873-7359AFA60CF2}"/>
              </a:ext>
            </a:extLst>
          </p:cNvPr>
          <p:cNvSpPr txBox="1"/>
          <p:nvPr/>
        </p:nvSpPr>
        <p:spPr>
          <a:xfrm>
            <a:off x="10439140" y="639887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신홍민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8996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592" y="1654129"/>
            <a:ext cx="10706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100" b="1" dirty="0"/>
              <a:t>- </a:t>
            </a:r>
            <a:r>
              <a:rPr lang="ko-KR" altLang="en-US" sz="1100" b="1" dirty="0"/>
              <a:t>문항 </a:t>
            </a:r>
            <a:r>
              <a:rPr lang="en-US" altLang="ko-KR" sz="1100" b="1"/>
              <a:t>: </a:t>
            </a:r>
            <a:r>
              <a:rPr lang="ko-KR" altLang="en-US" sz="1100" b="1"/>
              <a:t>사용자의 </a:t>
            </a:r>
            <a:r>
              <a:rPr lang="en-US" altLang="ko-KR" sz="1100" b="1"/>
              <a:t>Need</a:t>
            </a:r>
            <a:r>
              <a:rPr lang="ko-KR" altLang="en-US" sz="1100" b="1"/>
              <a:t>와 </a:t>
            </a:r>
            <a:r>
              <a:rPr lang="en-US" altLang="ko-KR" sz="1100" b="1"/>
              <a:t>Problem</a:t>
            </a:r>
            <a:r>
              <a:rPr lang="ko-KR" altLang="en-US" sz="1100" b="1"/>
              <a:t>을 해결하가위한 </a:t>
            </a:r>
            <a:r>
              <a:rPr lang="en-US" altLang="ko-KR" sz="1100" b="1"/>
              <a:t>Solution</a:t>
            </a:r>
            <a:r>
              <a:rPr lang="ko-KR" altLang="en-US" sz="1100" b="1"/>
              <a:t>에 대한 시나리오를 작성 할 수 있는가</a:t>
            </a:r>
            <a:r>
              <a:rPr lang="en-US" altLang="ko-KR" sz="1100" b="1"/>
              <a:t>?</a:t>
            </a:r>
            <a:endParaRPr lang="ko-KR" altLang="en-US" sz="1100" b="1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3660601" y="1833852"/>
            <a:ext cx="0" cy="17338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570124" y="2240237"/>
            <a:ext cx="4414058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570124" y="2684967"/>
            <a:ext cx="4414058" cy="1004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287323" y="3607362"/>
            <a:ext cx="0" cy="4380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874490" y="3607362"/>
            <a:ext cx="0" cy="4380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08588" y="1266478"/>
            <a:ext cx="68248" cy="1384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32509" y="602986"/>
            <a:ext cx="11303776" cy="5816863"/>
          </a:xfrm>
          <a:prstGeom prst="rect">
            <a:avLst/>
          </a:prstGeom>
          <a:noFill/>
          <a:ln w="9525">
            <a:solidFill>
              <a:srgbClr val="D7D0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10321" y="385267"/>
            <a:ext cx="1892823" cy="435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/>
              <a:t>수행내용</a:t>
            </a:r>
            <a:r>
              <a:rPr lang="ko-KR" altLang="en-US" sz="1100" b="1" dirty="0"/>
              <a:t> 및 채점기준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05411" y="1217922"/>
            <a:ext cx="107061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400" b="1" dirty="0"/>
              <a:t>수행 및 평가항목  </a:t>
            </a:r>
            <a:r>
              <a:rPr lang="en-US" altLang="ko-KR" sz="1400" b="1"/>
              <a:t>: </a:t>
            </a:r>
            <a:r>
              <a:rPr lang="ko-KR" altLang="en-US" sz="1400" b="1"/>
              <a:t>사용자의 </a:t>
            </a:r>
            <a:r>
              <a:rPr lang="en-US" altLang="ko-KR" sz="1400" b="1"/>
              <a:t>Need</a:t>
            </a:r>
            <a:r>
              <a:rPr lang="ko-KR" altLang="en-US" sz="1400" b="1"/>
              <a:t>와 </a:t>
            </a:r>
            <a:r>
              <a:rPr lang="en-US" altLang="ko-KR" sz="1400" b="1"/>
              <a:t>Problem</a:t>
            </a:r>
            <a:r>
              <a:rPr lang="ko-KR" altLang="en-US" sz="1400" b="1"/>
              <a:t>을 해결하가위한 </a:t>
            </a:r>
            <a:r>
              <a:rPr lang="en-US" altLang="ko-KR" sz="1400" b="1"/>
              <a:t>Solution</a:t>
            </a:r>
            <a:r>
              <a:rPr lang="ko-KR" altLang="en-US" sz="1400" b="1"/>
              <a:t>에 대한 시나리오를 작성 할 수 있다</a:t>
            </a:r>
            <a:r>
              <a:rPr lang="en-US" altLang="ko-KR" sz="1400" b="1"/>
              <a:t>.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05410" y="2708187"/>
            <a:ext cx="9119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400" b="1"/>
              <a:t>수행과제</a:t>
            </a:r>
            <a:endParaRPr lang="en-US" altLang="ko-KR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88472" y="3097092"/>
            <a:ext cx="9297655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100" b="1" dirty="0"/>
              <a:t>1. </a:t>
            </a:r>
            <a:r>
              <a:rPr lang="ko-KR" altLang="en-US" sz="1100" b="1" dirty="0"/>
              <a:t>사용자의 </a:t>
            </a:r>
            <a:r>
              <a:rPr lang="en-US" altLang="ko-KR" sz="1100" b="1" dirty="0"/>
              <a:t>Need</a:t>
            </a:r>
            <a:r>
              <a:rPr lang="ko-KR" altLang="en-US" sz="1100" b="1" dirty="0"/>
              <a:t>와 </a:t>
            </a:r>
            <a:r>
              <a:rPr lang="en-US" altLang="ko-KR" sz="1100" b="1" dirty="0"/>
              <a:t>Problem</a:t>
            </a:r>
            <a:r>
              <a:rPr lang="ko-KR" altLang="en-US" sz="1100" b="1" dirty="0"/>
              <a:t>을 정의한다</a:t>
            </a:r>
            <a:endParaRPr lang="en-US" altLang="ko-KR" sz="1100" b="1" dirty="0"/>
          </a:p>
          <a:p>
            <a:pPr fontAlgn="base">
              <a:lnSpc>
                <a:spcPct val="150000"/>
              </a:lnSpc>
            </a:pPr>
            <a:r>
              <a:rPr lang="en-US" altLang="ko-KR" sz="1100" b="1" dirty="0"/>
              <a:t>2. </a:t>
            </a:r>
            <a:r>
              <a:rPr lang="ko-KR" altLang="en-US" sz="1100" b="1" dirty="0"/>
              <a:t>문제해결을 위한 시나리오를 작성한다</a:t>
            </a:r>
            <a:r>
              <a:rPr lang="en-US" altLang="ko-KR" sz="1100" b="1" dirty="0"/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altLang="ko-KR" sz="1100" b="1" dirty="0"/>
              <a:t>3. </a:t>
            </a:r>
            <a:r>
              <a:rPr lang="ko-KR" altLang="en-US" sz="1100" b="1" dirty="0"/>
              <a:t>시나리오를 바탕으로 아이디어스케치를 작성한다</a:t>
            </a:r>
            <a:r>
              <a:rPr lang="en-US" altLang="ko-KR" sz="1100" b="1" dirty="0"/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altLang="ko-KR" sz="1100" b="1" dirty="0"/>
              <a:t>4. </a:t>
            </a:r>
            <a:r>
              <a:rPr lang="ko-KR" altLang="en-US" sz="1100" b="1" dirty="0"/>
              <a:t>아이디어스케치를 바탕으로 와이어프레임</a:t>
            </a:r>
            <a:r>
              <a:rPr lang="en-US" altLang="ko-KR" sz="1100" b="1" dirty="0"/>
              <a:t>(</a:t>
            </a:r>
            <a:r>
              <a:rPr lang="ko-KR" altLang="en-US" sz="1100" b="1" dirty="0" err="1"/>
              <a:t>어도비</a:t>
            </a:r>
            <a:r>
              <a:rPr lang="en-US" altLang="ko-KR" sz="1100" b="1" dirty="0"/>
              <a:t>XD)</a:t>
            </a:r>
            <a:r>
              <a:rPr lang="ko-KR" altLang="en-US" sz="1100" b="1" dirty="0"/>
              <a:t>을 작성한다</a:t>
            </a:r>
            <a:r>
              <a:rPr lang="en-US" altLang="ko-KR" sz="1100" b="1" dirty="0"/>
              <a:t>. (</a:t>
            </a:r>
            <a:r>
              <a:rPr lang="ko-KR" altLang="en-US" sz="1100" b="1" dirty="0"/>
              <a:t>기본페이지수 </a:t>
            </a:r>
            <a:r>
              <a:rPr lang="en-US" altLang="ko-KR" sz="1100" b="1" dirty="0"/>
              <a:t>: 2~4</a:t>
            </a:r>
            <a:r>
              <a:rPr lang="ko-KR" altLang="en-US" sz="1100" b="1" dirty="0"/>
              <a:t>개</a:t>
            </a:r>
            <a:r>
              <a:rPr lang="en-US" altLang="ko-KR" sz="1100" b="1" dirty="0"/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9593" y="2023325"/>
            <a:ext cx="9433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100" b="1"/>
              <a:t>- </a:t>
            </a:r>
            <a:r>
              <a:rPr lang="ko-KR" altLang="en-US" sz="1100" b="1"/>
              <a:t>파일저장명 </a:t>
            </a:r>
            <a:r>
              <a:rPr lang="en-US" altLang="ko-KR" sz="1100" b="1"/>
              <a:t>:</a:t>
            </a:r>
            <a:r>
              <a:rPr lang="ko-KR" altLang="en-US" sz="1100" b="1"/>
              <a:t> </a:t>
            </a:r>
            <a:r>
              <a:rPr lang="ko-KR" altLang="en-US" sz="1100" b="1">
                <a:solidFill>
                  <a:schemeClr val="tx1">
                    <a:lumMod val="95000"/>
                    <a:lumOff val="5000"/>
                  </a:schemeClr>
                </a:solidFill>
              </a:rPr>
              <a:t>서비스경험디자인 시나리오개발</a:t>
            </a:r>
            <a:r>
              <a:rPr lang="en-US" altLang="ko-KR" sz="1100" b="1">
                <a:solidFill>
                  <a:schemeClr val="tx1">
                    <a:lumMod val="95000"/>
                    <a:lumOff val="5000"/>
                  </a:schemeClr>
                </a:solidFill>
              </a:rPr>
              <a:t>_</a:t>
            </a:r>
            <a:r>
              <a:rPr lang="ko-KR" altLang="en-US" sz="1100" b="1">
                <a:solidFill>
                  <a:schemeClr val="tx1">
                    <a:lumMod val="95000"/>
                    <a:lumOff val="5000"/>
                  </a:schemeClr>
                </a:solidFill>
              </a:rPr>
              <a:t>문제파일</a:t>
            </a:r>
            <a:r>
              <a:rPr lang="en-US" altLang="ko-KR" sz="1100" b="1"/>
              <a:t>_</a:t>
            </a:r>
            <a:r>
              <a:rPr lang="ko-KR" altLang="en-US" sz="1100" b="1"/>
              <a:t>본인이름</a:t>
            </a:r>
            <a:r>
              <a:rPr lang="en-US" altLang="ko-KR" sz="1100" b="1"/>
              <a:t>. Pdf,</a:t>
            </a:r>
            <a:r>
              <a:rPr lang="ko-KR" altLang="en-US" sz="1100" b="1">
                <a:solidFill>
                  <a:schemeClr val="tx1">
                    <a:lumMod val="95000"/>
                    <a:lumOff val="5000"/>
                  </a:schemeClr>
                </a:solidFill>
              </a:rPr>
              <a:t> 서비스경험디자인 시나리오개발</a:t>
            </a:r>
            <a:r>
              <a:rPr lang="en-US" altLang="ko-KR" sz="1100" b="1">
                <a:solidFill>
                  <a:schemeClr val="tx1">
                    <a:lumMod val="95000"/>
                    <a:lumOff val="5000"/>
                  </a:schemeClr>
                </a:solidFill>
              </a:rPr>
              <a:t>_</a:t>
            </a:r>
            <a:r>
              <a:rPr lang="ko-KR" altLang="en-US" sz="1100" b="1">
                <a:solidFill>
                  <a:schemeClr val="tx1">
                    <a:lumMod val="95000"/>
                    <a:lumOff val="5000"/>
                  </a:schemeClr>
                </a:solidFill>
              </a:rPr>
              <a:t>제출양식</a:t>
            </a:r>
            <a:r>
              <a:rPr lang="en-US" altLang="ko-KR" sz="1100" b="1"/>
              <a:t>_</a:t>
            </a:r>
            <a:r>
              <a:rPr lang="ko-KR" altLang="en-US" sz="1100" b="1"/>
              <a:t>본인이름</a:t>
            </a:r>
            <a:r>
              <a:rPr lang="en-US" altLang="ko-KR" sz="1100" b="1"/>
              <a:t>. Pdf, AdobeXD</a:t>
            </a:r>
            <a:r>
              <a:rPr lang="ko-KR" altLang="en-US" sz="1100" b="1"/>
              <a:t>파일</a:t>
            </a:r>
            <a:endParaRPr lang="ko-KR" altLang="en-US" sz="1100" b="1" dirty="0"/>
          </a:p>
        </p:txBody>
      </p:sp>
      <p:sp>
        <p:nvSpPr>
          <p:cNvPr id="35" name="직사각형 34"/>
          <p:cNvSpPr/>
          <p:nvPr/>
        </p:nvSpPr>
        <p:spPr>
          <a:xfrm>
            <a:off x="508588" y="2769742"/>
            <a:ext cx="68248" cy="1384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C35091-C34B-412B-AC9A-F751BCF211AC}"/>
              </a:ext>
            </a:extLst>
          </p:cNvPr>
          <p:cNvSpPr txBox="1"/>
          <p:nvPr/>
        </p:nvSpPr>
        <p:spPr>
          <a:xfrm>
            <a:off x="605410" y="4631572"/>
            <a:ext cx="9119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400" b="1"/>
              <a:t>작성방법</a:t>
            </a:r>
            <a:endParaRPr lang="en-US" altLang="ko-KR" sz="14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9D2CD1-9D56-4ACB-86DB-176ADB218A38}"/>
              </a:ext>
            </a:extLst>
          </p:cNvPr>
          <p:cNvSpPr/>
          <p:nvPr/>
        </p:nvSpPr>
        <p:spPr>
          <a:xfrm>
            <a:off x="508588" y="4693127"/>
            <a:ext cx="68248" cy="1384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F38119-CDB4-43F2-852C-F32F85287DBA}"/>
              </a:ext>
            </a:extLst>
          </p:cNvPr>
          <p:cNvSpPr txBox="1"/>
          <p:nvPr/>
        </p:nvSpPr>
        <p:spPr>
          <a:xfrm>
            <a:off x="588472" y="4970583"/>
            <a:ext cx="929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100" b="1"/>
              <a:t>- </a:t>
            </a:r>
            <a:r>
              <a:rPr lang="ko-KR" altLang="en-US" sz="1100" b="1"/>
              <a:t>자유형식으로 작성할 수 있으나</a:t>
            </a:r>
            <a:r>
              <a:rPr lang="en-US" altLang="ko-KR" sz="1100" b="1"/>
              <a:t> </a:t>
            </a:r>
            <a:r>
              <a:rPr lang="ko-KR" altLang="en-US" sz="1100" b="1"/>
              <a:t>반드시 간지에 문제에 대한 제목을 정의하고  다음페이지에 답안을 작성한다</a:t>
            </a:r>
            <a:r>
              <a:rPr lang="en-US" altLang="ko-KR" sz="1100" b="1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459290-4015-435A-90BB-0E4105F46BD4}"/>
              </a:ext>
            </a:extLst>
          </p:cNvPr>
          <p:cNvSpPr txBox="1"/>
          <p:nvPr/>
        </p:nvSpPr>
        <p:spPr>
          <a:xfrm>
            <a:off x="588472" y="5251173"/>
            <a:ext cx="929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100" b="1"/>
              <a:t>- </a:t>
            </a:r>
            <a:r>
              <a:rPr lang="ko-KR" altLang="en-US" sz="1100" b="1"/>
              <a:t>결과물의 모든 내용은 </a:t>
            </a:r>
            <a:r>
              <a:rPr lang="en-US" altLang="ko-KR" sz="1100" b="1"/>
              <a:t>AdobeXD</a:t>
            </a:r>
            <a:r>
              <a:rPr lang="ko-KR" altLang="en-US" sz="1100" b="1"/>
              <a:t>로 편집하고 세부요소는  </a:t>
            </a:r>
            <a:r>
              <a:rPr lang="en-US" altLang="ko-KR" sz="1100" b="1"/>
              <a:t>Illustrator, Photoshop</a:t>
            </a:r>
            <a:r>
              <a:rPr lang="ko-KR" altLang="en-US" sz="1100" b="1"/>
              <a:t>을 적극 활용하여 제작한다</a:t>
            </a:r>
            <a:r>
              <a:rPr lang="en-US" altLang="ko-KR" sz="1100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772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660601" y="1833852"/>
            <a:ext cx="0" cy="17338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570124" y="2240237"/>
            <a:ext cx="4414058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570124" y="2684967"/>
            <a:ext cx="4414058" cy="1004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287323" y="3607362"/>
            <a:ext cx="0" cy="4380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874490" y="3607362"/>
            <a:ext cx="0" cy="4380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32509" y="602986"/>
            <a:ext cx="11303776" cy="5816863"/>
          </a:xfrm>
          <a:prstGeom prst="rect">
            <a:avLst/>
          </a:prstGeom>
          <a:noFill/>
          <a:ln w="9525">
            <a:solidFill>
              <a:srgbClr val="D7D0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10321" y="385267"/>
            <a:ext cx="1892823" cy="435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/>
              <a:t>수행내용</a:t>
            </a:r>
            <a:r>
              <a:rPr lang="ko-KR" altLang="en-US" sz="1100" b="1" dirty="0"/>
              <a:t> 및 채점기준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5410" y="1325188"/>
            <a:ext cx="9119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400" b="1" dirty="0"/>
              <a:t>채점 기준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총 배점 </a:t>
            </a:r>
            <a:r>
              <a:rPr lang="en-US" altLang="ko-KR" sz="1400" b="1" dirty="0"/>
              <a:t>: 100</a:t>
            </a:r>
            <a:r>
              <a:rPr lang="ko-KR" altLang="en-US" sz="1400" b="1" dirty="0"/>
              <a:t>점</a:t>
            </a:r>
            <a:r>
              <a:rPr lang="en-US" altLang="ko-KR" sz="1400" b="1" dirty="0"/>
              <a:t>) 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55715" y="2039537"/>
            <a:ext cx="9330412" cy="517490"/>
            <a:chOff x="680363" y="2846115"/>
            <a:chExt cx="9330412" cy="517490"/>
          </a:xfrm>
        </p:grpSpPr>
        <p:sp>
          <p:nvSpPr>
            <p:cNvPr id="28" name="TextBox 27"/>
            <p:cNvSpPr txBox="1"/>
            <p:nvPr/>
          </p:nvSpPr>
          <p:spPr>
            <a:xfrm>
              <a:off x="713120" y="2846115"/>
              <a:ext cx="92976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ko-KR" sz="1100" b="1" dirty="0"/>
                <a:t>1</a:t>
              </a:r>
              <a:r>
                <a:rPr lang="en-US" altLang="ko-KR" sz="1100" b="1"/>
                <a:t>. </a:t>
              </a:r>
              <a:r>
                <a:rPr lang="ko-KR" altLang="en-US" sz="1100" b="1"/>
                <a:t>사용자의 </a:t>
              </a:r>
              <a:r>
                <a:rPr lang="en-US" altLang="ko-KR" sz="1100" b="1"/>
                <a:t>Need</a:t>
              </a:r>
              <a:r>
                <a:rPr lang="ko-KR" altLang="en-US" sz="1100" b="1"/>
                <a:t>와 </a:t>
              </a:r>
              <a:r>
                <a:rPr lang="en-US" altLang="ko-KR" sz="1100" b="1"/>
                <a:t>Problem</a:t>
              </a:r>
              <a:r>
                <a:rPr lang="ko-KR" altLang="en-US" sz="1100" b="1"/>
                <a:t>을 정의하였는가</a:t>
              </a:r>
              <a:r>
                <a:rPr lang="en-US" altLang="ko-KR" sz="1100" b="1"/>
                <a:t>?  </a:t>
              </a:r>
              <a:r>
                <a:rPr lang="ko-KR" altLang="en-US" sz="1100" b="1" dirty="0"/>
                <a:t>배점</a:t>
              </a:r>
              <a:r>
                <a:rPr lang="en-US" altLang="ko-KR" sz="1100" b="1" dirty="0"/>
                <a:t>: 20</a:t>
              </a:r>
              <a:r>
                <a:rPr lang="ko-KR" altLang="en-US" sz="1100" b="1" dirty="0"/>
                <a:t>점</a:t>
              </a:r>
            </a:p>
            <a:p>
              <a:pPr fontAlgn="base"/>
              <a:endParaRPr lang="ko-KR" altLang="en-US" sz="11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0363" y="3101995"/>
              <a:ext cx="92976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1100" dirty="0"/>
                <a:t>    매우 우수함 </a:t>
              </a:r>
              <a:r>
                <a:rPr lang="en-US" altLang="ko-KR" sz="1100" dirty="0"/>
                <a:t>20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~19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 | </a:t>
              </a:r>
              <a:r>
                <a:rPr lang="ko-KR" altLang="en-US" sz="1100" dirty="0"/>
                <a:t>우수함 </a:t>
              </a:r>
              <a:r>
                <a:rPr lang="en-US" altLang="ko-KR" sz="1100" dirty="0"/>
                <a:t>18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~16</a:t>
              </a:r>
              <a:r>
                <a:rPr lang="ko-KR" altLang="en-US" sz="1100" dirty="0"/>
                <a:t>점 </a:t>
              </a:r>
              <a:r>
                <a:rPr lang="en-US" altLang="ko-KR" sz="1100" dirty="0"/>
                <a:t>| </a:t>
              </a:r>
              <a:r>
                <a:rPr lang="ko-KR" altLang="en-US" sz="1100" dirty="0"/>
                <a:t>보통임 </a:t>
              </a:r>
              <a:r>
                <a:rPr lang="en-US" altLang="ko-KR" sz="1100" dirty="0"/>
                <a:t>15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~13</a:t>
              </a:r>
              <a:r>
                <a:rPr lang="ko-KR" altLang="en-US" sz="1100" dirty="0"/>
                <a:t>점 </a:t>
              </a:r>
              <a:r>
                <a:rPr lang="en-US" altLang="ko-KR" sz="1100" dirty="0"/>
                <a:t>| </a:t>
              </a:r>
              <a:r>
                <a:rPr lang="ko-KR" altLang="en-US" sz="1100" dirty="0"/>
                <a:t>미흡함 </a:t>
              </a:r>
              <a:r>
                <a:rPr lang="en-US" altLang="ko-KR" sz="1100" dirty="0"/>
                <a:t>12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~10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 | </a:t>
              </a:r>
              <a:r>
                <a:rPr lang="ko-KR" altLang="en-US" sz="1100" dirty="0"/>
                <a:t>매우 미흡함 </a:t>
              </a:r>
              <a:r>
                <a:rPr lang="en-US" altLang="ko-KR" sz="1100" dirty="0"/>
                <a:t>9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~0</a:t>
              </a:r>
              <a:r>
                <a:rPr lang="ko-KR" altLang="en-US" sz="1100" dirty="0"/>
                <a:t>점</a:t>
              </a: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508588" y="1386743"/>
            <a:ext cx="68248" cy="1384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857E486-ED7A-46AD-A07A-D983DDE875BB}"/>
              </a:ext>
            </a:extLst>
          </p:cNvPr>
          <p:cNvGrpSpPr/>
          <p:nvPr/>
        </p:nvGrpSpPr>
        <p:grpSpPr>
          <a:xfrm>
            <a:off x="555715" y="2909484"/>
            <a:ext cx="9330412" cy="517490"/>
            <a:chOff x="680363" y="2846115"/>
            <a:chExt cx="9330412" cy="51749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3F74B9F-592E-412B-9453-781B396D1EF6}"/>
                </a:ext>
              </a:extLst>
            </p:cNvPr>
            <p:cNvSpPr txBox="1"/>
            <p:nvPr/>
          </p:nvSpPr>
          <p:spPr>
            <a:xfrm>
              <a:off x="713120" y="2846115"/>
              <a:ext cx="92976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ko-KR" sz="1100" b="1" dirty="0"/>
                <a:t>2</a:t>
              </a:r>
              <a:r>
                <a:rPr lang="en-US" altLang="ko-KR" sz="1100" b="1"/>
                <a:t>.</a:t>
              </a:r>
              <a:r>
                <a:rPr lang="ko-KR" altLang="en-US" sz="1100" b="1"/>
                <a:t> 문제해결을 위한 시나리오를 작성하였는가</a:t>
              </a:r>
              <a:r>
                <a:rPr lang="en-US" altLang="ko-KR" sz="1100" b="1"/>
                <a:t>?  </a:t>
              </a:r>
              <a:r>
                <a:rPr lang="ko-KR" altLang="en-US" sz="1100" b="1" dirty="0"/>
                <a:t>배점</a:t>
              </a:r>
              <a:r>
                <a:rPr lang="en-US" altLang="ko-KR" sz="1100" b="1" dirty="0"/>
                <a:t>: 20</a:t>
              </a:r>
              <a:r>
                <a:rPr lang="ko-KR" altLang="en-US" sz="1100" b="1" dirty="0"/>
                <a:t>점</a:t>
              </a:r>
            </a:p>
            <a:p>
              <a:pPr fontAlgn="base"/>
              <a:endParaRPr lang="ko-KR" altLang="en-US" sz="11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7727174-0EC0-47CE-B7F0-BF52218D01D1}"/>
                </a:ext>
              </a:extLst>
            </p:cNvPr>
            <p:cNvSpPr txBox="1"/>
            <p:nvPr/>
          </p:nvSpPr>
          <p:spPr>
            <a:xfrm>
              <a:off x="680363" y="3101995"/>
              <a:ext cx="92976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1100" dirty="0"/>
                <a:t>    매우 우수함 </a:t>
              </a:r>
              <a:r>
                <a:rPr lang="en-US" altLang="ko-KR" sz="1100" dirty="0"/>
                <a:t>20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~19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 | </a:t>
              </a:r>
              <a:r>
                <a:rPr lang="ko-KR" altLang="en-US" sz="1100" dirty="0"/>
                <a:t>우수함 </a:t>
              </a:r>
              <a:r>
                <a:rPr lang="en-US" altLang="ko-KR" sz="1100" dirty="0"/>
                <a:t>18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~16</a:t>
              </a:r>
              <a:r>
                <a:rPr lang="ko-KR" altLang="en-US" sz="1100" dirty="0"/>
                <a:t>점 </a:t>
              </a:r>
              <a:r>
                <a:rPr lang="en-US" altLang="ko-KR" sz="1100" dirty="0"/>
                <a:t>| </a:t>
              </a:r>
              <a:r>
                <a:rPr lang="ko-KR" altLang="en-US" sz="1100" dirty="0"/>
                <a:t>보통임 </a:t>
              </a:r>
              <a:r>
                <a:rPr lang="en-US" altLang="ko-KR" sz="1100" dirty="0"/>
                <a:t>15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~13</a:t>
              </a:r>
              <a:r>
                <a:rPr lang="ko-KR" altLang="en-US" sz="1100" dirty="0"/>
                <a:t>점 </a:t>
              </a:r>
              <a:r>
                <a:rPr lang="en-US" altLang="ko-KR" sz="1100" dirty="0"/>
                <a:t>| </a:t>
              </a:r>
              <a:r>
                <a:rPr lang="ko-KR" altLang="en-US" sz="1100" dirty="0"/>
                <a:t>미흡함 </a:t>
              </a:r>
              <a:r>
                <a:rPr lang="en-US" altLang="ko-KR" sz="1100" dirty="0"/>
                <a:t>12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~10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 | </a:t>
              </a:r>
              <a:r>
                <a:rPr lang="ko-KR" altLang="en-US" sz="1100" dirty="0"/>
                <a:t>매우 미흡함 </a:t>
              </a:r>
              <a:r>
                <a:rPr lang="en-US" altLang="ko-KR" sz="1100" dirty="0"/>
                <a:t>9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~0</a:t>
              </a:r>
              <a:r>
                <a:rPr lang="ko-KR" altLang="en-US" sz="1100" dirty="0"/>
                <a:t>점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79C6BAA-038F-472A-A243-23F2690668A2}"/>
              </a:ext>
            </a:extLst>
          </p:cNvPr>
          <p:cNvGrpSpPr/>
          <p:nvPr/>
        </p:nvGrpSpPr>
        <p:grpSpPr>
          <a:xfrm>
            <a:off x="555715" y="3779432"/>
            <a:ext cx="9330412" cy="517490"/>
            <a:chOff x="680363" y="2846115"/>
            <a:chExt cx="9330412" cy="51749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801368B-479E-4D66-8D37-31BE1ADB4120}"/>
                </a:ext>
              </a:extLst>
            </p:cNvPr>
            <p:cNvSpPr txBox="1"/>
            <p:nvPr/>
          </p:nvSpPr>
          <p:spPr>
            <a:xfrm>
              <a:off x="713120" y="2846115"/>
              <a:ext cx="92976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ko-KR" sz="1100" b="1" dirty="0"/>
                <a:t>3</a:t>
              </a:r>
              <a:r>
                <a:rPr lang="en-US" altLang="ko-KR" sz="1100" b="1"/>
                <a:t>.</a:t>
              </a:r>
              <a:r>
                <a:rPr lang="ko-KR" altLang="en-US" sz="1100" b="1"/>
                <a:t> 시나리오를 바탕으로 아이디어스케치를 작성하였는가</a:t>
              </a:r>
              <a:r>
                <a:rPr lang="en-US" altLang="ko-KR" sz="1100" b="1"/>
                <a:t>?  </a:t>
              </a:r>
              <a:r>
                <a:rPr lang="ko-KR" altLang="en-US" sz="1100" b="1" dirty="0"/>
                <a:t>배점</a:t>
              </a:r>
              <a:r>
                <a:rPr lang="en-US" altLang="ko-KR" sz="1100" b="1" dirty="0"/>
                <a:t>: 20</a:t>
              </a:r>
              <a:r>
                <a:rPr lang="ko-KR" altLang="en-US" sz="1100" b="1" dirty="0"/>
                <a:t>점</a:t>
              </a:r>
            </a:p>
            <a:p>
              <a:pPr fontAlgn="base"/>
              <a:endParaRPr lang="ko-KR" altLang="en-US" sz="11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DCEE5F9-98E7-447A-A542-E5C0E78D3D7E}"/>
                </a:ext>
              </a:extLst>
            </p:cNvPr>
            <p:cNvSpPr txBox="1"/>
            <p:nvPr/>
          </p:nvSpPr>
          <p:spPr>
            <a:xfrm>
              <a:off x="680363" y="3101995"/>
              <a:ext cx="92976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1100" dirty="0"/>
                <a:t>    매우 우수함 </a:t>
              </a:r>
              <a:r>
                <a:rPr lang="en-US" altLang="ko-KR" sz="1100" dirty="0"/>
                <a:t>20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~19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 | </a:t>
              </a:r>
              <a:r>
                <a:rPr lang="ko-KR" altLang="en-US" sz="1100" dirty="0"/>
                <a:t>우수함 </a:t>
              </a:r>
              <a:r>
                <a:rPr lang="en-US" altLang="ko-KR" sz="1100" dirty="0"/>
                <a:t>18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~16</a:t>
              </a:r>
              <a:r>
                <a:rPr lang="ko-KR" altLang="en-US" sz="1100" dirty="0"/>
                <a:t>점 </a:t>
              </a:r>
              <a:r>
                <a:rPr lang="en-US" altLang="ko-KR" sz="1100" dirty="0"/>
                <a:t>| </a:t>
              </a:r>
              <a:r>
                <a:rPr lang="ko-KR" altLang="en-US" sz="1100" dirty="0"/>
                <a:t>보통임 </a:t>
              </a:r>
              <a:r>
                <a:rPr lang="en-US" altLang="ko-KR" sz="1100" dirty="0"/>
                <a:t>15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~13</a:t>
              </a:r>
              <a:r>
                <a:rPr lang="ko-KR" altLang="en-US" sz="1100" dirty="0"/>
                <a:t>점 </a:t>
              </a:r>
              <a:r>
                <a:rPr lang="en-US" altLang="ko-KR" sz="1100" dirty="0"/>
                <a:t>| </a:t>
              </a:r>
              <a:r>
                <a:rPr lang="ko-KR" altLang="en-US" sz="1100" dirty="0"/>
                <a:t>미흡함 </a:t>
              </a:r>
              <a:r>
                <a:rPr lang="en-US" altLang="ko-KR" sz="1100" dirty="0"/>
                <a:t>12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~10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 | </a:t>
              </a:r>
              <a:r>
                <a:rPr lang="ko-KR" altLang="en-US" sz="1100" dirty="0"/>
                <a:t>매우 미흡함 </a:t>
              </a:r>
              <a:r>
                <a:rPr lang="en-US" altLang="ko-KR" sz="1100" dirty="0"/>
                <a:t>9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~0</a:t>
              </a:r>
              <a:r>
                <a:rPr lang="ko-KR" altLang="en-US" sz="1100" dirty="0"/>
                <a:t>점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AC30494-4013-404B-B0F6-24EBB7E7F97A}"/>
              </a:ext>
            </a:extLst>
          </p:cNvPr>
          <p:cNvGrpSpPr/>
          <p:nvPr/>
        </p:nvGrpSpPr>
        <p:grpSpPr>
          <a:xfrm>
            <a:off x="555715" y="4649380"/>
            <a:ext cx="9330412" cy="517490"/>
            <a:chOff x="680363" y="2846115"/>
            <a:chExt cx="9330412" cy="51749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AC19643-B9CB-49D8-A24C-1486925A9C25}"/>
                </a:ext>
              </a:extLst>
            </p:cNvPr>
            <p:cNvSpPr txBox="1"/>
            <p:nvPr/>
          </p:nvSpPr>
          <p:spPr>
            <a:xfrm>
              <a:off x="713120" y="2846115"/>
              <a:ext cx="92976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ko-KR" sz="1100" b="1" dirty="0"/>
                <a:t>4</a:t>
              </a:r>
              <a:r>
                <a:rPr lang="en-US" altLang="ko-KR" sz="1100" b="1"/>
                <a:t>.</a:t>
              </a:r>
              <a:r>
                <a:rPr lang="ko-KR" altLang="en-US" sz="1100" b="1"/>
                <a:t> 아이디어스케치를 바탕으로 와이어프레임을 작성하였는가</a:t>
              </a:r>
              <a:r>
                <a:rPr lang="en-US" altLang="ko-KR" sz="1100" b="1"/>
                <a:t>?  </a:t>
              </a:r>
              <a:r>
                <a:rPr lang="ko-KR" altLang="en-US" sz="1100" b="1" dirty="0"/>
                <a:t>배점</a:t>
              </a:r>
              <a:r>
                <a:rPr lang="en-US" altLang="ko-KR" sz="1100" b="1" dirty="0"/>
                <a:t>: 20</a:t>
              </a:r>
              <a:r>
                <a:rPr lang="ko-KR" altLang="en-US" sz="1100" b="1" dirty="0"/>
                <a:t>점</a:t>
              </a:r>
            </a:p>
            <a:p>
              <a:pPr fontAlgn="base"/>
              <a:endParaRPr lang="ko-KR" altLang="en-US" sz="11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F9CA78D-C12D-4158-8004-17A5A4980C93}"/>
                </a:ext>
              </a:extLst>
            </p:cNvPr>
            <p:cNvSpPr txBox="1"/>
            <p:nvPr/>
          </p:nvSpPr>
          <p:spPr>
            <a:xfrm>
              <a:off x="680363" y="3101995"/>
              <a:ext cx="92976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1100" dirty="0"/>
                <a:t>    매우 우수함 </a:t>
              </a:r>
              <a:r>
                <a:rPr lang="en-US" altLang="ko-KR" sz="1100" dirty="0"/>
                <a:t>20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~19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 | </a:t>
              </a:r>
              <a:r>
                <a:rPr lang="ko-KR" altLang="en-US" sz="1100" dirty="0"/>
                <a:t>우수함 </a:t>
              </a:r>
              <a:r>
                <a:rPr lang="en-US" altLang="ko-KR" sz="1100" dirty="0"/>
                <a:t>18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~16</a:t>
              </a:r>
              <a:r>
                <a:rPr lang="ko-KR" altLang="en-US" sz="1100" dirty="0"/>
                <a:t>점 </a:t>
              </a:r>
              <a:r>
                <a:rPr lang="en-US" altLang="ko-KR" sz="1100" dirty="0"/>
                <a:t>| </a:t>
              </a:r>
              <a:r>
                <a:rPr lang="ko-KR" altLang="en-US" sz="1100" dirty="0"/>
                <a:t>보통임 </a:t>
              </a:r>
              <a:r>
                <a:rPr lang="en-US" altLang="ko-KR" sz="1100" dirty="0"/>
                <a:t>15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~13</a:t>
              </a:r>
              <a:r>
                <a:rPr lang="ko-KR" altLang="en-US" sz="1100" dirty="0"/>
                <a:t>점 </a:t>
              </a:r>
              <a:r>
                <a:rPr lang="en-US" altLang="ko-KR" sz="1100" dirty="0"/>
                <a:t>| </a:t>
              </a:r>
              <a:r>
                <a:rPr lang="ko-KR" altLang="en-US" sz="1100" dirty="0"/>
                <a:t>미흡함 </a:t>
              </a:r>
              <a:r>
                <a:rPr lang="en-US" altLang="ko-KR" sz="1100" dirty="0"/>
                <a:t>12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~10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 | </a:t>
              </a:r>
              <a:r>
                <a:rPr lang="ko-KR" altLang="en-US" sz="1100" dirty="0"/>
                <a:t>매우 미흡함 </a:t>
              </a:r>
              <a:r>
                <a:rPr lang="en-US" altLang="ko-KR" sz="1100" dirty="0"/>
                <a:t>9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~0</a:t>
              </a:r>
              <a:r>
                <a:rPr lang="ko-KR" altLang="en-US" sz="1100" dirty="0"/>
                <a:t>점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DDFA773-06BF-412D-9270-2B8E1EAEACD7}"/>
              </a:ext>
            </a:extLst>
          </p:cNvPr>
          <p:cNvGrpSpPr/>
          <p:nvPr/>
        </p:nvGrpSpPr>
        <p:grpSpPr>
          <a:xfrm>
            <a:off x="555715" y="5519327"/>
            <a:ext cx="9330412" cy="517490"/>
            <a:chOff x="680363" y="2846115"/>
            <a:chExt cx="9330412" cy="51749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0F314A5-E630-47AC-854F-31C099F368A6}"/>
                </a:ext>
              </a:extLst>
            </p:cNvPr>
            <p:cNvSpPr txBox="1"/>
            <p:nvPr/>
          </p:nvSpPr>
          <p:spPr>
            <a:xfrm>
              <a:off x="713120" y="2846115"/>
              <a:ext cx="92976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ko-KR" sz="1100" b="1" dirty="0"/>
                <a:t>5</a:t>
              </a:r>
              <a:r>
                <a:rPr lang="en-US" altLang="ko-KR" sz="1100" b="1"/>
                <a:t>.</a:t>
              </a:r>
              <a:r>
                <a:rPr lang="ko-KR" altLang="en-US" sz="1100" b="1"/>
                <a:t> </a:t>
              </a:r>
              <a:r>
                <a:rPr lang="en-US" altLang="ko-KR" sz="1100" b="1"/>
                <a:t>AdobeXD, Illuistrator, Photoshop</a:t>
              </a:r>
              <a:r>
                <a:rPr lang="ko-KR" altLang="en-US" sz="1100" b="1"/>
                <a:t>을 적극 활용하여 결과물을 작성할 수 있는가</a:t>
              </a:r>
              <a:r>
                <a:rPr lang="en-US" altLang="ko-KR" sz="1100" b="1"/>
                <a:t>?  </a:t>
              </a:r>
              <a:r>
                <a:rPr lang="ko-KR" altLang="en-US" sz="1100" b="1" dirty="0"/>
                <a:t>배점</a:t>
              </a:r>
              <a:r>
                <a:rPr lang="en-US" altLang="ko-KR" sz="1100" b="1" dirty="0"/>
                <a:t>: 20</a:t>
              </a:r>
              <a:r>
                <a:rPr lang="ko-KR" altLang="en-US" sz="1100" b="1" dirty="0"/>
                <a:t>점</a:t>
              </a:r>
            </a:p>
            <a:p>
              <a:pPr fontAlgn="base"/>
              <a:endParaRPr lang="ko-KR" altLang="en-US" sz="1100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9E933DE-C0C4-4A8A-93CB-84AD220E2685}"/>
                </a:ext>
              </a:extLst>
            </p:cNvPr>
            <p:cNvSpPr txBox="1"/>
            <p:nvPr/>
          </p:nvSpPr>
          <p:spPr>
            <a:xfrm>
              <a:off x="680363" y="3101995"/>
              <a:ext cx="92976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1100" dirty="0"/>
                <a:t>   매우 우수함 </a:t>
              </a:r>
              <a:r>
                <a:rPr lang="en-US" altLang="ko-KR" sz="1100" dirty="0"/>
                <a:t>20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~19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 | </a:t>
              </a:r>
              <a:r>
                <a:rPr lang="ko-KR" altLang="en-US" sz="1100" dirty="0"/>
                <a:t>우수함 </a:t>
              </a:r>
              <a:r>
                <a:rPr lang="en-US" altLang="ko-KR" sz="1100" dirty="0"/>
                <a:t>18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~16</a:t>
              </a:r>
              <a:r>
                <a:rPr lang="ko-KR" altLang="en-US" sz="1100" dirty="0"/>
                <a:t>점 </a:t>
              </a:r>
              <a:r>
                <a:rPr lang="en-US" altLang="ko-KR" sz="1100" dirty="0"/>
                <a:t>| </a:t>
              </a:r>
              <a:r>
                <a:rPr lang="ko-KR" altLang="en-US" sz="1100" dirty="0"/>
                <a:t>보통임 </a:t>
              </a:r>
              <a:r>
                <a:rPr lang="en-US" altLang="ko-KR" sz="1100" dirty="0"/>
                <a:t>15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~13</a:t>
              </a:r>
              <a:r>
                <a:rPr lang="ko-KR" altLang="en-US" sz="1100" dirty="0"/>
                <a:t>점 </a:t>
              </a:r>
              <a:r>
                <a:rPr lang="en-US" altLang="ko-KR" sz="1100" dirty="0"/>
                <a:t>| </a:t>
              </a:r>
              <a:r>
                <a:rPr lang="ko-KR" altLang="en-US" sz="1100" dirty="0"/>
                <a:t>미흡함 </a:t>
              </a:r>
              <a:r>
                <a:rPr lang="en-US" altLang="ko-KR" sz="1100" dirty="0"/>
                <a:t>12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~10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 | </a:t>
              </a:r>
              <a:r>
                <a:rPr lang="ko-KR" altLang="en-US" sz="1100" dirty="0"/>
                <a:t>매우 미흡함 </a:t>
              </a:r>
              <a:r>
                <a:rPr lang="en-US" altLang="ko-KR" sz="1100" dirty="0"/>
                <a:t>9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~0</a:t>
              </a:r>
              <a:r>
                <a:rPr lang="ko-KR" altLang="en-US" sz="1100" dirty="0"/>
                <a:t>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017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AD040D3-6003-47FA-BD0E-DD25DA39D71F}"/>
              </a:ext>
            </a:extLst>
          </p:cNvPr>
          <p:cNvCxnSpPr>
            <a:cxnSpLocks/>
          </p:cNvCxnSpPr>
          <p:nvPr/>
        </p:nvCxnSpPr>
        <p:spPr>
          <a:xfrm>
            <a:off x="0" y="1084678"/>
            <a:ext cx="4138047" cy="0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DBED86A-4106-4E5F-8BBC-4C2716716C9D}"/>
              </a:ext>
            </a:extLst>
          </p:cNvPr>
          <p:cNvSpPr txBox="1"/>
          <p:nvPr/>
        </p:nvSpPr>
        <p:spPr>
          <a:xfrm>
            <a:off x="2206498" y="1084678"/>
            <a:ext cx="2060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코트라 도약체 " panose="020B0600000101010101" pitchFamily="50" charset="-127"/>
                <a:ea typeface="코트라 도약체 " panose="020B0600000101010101" pitchFamily="50" charset="-127"/>
                <a:cs typeface="코트라 도약체 " panose="020B0600000101010101" pitchFamily="50" charset="-127"/>
              </a:rPr>
              <a:t>Common </a:t>
            </a:r>
            <a:r>
              <a:rPr lang="en-US" altLang="ko-K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코트라 도약체 " panose="020B0600000101010101" pitchFamily="50" charset="-127"/>
                <a:ea typeface="코트라 도약체 " panose="020B0600000101010101" pitchFamily="50" charset="-127"/>
                <a:cs typeface="코트라 도약체 " panose="020B0600000101010101" pitchFamily="50" charset="-127"/>
              </a:rPr>
              <a:t>Problem</a:t>
            </a:r>
            <a:endParaRPr lang="ko-KR" alt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코트라 도약체 " panose="020B0600000101010101" pitchFamily="50" charset="-127"/>
              <a:ea typeface="코트라 도약체 " panose="020B0600000101010101" pitchFamily="50" charset="-127"/>
              <a:cs typeface="코트라 도약체 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76D7D9-4AB9-40E3-999D-468A3F260AFC}"/>
              </a:ext>
            </a:extLst>
          </p:cNvPr>
          <p:cNvSpPr txBox="1"/>
          <p:nvPr/>
        </p:nvSpPr>
        <p:spPr>
          <a:xfrm>
            <a:off x="1283391" y="561458"/>
            <a:ext cx="1571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코트라 도약체 " panose="020B0600000101010101" pitchFamily="50" charset="-127"/>
                <a:ea typeface="코트라 도약체 " panose="020B0600000101010101" pitchFamily="50" charset="-127"/>
                <a:cs typeface="코트라 도약체 " panose="020B0600000101010101" pitchFamily="50" charset="-127"/>
              </a:rPr>
              <a:t>Persona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코트라 도약체 " panose="020B0600000101010101" pitchFamily="50" charset="-127"/>
              <a:ea typeface="코트라 도약체 " panose="020B0600000101010101" pitchFamily="50" charset="-127"/>
              <a:cs typeface="코트라 도약체 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F92C4E1-C397-4C49-8EF9-9EDCD99ED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509" y="2486023"/>
            <a:ext cx="1414463" cy="28289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44158F-D5FF-4B2B-9121-4CD78218B7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752" y="2486023"/>
            <a:ext cx="1650739" cy="282892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85F4CDB-74A6-443F-91B0-DC8141924B2E}"/>
              </a:ext>
            </a:extLst>
          </p:cNvPr>
          <p:cNvSpPr/>
          <p:nvPr/>
        </p:nvSpPr>
        <p:spPr>
          <a:xfrm>
            <a:off x="3559277" y="2028826"/>
            <a:ext cx="4841774" cy="362026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151E4D-5B32-43C1-9C1C-67B5281574F7}"/>
              </a:ext>
            </a:extLst>
          </p:cNvPr>
          <p:cNvSpPr txBox="1"/>
          <p:nvPr/>
        </p:nvSpPr>
        <p:spPr>
          <a:xfrm>
            <a:off x="4347765" y="2823296"/>
            <a:ext cx="34964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비트로 코어 TTF" pitchFamily="2" charset="-127"/>
                <a:ea typeface="비트로 코어 TTF" pitchFamily="2" charset="-127"/>
              </a:rPr>
              <a:t>메인화면이</a:t>
            </a:r>
            <a:r>
              <a:rPr lang="ko-KR" altLang="en-US" dirty="0">
                <a:latin typeface="비트로 코어 TTF" pitchFamily="2" charset="-127"/>
                <a:ea typeface="비트로 코어 TTF" pitchFamily="2" charset="-127"/>
              </a:rPr>
              <a:t> 너무 복잡해요</a:t>
            </a:r>
            <a:r>
              <a:rPr lang="en-US" altLang="ko-KR" dirty="0">
                <a:latin typeface="비트로 코어 TTF" pitchFamily="2" charset="-127"/>
                <a:ea typeface="비트로 코어 TTF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비트로 코어 TTF" pitchFamily="2" charset="-127"/>
              <a:ea typeface="비트로 코어 TTF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비트로 코어 TTF" pitchFamily="2" charset="-127"/>
                <a:ea typeface="비트로 코어 TTF" pitchFamily="2" charset="-127"/>
              </a:rPr>
              <a:t>카테고리가 너무 많아서</a:t>
            </a:r>
            <a:endParaRPr lang="en-US" altLang="ko-KR" dirty="0">
              <a:latin typeface="비트로 코어 TTF" pitchFamily="2" charset="-127"/>
              <a:ea typeface="비트로 코어 TTF" pitchFamily="2" charset="-127"/>
            </a:endParaRPr>
          </a:p>
          <a:p>
            <a:r>
              <a:rPr lang="ko-KR" altLang="en-US" dirty="0">
                <a:latin typeface="비트로 코어 TTF" pitchFamily="2" charset="-127"/>
                <a:ea typeface="비트로 코어 TTF" pitchFamily="2" charset="-127"/>
              </a:rPr>
              <a:t>   원하는 항목을 찾기 힘들어요</a:t>
            </a:r>
            <a:r>
              <a:rPr lang="en-US" altLang="ko-KR" dirty="0">
                <a:latin typeface="비트로 코어 TTF" pitchFamily="2" charset="-127"/>
                <a:ea typeface="비트로 코어 TTF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비트로 코어 TTF" pitchFamily="2" charset="-127"/>
              <a:ea typeface="비트로 코어 TTF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비트로 코어 TTF" pitchFamily="2" charset="-127"/>
                <a:ea typeface="비트로 코어 TTF" pitchFamily="2" charset="-127"/>
              </a:rPr>
              <a:t>보고싶지 않은 </a:t>
            </a:r>
            <a:r>
              <a:rPr lang="ko-KR" altLang="en-US" dirty="0" err="1">
                <a:latin typeface="비트로 코어 TTF" pitchFamily="2" charset="-127"/>
                <a:ea typeface="비트로 코어 TTF" pitchFamily="2" charset="-127"/>
              </a:rPr>
              <a:t>홍보배너가</a:t>
            </a:r>
            <a:endParaRPr lang="en-US" altLang="ko-KR" dirty="0">
              <a:latin typeface="비트로 코어 TTF" pitchFamily="2" charset="-127"/>
              <a:ea typeface="비트로 코어 TTF" pitchFamily="2" charset="-127"/>
            </a:endParaRPr>
          </a:p>
          <a:p>
            <a:r>
              <a:rPr lang="en-US" altLang="ko-KR" dirty="0">
                <a:latin typeface="비트로 코어 TTF" pitchFamily="2" charset="-127"/>
                <a:ea typeface="비트로 코어 TTF" pitchFamily="2" charset="-127"/>
              </a:rPr>
              <a:t>   </a:t>
            </a:r>
            <a:r>
              <a:rPr lang="ko-KR" altLang="en-US" dirty="0">
                <a:latin typeface="비트로 코어 TTF" pitchFamily="2" charset="-127"/>
                <a:ea typeface="비트로 코어 TTF" pitchFamily="2" charset="-127"/>
              </a:rPr>
              <a:t>너무 많습니다</a:t>
            </a:r>
            <a:r>
              <a:rPr lang="en-US" altLang="ko-KR" dirty="0">
                <a:latin typeface="비트로 코어 TTF" pitchFamily="2" charset="-127"/>
                <a:ea typeface="비트로 코어 TTF" pitchFamily="2" charset="-127"/>
              </a:rPr>
              <a:t>.</a:t>
            </a:r>
            <a:endParaRPr lang="ko-KR" altLang="en-US" dirty="0">
              <a:latin typeface="비트로 코어 TTF" pitchFamily="2" charset="-127"/>
              <a:ea typeface="비트로 코어 TTF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985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B2951B3-A0E3-416E-A807-5392B6F48C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56190"/>
            <a:ext cx="6096000" cy="274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660601" y="1833852"/>
            <a:ext cx="0" cy="17338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570124" y="2240237"/>
            <a:ext cx="4414058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570124" y="2684967"/>
            <a:ext cx="4414058" cy="1004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287323" y="3607362"/>
            <a:ext cx="0" cy="4380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874490" y="3607362"/>
            <a:ext cx="0" cy="4380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9F30778-12CF-41FC-8E13-C9211FE383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3429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EBDD12-6760-424C-BD8E-809FE325E2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3429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2560BFC-2346-495F-AFED-AADB2D033E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6095998" cy="34289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FE0F625-0BD6-41FB-BFB0-2BCC2925D3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3625</TotalTime>
  <Words>454</Words>
  <Application>Microsoft Office PowerPoint</Application>
  <PresentationFormat>와이드스크린</PresentationFormat>
  <Paragraphs>43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비트로 코어 TTF</vt:lpstr>
      <vt:lpstr>코트라 도약체 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</dc:creator>
  <cp:lastModifiedBy>이석재</cp:lastModifiedBy>
  <cp:revision>264</cp:revision>
  <dcterms:created xsi:type="dcterms:W3CDTF">2019-03-27T06:58:32Z</dcterms:created>
  <dcterms:modified xsi:type="dcterms:W3CDTF">2021-11-16T00:51:27Z</dcterms:modified>
</cp:coreProperties>
</file>