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70" r:id="rId27"/>
    <p:sldId id="271" r:id="rId28"/>
    <p:sldId id="283" r:id="rId29"/>
    <p:sldId id="28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1"/>
    <p:restoredTop sz="96271"/>
  </p:normalViewPr>
  <p:slideViewPr>
    <p:cSldViewPr snapToGrid="0" snapToObjects="1">
      <p:cViewPr varScale="1">
        <p:scale>
          <a:sx n="126" d="100"/>
          <a:sy n="126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30C75-2940-FD48-91DF-45CF953A2320}" type="datetimeFigureOut">
              <a:rPr lang="de-DE" smtClean="0"/>
              <a:t>23.06.22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D3D51-57A5-F845-8FF1-A50D2A2C4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8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D3D51-57A5-F845-8FF1-A50D2A2C45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95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Einführung Frauenwahlrecht 1919, seitdem einigermaßen kontinuierlich gestiegener Anteil Frauen, noch keine Parität (https://</a:t>
            </a:r>
            <a:r>
              <a:rPr lang="de-DE" dirty="0" err="1"/>
              <a:t>de.wikipedia.org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/Frauenanteil_im_Deutschen_Bundestag_seit_1949; https://</a:t>
            </a:r>
            <a:r>
              <a:rPr lang="de-DE" dirty="0" err="1"/>
              <a:t>www.destatis.de</a:t>
            </a:r>
            <a:r>
              <a:rPr lang="de-DE" dirty="0"/>
              <a:t>/DE/Themen/Gesellschaft-Umwelt/</a:t>
            </a:r>
            <a:r>
              <a:rPr lang="de-DE" dirty="0" err="1"/>
              <a:t>Bevoelkerung</a:t>
            </a:r>
            <a:r>
              <a:rPr lang="de-DE" dirty="0"/>
              <a:t>/</a:t>
            </a:r>
            <a:r>
              <a:rPr lang="de-DE" dirty="0" err="1"/>
              <a:t>Bevoelkerungsstand</a:t>
            </a:r>
            <a:r>
              <a:rPr lang="de-DE" dirty="0"/>
              <a:t>/Tabellen/deutsche-nichtdeutsche-bevoelkerung-nach-geschlecht-deutschland.html)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 Rednerin Marie Juchacz, SPD, 19.02.1919 (https://</a:t>
            </a:r>
            <a:r>
              <a:rPr lang="de-DE" dirty="0" err="1"/>
              <a:t>www.bpb.de</a:t>
            </a:r>
            <a:r>
              <a:rPr lang="de-DE" dirty="0"/>
              <a:t>/kurz-knapp/hintergrund-aktuell/179230/vor-95-jahren-erste-frauen-im-parlament/</a:t>
            </a:r>
          </a:p>
          <a:p>
            <a:pPr marL="171450" indent="-171450">
              <a:buFontTx/>
              <a:buChar char="-"/>
            </a:pPr>
            <a:r>
              <a:rPr lang="de-DE" dirty="0"/>
              <a:t>Vgl. https://</a:t>
            </a:r>
            <a:r>
              <a:rPr lang="de-DE" dirty="0" err="1"/>
              <a:t>www.uni-mannheim.de</a:t>
            </a:r>
            <a:r>
              <a:rPr lang="de-DE" dirty="0"/>
              <a:t>/</a:t>
            </a:r>
            <a:r>
              <a:rPr lang="de-DE" dirty="0" err="1"/>
              <a:t>media</a:t>
            </a:r>
            <a:r>
              <a:rPr lang="de-DE" dirty="0"/>
              <a:t>/Einrichtungen/</a:t>
            </a:r>
            <a:r>
              <a:rPr lang="de-DE" dirty="0" err="1"/>
              <a:t>Abteilung_Kommunikation</a:t>
            </a:r>
            <a:r>
              <a:rPr lang="de-DE" dirty="0"/>
              <a:t>/Dokumente/Pressemitteilungen/Pressemitteilungen_2021/04_22_Gender_Diversity_DE_final.pdf, https://</a:t>
            </a:r>
            <a:r>
              <a:rPr lang="de-DE" dirty="0" err="1"/>
              <a:t>www.boell.de</a:t>
            </a:r>
            <a:r>
              <a:rPr lang="de-DE" dirty="0"/>
              <a:t>/de/2018/03/02/frauen-der-politik-der-weite-weg-zur-geschlechtergerechten-repraesentation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D3D51-57A5-F845-8FF1-A50D2A2C459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2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D3D51-57A5-F845-8FF1-A50D2A2C4590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87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3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5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7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0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3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1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4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atis.de/DE/Themen/Gesellschaft-Umwelt/Bevoelkerung/Bevoelkerungsstand/Tabellen/deutsche-nichtdeutsche-bevoelkerung-nach-geschlecht-deutschland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0971D-4383-51B5-4D9A-E2FB3C672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477" r="-1" b="142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2CE943-DB20-CFBE-D3F2-FC9748E52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800" dirty="0">
                <a:solidFill>
                  <a:srgbClr val="FFFFFF"/>
                </a:solidFill>
              </a:rPr>
              <a:t>Redeanteile von Abgeordneten </a:t>
            </a:r>
            <a:br>
              <a:rPr lang="de-DE" sz="3800" dirty="0">
                <a:solidFill>
                  <a:srgbClr val="FFFFFF"/>
                </a:solidFill>
              </a:rPr>
            </a:br>
            <a:r>
              <a:rPr lang="de-DE" sz="3800" dirty="0">
                <a:solidFill>
                  <a:srgbClr val="FFFFFF"/>
                </a:solidFill>
              </a:rPr>
              <a:t>des Deutschen Bundestags: Eine quantitative Auswertung nach Geschlecht und Partei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062947-34D7-839C-5E76-F7A9EE43B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de-DE" dirty="0">
                <a:solidFill>
                  <a:srgbClr val="FFFFFF"/>
                </a:solidFill>
              </a:rPr>
              <a:t>DIS 25 – Natural Language Processing, </a:t>
            </a:r>
            <a:r>
              <a:rPr lang="de-DE" dirty="0" err="1">
                <a:solidFill>
                  <a:srgbClr val="FFFFFF"/>
                </a:solidFill>
              </a:rPr>
              <a:t>SoSe</a:t>
            </a:r>
            <a:r>
              <a:rPr lang="de-DE" dirty="0">
                <a:solidFill>
                  <a:srgbClr val="FFFFFF"/>
                </a:solidFill>
              </a:rPr>
              <a:t> 2022</a:t>
            </a:r>
          </a:p>
          <a:p>
            <a:pPr algn="r">
              <a:lnSpc>
                <a:spcPct val="90000"/>
              </a:lnSpc>
            </a:pPr>
            <a:r>
              <a:rPr lang="de-DE" dirty="0">
                <a:solidFill>
                  <a:srgbClr val="FFFFFF"/>
                </a:solidFill>
              </a:rPr>
              <a:t>Arbeitsgruppe: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Vera </a:t>
            </a:r>
            <a:r>
              <a:rPr lang="de-DE" dirty="0" err="1">
                <a:solidFill>
                  <a:srgbClr val="FFFFFF"/>
                </a:solidFill>
              </a:rPr>
              <a:t>Bateva</a:t>
            </a:r>
            <a:r>
              <a:rPr lang="de-DE" dirty="0">
                <a:solidFill>
                  <a:srgbClr val="FFFFFF"/>
                </a:solidFill>
              </a:rPr>
              <a:t>, Janina Blum,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Oliver Kubon, Helga Wolf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3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5481D-1B56-90DF-E795-97D79FAA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2. Definition Geschlecht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1A658-7596-A25C-E40C-1B466404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Laut Stammdaten nur männlich/weiblich definierte Abgeordnete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Einführung „divers“ erst 2018</a:t>
            </a:r>
            <a:r>
              <a:rPr lang="de-DE" baseline="30000" dirty="0"/>
              <a:t>1</a:t>
            </a:r>
            <a:r>
              <a:rPr lang="de-DE" dirty="0"/>
              <a:t>, daher unberücksichtigt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E5A7D5-028F-C547-9CDC-194661E44540}"/>
              </a:ext>
            </a:extLst>
          </p:cNvPr>
          <p:cNvSpPr txBox="1"/>
          <p:nvPr/>
        </p:nvSpPr>
        <p:spPr>
          <a:xfrm>
            <a:off x="479012" y="6396335"/>
            <a:ext cx="1123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Divers: in: Wikipedia, 04.02.2022, https://</a:t>
            </a:r>
            <a:r>
              <a:rPr lang="de-DE" sz="800" dirty="0" err="1"/>
              <a:t>de.wikipedia.org</a:t>
            </a:r>
            <a:r>
              <a:rPr lang="de-DE" sz="800" dirty="0"/>
              <a:t>/</a:t>
            </a:r>
            <a:r>
              <a:rPr lang="de-DE" sz="800" dirty="0" err="1"/>
              <a:t>wiki</a:t>
            </a:r>
            <a:r>
              <a:rPr lang="de-DE" sz="800" dirty="0"/>
              <a:t>/Divers (abgerufen am 23.06.2022).</a:t>
            </a:r>
          </a:p>
        </p:txBody>
      </p:sp>
    </p:spTree>
    <p:extLst>
      <p:ext uri="{BB962C8B-B14F-4D97-AF65-F5344CB8AC3E}">
        <p14:creationId xmlns:p14="http://schemas.microsoft.com/office/powerpoint/2010/main" val="33447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4D78-D6E6-50B5-135A-C8077B3F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3. Kategorisierung und Struktur </a:t>
            </a:r>
            <a:br>
              <a:rPr lang="de-DE" sz="5000" dirty="0"/>
            </a:br>
            <a:r>
              <a:rPr lang="de-DE" sz="5000" dirty="0"/>
              <a:t>von Wortbeiträgen</a:t>
            </a:r>
          </a:p>
        </p:txBody>
      </p:sp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168052E2-0057-A8B7-A764-9022AE296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322517"/>
              </p:ext>
            </p:extLst>
          </p:nvPr>
        </p:nvGraphicFramePr>
        <p:xfrm>
          <a:off x="600934" y="3306762"/>
          <a:ext cx="9210040" cy="25728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1864">
                  <a:extLst>
                    <a:ext uri="{9D8B030D-6E8A-4147-A177-3AD203B41FA5}">
                      <a16:colId xmlns:a16="http://schemas.microsoft.com/office/drawing/2014/main" val="4262288626"/>
                    </a:ext>
                  </a:extLst>
                </a:gridCol>
                <a:gridCol w="8148176">
                  <a:extLst>
                    <a:ext uri="{9D8B030D-6E8A-4147-A177-3AD203B41FA5}">
                      <a16:colId xmlns:a16="http://schemas.microsoft.com/office/drawing/2014/main" val="1374420390"/>
                    </a:ext>
                  </a:extLst>
                </a:gridCol>
              </a:tblGrid>
              <a:tr h="514566">
                <a:tc>
                  <a:txBody>
                    <a:bodyPr/>
                    <a:lstStyle/>
                    <a:p>
                      <a:r>
                        <a:rPr lang="de-DE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60593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r>
                        <a:rPr lang="de-DE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Redebeitrag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49688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r>
                        <a:rPr lang="de-DE" dirty="0"/>
                        <a:t>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Kommentar (inkl. nonverbaler Bekundungen wie Beifall)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02377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r>
                        <a:rPr lang="de-DE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Beiträge zur Geschäftsordnung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17366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r>
                        <a:rPr lang="de-DE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Meta-Informationen (z. B. Zeiten der Sitzungsunterbrechung)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36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22CC7-80A5-8C47-FDF2-B3C2915C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4. </a:t>
            </a:r>
            <a:r>
              <a:rPr lang="de-DE" sz="5000" dirty="0" err="1"/>
              <a:t>Labelling</a:t>
            </a:r>
            <a:endParaRPr lang="de-DE" sz="5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C0D62-2C02-3D65-D452-1BC47227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Labelling</a:t>
            </a:r>
            <a:r>
              <a:rPr lang="de-DE" dirty="0"/>
              <a:t> der Beiträge mithilfe von </a:t>
            </a:r>
            <a:r>
              <a:rPr lang="de-DE" dirty="0" err="1"/>
              <a:t>Snorkel</a:t>
            </a:r>
            <a:r>
              <a:rPr lang="de-DE" dirty="0"/>
              <a:t>-Funktionen und </a:t>
            </a:r>
            <a:r>
              <a:rPr lang="de-DE" dirty="0" err="1"/>
              <a:t>RegEx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anhand der ermittelten typischen Strukturen</a:t>
            </a:r>
          </a:p>
          <a:p>
            <a:r>
              <a:rPr lang="de-DE" dirty="0"/>
              <a:t>(für Prototyp: nur RB) </a:t>
            </a:r>
          </a:p>
        </p:txBody>
      </p:sp>
    </p:spTree>
    <p:extLst>
      <p:ext uri="{BB962C8B-B14F-4D97-AF65-F5344CB8AC3E}">
        <p14:creationId xmlns:p14="http://schemas.microsoft.com/office/powerpoint/2010/main" val="94140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22CC7-80A5-8C47-FDF2-B3C2915C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5. 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C0D62-2C02-3D65-D452-1BC47227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Auswertung und Visualisierung mithilfe von </a:t>
            </a:r>
            <a:r>
              <a:rPr lang="de-DE" dirty="0" err="1"/>
              <a:t>PowerBI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der gelabelten XML-Daten der Protokolle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Reduktion der Stammdaten auf UID, Name, Vorname, Ort, Partei, Wahlperiode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Erstellung Abfragen und Dashboard zu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363935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1EC8B-D332-8670-0E44-B30153FF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78BCDE7-DC6E-58B7-B4C5-E1597101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Verhältnis Geschlechter Plenum gesamt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Verhältnis Geschlechter nach Partei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Anzahl beitragende Abgeordnete im Plenum/nach Sitzung/nach Fraktion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Anzahl beitragende Abgeordnete nach Geschlecht im Plenum/nach Sitzung/nach Fraktion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Anzahl Wortbeiträge im Plenum/nach Sitzung/nach Fraktion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Anzahl Wortbeiträge nach Geschlecht im Plenum/nach Sitzung/nach Fraktion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Einzelbetrachtung Beiträge nach Geschlecht/Fraktion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Weitere Auswertung (im Prototypen noch nicht umgesetzt)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67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43E0187-0A4E-57DC-7FC8-03489FCF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22" y="639000"/>
            <a:ext cx="994695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2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42E4184-ADD4-8EBF-4744-80B38692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19" y="639000"/>
            <a:ext cx="992416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44E9383-9E61-E155-CC49-B6291D36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3" y="639000"/>
            <a:ext cx="993793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5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863AFF-8EEF-1192-A9A3-434C33A9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45" y="639000"/>
            <a:ext cx="995850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1EF7BAC-603A-B82C-8699-E025BD6D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0" y="639000"/>
            <a:ext cx="990851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3E94F-30E8-DDDB-CD74-6A760D36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81F85-3E29-5748-106C-181DD669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/>
              <a:t>Einleitung und Forschungsfrage, Referenzen (Helga Wolf)</a:t>
            </a:r>
          </a:p>
          <a:p>
            <a:r>
              <a:rPr lang="de-DE" b="1" dirty="0"/>
              <a:t>Datenset, Datenquelle (Vera </a:t>
            </a:r>
            <a:r>
              <a:rPr lang="de-DE" b="1" dirty="0" err="1"/>
              <a:t>Bateva</a:t>
            </a:r>
            <a:r>
              <a:rPr lang="de-DE" b="1" dirty="0"/>
              <a:t>)</a:t>
            </a:r>
          </a:p>
          <a:p>
            <a:r>
              <a:rPr lang="de-DE" b="1" dirty="0"/>
              <a:t>Strukturelle Datenanalyse (Vera </a:t>
            </a:r>
            <a:r>
              <a:rPr lang="de-DE" b="1" dirty="0" err="1"/>
              <a:t>Bateva</a:t>
            </a:r>
            <a:r>
              <a:rPr lang="de-DE" b="1" dirty="0"/>
              <a:t>)</a:t>
            </a:r>
          </a:p>
          <a:p>
            <a:r>
              <a:rPr lang="de-DE" b="1" dirty="0"/>
              <a:t>Inhaltliche Datenanalyse (Helga Wolf, Oliver Kubon)</a:t>
            </a:r>
          </a:p>
          <a:p>
            <a:r>
              <a:rPr lang="de-DE" b="1" dirty="0"/>
              <a:t>Auswertung und Ergebnisse (Janina Blum)</a:t>
            </a:r>
          </a:p>
          <a:p>
            <a:r>
              <a:rPr lang="de-DE" b="1" dirty="0"/>
              <a:t>Fazit und Ausblick (Team)</a:t>
            </a:r>
          </a:p>
          <a:p>
            <a:r>
              <a:rPr lang="de-DE" b="1" dirty="0"/>
              <a:t>Literaturverzeichnis (Team)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87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9574928-CFB3-E65F-F02E-1715A536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97" y="639000"/>
            <a:ext cx="9926405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8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2829897-067E-6D47-CBBE-E24C799A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3" y="639000"/>
            <a:ext cx="993793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303BB2-7D71-64DB-E21F-D8131586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04" y="639000"/>
            <a:ext cx="9960992" cy="5580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783830B-A4F8-D1BD-B09E-710578F2AA40}"/>
              </a:ext>
            </a:extLst>
          </p:cNvPr>
          <p:cNvSpPr txBox="1"/>
          <p:nvPr/>
        </p:nvSpPr>
        <p:spPr>
          <a:xfrm>
            <a:off x="0" y="0"/>
            <a:ext cx="12192000" cy="432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+mj-lt"/>
              </a:rPr>
              <a:t>GEPLANT</a:t>
            </a:r>
          </a:p>
        </p:txBody>
      </p:sp>
    </p:spTree>
    <p:extLst>
      <p:ext uri="{BB962C8B-B14F-4D97-AF65-F5344CB8AC3E}">
        <p14:creationId xmlns:p14="http://schemas.microsoft.com/office/powerpoint/2010/main" val="387033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060C5E8-DD9C-A336-D87F-B209E911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69" y="639000"/>
            <a:ext cx="9970062" cy="558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92601CE-21F6-DC16-EB1D-F0B37BF7587B}"/>
              </a:ext>
            </a:extLst>
          </p:cNvPr>
          <p:cNvSpPr txBox="1"/>
          <p:nvPr/>
        </p:nvSpPr>
        <p:spPr>
          <a:xfrm>
            <a:off x="0" y="0"/>
            <a:ext cx="12192000" cy="432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+mj-lt"/>
              </a:rPr>
              <a:t>GEPLANT</a:t>
            </a:r>
          </a:p>
        </p:txBody>
      </p:sp>
    </p:spTree>
    <p:extLst>
      <p:ext uri="{BB962C8B-B14F-4D97-AF65-F5344CB8AC3E}">
        <p14:creationId xmlns:p14="http://schemas.microsoft.com/office/powerpoint/2010/main" val="181394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2601CE-21F6-DC16-EB1D-F0B37BF7587B}"/>
              </a:ext>
            </a:extLst>
          </p:cNvPr>
          <p:cNvSpPr txBox="1"/>
          <p:nvPr/>
        </p:nvSpPr>
        <p:spPr>
          <a:xfrm>
            <a:off x="0" y="0"/>
            <a:ext cx="12192000" cy="432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+mj-lt"/>
              </a:rPr>
              <a:t>GEPLANT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2AAB30-048D-EFFC-41CE-ADD1814A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92" y="639000"/>
            <a:ext cx="9905938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0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2601CE-21F6-DC16-EB1D-F0B37BF7587B}"/>
              </a:ext>
            </a:extLst>
          </p:cNvPr>
          <p:cNvSpPr txBox="1"/>
          <p:nvPr/>
        </p:nvSpPr>
        <p:spPr>
          <a:xfrm>
            <a:off x="0" y="0"/>
            <a:ext cx="12192000" cy="432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+mj-lt"/>
              </a:rPr>
              <a:t>GEPLANT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6CF7D6-673F-773A-7CDE-724C58F6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3" y="639000"/>
            <a:ext cx="993793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FC933-B8EF-C886-CA01-7518EF3A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3B2B7-3303-D1FA-F5CD-04683DF9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Geschlechter nicht entsprechend Bevölkerungsanteil im Bundestag repräsentiert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Grundsätzlich: Beteiligung einer Minderheit an Abgeordneten </a:t>
            </a:r>
            <a:r>
              <a:rPr lang="de-DE"/>
              <a:t>beider Geschlechter am Plenum (</a:t>
            </a:r>
            <a:r>
              <a:rPr lang="de-DE" dirty="0"/>
              <a:t>Arbeit findet in Ausschüssen statt)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Redeanteil von Frauen noch geringer als ihr Anteil an Anzahl Abgeordnete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Starke Unterschiede zwischen den Fraktionen/Parteien</a:t>
            </a:r>
          </a:p>
        </p:txBody>
      </p:sp>
    </p:spTree>
    <p:extLst>
      <p:ext uri="{BB962C8B-B14F-4D97-AF65-F5344CB8AC3E}">
        <p14:creationId xmlns:p14="http://schemas.microsoft.com/office/powerpoint/2010/main" val="219420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116DF-8547-9ADB-1813-71E72C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A222A-8806-8E3A-2719-E46BB11C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Weitere Forschungsfragen auf Basis vorhandener Daten: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Ergänzung </a:t>
            </a:r>
            <a:r>
              <a:rPr lang="de-DE" dirty="0" err="1"/>
              <a:t>Labelling</a:t>
            </a:r>
            <a:r>
              <a:rPr lang="de-DE" dirty="0"/>
              <a:t> GO, um Anteil formale/inhaltliche Wortbeiträge auszuwerten (GO = Machtinstrument)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Thematische Auswertung nach Geschlecht (zusätzliches, inhaltliches </a:t>
            </a:r>
            <a:r>
              <a:rPr lang="de-DE" dirty="0" err="1"/>
              <a:t>Labelling</a:t>
            </a:r>
            <a:r>
              <a:rPr lang="de-DE" dirty="0"/>
              <a:t>)</a:t>
            </a:r>
            <a:r>
              <a:rPr lang="de-DE" baseline="30000" dirty="0"/>
              <a:t>2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Sentiment Analysis der Zurufe mit Blick auf das Geschlechterverhältnis Sprechende/Zurufende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79C2EB-DA60-1890-FE41-498C176F50EA}"/>
              </a:ext>
            </a:extLst>
          </p:cNvPr>
          <p:cNvSpPr txBox="1"/>
          <p:nvPr/>
        </p:nvSpPr>
        <p:spPr>
          <a:xfrm>
            <a:off x="393580" y="6396335"/>
            <a:ext cx="1123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 Vgl. wiederum </a:t>
            </a:r>
            <a:r>
              <a:rPr lang="de-DE" sz="800" dirty="0" err="1"/>
              <a:t>Basl</a:t>
            </a:r>
            <a:r>
              <a:rPr lang="de-DE" sz="800" dirty="0"/>
              <a:t>/</a:t>
            </a:r>
            <a:r>
              <a:rPr lang="de-DE" sz="800" dirty="0" err="1"/>
              <a:t>Vordonakis</a:t>
            </a:r>
            <a:r>
              <a:rPr lang="de-DE" sz="800" dirty="0"/>
              <a:t>/Pelka, 2022: Reden im Landtag: Wenig Präsenz für jung und weiblich. [online] </a:t>
            </a:r>
            <a:r>
              <a:rPr lang="de-DE" sz="800" dirty="0" err="1"/>
              <a:t>wdr.de</a:t>
            </a:r>
            <a:r>
              <a:rPr lang="de-DE" sz="800" dirty="0"/>
              <a:t>. Abgerufen am 17.06.2022 unter: https://www1.wdr.de/</a:t>
            </a:r>
            <a:r>
              <a:rPr lang="de-DE" sz="800" dirty="0" err="1"/>
              <a:t>nachrichten</a:t>
            </a:r>
            <a:r>
              <a:rPr lang="de-DE" sz="800" dirty="0"/>
              <a:t>/</a:t>
            </a:r>
            <a:r>
              <a:rPr lang="de-DE" sz="800" dirty="0" err="1"/>
              <a:t>landespolitik</a:t>
            </a:r>
            <a:r>
              <a:rPr lang="de-DE" sz="800" dirty="0"/>
              <a:t>/plenum-landtag-reden-frauen-100.html</a:t>
            </a:r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7164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116DF-8547-9ADB-1813-71E72C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A222A-8806-8E3A-2719-E46BB11C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 err="1"/>
              <a:t>Basl</a:t>
            </a:r>
            <a:r>
              <a:rPr lang="de-DE" sz="900" dirty="0"/>
              <a:t>, Christian Nicolas </a:t>
            </a:r>
            <a:r>
              <a:rPr lang="de-DE" sz="900" dirty="0" err="1"/>
              <a:t>Vordonarakis</a:t>
            </a:r>
            <a:r>
              <a:rPr lang="de-DE" sz="900" dirty="0"/>
              <a:t> Und Cedrik Pelka: Reden im Landtag: Wenig Präsenz für jung und weiblich, in: Landespolitik - Nachrichten - WDR, 02.05.2022, https://www1.wdr.de/</a:t>
            </a:r>
            <a:r>
              <a:rPr lang="de-DE" sz="900" dirty="0" err="1"/>
              <a:t>nachrichten</a:t>
            </a:r>
            <a:r>
              <a:rPr lang="de-DE" sz="900" dirty="0"/>
              <a:t>/</a:t>
            </a:r>
            <a:r>
              <a:rPr lang="de-DE" sz="900" dirty="0" err="1"/>
              <a:t>landespolitik</a:t>
            </a:r>
            <a:r>
              <a:rPr lang="de-DE" sz="900" dirty="0"/>
              <a:t>/plenum-landtag-reden-frauen-100.html (abgerufen am 23.06.2022).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/>
              <a:t>Bukow, S./Voß, F.: Frauen in der Politik: Der weite Weg zur geschlechtergerechten Repräsentation: in: Heinrich-Böll-Stiftung, 02.03.2018, https://</a:t>
            </a:r>
            <a:r>
              <a:rPr lang="de-DE" sz="900" dirty="0" err="1"/>
              <a:t>www.boell.de</a:t>
            </a:r>
            <a:r>
              <a:rPr lang="de-DE" sz="900" dirty="0"/>
              <a:t>/de/2018/03/02/frauen-der-politik-der-weite-weg-zur-geschlechtergerechten-repraesentation (abgerufen am 23.06.2022).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/>
              <a:t>Bundeszentrale Für Politische Bildung : Vor 95 Jahren: Erste Frauen im Parlament, in: </a:t>
            </a:r>
            <a:r>
              <a:rPr lang="de-DE" sz="900" dirty="0" err="1"/>
              <a:t>bpb.de</a:t>
            </a:r>
            <a:r>
              <a:rPr lang="de-DE" sz="900" dirty="0"/>
              <a:t>, 23.09.2021, https://</a:t>
            </a:r>
            <a:r>
              <a:rPr lang="de-DE" sz="900" dirty="0" err="1"/>
              <a:t>www.bpb.de</a:t>
            </a:r>
            <a:r>
              <a:rPr lang="de-DE" sz="900" dirty="0"/>
              <a:t>/kurz-knapp/hintergrund-aktuell/179230/vor-95-jahren-erste-frauen-im-parlament/ (abgerufen am 23.06.2022).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/>
              <a:t>Deutscher Bundestag - Endgültige Plenarprotokolle: in: Deutscher Bundestag, 06.02.2019, https://</a:t>
            </a:r>
            <a:r>
              <a:rPr lang="de-DE" sz="900" dirty="0" err="1"/>
              <a:t>www.bundestag.de</a:t>
            </a:r>
            <a:r>
              <a:rPr lang="de-DE" sz="900" dirty="0"/>
              <a:t>/</a:t>
            </a:r>
            <a:r>
              <a:rPr lang="de-DE" sz="900" dirty="0" err="1"/>
              <a:t>dokumente</a:t>
            </a:r>
            <a:r>
              <a:rPr lang="de-DE" sz="900" dirty="0"/>
              <a:t>/</a:t>
            </a:r>
            <a:r>
              <a:rPr lang="de-DE" sz="900" dirty="0" err="1"/>
              <a:t>protokolle</a:t>
            </a:r>
            <a:r>
              <a:rPr lang="de-DE" sz="900" dirty="0"/>
              <a:t>/</a:t>
            </a:r>
            <a:r>
              <a:rPr lang="de-DE" sz="900" dirty="0" err="1"/>
              <a:t>plenarprotokolle</a:t>
            </a:r>
            <a:r>
              <a:rPr lang="de-DE" sz="900" dirty="0"/>
              <a:t> (abgerufen am 23.06.2022).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/>
              <a:t>Statistisches Bundesamt: Bevölkerung nach Nationalität und Geschlecht, in: D-</a:t>
            </a:r>
            <a:r>
              <a:rPr lang="de-DE" sz="900" dirty="0" err="1"/>
              <a:t>Statis</a:t>
            </a:r>
            <a:r>
              <a:rPr lang="de-DE" sz="900" dirty="0"/>
              <a:t>, 23.06.2022, </a:t>
            </a:r>
            <a:r>
              <a:rPr lang="de-DE" sz="900" dirty="0">
                <a:hlinkClick r:id="rId2"/>
              </a:rPr>
              <a:t>https://www.destatis.de/DE/Themen/Gesellschaft-Umwelt/Bevoelkerung/Bevoelkerungsstand/Tabellen/deutsche-nichtdeutsche-bevoelkerung-nach-geschlecht-deutschland.html</a:t>
            </a:r>
            <a:r>
              <a:rPr lang="de-DE" sz="900" dirty="0"/>
              <a:t> (abgerufen am 23.06.2022)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 err="1"/>
              <a:t>Pressemittleiung</a:t>
            </a:r>
            <a:r>
              <a:rPr lang="de-DE" sz="900" dirty="0"/>
              <a:t>: Studie: Repräsentation allein ist nicht ausreichend für mehr Geschlechtervielfalt: in: Universität Mannheim, Abteilung Kommunikation, 22.04.2021, https://</a:t>
            </a:r>
            <a:r>
              <a:rPr lang="de-DE" sz="900" dirty="0" err="1"/>
              <a:t>www.uni-mannheim.de</a:t>
            </a:r>
            <a:r>
              <a:rPr lang="de-DE" sz="900" dirty="0"/>
              <a:t>/</a:t>
            </a:r>
            <a:r>
              <a:rPr lang="de-DE" sz="900" dirty="0" err="1"/>
              <a:t>media</a:t>
            </a:r>
            <a:r>
              <a:rPr lang="de-DE" sz="900" dirty="0"/>
              <a:t>/Einrichtungen/</a:t>
            </a:r>
            <a:r>
              <a:rPr lang="de-DE" sz="900" dirty="0" err="1"/>
              <a:t>Abteilung_Kommunikation</a:t>
            </a:r>
            <a:r>
              <a:rPr lang="de-DE" sz="900" dirty="0"/>
              <a:t>/Dokumente/Pressemitteilungen/Pressemitteilungen_2021/04_22_Gender_Diversity_DE_final.pdf (abgerufen am 23.06.2022).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/>
              <a:t>Wikipedia-Autor*innen: Frauenanteil im Deutschen Bundestag seit 1949, in: Wikipedia, 14.12.2009, https://</a:t>
            </a:r>
            <a:r>
              <a:rPr lang="de-DE" sz="900" dirty="0" err="1"/>
              <a:t>de.wikipedia.org</a:t>
            </a:r>
            <a:r>
              <a:rPr lang="de-DE" sz="900" dirty="0"/>
              <a:t>/</a:t>
            </a:r>
            <a:r>
              <a:rPr lang="de-DE" sz="900" dirty="0" err="1"/>
              <a:t>wiki</a:t>
            </a:r>
            <a:r>
              <a:rPr lang="de-DE" sz="900" dirty="0"/>
              <a:t>/Frauenanteil_im_Deutschen_Bundestag_seit_1949 (abgerufen am 23.06.2022).</a:t>
            </a:r>
          </a:p>
        </p:txBody>
      </p:sp>
    </p:spTree>
    <p:extLst>
      <p:ext uri="{BB962C8B-B14F-4D97-AF65-F5344CB8AC3E}">
        <p14:creationId xmlns:p14="http://schemas.microsoft.com/office/powerpoint/2010/main" val="1734018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0971D-4383-51B5-4D9A-E2FB3C672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477" r="-1" b="142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2CE943-DB20-CFBE-D3F2-FC9748E52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2959272"/>
            <a:ext cx="11147071" cy="93945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3800" dirty="0">
                <a:solidFill>
                  <a:srgbClr val="FFFFFF"/>
                </a:solidFill>
              </a:rPr>
              <a:t>Vielen Dank für Eure Aufmerksamkeit!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2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F1F2F-955C-49E4-6350-DC29BED8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und Forschungsfrage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7DB6E-6F99-FE5F-9ADB-51379127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Repräsentiert das Parlament die Bevölkerung?</a:t>
            </a:r>
          </a:p>
          <a:p>
            <a:pPr marL="342900" indent="-342900">
              <a:buFontTx/>
              <a:buChar char="-"/>
            </a:pPr>
            <a:r>
              <a:rPr lang="de-DE" dirty="0"/>
              <a:t>Was ist Repräsentation – Zahlenentsprechung, Interessenvertretung, Rollenvorbild?</a:t>
            </a:r>
          </a:p>
          <a:p>
            <a:pPr marL="342900" indent="-342900">
              <a:buFontTx/>
              <a:buChar char="-"/>
            </a:pPr>
            <a:r>
              <a:rPr lang="de-DE" dirty="0"/>
              <a:t>Wie sind die Geschlechter im Deutschen Bundestag repräsentiert? </a:t>
            </a:r>
            <a:br>
              <a:rPr lang="de-DE" dirty="0"/>
            </a:br>
            <a:r>
              <a:rPr lang="de-DE" dirty="0"/>
              <a:t>Anzahl Abgeordnete, Wortbeiträge, Zurufe, aufgeschlüsselt nach Geschlecht, jeweils für Plenum und Fraktion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45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FB1DA-A7D4-E0FE-262C-6A5E1D6C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Zum Vergleich: Redeanteile</a:t>
            </a:r>
            <a:br>
              <a:rPr lang="de-DE" dirty="0"/>
            </a:br>
            <a:r>
              <a:rPr lang="de-DE" dirty="0"/>
              <a:t>m/</a:t>
            </a:r>
            <a:r>
              <a:rPr lang="de-DE" dirty="0" err="1"/>
              <a:t>w</a:t>
            </a:r>
            <a:r>
              <a:rPr lang="de-DE" dirty="0"/>
              <a:t> im Landtag NRW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9E69036-AE76-9543-8DD0-B3E24232A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32" y="3306763"/>
            <a:ext cx="4660599" cy="257333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4F8892E-AC55-6A54-382F-8A03AEA282D4}"/>
              </a:ext>
            </a:extLst>
          </p:cNvPr>
          <p:cNvSpPr txBox="1"/>
          <p:nvPr/>
        </p:nvSpPr>
        <p:spPr>
          <a:xfrm>
            <a:off x="393580" y="6396335"/>
            <a:ext cx="1123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Bildnachweis: </a:t>
            </a:r>
            <a:r>
              <a:rPr lang="de-DE" sz="800" dirty="0" err="1"/>
              <a:t>Basl</a:t>
            </a:r>
            <a:r>
              <a:rPr lang="de-DE" sz="800" dirty="0"/>
              <a:t>/</a:t>
            </a:r>
            <a:r>
              <a:rPr lang="de-DE" sz="800" dirty="0" err="1"/>
              <a:t>Vordonakis</a:t>
            </a:r>
            <a:r>
              <a:rPr lang="de-DE" sz="800" dirty="0"/>
              <a:t>/Pelka, 2022: Reden im Landtag: Wenig Präsenz für jung und weiblich. [online] </a:t>
            </a:r>
            <a:r>
              <a:rPr lang="de-DE" sz="800" dirty="0" err="1"/>
              <a:t>wdr.de</a:t>
            </a:r>
            <a:r>
              <a:rPr lang="de-DE" sz="800" dirty="0"/>
              <a:t>. Abgerufen am 17.06.2022 unter: https://www1.wdr.de/</a:t>
            </a:r>
            <a:r>
              <a:rPr lang="de-DE" sz="800" dirty="0" err="1"/>
              <a:t>nachrichten</a:t>
            </a:r>
            <a:r>
              <a:rPr lang="de-DE" sz="800" dirty="0"/>
              <a:t>/</a:t>
            </a:r>
            <a:r>
              <a:rPr lang="de-DE" sz="800" dirty="0" err="1"/>
              <a:t>landespolitik</a:t>
            </a:r>
            <a:r>
              <a:rPr lang="de-DE" sz="800" dirty="0"/>
              <a:t>/plenum-landtag-reden-frauen-100.html</a:t>
            </a:r>
          </a:p>
          <a:p>
            <a:endParaRPr lang="de-DE" sz="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04C327-DBFC-B984-D9E4-30F32AA3B075}"/>
              </a:ext>
            </a:extLst>
          </p:cNvPr>
          <p:cNvSpPr txBox="1"/>
          <p:nvPr/>
        </p:nvSpPr>
        <p:spPr>
          <a:xfrm>
            <a:off x="8622227" y="3382627"/>
            <a:ext cx="264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Anteil Frauen/Männer am Plenum: 30,9/69,1 %</a:t>
            </a:r>
          </a:p>
        </p:txBody>
      </p:sp>
      <p:sp>
        <p:nvSpPr>
          <p:cNvPr id="7" name="Pfeil nach links und rechts 6">
            <a:extLst>
              <a:ext uri="{FF2B5EF4-FFF2-40B4-BE49-F238E27FC236}">
                <a16:creationId xmlns:a16="http://schemas.microsoft.com/office/drawing/2014/main" id="{08C0D88B-61CE-C11A-B33C-D35F7243D576}"/>
              </a:ext>
            </a:extLst>
          </p:cNvPr>
          <p:cNvSpPr/>
          <p:nvPr/>
        </p:nvSpPr>
        <p:spPr>
          <a:xfrm>
            <a:off x="8066731" y="3590418"/>
            <a:ext cx="428977" cy="23075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93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F991A-DB74-63E3-2144-4CB5AE50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Datenset, Datenquelle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22686-C93B-3871-11F7-6461F548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Protokolle der Plenarsitzungen des Deutschen Bundestags für die 1. bis 19. Wahlperiode einschließlich (für Prototyp: nur 10. und 11. Wahlperiode) (XML)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Stammdaten aller Abgeordneten des Deutschen Bundetags seit 1949 (XML)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Daten frei verfügbar unter: https://</a:t>
            </a:r>
            <a:r>
              <a:rPr lang="de-DE" dirty="0" err="1"/>
              <a:t>www.bundestag.de</a:t>
            </a:r>
            <a:r>
              <a:rPr lang="de-DE" dirty="0"/>
              <a:t>/</a:t>
            </a:r>
            <a:r>
              <a:rPr lang="de-DE" dirty="0" err="1"/>
              <a:t>dokumente</a:t>
            </a:r>
            <a:r>
              <a:rPr lang="de-DE" dirty="0"/>
              <a:t>/</a:t>
            </a:r>
            <a:r>
              <a:rPr lang="de-DE" dirty="0" err="1"/>
              <a:t>protokolle</a:t>
            </a:r>
            <a:r>
              <a:rPr lang="de-DE" dirty="0"/>
              <a:t>/</a:t>
            </a:r>
            <a:r>
              <a:rPr lang="de-DE" dirty="0" err="1"/>
              <a:t>plenarprotokolle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97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DD990-619B-C318-5922-5F4056A1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Strukturelle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ACD8A-15DD-2164-E778-938AFD57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Laufende (20.) Wahlperiode unvollständig, daher nicht berücksichtigt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XML-Struktur nur für übergeordnete Metadaten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Text selbst nicht XML-annotiert, aber teilweise ausgezeichnet</a:t>
            </a:r>
          </a:p>
        </p:txBody>
      </p:sp>
    </p:spTree>
    <p:extLst>
      <p:ext uri="{BB962C8B-B14F-4D97-AF65-F5344CB8AC3E}">
        <p14:creationId xmlns:p14="http://schemas.microsoft.com/office/powerpoint/2010/main" val="393950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1048E-AC76-127E-155C-24FFAF61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Textauszeichnung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F1B7CB2-14CF-2490-6098-9FAD85DB0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230" y="3156776"/>
            <a:ext cx="4241800" cy="4572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81C58B-F900-7F81-0B23-FF0C8D84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" y="4101751"/>
            <a:ext cx="3848100" cy="4699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120469-654A-157B-612C-58C75AB5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0" y="5059426"/>
            <a:ext cx="3708400" cy="4699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F6C1D52-1386-577A-1128-0974C6C34008}"/>
              </a:ext>
            </a:extLst>
          </p:cNvPr>
          <p:cNvSpPr txBox="1"/>
          <p:nvPr/>
        </p:nvSpPr>
        <p:spPr>
          <a:xfrm>
            <a:off x="6197600" y="3133546"/>
            <a:ext cx="264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Beginn Redebeitrag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0AA623-A7D1-2CAA-9AE1-FFC6D2930331}"/>
              </a:ext>
            </a:extLst>
          </p:cNvPr>
          <p:cNvSpPr txBox="1"/>
          <p:nvPr/>
        </p:nvSpPr>
        <p:spPr>
          <a:xfrm>
            <a:off x="6197600" y="4101751"/>
            <a:ext cx="264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Gruppenreaktion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8D946A8-F217-83E3-179B-0EDFA639C53C}"/>
              </a:ext>
            </a:extLst>
          </p:cNvPr>
          <p:cNvSpPr txBox="1"/>
          <p:nvPr/>
        </p:nvSpPr>
        <p:spPr>
          <a:xfrm>
            <a:off x="6197600" y="5069956"/>
            <a:ext cx="264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Persönlicher Zuruf</a:t>
            </a:r>
          </a:p>
        </p:txBody>
      </p:sp>
    </p:spTree>
    <p:extLst>
      <p:ext uri="{BB962C8B-B14F-4D97-AF65-F5344CB8AC3E}">
        <p14:creationId xmlns:p14="http://schemas.microsoft.com/office/powerpoint/2010/main" val="180977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67E4C-85A5-AAB4-406E-7E66F372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Inhaltliche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D5602-128A-9A6B-A9D2-5BD02F41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Definition Wortbeitrag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Definition Geschlecht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Kategorisierung Wortbeiträge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Labelling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Auswertung</a:t>
            </a:r>
          </a:p>
        </p:txBody>
      </p:sp>
    </p:spTree>
    <p:extLst>
      <p:ext uri="{BB962C8B-B14F-4D97-AF65-F5344CB8AC3E}">
        <p14:creationId xmlns:p14="http://schemas.microsoft.com/office/powerpoint/2010/main" val="365393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36ABB-8B97-CE18-25E4-0016C97B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1. Definition Wortbeitrag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CD162-0006-E0DA-95AA-3CE97AD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„Mit Wortbeiträgen sind Reden, Zwischenfragen, Kurzinterventionen, Zusatzfragen, persönliche Bemerkungen, Bemerkungen zur Geschäftsordnung gemeint, die in den Plenarprotokollen verzeichnet sind.“ </a:t>
            </a:r>
          </a:p>
          <a:p>
            <a:r>
              <a:rPr lang="de-DE" dirty="0"/>
              <a:t>(</a:t>
            </a:r>
            <a:r>
              <a:rPr lang="de-DE" dirty="0" err="1"/>
              <a:t>Basl</a:t>
            </a:r>
            <a:r>
              <a:rPr lang="de-DE" dirty="0"/>
              <a:t>/</a:t>
            </a:r>
            <a:r>
              <a:rPr lang="de-DE" dirty="0" err="1"/>
              <a:t>Vordonakis</a:t>
            </a:r>
            <a:r>
              <a:rPr lang="de-DE" dirty="0"/>
              <a:t>/Pelka, 2022)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F0AE5E-4571-B404-91D2-5D816B65D573}"/>
              </a:ext>
            </a:extLst>
          </p:cNvPr>
          <p:cNvSpPr txBox="1"/>
          <p:nvPr/>
        </p:nvSpPr>
        <p:spPr>
          <a:xfrm>
            <a:off x="393580" y="6396335"/>
            <a:ext cx="1123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Basl</a:t>
            </a:r>
            <a:r>
              <a:rPr lang="de-DE" sz="800" dirty="0"/>
              <a:t>/</a:t>
            </a:r>
            <a:r>
              <a:rPr lang="de-DE" sz="800" dirty="0" err="1"/>
              <a:t>Vordonakis</a:t>
            </a:r>
            <a:r>
              <a:rPr lang="de-DE" sz="800" dirty="0"/>
              <a:t>/Pelka, 2022: Reden im Landtag: Wenig Präsenz für jung und weiblich. [online] </a:t>
            </a:r>
            <a:r>
              <a:rPr lang="de-DE" sz="800" dirty="0" err="1"/>
              <a:t>wdr.de</a:t>
            </a:r>
            <a:r>
              <a:rPr lang="de-DE" sz="800" dirty="0"/>
              <a:t>. Abgerufen am 17.06.2022 unter: https://www1.wdr.de/</a:t>
            </a:r>
            <a:r>
              <a:rPr lang="de-DE" sz="800" dirty="0" err="1"/>
              <a:t>nachrichten</a:t>
            </a:r>
            <a:r>
              <a:rPr lang="de-DE" sz="800" dirty="0"/>
              <a:t>/</a:t>
            </a:r>
            <a:r>
              <a:rPr lang="de-DE" sz="800" dirty="0" err="1"/>
              <a:t>landespolitik</a:t>
            </a:r>
            <a:r>
              <a:rPr lang="de-DE" sz="800" dirty="0"/>
              <a:t>/plenum-landtag-reden-frauen-100.html</a:t>
            </a:r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6427650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59"/>
      </a:accent1>
      <a:accent2>
        <a:srgbClr val="D51796"/>
      </a:accent2>
      <a:accent3>
        <a:srgbClr val="D629E7"/>
      </a:accent3>
      <a:accent4>
        <a:srgbClr val="7517D5"/>
      </a:accent4>
      <a:accent5>
        <a:srgbClr val="3B2CE7"/>
      </a:accent5>
      <a:accent6>
        <a:srgbClr val="1757D5"/>
      </a:accent6>
      <a:hlink>
        <a:srgbClr val="5F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Microsoft Macintosh PowerPoint</Application>
  <PresentationFormat>Breitbild</PresentationFormat>
  <Paragraphs>105</Paragraphs>
  <Slides>29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Seaford</vt:lpstr>
      <vt:lpstr>LevelVTI</vt:lpstr>
      <vt:lpstr>Redeanteile von Abgeordneten  des Deutschen Bundestags: Eine quantitative Auswertung nach Geschlecht und Partei</vt:lpstr>
      <vt:lpstr>Übersicht</vt:lpstr>
      <vt:lpstr>Einleitung und Forschungsfrage </vt:lpstr>
      <vt:lpstr>Zum Vergleich: Redeanteile m/w im Landtag NRW</vt:lpstr>
      <vt:lpstr>Datenset, Datenquelle</vt:lpstr>
      <vt:lpstr>Strukturelle Datenanalyse</vt:lpstr>
      <vt:lpstr>Beispiele Textauszeichnung</vt:lpstr>
      <vt:lpstr>Inhaltliche Datenanalyse</vt:lpstr>
      <vt:lpstr>1. Definition Wortbeitrag</vt:lpstr>
      <vt:lpstr>2. Definition Geschlecht</vt:lpstr>
      <vt:lpstr>3. Kategorisierung und Struktur  von Wortbeiträgen</vt:lpstr>
      <vt:lpstr>4. Labelling</vt:lpstr>
      <vt:lpstr>5. Auswertung</vt:lpstr>
      <vt:lpstr>Ergebnisse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Fazit</vt:lpstr>
      <vt:lpstr>Ausblick</vt:lpstr>
      <vt:lpstr>Literatur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Redeanteile von Abgeordneten  des Deutschen Bundestags im Vergleich: Eine quantitative Auswertung nach Geschlecht und Partei</dc:title>
  <dc:creator>Helga Ursula Wolf (hwolf)</dc:creator>
  <cp:lastModifiedBy>Wolf, Helga</cp:lastModifiedBy>
  <cp:revision>11</cp:revision>
  <dcterms:created xsi:type="dcterms:W3CDTF">2022-06-17T16:32:07Z</dcterms:created>
  <dcterms:modified xsi:type="dcterms:W3CDTF">2022-06-23T14:44:52Z</dcterms:modified>
</cp:coreProperties>
</file>