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64" r:id="rId7"/>
    <p:sldId id="265" r:id="rId8"/>
    <p:sldId id="266" r:id="rId9"/>
    <p:sldId id="262" r:id="rId10"/>
    <p:sldId id="258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7641-C06B-9732-7798-42F8368F5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A4498-86AA-FF38-FD7E-F51068CF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1657-9D96-09F3-4AC5-EC0C6FD1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F4DD-CBA4-F85C-E814-28AEB0D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7B8E-26A0-E71F-642C-22D615F7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8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6D05-94F1-1A7D-C7A5-3D88183B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DA36D-9DC9-D007-2679-8F5D41D9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6DBA-A214-7405-1E43-1143C105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732B-7BA3-66E7-3D9A-4739F24B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F4F5-A2E5-AA3E-71B4-5971466D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0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D943F-4BA5-91B0-F39F-7E749611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98D3-D939-4C8C-5B7E-76F620201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C3C2-65EE-767B-3A37-3267BEBF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6138-8116-77A5-7BFB-CE664F9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69C2-53BC-1453-8837-D477E6DE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C3C-C88A-84B3-C195-42610D70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7DD6-E3B5-F1CC-B342-511BFC9D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DF28-0A3C-9E57-DA8A-27F628F3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3BAB-75C1-AFA5-5BAC-F605C56F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F53E-3160-0798-AA90-6B2BB067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9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BCDC-1103-288E-C0F2-8F79EF15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2658-EB8C-3658-300E-E597E276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3DDB-948A-F22D-93D2-E01534CA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0D32-8D53-5D0D-8FF6-A4F7BE88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DB32-38CC-9397-A504-DA82139E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2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8C46-3FE7-D670-0C69-C2B51275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091E-45AE-8355-2E6B-57ADCC67D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464F5-D7B0-C4B8-B00D-BF019510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66B2-9A65-44D3-1D10-DD6AAD7E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1147-20DA-195B-D541-7DF8028A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20EC-608A-3A5B-06B2-63EBA9D2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A42-7B8F-4466-0536-7F4C2667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77CA-5EC9-8A15-8707-E4AE861B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2CB5-C28F-9B16-A8AB-F0A7E0EA8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EE23D-5D74-38D6-4986-BAB7FCC02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FBA8-F922-212A-AADF-82FBF4680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8C553-8843-19B5-0173-987F318B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9FB8A-2E2F-5CE7-233E-56CED264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98171-45F8-937F-DAFF-705108D0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1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9E9E-AA38-6C85-F762-1DA00ACD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2240D-9EB9-9CA4-82D1-2BD8A71A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4254-ABAC-4D28-3D64-7466F0CB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474-CD8A-62B8-884B-E24F9C1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8C459-9600-F108-D807-47094BC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48332-0BBB-87D9-70CD-B9D0F23C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1B7C-4594-37FF-C8D4-56ECD5BD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8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A748-C81B-B8E6-2F09-5B53375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A858-7B94-A1C8-160C-F18F0F68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D7DB-52F5-B13A-6899-484FA2848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FEE7-D66E-91DB-E9A2-88BBFECB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E366-833F-50CF-52A9-D2BFB492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3380-8672-140B-998C-ABDFE175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4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3F0F-D2FF-B41E-7142-CD527554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A6972-47F0-C4B9-EDC4-B6523DFF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7404-1163-D476-511B-802B0164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8973-C9A1-584D-B999-E47251E8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317E-54CB-9841-1712-3DF7D902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1E88-2F4F-39AE-40C5-1DB8B19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7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3294219-0047-5838-CDB9-31D44904CE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297384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92" imgH="591" progId="TCLayout.ActiveDocument.1">
                  <p:embed/>
                </p:oleObj>
              </mc:Choice>
              <mc:Fallback>
                <p:oleObj name="think-cell Slide" r:id="rId1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FAD07-D12C-5699-BF70-7F6C6FC7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4D9A-C8DB-C481-697D-5389F2D8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4FF5-D108-6B4C-CCA1-CADD72115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D5FC-E768-BE00-4C9F-CABEE5100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8DC3-C067-A3C8-17C7-EFE79BC85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3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CA3693-16C2-A2AF-AAD3-B653FD7D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Phase 1 Project assignment</a:t>
            </a:r>
            <a:endParaRPr lang="en-GB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77338-514B-DFFA-7C39-10611AF02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Exploratory Data Analysis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159F-DD32-F307-105A-FED39D2B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75AB140-9F4B-5912-0EDB-3154CBC0E4D3}"/>
              </a:ext>
            </a:extLst>
          </p:cNvPr>
          <p:cNvSpPr/>
          <p:nvPr/>
        </p:nvSpPr>
        <p:spPr>
          <a:xfrm>
            <a:off x="838200" y="1437906"/>
            <a:ext cx="7423097" cy="1107947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Microsoft should consider investing in BV and Wb studios as they are the top two selling studios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9243B81-D926-83E5-9AB0-86F162A9A5BC}"/>
              </a:ext>
            </a:extLst>
          </p:cNvPr>
          <p:cNvSpPr/>
          <p:nvPr/>
        </p:nvSpPr>
        <p:spPr>
          <a:xfrm>
            <a:off x="1272686" y="2545853"/>
            <a:ext cx="7423097" cy="1107947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 invest domestically, they should put more focus on the BV studios 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49694D20-5FCF-F0F0-A9D2-D8118C4A7054}"/>
              </a:ext>
            </a:extLst>
          </p:cNvPr>
          <p:cNvSpPr/>
          <p:nvPr/>
        </p:nvSpPr>
        <p:spPr>
          <a:xfrm>
            <a:off x="1834273" y="3653800"/>
            <a:ext cx="7423097" cy="1107947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To acquire more market spaces, they should aim a rating of between 6-8 scores as the average rating is approximately 7</a:t>
            </a:r>
          </a:p>
        </p:txBody>
      </p:sp>
    </p:spTree>
    <p:extLst>
      <p:ext uri="{BB962C8B-B14F-4D97-AF65-F5344CB8AC3E}">
        <p14:creationId xmlns:p14="http://schemas.microsoft.com/office/powerpoint/2010/main" val="396954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700CA71-801E-EDCA-0227-F6AECCE6AAFD}"/>
              </a:ext>
            </a:extLst>
          </p:cNvPr>
          <p:cNvSpPr/>
          <p:nvPr/>
        </p:nvSpPr>
        <p:spPr>
          <a:xfrm>
            <a:off x="483080" y="1777041"/>
            <a:ext cx="10870720" cy="1587261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Microsoft Corporation is an American multinational technology corporation producing computer software, consumer electronics, personal computers, and related services.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Microsoft's best-known software products are the Windows line of operating systems, the Microsoft Office suite, and the Internet Explorer and Edge web browsers.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42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6EC6F-3911-112D-2B9B-D92032EC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Project Objective</a:t>
            </a: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626B5F9-FEDE-CAA2-A23E-28F8CD21A594}"/>
              </a:ext>
            </a:extLst>
          </p:cNvPr>
          <p:cNvSpPr/>
          <p:nvPr/>
        </p:nvSpPr>
        <p:spPr>
          <a:xfrm>
            <a:off x="590719" y="2330506"/>
            <a:ext cx="4559425" cy="397540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To be able to create a list of films that are doing better at the box office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06CEB8-7B73-08F2-8038-42445EE5A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2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1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2F040C-E830-6A8A-2A4B-1EF3F812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301453-AC11-4078-8350-5D702B2D0F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93891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05062DD-9568-FE1A-6A25-A7EE85C3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662"/>
            <a:ext cx="10515600" cy="889742"/>
          </a:xfrm>
        </p:spPr>
        <p:txBody>
          <a:bodyPr vert="horz">
            <a:normAutofit fontScale="90000"/>
          </a:bodyPr>
          <a:lstStyle/>
          <a:p>
            <a:r>
              <a:rPr lang="en-GB" dirty="0"/>
              <a:t>Visualization of the top ten studio by the domestic gross income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4D5E40-8D18-24B4-EAB4-5C35BD26407A}"/>
              </a:ext>
            </a:extLst>
          </p:cNvPr>
          <p:cNvSpPr/>
          <p:nvPr/>
        </p:nvSpPr>
        <p:spPr>
          <a:xfrm>
            <a:off x="7147162" y="1873306"/>
            <a:ext cx="4784857" cy="558609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BV and WB studios are top two studios that is vested in the dataset</a:t>
            </a:r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B8EA8795-A036-7450-8563-F70CE378B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25" y="1479094"/>
            <a:ext cx="6325645" cy="52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CE9E125-C21E-2091-429D-F712748FDF0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122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75EEB0-AFA4-7C20-F3E2-74921F6B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>
            <a:normAutofit fontScale="90000"/>
          </a:bodyPr>
          <a:lstStyle/>
          <a:p>
            <a:r>
              <a:rPr lang="en-GB" dirty="0"/>
              <a:t>Top ten studios by domestic gross income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52D38E7-6ECD-B5AF-451F-417D3EF675E9}"/>
              </a:ext>
            </a:extLst>
          </p:cNvPr>
          <p:cNvSpPr/>
          <p:nvPr/>
        </p:nvSpPr>
        <p:spPr>
          <a:xfrm>
            <a:off x="7830766" y="1610659"/>
            <a:ext cx="4101253" cy="558609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BV is the best domestic gross performing studios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526617A7-9BAE-A4DC-967C-91C07682A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118"/>
            <a:ext cx="6992566" cy="51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1D11F5-BE8B-0B23-8E17-5C85C9601F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48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148DB3F-C75C-8782-6143-521E0BEB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 vert="horz">
            <a:normAutofit fontScale="90000"/>
          </a:bodyPr>
          <a:lstStyle/>
          <a:p>
            <a:r>
              <a:rPr lang="en-GB" dirty="0"/>
              <a:t>Top ten studios by foreign gross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3859-4381-747A-3148-5A345797C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4" y="1414732"/>
            <a:ext cx="5892489" cy="4796287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86B410ED-469A-1724-CDA8-2DC51728BAD0}"/>
              </a:ext>
            </a:extLst>
          </p:cNvPr>
          <p:cNvSpPr/>
          <p:nvPr/>
        </p:nvSpPr>
        <p:spPr>
          <a:xfrm>
            <a:off x="6804223" y="1579052"/>
            <a:ext cx="4101253" cy="558609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IFC is the best foreign gross performing studios</a:t>
            </a:r>
          </a:p>
        </p:txBody>
      </p:sp>
    </p:spTree>
    <p:extLst>
      <p:ext uri="{BB962C8B-B14F-4D97-AF65-F5344CB8AC3E}">
        <p14:creationId xmlns:p14="http://schemas.microsoft.com/office/powerpoint/2010/main" val="24183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E3072F0-FB1E-0FDC-571C-4DC1D46D24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4189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10D3ED-D0E3-1731-9143-7E7AE5A0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41987" cy="627096"/>
          </a:xfrm>
        </p:spPr>
        <p:txBody>
          <a:bodyPr vert="horz">
            <a:normAutofit fontScale="90000"/>
          </a:bodyPr>
          <a:lstStyle/>
          <a:p>
            <a:r>
              <a:rPr lang="en-GB" dirty="0"/>
              <a:t>Overall rating score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273FD64-1589-D7AB-0DC0-43BF20DD1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3" y="1922712"/>
            <a:ext cx="7601131" cy="4351628"/>
          </a:xfrm>
          <a:prstGeom prst="rect">
            <a:avLst/>
          </a:prstGeom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7CC2754-93E2-3A7F-43C0-C9FE111AF118}"/>
              </a:ext>
            </a:extLst>
          </p:cNvPr>
          <p:cNvSpPr/>
          <p:nvPr/>
        </p:nvSpPr>
        <p:spPr>
          <a:xfrm>
            <a:off x="8331466" y="2425359"/>
            <a:ext cx="3127718" cy="558609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score of 7 is the average rating for the most studios as depicted by the data.</a:t>
            </a:r>
          </a:p>
        </p:txBody>
      </p:sp>
    </p:spTree>
    <p:extLst>
      <p:ext uri="{BB962C8B-B14F-4D97-AF65-F5344CB8AC3E}">
        <p14:creationId xmlns:p14="http://schemas.microsoft.com/office/powerpoint/2010/main" val="32691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F63BB7-BED5-027F-28A5-B45F4A7E90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52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560F6CB-7D21-4584-2558-AD577496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2626"/>
          </a:xfrm>
        </p:spPr>
        <p:txBody>
          <a:bodyPr vert="horz">
            <a:normAutofit fontScale="90000"/>
          </a:bodyPr>
          <a:lstStyle/>
          <a:p>
            <a:r>
              <a:rPr lang="en-GB" dirty="0"/>
              <a:t>Average runtime in 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CB22E4-5015-51DB-54CB-9C63A7807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04982"/>
              </p:ext>
            </p:extLst>
          </p:nvPr>
        </p:nvGraphicFramePr>
        <p:xfrm>
          <a:off x="777815" y="1182181"/>
          <a:ext cx="9082176" cy="3291840"/>
        </p:xfrm>
        <a:graphic>
          <a:graphicData uri="http://schemas.openxmlformats.org/drawingml/2006/table">
            <a:tbl>
              <a:tblPr/>
              <a:tblGrid>
                <a:gridCol w="3027392">
                  <a:extLst>
                    <a:ext uri="{9D8B030D-6E8A-4147-A177-3AD203B41FA5}">
                      <a16:colId xmlns:a16="http://schemas.microsoft.com/office/drawing/2014/main" val="3208621736"/>
                    </a:ext>
                  </a:extLst>
                </a:gridCol>
                <a:gridCol w="3027392">
                  <a:extLst>
                    <a:ext uri="{9D8B030D-6E8A-4147-A177-3AD203B41FA5}">
                      <a16:colId xmlns:a16="http://schemas.microsoft.com/office/drawing/2014/main" val="2498405470"/>
                    </a:ext>
                  </a:extLst>
                </a:gridCol>
                <a:gridCol w="3027392">
                  <a:extLst>
                    <a:ext uri="{9D8B030D-6E8A-4147-A177-3AD203B41FA5}">
                      <a16:colId xmlns:a16="http://schemas.microsoft.com/office/drawing/2014/main" val="1720355899"/>
                    </a:ext>
                  </a:extLst>
                </a:gridCol>
              </a:tblGrid>
              <a:tr h="3392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start_year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runtime_minutes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496965"/>
                  </a:ext>
                </a:extLst>
              </a:tr>
              <a:tr h="339265">
                <a:tc>
                  <a:txBody>
                    <a:bodyPr/>
                    <a:lstStyle/>
                    <a:p>
                      <a:r>
                        <a:rPr lang="en-GB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146144.000000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114405.000000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520"/>
                  </a:ext>
                </a:extLst>
              </a:tr>
              <a:tr h="339265"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2014.621798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86.187247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65436"/>
                  </a:ext>
                </a:extLst>
              </a:tr>
              <a:tr h="339265">
                <a:tc>
                  <a:txBody>
                    <a:bodyPr/>
                    <a:lstStyle/>
                    <a:p>
                      <a:r>
                        <a:rPr lang="en-GB"/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2.733583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166.360590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392754"/>
                  </a:ext>
                </a:extLst>
              </a:tr>
              <a:tr h="339265">
                <a:tc>
                  <a:txBody>
                    <a:bodyPr/>
                    <a:lstStyle/>
                    <a:p>
                      <a:r>
                        <a:rPr lang="en-GB"/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2010.000000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00668"/>
                  </a:ext>
                </a:extLst>
              </a:tr>
              <a:tr h="339265">
                <a:tc>
                  <a:txBody>
                    <a:bodyPr/>
                    <a:lstStyle/>
                    <a:p>
                      <a:r>
                        <a:rPr lang="en-GB"/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2012.000000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70.000000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20313"/>
                  </a:ext>
                </a:extLst>
              </a:tr>
              <a:tr h="339265">
                <a:tc>
                  <a:txBody>
                    <a:bodyPr/>
                    <a:lstStyle/>
                    <a:p>
                      <a:r>
                        <a:rPr lang="en-GB"/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2015.000000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1377"/>
                  </a:ext>
                </a:extLst>
              </a:tr>
              <a:tr h="339265">
                <a:tc>
                  <a:txBody>
                    <a:bodyPr/>
                    <a:lstStyle/>
                    <a:p>
                      <a:r>
                        <a:rPr lang="en-GB"/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2017.000000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65612"/>
                  </a:ext>
                </a:extLst>
              </a:tr>
              <a:tr h="339265">
                <a:tc>
                  <a:txBody>
                    <a:bodyPr/>
                    <a:lstStyle/>
                    <a:p>
                      <a:r>
                        <a:rPr lang="en-GB"/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2115.000000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51420.000000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49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7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think-cell Slide</vt:lpstr>
      <vt:lpstr>Phase 1 Project assignment</vt:lpstr>
      <vt:lpstr>Introduction</vt:lpstr>
      <vt:lpstr>Project Objective</vt:lpstr>
      <vt:lpstr>Exploratory Data Analysis</vt:lpstr>
      <vt:lpstr>Visualization of the top ten studio by the domestic gross income</vt:lpstr>
      <vt:lpstr>Top ten studios by domestic gross income</vt:lpstr>
      <vt:lpstr>Top ten studios by foreign gross income</vt:lpstr>
      <vt:lpstr>Overall rating score</vt:lpstr>
      <vt:lpstr>Average runtime in minutes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Project assignment</dc:title>
  <dc:creator>Ambasu, Stanley</dc:creator>
  <cp:lastModifiedBy>Pascal Andera Okuda</cp:lastModifiedBy>
  <cp:revision>6</cp:revision>
  <dcterms:created xsi:type="dcterms:W3CDTF">2023-02-05T11:45:33Z</dcterms:created>
  <dcterms:modified xsi:type="dcterms:W3CDTF">2023-02-05T19:49:15Z</dcterms:modified>
</cp:coreProperties>
</file>