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3" r:id="rId4"/>
    <p:sldId id="274" r:id="rId5"/>
    <p:sldId id="276" r:id="rId6"/>
    <p:sldId id="269" r:id="rId7"/>
    <p:sldId id="268" r:id="rId8"/>
    <p:sldId id="279" r:id="rId9"/>
    <p:sldId id="275" r:id="rId10"/>
    <p:sldId id="277" r:id="rId11"/>
    <p:sldId id="278" r:id="rId12"/>
    <p:sldId id="259" r:id="rId13"/>
    <p:sldId id="280" r:id="rId14"/>
    <p:sldId id="281" r:id="rId15"/>
    <p:sldId id="282" r:id="rId16"/>
    <p:sldId id="283" r:id="rId17"/>
    <p:sldId id="258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90" d="100"/>
          <a:sy n="90" d="100"/>
        </p:scale>
        <p:origin x="110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7641-C06B-9732-7798-42F8368F5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A4498-86AA-FF38-FD7E-F51068CF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1657-9D96-09F3-4AC5-EC0C6FD1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F4DD-CBA4-F85C-E814-28AEB0D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7B8E-26A0-E71F-642C-22D615F7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8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6D05-94F1-1A7D-C7A5-3D88183B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DA36D-9DC9-D007-2679-8F5D41D9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6DBA-A214-7405-1E43-1143C105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732B-7BA3-66E7-3D9A-4739F24B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F4F5-A2E5-AA3E-71B4-5971466D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0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D943F-4BA5-91B0-F39F-7E749611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98D3-D939-4C8C-5B7E-76F620201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C3C2-65EE-767B-3A37-3267BEBF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6138-8116-77A5-7BFB-CE664F9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69C2-53BC-1453-8837-D477E6DE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C3C-C88A-84B3-C195-42610D70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7DD6-E3B5-F1CC-B342-511BFC9D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DF28-0A3C-9E57-DA8A-27F628F3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3BAB-75C1-AFA5-5BAC-F605C56F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F53E-3160-0798-AA90-6B2BB067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9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BCDC-1103-288E-C0F2-8F79EF15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2658-EB8C-3658-300E-E597E276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3DDB-948A-F22D-93D2-E01534CA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0D32-8D53-5D0D-8FF6-A4F7BE88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DB32-38CC-9397-A504-DA82139E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2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8C46-3FE7-D670-0C69-C2B51275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091E-45AE-8355-2E6B-57ADCC67D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464F5-D7B0-C4B8-B00D-BF019510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66B2-9A65-44D3-1D10-DD6AAD7E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1147-20DA-195B-D541-7DF8028A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20EC-608A-3A5B-06B2-63EBA9D2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A42-7B8F-4466-0536-7F4C2667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77CA-5EC9-8A15-8707-E4AE861B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2CB5-C28F-9B16-A8AB-F0A7E0EA8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EE23D-5D74-38D6-4986-BAB7FCC02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FBA8-F922-212A-AADF-82FBF4680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8C553-8843-19B5-0173-987F318B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9FB8A-2E2F-5CE7-233E-56CED264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98171-45F8-937F-DAFF-705108D0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1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9E9E-AA38-6C85-F762-1DA00ACD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2240D-9EB9-9CA4-82D1-2BD8A71A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4254-ABAC-4D28-3D64-7466F0CB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474-CD8A-62B8-884B-E24F9C1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8C459-9600-F108-D807-47094BC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48332-0BBB-87D9-70CD-B9D0F23C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1B7C-4594-37FF-C8D4-56ECD5BD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8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A748-C81B-B8E6-2F09-5B53375B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A858-7B94-A1C8-160C-F18F0F68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D7DB-52F5-B13A-6899-484FA2848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FEE7-D66E-91DB-E9A2-88BBFECB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E366-833F-50CF-52A9-D2BFB492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3380-8672-140B-998C-ABDFE175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4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3F0F-D2FF-B41E-7142-CD527554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A6972-47F0-C4B9-EDC4-B6523DFF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7404-1163-D476-511B-802B0164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8973-C9A1-584D-B999-E47251E8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317E-54CB-9841-1712-3DF7D902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1E88-2F4F-39AE-40C5-1DB8B19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7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3294219-0047-5838-CDB9-31D44904CE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297384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92" imgH="591" progId="TCLayout.ActiveDocument.1">
                  <p:embed/>
                </p:oleObj>
              </mc:Choice>
              <mc:Fallback>
                <p:oleObj name="think-cell Slide" r:id="rId1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FAD07-D12C-5699-BF70-7F6C6FC7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4D9A-C8DB-C481-697D-5389F2D8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4FF5-D108-6B4C-CCA1-CADD72115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D772-04A1-4041-BA6F-64F7ADB660F9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D5FC-E768-BE00-4C9F-CABEE5100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8DC3-C067-A3C8-17C7-EFE79BC85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F99A-8B75-4784-82A7-CEF88EAC3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3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E6BD9FC-95FE-ADC7-0950-47D940E58C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7444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CA3693-16C2-A2AF-AAD3-B653FD7D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3" y="1628775"/>
            <a:ext cx="11006654" cy="1800225"/>
          </a:xfrm>
        </p:spPr>
        <p:txBody>
          <a:bodyPr vert="horz">
            <a:noAutofit/>
          </a:bodyPr>
          <a:lstStyle/>
          <a:p>
            <a:pPr algn="l"/>
            <a:r>
              <a:rPr lang="en-US" sz="6600" dirty="0">
                <a:solidFill>
                  <a:schemeClr val="tx2"/>
                </a:solidFill>
              </a:rPr>
              <a:t>Regression Analysis - Phase 2 Project</a:t>
            </a:r>
            <a:endParaRPr lang="en-GB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257BA-E99C-8090-3A3B-AA343EF3B6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5098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E257BA-E99C-8090-3A3B-AA343EF3B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vert="horz">
            <a:normAutofit/>
          </a:bodyPr>
          <a:lstStyle/>
          <a:p>
            <a:r>
              <a:rPr lang="en-US" dirty="0"/>
              <a:t>Regression plots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6562409-D665-9D1B-7370-29FA6953812F}"/>
              </a:ext>
            </a:extLst>
          </p:cNvPr>
          <p:cNvSpPr/>
          <p:nvPr/>
        </p:nvSpPr>
        <p:spPr>
          <a:xfrm>
            <a:off x="1047751" y="5715000"/>
            <a:ext cx="9991724" cy="9144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Y and Fitted vs. X graph plots show a positive relationship showing the price and square feet of living area.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Residuals versus </a:t>
            </a:r>
            <a:r>
              <a:rPr lang="en-GB" sz="1200" dirty="0" err="1">
                <a:solidFill>
                  <a:schemeClr val="tx1"/>
                </a:solidFill>
              </a:rPr>
              <a:t>sqft_living</a:t>
            </a:r>
            <a:r>
              <a:rPr lang="en-GB" sz="1200" dirty="0">
                <a:solidFill>
                  <a:schemeClr val="tx1"/>
                </a:solidFill>
              </a:rPr>
              <a:t> graph shows the model errors versus the predictor variable.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Partial regression plot shows the relationship between price and square feet of living.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CE1D736-3453-3526-1A1C-7331ACDC2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1082180"/>
            <a:ext cx="6829424" cy="422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1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257BA-E99C-8090-3A3B-AA343EF3B6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67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E257BA-E99C-8090-3A3B-AA343EF3B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vert="horz">
            <a:normAutofit/>
          </a:bodyPr>
          <a:lstStyle/>
          <a:p>
            <a:r>
              <a:rPr lang="en-US" dirty="0"/>
              <a:t>Normality plots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6562409-D665-9D1B-7370-29FA6953812F}"/>
              </a:ext>
            </a:extLst>
          </p:cNvPr>
          <p:cNvSpPr/>
          <p:nvPr/>
        </p:nvSpPr>
        <p:spPr>
          <a:xfrm>
            <a:off x="1047751" y="5980171"/>
            <a:ext cx="6597058" cy="45188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From the normality plot above, we can conclude that the data is not normally distributed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2DC2B8C-772D-BB08-360F-55D17BF38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99" y="1157668"/>
            <a:ext cx="7193748" cy="45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9A07712-0E3C-02A4-934A-9ED6D60447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9223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2F040C-E830-6A8A-2A4B-1EF3F812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</a:t>
            </a:r>
            <a:r>
              <a:rPr lang="en-US" dirty="0">
                <a:solidFill>
                  <a:srgbClr val="FFFFFF"/>
                </a:solidFill>
              </a:rPr>
              <a:t>Reg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ression Analysis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257BA-E99C-8090-3A3B-AA343EF3B6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73772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E257BA-E99C-8090-3A3B-AA343EF3B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vert="horz"/>
          <a:lstStyle/>
          <a:p>
            <a:r>
              <a:rPr lang="en-US" dirty="0"/>
              <a:t>Regression Analysis Output: 3 predictors only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6562409-D665-9D1B-7370-29FA6953812F}"/>
              </a:ext>
            </a:extLst>
          </p:cNvPr>
          <p:cNvSpPr/>
          <p:nvPr/>
        </p:nvSpPr>
        <p:spPr>
          <a:xfrm>
            <a:off x="7251405" y="1316667"/>
            <a:ext cx="4827180" cy="1086291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model has an R-squared value of 53.0% variation of the data.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model </a:t>
            </a:r>
            <a:r>
              <a:rPr lang="en-GB" sz="1200" dirty="0" err="1">
                <a:solidFill>
                  <a:schemeClr val="tx1"/>
                </a:solidFill>
              </a:rPr>
              <a:t>p_values</a:t>
            </a:r>
            <a:r>
              <a:rPr lang="en-GB" sz="1200" dirty="0">
                <a:solidFill>
                  <a:schemeClr val="tx1"/>
                </a:solidFill>
              </a:rPr>
              <a:t> is less than 0.001 meaning that there is a correlation between the predictors and outcome variable used in the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D5FBA-A587-F9CE-792A-861E376F7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60" y="1082179"/>
            <a:ext cx="6709145" cy="54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257BA-E99C-8090-3A3B-AA343EF3B6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090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E257BA-E99C-8090-3A3B-AA343EF3B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vert="horz"/>
          <a:lstStyle/>
          <a:p>
            <a:r>
              <a:rPr lang="en-US" dirty="0"/>
              <a:t>Regression Analysis Output: 4 predictors only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6562409-D665-9D1B-7370-29FA6953812F}"/>
              </a:ext>
            </a:extLst>
          </p:cNvPr>
          <p:cNvSpPr/>
          <p:nvPr/>
        </p:nvSpPr>
        <p:spPr>
          <a:xfrm>
            <a:off x="7219507" y="1316667"/>
            <a:ext cx="4859078" cy="1575389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model has an improved R-squared value of 55.1% variation of the data from the previous 53.0%.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model </a:t>
            </a:r>
            <a:r>
              <a:rPr lang="en-GB" sz="1200" dirty="0" err="1">
                <a:solidFill>
                  <a:schemeClr val="tx1"/>
                </a:solidFill>
              </a:rPr>
              <a:t>p_values</a:t>
            </a:r>
            <a:r>
              <a:rPr lang="en-GB" sz="1200" dirty="0">
                <a:solidFill>
                  <a:schemeClr val="tx1"/>
                </a:solidFill>
              </a:rPr>
              <a:t> is less than 0.001 meaning that there is a correlation between the predictors and outcome variable used in the model.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 Increasing or adding more variables has significant value to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D6341-A58B-6083-B8B1-2704A4761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99" y="1158949"/>
            <a:ext cx="5989853" cy="55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257BA-E99C-8090-3A3B-AA343EF3B6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55083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E257BA-E99C-8090-3A3B-AA343EF3B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1288" cy="717055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Regression Analysis Output: All predictors variables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6562409-D665-9D1B-7370-29FA6953812F}"/>
              </a:ext>
            </a:extLst>
          </p:cNvPr>
          <p:cNvSpPr/>
          <p:nvPr/>
        </p:nvSpPr>
        <p:spPr>
          <a:xfrm>
            <a:off x="7219507" y="1316667"/>
            <a:ext cx="4859078" cy="1915631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model has a more improved R-squared value of 56.9% variation of the data from the previous 55.1%.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model pvalues are less than 0.001 meaning that there is a correlation between the predictors and outcome variable used in the model.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 Increasing or adding more variables has significant value to the model.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Looking at the individual pvalues of the predictors, we have few predictors where pvalues are greater than alpha 0.05 meaning they do not have an impact on the outcome variable.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C1D8D4-EDD0-5806-5D90-C1E4246D3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12" y="1082180"/>
            <a:ext cx="6042837" cy="560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9A07712-0E3C-02A4-934A-9ED6D60447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339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9A07712-0E3C-02A4-934A-9ED6D6044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2F040C-E830-6A8A-2A4B-1EF3F812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Anonymous Pro Bold"/>
              </a:rPr>
              <a:t>Conclusions</a:t>
            </a:r>
            <a:endParaRPr lang="en-US" sz="6000" dirty="0">
              <a:solidFill>
                <a:srgbClr val="FFFFFF"/>
              </a:solidFill>
              <a:latin typeface="Anonymous Pro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7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672AB3B-F544-CA82-EF2E-302E41152E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0592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4C159F-DD32-F307-105A-FED39D2B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 vert="horz"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75AB140-9F4B-5912-0EDB-3154CBC0E4D3}"/>
              </a:ext>
            </a:extLst>
          </p:cNvPr>
          <p:cNvSpPr/>
          <p:nvPr/>
        </p:nvSpPr>
        <p:spPr>
          <a:xfrm>
            <a:off x="838201" y="1437906"/>
            <a:ext cx="6849140" cy="1107947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From the analysis, it was noted that square feet of living have a strong positive correlation with the house pricing</a:t>
            </a:r>
          </a:p>
        </p:txBody>
      </p:sp>
    </p:spTree>
    <p:extLst>
      <p:ext uri="{BB962C8B-B14F-4D97-AF65-F5344CB8AC3E}">
        <p14:creationId xmlns:p14="http://schemas.microsoft.com/office/powerpoint/2010/main" val="396954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E6BD9FC-95FE-ADC7-0950-47D940E58C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1053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E6BD9FC-95FE-ADC7-0950-47D940E58C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334DDB3-030B-C7CA-3E0A-0EE259D70C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Content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4632D7A6-5BAE-50C8-C8F9-A79871C5D047}"/>
              </a:ext>
            </a:extLst>
          </p:cNvPr>
          <p:cNvSpPr txBox="1"/>
          <p:nvPr/>
        </p:nvSpPr>
        <p:spPr>
          <a:xfrm>
            <a:off x="506803" y="1505780"/>
            <a:ext cx="11240697" cy="3884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338" lvl="1" indent="-742950">
              <a:lnSpc>
                <a:spcPts val="6156"/>
              </a:lnSpc>
              <a:buFont typeface="Wingdings" panose="05000000000000000000" pitchFamily="2" charset="2"/>
              <a:buChar char="q"/>
            </a:pPr>
            <a:r>
              <a:rPr lang="en-US" sz="3709" dirty="0">
                <a:latin typeface="Anonymous Pro"/>
              </a:rPr>
              <a:t>Business Problem</a:t>
            </a:r>
          </a:p>
          <a:p>
            <a:pPr marL="1143338" lvl="1" indent="-742950">
              <a:lnSpc>
                <a:spcPts val="6156"/>
              </a:lnSpc>
              <a:buFont typeface="Wingdings" panose="05000000000000000000" pitchFamily="2" charset="2"/>
              <a:buChar char="q"/>
            </a:pPr>
            <a:r>
              <a:rPr lang="en-US" sz="3709" dirty="0">
                <a:latin typeface="Anonymous Pro"/>
              </a:rPr>
              <a:t>Data Understanding</a:t>
            </a:r>
          </a:p>
          <a:p>
            <a:pPr marL="1143338" lvl="1" indent="-742950">
              <a:lnSpc>
                <a:spcPts val="6156"/>
              </a:lnSpc>
              <a:buFont typeface="Wingdings" panose="05000000000000000000" pitchFamily="2" charset="2"/>
              <a:buChar char="q"/>
            </a:pPr>
            <a:r>
              <a:rPr lang="en-US" sz="3709" dirty="0">
                <a:latin typeface="Anonymous Pro"/>
              </a:rPr>
              <a:t>Data Preparation</a:t>
            </a:r>
          </a:p>
          <a:p>
            <a:pPr marL="1143338" lvl="1" indent="-742950">
              <a:lnSpc>
                <a:spcPts val="6156"/>
              </a:lnSpc>
              <a:buFont typeface="Wingdings" panose="05000000000000000000" pitchFamily="2" charset="2"/>
              <a:buChar char="q"/>
            </a:pPr>
            <a:r>
              <a:rPr lang="en-US" sz="3709" dirty="0">
                <a:latin typeface="Anonymous Pro"/>
              </a:rPr>
              <a:t>Regression Analysis</a:t>
            </a:r>
          </a:p>
          <a:p>
            <a:pPr marL="1143338" lvl="1" indent="-742950">
              <a:lnSpc>
                <a:spcPts val="6156"/>
              </a:lnSpc>
              <a:buFont typeface="Wingdings" panose="05000000000000000000" pitchFamily="2" charset="2"/>
              <a:buChar char="q"/>
            </a:pPr>
            <a:r>
              <a:rPr lang="en-US" sz="3709" dirty="0">
                <a:latin typeface="Anonymous Pro"/>
              </a:rPr>
              <a:t> Conclusions</a:t>
            </a:r>
          </a:p>
        </p:txBody>
      </p:sp>
    </p:spTree>
    <p:extLst>
      <p:ext uri="{BB962C8B-B14F-4D97-AF65-F5344CB8AC3E}">
        <p14:creationId xmlns:p14="http://schemas.microsoft.com/office/powerpoint/2010/main" val="23634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257BA-E99C-8090-3A3B-AA343EF3B6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33269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vert="horz"/>
          <a:lstStyle/>
          <a:p>
            <a:r>
              <a:rPr lang="en-US" dirty="0"/>
              <a:t>Business problem</a:t>
            </a:r>
            <a:endParaRPr lang="en-GB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700CA71-801E-EDCA-0227-F6AECCE6AAFD}"/>
              </a:ext>
            </a:extLst>
          </p:cNvPr>
          <p:cNvSpPr/>
          <p:nvPr/>
        </p:nvSpPr>
        <p:spPr>
          <a:xfrm>
            <a:off x="483080" y="1219201"/>
            <a:ext cx="10870720" cy="36195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Real estate is considered real property that includes land and anything permanently attached to it or built on it, whether natural or man-made. These include residential, commercial, industrial, raw land, and special use.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Investing in real estate includes purchasing a home, rental property, or land. Indirect investment in real estate can be made via Real Estate Investment Trusts or through pooled real estate investment.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A real estate agency helps homeowners buy and/or sell homes. The stakeholder is in the need to provide advice to homeowners about how home renovations might increase the estimated value of their homes, and by what amount.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42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257BA-E99C-8090-3A3B-AA343EF3B6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83876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E257BA-E99C-8090-3A3B-AA343EF3B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vert="horz"/>
          <a:lstStyle/>
          <a:p>
            <a:r>
              <a:rPr lang="en-US" dirty="0"/>
              <a:t>Data preparation</a:t>
            </a:r>
            <a:endParaRPr lang="en-GB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700CA71-801E-EDCA-0227-F6AECCE6AAFD}"/>
              </a:ext>
            </a:extLst>
          </p:cNvPr>
          <p:cNvSpPr/>
          <p:nvPr/>
        </p:nvSpPr>
        <p:spPr>
          <a:xfrm>
            <a:off x="483080" y="1219201"/>
            <a:ext cx="10870720" cy="36195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solidFill>
                  <a:schemeClr val="tx1"/>
                </a:solidFill>
              </a:rPr>
              <a:t>The steps taken to prepare the data for analysis and modelling were: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>
              <a:solidFill>
                <a:schemeClr val="tx1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Dropping the columns that are redundant and not required for the analysis.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Duplicate identification and drop them.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Checking for invalid entries and imputing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Checking for and imputing null values.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Categorical variables conversion to individual columns.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Scaling of the continuous variables.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Dealing with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157745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E6BD9FC-95FE-ADC7-0950-47D940E58C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0419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E6BD9FC-95FE-ADC7-0950-47D940E58C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CA3693-16C2-A2AF-AAD3-B653FD7D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3" y="1628775"/>
            <a:ext cx="11006654" cy="1800225"/>
          </a:xfrm>
        </p:spPr>
        <p:txBody>
          <a:bodyPr vert="horz">
            <a:noAutofit/>
          </a:bodyPr>
          <a:lstStyle/>
          <a:p>
            <a:pPr algn="l"/>
            <a:r>
              <a:rPr lang="en-US" sz="6600" dirty="0">
                <a:solidFill>
                  <a:schemeClr val="tx2"/>
                </a:solidFill>
              </a:rPr>
              <a:t>Regression Analysis</a:t>
            </a:r>
            <a:endParaRPr lang="en-GB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6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E654CC1-9E17-94EB-925E-97DBB8CF458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78918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A5ED5C-45EF-B50D-239B-2ECDCF7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 vert="horz">
            <a:normAutofit fontScale="90000"/>
          </a:bodyPr>
          <a:lstStyle/>
          <a:p>
            <a:r>
              <a:rPr lang="en-GB" dirty="0"/>
              <a:t>Correlation matrix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D7E6EC5-B086-F63B-B048-6F4BECEC4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09650"/>
            <a:ext cx="11811000" cy="54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6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F316489-D4EE-EAAA-0CC4-B054ACB0F7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025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3DDDCFC-4F69-2010-10A2-693BE271A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9" y="1266826"/>
            <a:ext cx="8898196" cy="401955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F577D5-87DF-798E-3840-229FCDB8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73545"/>
            <a:ext cx="9782175" cy="717055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Scatterplot of the best predictor with the price</a:t>
            </a:r>
            <a:endParaRPr lang="en-GB" dirty="0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56EEA9D-CE57-06DC-55B2-2AFF049124D8}"/>
              </a:ext>
            </a:extLst>
          </p:cNvPr>
          <p:cNvSpPr/>
          <p:nvPr/>
        </p:nvSpPr>
        <p:spPr>
          <a:xfrm>
            <a:off x="504825" y="5822455"/>
            <a:ext cx="7924800" cy="7620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solidFill>
                  <a:schemeClr val="tx1"/>
                </a:solidFill>
              </a:rPr>
              <a:t>There is a positive linear relationship between the square feet of living (footage of the home) with pricing.  An increase in one causes a unit increase in the other.</a:t>
            </a:r>
          </a:p>
        </p:txBody>
      </p:sp>
    </p:spTree>
    <p:extLst>
      <p:ext uri="{BB962C8B-B14F-4D97-AF65-F5344CB8AC3E}">
        <p14:creationId xmlns:p14="http://schemas.microsoft.com/office/powerpoint/2010/main" val="311463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9A07712-0E3C-02A4-934A-9ED6D60447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59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9A07712-0E3C-02A4-934A-9ED6D6044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2F040C-E830-6A8A-2A4B-1EF3F812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Linear </a:t>
            </a:r>
            <a:r>
              <a:rPr lang="en-US" dirty="0">
                <a:solidFill>
                  <a:srgbClr val="FFFFFF"/>
                </a:solidFill>
              </a:rPr>
              <a:t>Reg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ression Analysis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257BA-E99C-8090-3A3B-AA343EF3B6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6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E257BA-E99C-8090-3A3B-AA343EF3B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FCE2A7-92AD-B994-75DD-E314302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vert="horz"/>
          <a:lstStyle/>
          <a:p>
            <a:r>
              <a:rPr lang="en-US" dirty="0"/>
              <a:t>Regression Analysis Output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27CBFF-2368-43EA-A833-476C5ABB3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015237"/>
            <a:ext cx="6371782" cy="5195064"/>
          </a:xfrm>
          <a:prstGeom prst="rect">
            <a:avLst/>
          </a:prstGeom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6562409-D665-9D1B-7370-29FA6953812F}"/>
              </a:ext>
            </a:extLst>
          </p:cNvPr>
          <p:cNvSpPr/>
          <p:nvPr/>
        </p:nvSpPr>
        <p:spPr>
          <a:xfrm>
            <a:off x="6877050" y="1372555"/>
            <a:ext cx="4924425" cy="1239509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model is able to explain 49.3% variation of the data.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intercept is approximately 257900.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tx1"/>
                </a:solidFill>
              </a:rPr>
              <a:t>The model </a:t>
            </a:r>
            <a:r>
              <a:rPr lang="en-GB" sz="1200" dirty="0" err="1">
                <a:solidFill>
                  <a:schemeClr val="tx1"/>
                </a:solidFill>
              </a:rPr>
              <a:t>p_values</a:t>
            </a:r>
            <a:r>
              <a:rPr lang="en-GB" sz="1200" dirty="0">
                <a:solidFill>
                  <a:schemeClr val="tx1"/>
                </a:solidFill>
              </a:rPr>
              <a:t> is less than 0.001 meaning that there is a correlation between the dependent and independent variables used in the model (price and footage of the home).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48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612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Anonymous Pro</vt:lpstr>
      <vt:lpstr>Anonymous Pro Bold</vt:lpstr>
      <vt:lpstr>Arial</vt:lpstr>
      <vt:lpstr>Calibri</vt:lpstr>
      <vt:lpstr>Calibri Light</vt:lpstr>
      <vt:lpstr>Wingdings</vt:lpstr>
      <vt:lpstr>Office Theme</vt:lpstr>
      <vt:lpstr>think-cell Slide</vt:lpstr>
      <vt:lpstr>Regression Analysis - Phase 2 Project</vt:lpstr>
      <vt:lpstr>PowerPoint Presentation</vt:lpstr>
      <vt:lpstr>Business problem</vt:lpstr>
      <vt:lpstr>Data preparation</vt:lpstr>
      <vt:lpstr>Regression Analysis</vt:lpstr>
      <vt:lpstr>Correlation matrix</vt:lpstr>
      <vt:lpstr>Scatterplot of the best predictor with the price</vt:lpstr>
      <vt:lpstr>Simple Linear Regression Analysis</vt:lpstr>
      <vt:lpstr>Regression Analysis Output</vt:lpstr>
      <vt:lpstr>Regression plots</vt:lpstr>
      <vt:lpstr>Normality plots</vt:lpstr>
      <vt:lpstr>Multiple Regression Analysis</vt:lpstr>
      <vt:lpstr>Regression Analysis Output: 3 predictors only</vt:lpstr>
      <vt:lpstr>Regression Analysis Output: 4 predictors only</vt:lpstr>
      <vt:lpstr>Regression Analysis Output: All predictors variables</vt:lpstr>
      <vt:lpstr>Conclusions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Project assignment</dc:title>
  <dc:creator>Ambasu, Stanley</dc:creator>
  <cp:lastModifiedBy>Pascal Andera Okuda</cp:lastModifiedBy>
  <cp:revision>8</cp:revision>
  <dcterms:created xsi:type="dcterms:W3CDTF">2023-02-05T11:45:33Z</dcterms:created>
  <dcterms:modified xsi:type="dcterms:W3CDTF">2023-03-25T10:49:20Z</dcterms:modified>
</cp:coreProperties>
</file>