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Montserrat"/>
      <p:regular r:id="rId11"/>
      <p:bold r:id="rId12"/>
      <p:italic r:id="rId13"/>
      <p:boldItalic r:id="rId14"/>
    </p:embeddedFont>
    <p:embeddedFont>
      <p:font typeface="Montserrat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4.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Light-regular.fntdata"/><Relationship Id="rId14" Type="http://schemas.openxmlformats.org/officeDocument/2006/relationships/font" Target="fonts/Montserrat-boldItalic.fntdata"/><Relationship Id="rId17" Type="http://schemas.openxmlformats.org/officeDocument/2006/relationships/font" Target="fonts/MontserratLight-italic.fntdata"/><Relationship Id="rId16" Type="http://schemas.openxmlformats.org/officeDocument/2006/relationships/font" Target="fonts/Montserrat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MontserratLigh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99a9e197f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99a9e197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99a9e197f_0_3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99a9e197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99a9e197f_0_4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99a9e197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2d8e7a4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2d8e7a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54" name="Shape 54"/>
        <p:cNvGrpSpPr/>
        <p:nvPr/>
      </p:nvGrpSpPr>
      <p:grpSpPr>
        <a:xfrm>
          <a:off x="0" y="0"/>
          <a:ext cx="0" cy="0"/>
          <a:chOff x="0" y="0"/>
          <a:chExt cx="0" cy="0"/>
        </a:xfrm>
      </p:grpSpPr>
      <p:grpSp>
        <p:nvGrpSpPr>
          <p:cNvPr id="55" name="Google Shape;55;p14"/>
          <p:cNvGrpSpPr/>
          <p:nvPr/>
        </p:nvGrpSpPr>
        <p:grpSpPr>
          <a:xfrm>
            <a:off x="3078602" y="0"/>
            <a:ext cx="6065389" cy="5143642"/>
            <a:chOff x="2052402" y="0"/>
            <a:chExt cx="6065389" cy="5143642"/>
          </a:xfrm>
        </p:grpSpPr>
        <p:sp>
          <p:nvSpPr>
            <p:cNvPr id="56" name="Google Shape;56;p1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 name="Google Shape;59;p14"/>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60" name="Shape 60"/>
        <p:cNvGrpSpPr/>
        <p:nvPr/>
      </p:nvGrpSpPr>
      <p:grpSpPr>
        <a:xfrm>
          <a:off x="0" y="0"/>
          <a:ext cx="0" cy="0"/>
          <a:chOff x="0" y="0"/>
          <a:chExt cx="0" cy="0"/>
        </a:xfrm>
      </p:grpSpPr>
      <p:grpSp>
        <p:nvGrpSpPr>
          <p:cNvPr id="61" name="Google Shape;61;p15"/>
          <p:cNvGrpSpPr/>
          <p:nvPr/>
        </p:nvGrpSpPr>
        <p:grpSpPr>
          <a:xfrm>
            <a:off x="3078602" y="0"/>
            <a:ext cx="6065389" cy="5143642"/>
            <a:chOff x="2052402" y="0"/>
            <a:chExt cx="6065389" cy="5143642"/>
          </a:xfrm>
        </p:grpSpPr>
        <p:sp>
          <p:nvSpPr>
            <p:cNvPr id="62" name="Google Shape;62;p15"/>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5"/>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 name="Google Shape;65;p15"/>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66" name="Google Shape;66;p15"/>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67" name="Shape 67"/>
        <p:cNvGrpSpPr/>
        <p:nvPr/>
      </p:nvGrpSpPr>
      <p:grpSpPr>
        <a:xfrm>
          <a:off x="0" y="0"/>
          <a:ext cx="0" cy="0"/>
          <a:chOff x="0" y="0"/>
          <a:chExt cx="0" cy="0"/>
        </a:xfrm>
      </p:grpSpPr>
      <p:grpSp>
        <p:nvGrpSpPr>
          <p:cNvPr id="68" name="Google Shape;68;p16"/>
          <p:cNvGrpSpPr/>
          <p:nvPr/>
        </p:nvGrpSpPr>
        <p:grpSpPr>
          <a:xfrm>
            <a:off x="3078602" y="0"/>
            <a:ext cx="6065389" cy="5143642"/>
            <a:chOff x="2052402" y="0"/>
            <a:chExt cx="6065389" cy="5143642"/>
          </a:xfrm>
        </p:grpSpPr>
        <p:sp>
          <p:nvSpPr>
            <p:cNvPr id="69" name="Google Shape;69;p16"/>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6"/>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6"/>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16"/>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73" name="Google Shape;73;p16"/>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74" name="Google Shape;74;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5" name="Shape 75"/>
        <p:cNvGrpSpPr/>
        <p:nvPr/>
      </p:nvGrpSpPr>
      <p:grpSpPr>
        <a:xfrm>
          <a:off x="0" y="0"/>
          <a:ext cx="0" cy="0"/>
          <a:chOff x="0" y="0"/>
          <a:chExt cx="0" cy="0"/>
        </a:xfrm>
      </p:grpSpPr>
      <p:grpSp>
        <p:nvGrpSpPr>
          <p:cNvPr id="76" name="Google Shape;76;p17"/>
          <p:cNvGrpSpPr/>
          <p:nvPr/>
        </p:nvGrpSpPr>
        <p:grpSpPr>
          <a:xfrm>
            <a:off x="5005048" y="0"/>
            <a:ext cx="4138960" cy="5143642"/>
            <a:chOff x="5005048" y="0"/>
            <a:chExt cx="4138960" cy="5143642"/>
          </a:xfrm>
        </p:grpSpPr>
        <p:sp>
          <p:nvSpPr>
            <p:cNvPr id="77" name="Google Shape;77;p1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 name="Google Shape;80;p1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7"/>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2" name="Google Shape;82;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3" name="Shape 83"/>
        <p:cNvGrpSpPr/>
        <p:nvPr/>
      </p:nvGrpSpPr>
      <p:grpSpPr>
        <a:xfrm>
          <a:off x="0" y="0"/>
          <a:ext cx="0" cy="0"/>
          <a:chOff x="0" y="0"/>
          <a:chExt cx="0" cy="0"/>
        </a:xfrm>
      </p:grpSpPr>
      <p:grpSp>
        <p:nvGrpSpPr>
          <p:cNvPr id="84" name="Google Shape;84;p18"/>
          <p:cNvGrpSpPr/>
          <p:nvPr/>
        </p:nvGrpSpPr>
        <p:grpSpPr>
          <a:xfrm>
            <a:off x="5005048" y="0"/>
            <a:ext cx="4138960" cy="5143642"/>
            <a:chOff x="5005048" y="0"/>
            <a:chExt cx="4138960" cy="5143642"/>
          </a:xfrm>
        </p:grpSpPr>
        <p:sp>
          <p:nvSpPr>
            <p:cNvPr id="85" name="Google Shape;85;p1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1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8"/>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90" name="Google Shape;90;p18"/>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91" name="Google Shape;9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2" name="Shape 92"/>
        <p:cNvGrpSpPr/>
        <p:nvPr/>
      </p:nvGrpSpPr>
      <p:grpSpPr>
        <a:xfrm>
          <a:off x="0" y="0"/>
          <a:ext cx="0" cy="0"/>
          <a:chOff x="0" y="0"/>
          <a:chExt cx="0" cy="0"/>
        </a:xfrm>
      </p:grpSpPr>
      <p:grpSp>
        <p:nvGrpSpPr>
          <p:cNvPr id="93" name="Google Shape;93;p19"/>
          <p:cNvGrpSpPr/>
          <p:nvPr/>
        </p:nvGrpSpPr>
        <p:grpSpPr>
          <a:xfrm>
            <a:off x="5005048" y="0"/>
            <a:ext cx="4138960" cy="5143642"/>
            <a:chOff x="5005048" y="0"/>
            <a:chExt cx="4138960" cy="5143642"/>
          </a:xfrm>
        </p:grpSpPr>
        <p:sp>
          <p:nvSpPr>
            <p:cNvPr id="94" name="Google Shape;94;p1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7" name="Google Shape;97;p19"/>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9"/>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99" name="Google Shape;99;p19"/>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00" name="Google Shape;100;p19"/>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01" name="Google Shape;10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grpSp>
        <p:nvGrpSpPr>
          <p:cNvPr id="103" name="Google Shape;103;p20"/>
          <p:cNvGrpSpPr/>
          <p:nvPr/>
        </p:nvGrpSpPr>
        <p:grpSpPr>
          <a:xfrm>
            <a:off x="5005048" y="0"/>
            <a:ext cx="4138960" cy="5143642"/>
            <a:chOff x="5005048" y="0"/>
            <a:chExt cx="4138960" cy="5143642"/>
          </a:xfrm>
        </p:grpSpPr>
        <p:sp>
          <p:nvSpPr>
            <p:cNvPr id="104" name="Google Shape;104;p20"/>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0"/>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0"/>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 name="Google Shape;107;p20"/>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grpSp>
        <p:nvGrpSpPr>
          <p:cNvPr id="110" name="Google Shape;110;p21"/>
          <p:cNvGrpSpPr/>
          <p:nvPr/>
        </p:nvGrpSpPr>
        <p:grpSpPr>
          <a:xfrm>
            <a:off x="5005048" y="0"/>
            <a:ext cx="4138960" cy="5143642"/>
            <a:chOff x="5005048" y="0"/>
            <a:chExt cx="4138960" cy="5143642"/>
          </a:xfrm>
        </p:grpSpPr>
        <p:sp>
          <p:nvSpPr>
            <p:cNvPr id="111" name="Google Shape;111;p21"/>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21"/>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21"/>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 name="Google Shape;114;p21"/>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115" name="Google Shape;115;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grpSp>
        <p:nvGrpSpPr>
          <p:cNvPr id="117" name="Google Shape;117;p22"/>
          <p:cNvGrpSpPr/>
          <p:nvPr/>
        </p:nvGrpSpPr>
        <p:grpSpPr>
          <a:xfrm>
            <a:off x="3078602" y="0"/>
            <a:ext cx="6065389" cy="5143642"/>
            <a:chOff x="2052402" y="0"/>
            <a:chExt cx="6065389" cy="5143642"/>
          </a:xfrm>
        </p:grpSpPr>
        <p:sp>
          <p:nvSpPr>
            <p:cNvPr id="118" name="Google Shape;118;p2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2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 name="Google Shape;121;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122" name="Shape 122"/>
        <p:cNvGrpSpPr/>
        <p:nvPr/>
      </p:nvGrpSpPr>
      <p:grpSpPr>
        <a:xfrm>
          <a:off x="0" y="0"/>
          <a:ext cx="0" cy="0"/>
          <a:chOff x="0" y="0"/>
          <a:chExt cx="0" cy="0"/>
        </a:xfrm>
      </p:grpSpPr>
      <p:grpSp>
        <p:nvGrpSpPr>
          <p:cNvPr id="123" name="Google Shape;123;p23"/>
          <p:cNvGrpSpPr/>
          <p:nvPr/>
        </p:nvGrpSpPr>
        <p:grpSpPr>
          <a:xfrm>
            <a:off x="3078602" y="0"/>
            <a:ext cx="6065389" cy="5143642"/>
            <a:chOff x="2052402" y="0"/>
            <a:chExt cx="6065389" cy="5143642"/>
          </a:xfrm>
        </p:grpSpPr>
        <p:sp>
          <p:nvSpPr>
            <p:cNvPr id="124" name="Google Shape;124;p2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 name="Google Shape;127;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52" name="Google Shape;52;p13"/>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53" name="Google Shape;53;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685800" y="1463550"/>
            <a:ext cx="6976500" cy="23550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A presentation on presentations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2000"/>
              <a:t>Best practices on designing presentations that leave an impact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rgbClr val="D1F6FF"/>
            </a:gs>
          </a:gsLst>
          <a:path path="circle">
            <a:fillToRect l="100%" t="100%"/>
          </a:path>
          <a:tileRect b="-100%" r="-100%"/>
        </a:gradFill>
      </p:bgPr>
    </p:bg>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3">
            <a:alphaModFix/>
          </a:blip>
          <a:srcRect b="0" l="36419" r="9944" t="0"/>
          <a:stretch/>
        </p:blipFill>
        <p:spPr>
          <a:xfrm>
            <a:off x="5014121" y="-50"/>
            <a:ext cx="4129863" cy="5143500"/>
          </a:xfrm>
          <a:custGeom>
            <a:rect b="b" l="l" r="r" t="t"/>
            <a:pathLst>
              <a:path extrusionOk="0" h="21600" w="21587">
                <a:moveTo>
                  <a:pt x="14232" y="0"/>
                </a:moveTo>
                <a:cubicBezTo>
                  <a:pt x="5486" y="4780"/>
                  <a:pt x="-13" y="13089"/>
                  <a:pt x="0" y="21600"/>
                </a:cubicBezTo>
                <a:lnTo>
                  <a:pt x="21587" y="21600"/>
                </a:lnTo>
                <a:lnTo>
                  <a:pt x="21587" y="0"/>
                </a:lnTo>
                <a:lnTo>
                  <a:pt x="14232" y="0"/>
                </a:lnTo>
                <a:close/>
              </a:path>
            </a:pathLst>
          </a:custGeom>
          <a:noFill/>
          <a:ln>
            <a:noFill/>
          </a:ln>
        </p:spPr>
      </p:pic>
      <p:sp>
        <p:nvSpPr>
          <p:cNvPr id="138" name="Google Shape;138;p25"/>
          <p:cNvSpPr txBox="1"/>
          <p:nvPr>
            <p:ph type="title"/>
          </p:nvPr>
        </p:nvSpPr>
        <p:spPr>
          <a:xfrm>
            <a:off x="575025" y="466150"/>
            <a:ext cx="4388700" cy="10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500">
                <a:solidFill>
                  <a:schemeClr val="accent2"/>
                </a:solidFill>
              </a:rPr>
              <a:t>Presentations are all about taking people on a journey</a:t>
            </a:r>
            <a:endParaRPr sz="2500">
              <a:solidFill>
                <a:schemeClr val="accent2"/>
              </a:solidFill>
            </a:endParaRPr>
          </a:p>
        </p:txBody>
      </p:sp>
      <p:sp>
        <p:nvSpPr>
          <p:cNvPr id="139" name="Google Shape;139;p25"/>
          <p:cNvSpPr txBox="1"/>
          <p:nvPr>
            <p:ph idx="1" type="body"/>
          </p:nvPr>
        </p:nvSpPr>
        <p:spPr>
          <a:xfrm>
            <a:off x="519075" y="1887350"/>
            <a:ext cx="4388700" cy="29553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lang="en" sz="1400"/>
              <a:t>At the end of the day, a presentation is all about taking people on a journey. It’s about sharing a story that inspires, informs and moves people to act.</a:t>
            </a:r>
            <a:endParaRPr sz="1400"/>
          </a:p>
          <a:p>
            <a:pPr indent="0" lvl="0" marL="0" rtl="0" algn="just">
              <a:spcBef>
                <a:spcPts val="600"/>
              </a:spcBef>
              <a:spcAft>
                <a:spcPts val="0"/>
              </a:spcAft>
              <a:buNone/>
            </a:pPr>
            <a:r>
              <a:rPr lang="en" sz="1400"/>
              <a:t>When designing presentation slides, you need to find a balance between keeping the interest of your audience and maintaining their attention, while not distracting them from your key message.</a:t>
            </a:r>
            <a:endParaRPr sz="1400"/>
          </a:p>
          <a:p>
            <a:pPr indent="0" lvl="0" marL="0" rtl="0" algn="just">
              <a:spcBef>
                <a:spcPts val="600"/>
              </a:spcBef>
              <a:spcAft>
                <a:spcPts val="600"/>
              </a:spcAft>
              <a:buNone/>
            </a:pPr>
            <a:r>
              <a:rPr lang="en" sz="1400"/>
              <a:t>The aim of presentation slides is to enhance learning and understanding, by supplementing what you're saying (not be the main focus of your talk).</a:t>
            </a:r>
            <a:endParaRPr sz="1400"/>
          </a:p>
        </p:txBody>
      </p:sp>
      <p:sp>
        <p:nvSpPr>
          <p:cNvPr id="140" name="Google Shape;140;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63800" y="449400"/>
            <a:ext cx="8286300" cy="6927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2500"/>
              <a:t>The most important things you need to remember are:</a:t>
            </a:r>
            <a:endParaRPr sz="2500"/>
          </a:p>
        </p:txBody>
      </p:sp>
      <p:sp>
        <p:nvSpPr>
          <p:cNvPr id="146" name="Google Shape;146;p26"/>
          <p:cNvSpPr txBox="1"/>
          <p:nvPr>
            <p:ph idx="1" type="body"/>
          </p:nvPr>
        </p:nvSpPr>
        <p:spPr>
          <a:xfrm>
            <a:off x="463800" y="1372325"/>
            <a:ext cx="8286300" cy="4809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1400"/>
              <a:t>If your slides are more important than what you are saying then your message will lose impact. Your slides must be an accompaniment and should not distract from your words.</a:t>
            </a:r>
            <a:endParaRPr sz="1400"/>
          </a:p>
        </p:txBody>
      </p:sp>
      <p:sp>
        <p:nvSpPr>
          <p:cNvPr id="147" name="Google Shape;147;p26"/>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400"/>
              <a:t>‹#›</a:t>
            </a:fld>
            <a:endParaRPr sz="1400"/>
          </a:p>
        </p:txBody>
      </p:sp>
      <p:sp>
        <p:nvSpPr>
          <p:cNvPr id="148" name="Google Shape;148;p26"/>
          <p:cNvSpPr/>
          <p:nvPr/>
        </p:nvSpPr>
        <p:spPr>
          <a:xfrm>
            <a:off x="368175" y="2406338"/>
            <a:ext cx="398100" cy="393600"/>
          </a:xfrm>
          <a:prstGeom prst="ellipse">
            <a:avLst/>
          </a:prstGeom>
          <a:solidFill>
            <a:srgbClr val="2AC3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591"/>
              </a:solidFill>
              <a:latin typeface="Montserrat Light"/>
              <a:ea typeface="Montserrat Light"/>
              <a:cs typeface="Montserrat Light"/>
              <a:sym typeface="Montserrat Light"/>
            </a:endParaRPr>
          </a:p>
        </p:txBody>
      </p:sp>
      <p:sp>
        <p:nvSpPr>
          <p:cNvPr id="149" name="Google Shape;149;p26"/>
          <p:cNvSpPr txBox="1"/>
          <p:nvPr>
            <p:ph idx="1" type="body"/>
          </p:nvPr>
        </p:nvSpPr>
        <p:spPr>
          <a:xfrm>
            <a:off x="907975" y="2025950"/>
            <a:ext cx="7680300" cy="1154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 sz="1400">
                <a:latin typeface="Montserrat"/>
                <a:ea typeface="Montserrat"/>
                <a:cs typeface="Montserrat"/>
                <a:sym typeface="Montserrat"/>
              </a:rPr>
              <a:t>Keep it simple</a:t>
            </a:r>
            <a:endParaRPr b="1" sz="1400">
              <a:latin typeface="Montserrat"/>
              <a:ea typeface="Montserrat"/>
              <a:cs typeface="Montserrat"/>
              <a:sym typeface="Montserrat"/>
            </a:endParaRPr>
          </a:p>
          <a:p>
            <a:pPr indent="0" lvl="0" marL="0" rtl="0" algn="l">
              <a:spcBef>
                <a:spcPts val="600"/>
              </a:spcBef>
              <a:spcAft>
                <a:spcPts val="600"/>
              </a:spcAft>
              <a:buNone/>
            </a:pPr>
            <a:r>
              <a:rPr lang="en" sz="1400"/>
              <a:t>Remember your presentation mainly serves as an accompaniment and should not distract your audience from your words. You do not need to put everything on the presentation, only add key points and takeaways that you want to emphasise for your audience. </a:t>
            </a:r>
            <a:endParaRPr sz="1400"/>
          </a:p>
        </p:txBody>
      </p:sp>
      <p:sp>
        <p:nvSpPr>
          <p:cNvPr id="150" name="Google Shape;150;p26"/>
          <p:cNvSpPr/>
          <p:nvPr/>
        </p:nvSpPr>
        <p:spPr>
          <a:xfrm>
            <a:off x="368175" y="3615900"/>
            <a:ext cx="398100" cy="393600"/>
          </a:xfrm>
          <a:prstGeom prst="ellipse">
            <a:avLst/>
          </a:prstGeom>
          <a:solidFill>
            <a:srgbClr val="2AC3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591"/>
              </a:solidFill>
              <a:latin typeface="Montserrat Light"/>
              <a:ea typeface="Montserrat Light"/>
              <a:cs typeface="Montserrat Light"/>
              <a:sym typeface="Montserrat Light"/>
            </a:endParaRPr>
          </a:p>
        </p:txBody>
      </p:sp>
      <p:sp>
        <p:nvSpPr>
          <p:cNvPr id="151" name="Google Shape;151;p26"/>
          <p:cNvSpPr txBox="1"/>
          <p:nvPr>
            <p:ph idx="1" type="body"/>
          </p:nvPr>
        </p:nvSpPr>
        <p:spPr>
          <a:xfrm>
            <a:off x="907975" y="3381750"/>
            <a:ext cx="7680300" cy="939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 sz="1400">
                <a:latin typeface="Montserrat"/>
                <a:ea typeface="Montserrat"/>
                <a:cs typeface="Montserrat"/>
                <a:sym typeface="Montserrat"/>
              </a:rPr>
              <a:t>Think about how everything sits on the page</a:t>
            </a:r>
            <a:endParaRPr b="1" sz="1400">
              <a:latin typeface="Montserrat"/>
              <a:ea typeface="Montserrat"/>
              <a:cs typeface="Montserrat"/>
              <a:sym typeface="Montserrat"/>
            </a:endParaRPr>
          </a:p>
          <a:p>
            <a:pPr indent="0" lvl="0" marL="0" rtl="0" algn="l">
              <a:spcBef>
                <a:spcPts val="600"/>
              </a:spcBef>
              <a:spcAft>
                <a:spcPts val="600"/>
              </a:spcAft>
              <a:buNone/>
            </a:pPr>
            <a:r>
              <a:rPr lang="en" sz="1400"/>
              <a:t>The best presentations are the ones where everything flows and ties together. Whether it is the font size, images, graphics or even the colors used, you need to think about how every element works together to share one message.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63800" y="449400"/>
            <a:ext cx="8286300" cy="6927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2500"/>
              <a:t>The most important things you need to remember are:</a:t>
            </a:r>
            <a:endParaRPr sz="2500"/>
          </a:p>
        </p:txBody>
      </p:sp>
      <p:sp>
        <p:nvSpPr>
          <p:cNvPr id="157" name="Google Shape;157;p27"/>
          <p:cNvSpPr txBox="1"/>
          <p:nvPr>
            <p:ph idx="1" type="body"/>
          </p:nvPr>
        </p:nvSpPr>
        <p:spPr>
          <a:xfrm>
            <a:off x="463800" y="1361500"/>
            <a:ext cx="8286300" cy="4809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1400"/>
              <a:t>If your slides are more important than what you're saying then your message will lose impact. Your slides must be an accompaniment and not distract from your words.</a:t>
            </a:r>
            <a:endParaRPr sz="1400"/>
          </a:p>
        </p:txBody>
      </p:sp>
      <p:sp>
        <p:nvSpPr>
          <p:cNvPr id="158" name="Google Shape;158;p27"/>
          <p:cNvSpPr txBox="1"/>
          <p:nvPr>
            <p:ph idx="12" type="sldNum"/>
          </p:nvPr>
        </p:nvSpPr>
        <p:spPr>
          <a:xfrm>
            <a:off x="83281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400"/>
              <a:t>‹#›</a:t>
            </a:fld>
            <a:endParaRPr sz="1400"/>
          </a:p>
        </p:txBody>
      </p:sp>
      <p:sp>
        <p:nvSpPr>
          <p:cNvPr id="159" name="Google Shape;159;p27"/>
          <p:cNvSpPr/>
          <p:nvPr/>
        </p:nvSpPr>
        <p:spPr>
          <a:xfrm>
            <a:off x="368175" y="4024550"/>
            <a:ext cx="398100" cy="393600"/>
          </a:xfrm>
          <a:prstGeom prst="ellipse">
            <a:avLst/>
          </a:prstGeom>
          <a:solidFill>
            <a:srgbClr val="2AC3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591"/>
              </a:solidFill>
              <a:latin typeface="Montserrat Light"/>
              <a:ea typeface="Montserrat Light"/>
              <a:cs typeface="Montserrat Light"/>
              <a:sym typeface="Montserrat Light"/>
            </a:endParaRPr>
          </a:p>
        </p:txBody>
      </p:sp>
      <p:sp>
        <p:nvSpPr>
          <p:cNvPr id="160" name="Google Shape;160;p27"/>
          <p:cNvSpPr txBox="1"/>
          <p:nvPr>
            <p:ph idx="1" type="body"/>
          </p:nvPr>
        </p:nvSpPr>
        <p:spPr>
          <a:xfrm>
            <a:off x="907975" y="3682550"/>
            <a:ext cx="7680300" cy="1077600"/>
          </a:xfrm>
          <a:prstGeom prst="rect">
            <a:avLst/>
          </a:prstGeom>
        </p:spPr>
        <p:txBody>
          <a:bodyPr anchorCtr="0" anchor="t" bIns="0" lIns="0" spcFirstLastPara="1" rIns="0" wrap="square" tIns="0">
            <a:spAutoFit/>
          </a:bodyPr>
          <a:lstStyle/>
          <a:p>
            <a:pPr indent="0" lvl="0" marL="0" rtl="0" algn="l">
              <a:spcBef>
                <a:spcPts val="0"/>
              </a:spcBef>
              <a:spcAft>
                <a:spcPts val="600"/>
              </a:spcAft>
              <a:buNone/>
            </a:pPr>
            <a:r>
              <a:rPr b="1" lang="en" sz="1400">
                <a:latin typeface="Montserrat"/>
                <a:ea typeface="Montserrat"/>
                <a:cs typeface="Montserrat"/>
                <a:sym typeface="Montserrat"/>
              </a:rPr>
              <a:t>Be accurate: </a:t>
            </a:r>
            <a:r>
              <a:rPr lang="en" sz="1400"/>
              <a:t>The slides should have correct information, spelling and grammar. </a:t>
            </a:r>
            <a:r>
              <a:rPr lang="en" sz="1400"/>
              <a:t>Errors will only distract your audience and make you message less credible. Ensure you’ve done the necessary due diligence to confirm the accuracy of statistics, facts or data that you add to the presentations. Add any references to sources of information at the bottom of each slide, or on the last page of your presentation.</a:t>
            </a:r>
            <a:endParaRPr sz="1400"/>
          </a:p>
        </p:txBody>
      </p:sp>
      <p:sp>
        <p:nvSpPr>
          <p:cNvPr id="161" name="Google Shape;161;p27"/>
          <p:cNvSpPr/>
          <p:nvPr/>
        </p:nvSpPr>
        <p:spPr>
          <a:xfrm>
            <a:off x="368175" y="2549900"/>
            <a:ext cx="398100" cy="393600"/>
          </a:xfrm>
          <a:prstGeom prst="ellipse">
            <a:avLst/>
          </a:prstGeom>
          <a:solidFill>
            <a:srgbClr val="2AC3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591"/>
              </a:solidFill>
              <a:latin typeface="Montserrat Light"/>
              <a:ea typeface="Montserrat Light"/>
              <a:cs typeface="Montserrat Light"/>
              <a:sym typeface="Montserrat Light"/>
            </a:endParaRPr>
          </a:p>
        </p:txBody>
      </p:sp>
      <p:sp>
        <p:nvSpPr>
          <p:cNvPr id="162" name="Google Shape;162;p27"/>
          <p:cNvSpPr txBox="1"/>
          <p:nvPr>
            <p:ph idx="1" type="body"/>
          </p:nvPr>
        </p:nvSpPr>
        <p:spPr>
          <a:xfrm>
            <a:off x="907975" y="2061800"/>
            <a:ext cx="7680300" cy="1369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 sz="1400">
                <a:latin typeface="Montserrat"/>
                <a:ea typeface="Montserrat"/>
                <a:cs typeface="Montserrat"/>
                <a:sym typeface="Montserrat"/>
              </a:rPr>
              <a:t>Be consistent </a:t>
            </a:r>
            <a:endParaRPr b="1" sz="1400">
              <a:latin typeface="Montserrat"/>
              <a:ea typeface="Montserrat"/>
              <a:cs typeface="Montserrat"/>
              <a:sym typeface="Montserrat"/>
            </a:endParaRPr>
          </a:p>
          <a:p>
            <a:pPr indent="0" lvl="0" marL="0" rtl="0" algn="l">
              <a:spcBef>
                <a:spcPts val="600"/>
              </a:spcBef>
              <a:spcAft>
                <a:spcPts val="600"/>
              </a:spcAft>
              <a:buNone/>
            </a:pPr>
            <a:r>
              <a:rPr lang="en" sz="1400"/>
              <a:t>The slides should have the same design, including colour scheme, font size &amp; font type. This makes the presentation flow better and emphasises that each slide is part of same story you're telling. This consistency will help with understanding and it's less frustrating for the audience. Organisations normally have designs and colour schemes they like to use. If the presentation is for a client, find out if they have a template.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