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6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BF688-11AC-62D6-4223-111B2D0F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8B69C-BB7E-15CD-1721-3193BFF1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66F6F4-0B7D-AA06-D37F-57599C99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BB9C68-4A47-92D2-34D8-E1565787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820492-203B-32A4-124F-72186162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53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8BFEA-E0BF-7271-B6DE-9FEEC04A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876DCA-4EC5-6EA2-CF07-7B1C7F8BC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0792EF-1978-EE75-61D5-3522FE6C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D5487-0C86-E8B3-253E-CAAB8539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768D52-794A-E284-1CE8-B6845739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63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9E1245-F112-5953-38FB-A9FAA8037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E00E34-A16A-C3A8-CF24-B8DC35B74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90FB25-CF65-6ADF-C6CC-03E38003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85EFE6-D3A5-C4F6-49A3-B88B4153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D88E2-F192-9F1B-0582-DC075BE8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6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3ED75-1506-C197-6826-A70DAEC5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54A3B-C399-09B0-7307-324D7CDE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B9FAAA-FE3E-A87F-A504-F9CA978E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15B9F-406A-6421-F58F-41EDD8A6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B198A-2B17-24C2-2BDA-A2126638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9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1FA77-ECA4-42FB-B93D-6626E1AA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C21A96-6BFB-0706-F7B9-06B4BFE9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D1E42-6D6E-7D41-8E73-F672CBE7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3A84D6-A1F3-6FA2-881C-A5B284F1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E8552C-CF68-618D-BA65-50F09017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73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8593B-AF0F-A469-EBB9-0D247E46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A8548-5091-7E23-6906-6DADBD448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255A13-AE0F-ED4C-E70D-8905779B2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13753A-E2CA-884C-59D4-D968923E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B50671-0AC7-A1F1-349C-84E2C2F0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1471D4-39CE-E9B8-F93E-7EE58AE3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45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64252-C34C-1358-2BA3-7EA95A32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FEEE4B-E3FA-BCD5-DCA5-82265626D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D9BA57-74BA-5C57-1CB3-B2C611DD3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4CA060-D733-E114-0E7D-579131135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5D25D8-099F-C494-FC61-E27089354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2F4524-51AB-D0F4-0C1F-F8EAF203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ED0B1E-047A-72E7-C529-2F4C4890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848BE4-FBDA-901A-E5A4-9080E7CE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37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E5F24-2FF6-9C68-3ADA-D8BAAE57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D5C2BA-4E5D-C269-8560-B7523BD4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A301-B9E7-957B-D682-5C66BE65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9995FB-919A-F772-2B22-ADFF8E16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2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E4E8199-1F76-BAC9-DEFB-75868A61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94001D-C909-AC6E-4E8C-73C799D4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29DA9-869C-C49F-1E50-E7F6590A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3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CC7A9-E13F-BB2D-6430-132EC1A6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33D8E9-174A-37A1-7AF9-C6F5E55E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EB6B35-DB76-CC51-8AAE-56628194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C7436-05CA-E68D-68A3-FABB2967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2C3B1B-ADC4-F32B-22D6-1D99002D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CFC72B-4BA7-62A2-4A0C-D3580348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93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D325E-CA6A-20CC-A505-4CAC521D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746904-8C5B-3EDA-6CA1-57D54B34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FD4C3F-8940-65C2-4B16-20ECD06C1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37CE31-5D4B-B5E1-16B9-CC658036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003D14-EF35-A3FE-7EB7-054DE102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D25D3B-2229-B241-12B1-9E44B6CA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54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0EF01F-70DC-540E-AB52-01202741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CADBF8-9545-BC1B-D7DF-D0E501C14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5061C5-6AA1-23A2-4025-686787246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D735-591D-EA43-B1DE-BD1531F97083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C7AAFB-F8C3-BD6F-577E-8128A697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924FE-12A5-F6D7-FB47-3E16EEFC1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6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89630-3D55-EC3F-14E0-6FA55BE1A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1/26(</a:t>
            </a:r>
            <a:r>
              <a:rPr lang="ja-JP" altLang="en-US"/>
              <a:t>木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72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3B4FA-E343-4E5C-3437-73EF27E2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やったこと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E6451-96C7-9254-7ADE-AE1B2954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06" y="2506662"/>
            <a:ext cx="10515600" cy="4351338"/>
          </a:xfrm>
        </p:spPr>
        <p:txBody>
          <a:bodyPr/>
          <a:lstStyle/>
          <a:p>
            <a:r>
              <a:rPr lang="en-US" altLang="ja-JP" dirty="0" err="1"/>
              <a:t>LightGBM</a:t>
            </a:r>
            <a:r>
              <a:rPr lang="en-US" altLang="ja-JP" dirty="0"/>
              <a:t> </a:t>
            </a:r>
            <a:r>
              <a:rPr lang="ja-JP" altLang="en-US"/>
              <a:t>のハイパーパラメータ自動最適化フレームワークの</a:t>
            </a:r>
            <a:r>
              <a:rPr lang="en-US" altLang="ja-JP" dirty="0" err="1"/>
              <a:t>Optuna</a:t>
            </a:r>
            <a:r>
              <a:rPr lang="en-US" altLang="ja-JP" dirty="0"/>
              <a:t> </a:t>
            </a:r>
            <a:r>
              <a:rPr lang="ja-JP" altLang="en-US"/>
              <a:t>の調整をして再度実行。</a:t>
            </a:r>
            <a:endParaRPr lang="en-US" altLang="ja-JP" dirty="0"/>
          </a:p>
          <a:p>
            <a:r>
              <a:rPr lang="ja-JP" altLang="en-US"/>
              <a:t>「勝利</a:t>
            </a:r>
            <a:r>
              <a:rPr lang="en-US" altLang="ja-JP" dirty="0"/>
              <a:t> or </a:t>
            </a:r>
            <a:r>
              <a:rPr lang="ja-JP" altLang="en-US"/>
              <a:t>引き分け」と「負け」の二値分類から「勝利」「引き分け」「負け」の三値分類に変更することで精度の向上。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2182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3B4FA-E343-4E5C-3437-73EF27E2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Light GBM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E6451-96C7-9254-7ADE-AE1B2954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1663"/>
            <a:ext cx="10515600" cy="2835955"/>
          </a:xfrm>
        </p:spPr>
        <p:txBody>
          <a:bodyPr>
            <a:normAutofit/>
          </a:bodyPr>
          <a:lstStyle/>
          <a:p>
            <a:r>
              <a:rPr lang="ja-JP" altLang="en-US"/>
              <a:t>今回改善することで大幅な精度の向上に成功した。</a:t>
            </a:r>
            <a:endParaRPr lang="en-US" altLang="ja-JP" dirty="0"/>
          </a:p>
          <a:p>
            <a:pPr lvl="1"/>
            <a:r>
              <a:rPr lang="ja-JP" altLang="en-US"/>
              <a:t>改善点は，二値分類から三値分類。</a:t>
            </a:r>
            <a:endParaRPr lang="en-US" altLang="ja-JP" dirty="0"/>
          </a:p>
          <a:p>
            <a:pPr lvl="1"/>
            <a:r>
              <a:rPr lang="ja-JP" altLang="en-US"/>
              <a:t>ハイパーパラメータ調整の範囲の変更。</a:t>
            </a:r>
            <a:endParaRPr lang="en-US" altLang="ja-JP" dirty="0"/>
          </a:p>
          <a:p>
            <a:pPr lvl="1"/>
            <a:r>
              <a:rPr lang="ja-JP" altLang="en-US"/>
              <a:t>精度向上につながる評価の方法を改善。</a:t>
            </a:r>
            <a:endParaRPr lang="en-US" altLang="ja-JP" dirty="0"/>
          </a:p>
          <a:p>
            <a:r>
              <a:rPr lang="ja-JP" altLang="en-US"/>
              <a:t>分類の割合も，前回は引き分け数がかなり多く，勝利・敗北数が少なかったが，三値分類にすることで改善</a:t>
            </a:r>
            <a:endParaRPr lang="en-US" altLang="ja-JP" dirty="0"/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0C2ADA44-F081-16DB-39D7-925DB1B0B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5852"/>
              </p:ext>
            </p:extLst>
          </p:nvPr>
        </p:nvGraphicFramePr>
        <p:xfrm>
          <a:off x="760247" y="1568654"/>
          <a:ext cx="10515600" cy="20153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3761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9931485"/>
                    </a:ext>
                  </a:extLst>
                </a:gridCol>
              </a:tblGrid>
              <a:tr h="10076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err="1"/>
                        <a:t>Optuna</a:t>
                      </a:r>
                      <a:r>
                        <a:rPr kumimoji="1" lang="en-US" altLang="ja-JP" sz="3200" dirty="0"/>
                        <a:t> </a:t>
                      </a:r>
                      <a:r>
                        <a:rPr kumimoji="1" lang="ja-JP" altLang="en-US" sz="3200"/>
                        <a:t>前回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err="1"/>
                        <a:t>Optuna</a:t>
                      </a:r>
                      <a:r>
                        <a:rPr kumimoji="1" lang="en-US" altLang="ja-JP" sz="3200" dirty="0"/>
                        <a:t> </a:t>
                      </a:r>
                      <a:r>
                        <a:rPr kumimoji="1" lang="ja-JP" altLang="en-US" sz="3200"/>
                        <a:t>改善後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54987"/>
                  </a:ext>
                </a:extLst>
              </a:tr>
              <a:tr h="100768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正解率 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133 / 452</a:t>
                      </a:r>
                    </a:p>
                    <a:p>
                      <a:pPr algn="ctr"/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29.424778761061948%</a:t>
                      </a:r>
                    </a:p>
                    <a:p>
                      <a:pPr algn="ctr"/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s-ES" altLang="ja-JP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kumimoji="1" lang="es-E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s-ES" altLang="ja-JP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r>
                        <a:rPr kumimoji="1" lang="es-E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Lose) = [[12], [100], [21]]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正解率 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200 / 462</a:t>
                      </a:r>
                    </a:p>
                    <a:p>
                      <a:pPr algn="ctr"/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0.432900432900433%</a:t>
                      </a:r>
                    </a:p>
                    <a:p>
                      <a:pPr algn="ctr"/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s-ES" altLang="ja-JP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kumimoji="1" lang="es-E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s-ES" altLang="ja-JP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r>
                        <a:rPr kumimoji="1" lang="es-E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Lose) = [[61], [77], [62]]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65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88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9135C-67DA-05BE-DA9E-E0971336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二値分類から三値分類に変更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7FDCC89-416C-43F4-9198-05C8A402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41572"/>
              </p:ext>
            </p:extLst>
          </p:nvPr>
        </p:nvGraphicFramePr>
        <p:xfrm>
          <a:off x="665656" y="1690686"/>
          <a:ext cx="10054896" cy="43707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1632">
                  <a:extLst>
                    <a:ext uri="{9D8B030D-6E8A-4147-A177-3AD203B41FA5}">
                      <a16:colId xmlns:a16="http://schemas.microsoft.com/office/drawing/2014/main" val="2566976023"/>
                    </a:ext>
                  </a:extLst>
                </a:gridCol>
                <a:gridCol w="3351632">
                  <a:extLst>
                    <a:ext uri="{9D8B030D-6E8A-4147-A177-3AD203B41FA5}">
                      <a16:colId xmlns:a16="http://schemas.microsoft.com/office/drawing/2014/main" val="2636123092"/>
                    </a:ext>
                  </a:extLst>
                </a:gridCol>
                <a:gridCol w="3351632">
                  <a:extLst>
                    <a:ext uri="{9D8B030D-6E8A-4147-A177-3AD203B41FA5}">
                      <a16:colId xmlns:a16="http://schemas.microsoft.com/office/drawing/2014/main" val="2097596089"/>
                    </a:ext>
                  </a:extLst>
                </a:gridCol>
              </a:tblGrid>
              <a:tr h="6951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ホームチーム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アウェイチーム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最終予測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32395"/>
                  </a:ext>
                </a:extLst>
              </a:tr>
              <a:tr h="9189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勝利</a:t>
                      </a:r>
                      <a:r>
                        <a:rPr kumimoji="1" lang="en-US" altLang="ja-JP" dirty="0"/>
                        <a:t>or</a:t>
                      </a:r>
                      <a:r>
                        <a:rPr kumimoji="1" lang="ja-JP" altLang="en-US"/>
                        <a:t>引き分け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ホームチーム勝利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6780"/>
                  </a:ext>
                </a:extLst>
              </a:tr>
              <a:tr h="9189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勝利</a:t>
                      </a:r>
                      <a:r>
                        <a:rPr kumimoji="1" lang="en-US" altLang="ja-JP" dirty="0"/>
                        <a:t>or</a:t>
                      </a:r>
                      <a:r>
                        <a:rPr kumimoji="1" lang="ja-JP" altLang="en-US"/>
                        <a:t>引き分け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アウェイチーム勝利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03026"/>
                  </a:ext>
                </a:extLst>
              </a:tr>
              <a:tr h="918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勝利</a:t>
                      </a:r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or</a:t>
                      </a: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引き分け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勝利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or</a:t>
                      </a: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引き分け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引き分け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86530"/>
                  </a:ext>
                </a:extLst>
              </a:tr>
              <a:tr h="918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引き分け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9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20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9135C-67DA-05BE-DA9E-E0971336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二値分類から三値分類に変更</a:t>
            </a:r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24D01EDA-4EE5-0EC5-E79F-7BDEF616D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79637"/>
              </p:ext>
            </p:extLst>
          </p:nvPr>
        </p:nvGraphicFramePr>
        <p:xfrm>
          <a:off x="838200" y="1574800"/>
          <a:ext cx="10344807" cy="4773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8269">
                  <a:extLst>
                    <a:ext uri="{9D8B030D-6E8A-4147-A177-3AD203B41FA5}">
                      <a16:colId xmlns:a16="http://schemas.microsoft.com/office/drawing/2014/main" val="532594218"/>
                    </a:ext>
                  </a:extLst>
                </a:gridCol>
                <a:gridCol w="3448269">
                  <a:extLst>
                    <a:ext uri="{9D8B030D-6E8A-4147-A177-3AD203B41FA5}">
                      <a16:colId xmlns:a16="http://schemas.microsoft.com/office/drawing/2014/main" val="2093862733"/>
                    </a:ext>
                  </a:extLst>
                </a:gridCol>
                <a:gridCol w="3448269">
                  <a:extLst>
                    <a:ext uri="{9D8B030D-6E8A-4147-A177-3AD203B41FA5}">
                      <a16:colId xmlns:a16="http://schemas.microsoft.com/office/drawing/2014/main" val="2115680130"/>
                    </a:ext>
                  </a:extLst>
                </a:gridCol>
              </a:tblGrid>
              <a:tr h="477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ホームチーム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アウェイチーム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最終予測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63986"/>
                  </a:ext>
                </a:extLst>
              </a:tr>
              <a:tr h="477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勝利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引き分け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ホームチーム勝利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723099"/>
                  </a:ext>
                </a:extLst>
              </a:tr>
              <a:tr h="477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勝利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ホームチーム勝利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398463"/>
                  </a:ext>
                </a:extLst>
              </a:tr>
              <a:tr h="477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引き分け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ホームチーム勝利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59279"/>
                  </a:ext>
                </a:extLst>
              </a:tr>
              <a:tr h="477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引き分け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勝利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アウェイチーム勝利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79205"/>
                  </a:ext>
                </a:extLst>
              </a:tr>
              <a:tr h="477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勝利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アウェイチーム勝利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14294"/>
                  </a:ext>
                </a:extLst>
              </a:tr>
              <a:tr h="477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引き分け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アウェイチーム勝利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270622"/>
                  </a:ext>
                </a:extLst>
              </a:tr>
              <a:tr h="477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勝利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勝利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引き分け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40094"/>
                  </a:ext>
                </a:extLst>
              </a:tr>
              <a:tr h="477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引き分け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引き分け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引き分け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00798"/>
                  </a:ext>
                </a:extLst>
              </a:tr>
              <a:tr h="477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引き分け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0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35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255</Words>
  <Application>Microsoft Macintosh PowerPoint</Application>
  <PresentationFormat>ワイド画面</PresentationFormat>
  <Paragraphs>65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 2013 - 2022</vt:lpstr>
      <vt:lpstr>1/26(木)</vt:lpstr>
      <vt:lpstr>やったこと</vt:lpstr>
      <vt:lpstr>Light GBM</vt:lpstr>
      <vt:lpstr>二値分類から三値分類に変更</vt:lpstr>
      <vt:lpstr>二値分類から三値分類に変更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12/27(月)</dc:title>
  <dc:creator>奥間　涼</dc:creator>
  <cp:lastModifiedBy>奥間　涼</cp:lastModifiedBy>
  <cp:revision>6</cp:revision>
  <dcterms:created xsi:type="dcterms:W3CDTF">2022-12-27T04:35:20Z</dcterms:created>
  <dcterms:modified xsi:type="dcterms:W3CDTF">2023-01-26T05:35:00Z</dcterms:modified>
</cp:coreProperties>
</file>