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60" r:id="rId4"/>
    <p:sldId id="270" r:id="rId5"/>
    <p:sldId id="271" r:id="rId6"/>
    <p:sldId id="284" r:id="rId7"/>
    <p:sldId id="280" r:id="rId8"/>
    <p:sldId id="281" r:id="rId9"/>
    <p:sldId id="285" r:id="rId10"/>
    <p:sldId id="275" r:id="rId11"/>
    <p:sldId id="274" r:id="rId12"/>
    <p:sldId id="279" r:id="rId13"/>
    <p:sldId id="276" r:id="rId14"/>
    <p:sldId id="286" r:id="rId15"/>
    <p:sldId id="28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4"/>
    <p:restoredTop sz="94653"/>
  </p:normalViewPr>
  <p:slideViewPr>
    <p:cSldViewPr snapToGrid="0" snapToObjects="1">
      <p:cViewPr>
        <p:scale>
          <a:sx n="76" d="100"/>
          <a:sy n="76" d="100"/>
        </p:scale>
        <p:origin x="108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E1B19-DFA3-4247-A2B1-420AB4BBE874}" type="datetimeFigureOut">
              <a:rPr kumimoji="1" lang="ja-JP" altLang="en-US" smtClean="0"/>
              <a:t>2021/4/27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B4562E-2FED-2C44-BF16-8B073E2D601E}" type="slidenum">
              <a:rPr kumimoji="1" lang="ja-JP" altLang="en-US" smtClean="0"/>
              <a:t>‹#›</a:t>
            </a:fld>
            <a:endParaRPr kumimoji="1" lang="ja-JP" altLang="en-US"/>
          </a:p>
        </p:txBody>
      </p:sp>
    </p:spTree>
    <p:extLst>
      <p:ext uri="{BB962C8B-B14F-4D97-AF65-F5344CB8AC3E}">
        <p14:creationId xmlns:p14="http://schemas.microsoft.com/office/powerpoint/2010/main" val="5787463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BB4562E-2FED-2C44-BF16-8B073E2D601E}" type="slidenum">
              <a:rPr kumimoji="1" lang="ja-JP" altLang="en-US" smtClean="0"/>
              <a:t>10</a:t>
            </a:fld>
            <a:endParaRPr kumimoji="1" lang="ja-JP" altLang="en-US"/>
          </a:p>
        </p:txBody>
      </p:sp>
    </p:spTree>
    <p:extLst>
      <p:ext uri="{BB962C8B-B14F-4D97-AF65-F5344CB8AC3E}">
        <p14:creationId xmlns:p14="http://schemas.microsoft.com/office/powerpoint/2010/main" val="180901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BB4562E-2FED-2C44-BF16-8B073E2D601E}" type="slidenum">
              <a:rPr kumimoji="1" lang="ja-JP" altLang="en-US" smtClean="0"/>
              <a:t>13</a:t>
            </a:fld>
            <a:endParaRPr kumimoji="1" lang="ja-JP" altLang="en-US"/>
          </a:p>
        </p:txBody>
      </p:sp>
    </p:spTree>
    <p:extLst>
      <p:ext uri="{BB962C8B-B14F-4D97-AF65-F5344CB8AC3E}">
        <p14:creationId xmlns:p14="http://schemas.microsoft.com/office/powerpoint/2010/main" val="179945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4/27/21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4/27/21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4/27/21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4/27/21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2.jpg"/><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4" Type="http://schemas.openxmlformats.org/officeDocument/2006/relationships/image" Target="../media/image2.jpg"/><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11.jpg"/><Relationship Id="rId1" Type="http://schemas.openxmlformats.org/officeDocument/2006/relationships/slideLayout" Target="../slideLayouts/slideLayout6.xml"/><Relationship Id="rId2"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5400" dirty="0" smtClean="0"/>
              <a:t>グループミーティング</a:t>
            </a:r>
            <a:endParaRPr kumimoji="1" lang="ja-JP" altLang="en-US" sz="5400" dirty="0"/>
          </a:p>
        </p:txBody>
      </p:sp>
      <p:sp>
        <p:nvSpPr>
          <p:cNvPr id="3" name="サブタイトル 2"/>
          <p:cNvSpPr>
            <a:spLocks noGrp="1"/>
          </p:cNvSpPr>
          <p:nvPr>
            <p:ph type="subTitle" idx="1"/>
          </p:nvPr>
        </p:nvSpPr>
        <p:spPr/>
        <p:txBody>
          <a:bodyPr/>
          <a:lstStyle/>
          <a:p>
            <a:r>
              <a:rPr kumimoji="1" lang="en-US" altLang="ja-JP" smtClean="0"/>
              <a:t>M214135</a:t>
            </a:r>
            <a:r>
              <a:rPr kumimoji="1" lang="ja-JP" altLang="en-US" dirty="0" smtClean="0"/>
              <a:t>　奥野涼雅</a:t>
            </a:r>
            <a:endParaRPr kumimoji="1" lang="ja-JP" altLang="en-US" dirty="0"/>
          </a:p>
        </p:txBody>
      </p:sp>
    </p:spTree>
    <p:extLst>
      <p:ext uri="{BB962C8B-B14F-4D97-AF65-F5344CB8AC3E}">
        <p14:creationId xmlns:p14="http://schemas.microsoft.com/office/powerpoint/2010/main" val="1750743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精度向上のための手法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p:cNvSpPr txBox="1"/>
              <p:nvPr/>
            </p:nvSpPr>
            <p:spPr>
              <a:xfrm>
                <a:off x="1215342" y="1951781"/>
                <a:ext cx="9913716" cy="4216539"/>
              </a:xfrm>
              <a:prstGeom prst="rect">
                <a:avLst/>
              </a:prstGeom>
              <a:noFill/>
            </p:spPr>
            <p:txBody>
              <a:bodyPr wrap="square" rtlCol="0">
                <a:spAutoFit/>
              </a:bodyPr>
              <a:lstStyle/>
              <a:p>
                <a:pPr marL="285750" indent="-285750">
                  <a:buFont typeface="Wingdings" charset="2"/>
                  <a:buChar char="n"/>
                </a:pPr>
                <a:r>
                  <a:rPr kumimoji="1" lang="en-US" altLang="ja-JP" dirty="0" smtClean="0"/>
                  <a:t>SE</a:t>
                </a:r>
                <a:r>
                  <a:rPr kumimoji="1" lang="ja-JP" altLang="en-US" dirty="0" smtClean="0"/>
                  <a:t>ブロック</a:t>
                </a:r>
                <a:endParaRPr kumimoji="1" lang="en-US" altLang="ja-JP" dirty="0" smtClean="0"/>
              </a:p>
              <a:p>
                <a:r>
                  <a:rPr kumimoji="1" lang="ja-JP" altLang="en-US" dirty="0"/>
                  <a:t>　</a:t>
                </a:r>
                <a:r>
                  <a:rPr kumimoji="1" lang="ja-JP" altLang="en-US" dirty="0" smtClean="0"/>
                  <a:t>畳み込み処理</a:t>
                </a:r>
                <a:r>
                  <a:rPr kumimoji="1" lang="en-US" altLang="ja-JP" dirty="0" smtClean="0"/>
                  <a:t>(</a:t>
                </a:r>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𝐹</m:t>
                        </m:r>
                      </m:e>
                      <m:sub>
                        <m:r>
                          <a:rPr kumimoji="1" lang="en-US" altLang="ja-JP" b="0" i="1" smtClean="0">
                            <a:latin typeface="Cambria Math" charset="0"/>
                          </a:rPr>
                          <m:t>𝑡𝑟</m:t>
                        </m:r>
                      </m:sub>
                    </m:sSub>
                  </m:oMath>
                </a14:m>
                <a:r>
                  <a:rPr kumimoji="1" lang="en-US" altLang="ja-JP" dirty="0" smtClean="0"/>
                  <a:t>)</a:t>
                </a:r>
                <a:r>
                  <a:rPr kumimoji="1" lang="ja-JP" altLang="en-US" dirty="0" smtClean="0"/>
                  <a:t>の出力である特徴マップ</a:t>
                </a:r>
                <a:r>
                  <a:rPr kumimoji="1" lang="en-US" altLang="ja-JP" dirty="0" smtClean="0"/>
                  <a:t>(</a:t>
                </a:r>
                <a14:m>
                  <m:oMath xmlns:m="http://schemas.openxmlformats.org/officeDocument/2006/math">
                    <m:r>
                      <a:rPr kumimoji="1" lang="en-US" altLang="ja-JP" b="0" i="1" smtClean="0">
                        <a:latin typeface="Cambria Math" charset="0"/>
                      </a:rPr>
                      <m:t>𝑈</m:t>
                    </m:r>
                  </m:oMath>
                </a14:m>
                <a:r>
                  <a:rPr kumimoji="1" lang="en-US" altLang="ja-JP" dirty="0" smtClean="0"/>
                  <a:t>)</a:t>
                </a:r>
                <a:r>
                  <a:rPr kumimoji="1" lang="ja-JP" altLang="en-US" dirty="0" smtClean="0"/>
                  <a:t>のそれぞれのチャネルに対して重要度を決定することで精度を向上させる手法</a:t>
                </a:r>
                <a:endParaRPr kumimoji="1" lang="en-US" altLang="ja-JP" dirty="0" smtClean="0"/>
              </a:p>
              <a:p>
                <a:endParaRPr kumimoji="1" lang="en-US" altLang="ja-JP" dirty="0"/>
              </a:p>
              <a:p>
                <a:endParaRPr kumimoji="1" lang="en-US" altLang="ja-JP" dirty="0" smtClean="0"/>
              </a:p>
              <a:p>
                <a:endParaRPr kumimoji="1" lang="en-US" altLang="ja-JP" dirty="0"/>
              </a:p>
              <a:p>
                <a:endParaRPr kumimoji="1" lang="en-US" altLang="ja-JP" dirty="0" smtClean="0"/>
              </a:p>
              <a:p>
                <a:endParaRPr kumimoji="1" lang="en-US" altLang="ja-JP" dirty="0"/>
              </a:p>
              <a:p>
                <a:pPr marL="285750" indent="-285750">
                  <a:buFont typeface="Wingdings" charset="2"/>
                  <a:buChar char="n"/>
                </a:pPr>
                <a:r>
                  <a:rPr kumimoji="1" lang="ja-JP" altLang="en-US" dirty="0" smtClean="0"/>
                  <a:t>メリット</a:t>
                </a:r>
                <a:endParaRPr kumimoji="1" lang="en-US" altLang="ja-JP" dirty="0" smtClean="0"/>
              </a:p>
              <a:p>
                <a:r>
                  <a:rPr kumimoji="1" lang="ja-JP" altLang="en-US" dirty="0" smtClean="0"/>
                  <a:t>　精度の大幅な向上</a:t>
                </a:r>
                <a:endParaRPr kumimoji="1" lang="en-US" altLang="ja-JP" dirty="0" smtClean="0"/>
              </a:p>
              <a:p>
                <a:r>
                  <a:rPr kumimoji="1" lang="ja-JP" altLang="en-US" sz="1600" dirty="0" smtClean="0"/>
                  <a:t>　</a:t>
                </a:r>
                <a:r>
                  <a:rPr kumimoji="1" lang="en-US" altLang="ja-JP" sz="1600" dirty="0" smtClean="0"/>
                  <a:t>(ResNet50</a:t>
                </a:r>
                <a:r>
                  <a:rPr kumimoji="1" lang="ja-JP" altLang="en-US" sz="1600" dirty="0" smtClean="0"/>
                  <a:t>に</a:t>
                </a:r>
                <a:r>
                  <a:rPr kumimoji="1" lang="en-US" altLang="ja-JP" sz="1600" dirty="0" smtClean="0"/>
                  <a:t>SE</a:t>
                </a:r>
                <a:r>
                  <a:rPr kumimoji="1" lang="ja-JP" altLang="en-US" sz="1600" dirty="0" smtClean="0"/>
                  <a:t>ブロックを搭載することで</a:t>
                </a:r>
                <a:r>
                  <a:rPr kumimoji="1" lang="en-US" altLang="ja-JP" sz="1600" dirty="0" smtClean="0"/>
                  <a:t>ResNet101</a:t>
                </a:r>
                <a:r>
                  <a:rPr kumimoji="1" lang="ja-JP" altLang="en-US" sz="1600" dirty="0" smtClean="0"/>
                  <a:t>と同程度の精度にまで向上</a:t>
                </a:r>
                <a:r>
                  <a:rPr kumimoji="1" lang="en-US" altLang="ja-JP" sz="1600" dirty="0" smtClean="0"/>
                  <a:t>)</a:t>
                </a:r>
                <a:endParaRPr kumimoji="1" lang="en-US" altLang="ja-JP" sz="1600" dirty="0"/>
              </a:p>
              <a:p>
                <a:pPr marL="285750" indent="-285750">
                  <a:buFont typeface="Wingdings" charset="2"/>
                  <a:buChar char="n"/>
                </a:pPr>
                <a:endParaRPr kumimoji="1" lang="en-US" altLang="ja-JP" dirty="0" smtClean="0"/>
              </a:p>
              <a:p>
                <a:pPr marL="285750" indent="-285750">
                  <a:buFont typeface="Wingdings" charset="2"/>
                  <a:buChar char="n"/>
                </a:pPr>
                <a:r>
                  <a:rPr kumimoji="1" lang="ja-JP" altLang="en-US" dirty="0" smtClean="0"/>
                  <a:t>デメリット</a:t>
                </a:r>
                <a:endParaRPr kumimoji="1" lang="en-US" altLang="ja-JP" dirty="0" smtClean="0"/>
              </a:p>
              <a:p>
                <a:r>
                  <a:rPr kumimoji="1" lang="ja-JP" altLang="en-US" dirty="0" smtClean="0"/>
                  <a:t>　僅かな計算量の増加</a:t>
                </a:r>
                <a:endParaRPr kumimoji="1" lang="en-US" altLang="ja-JP" dirty="0" smtClean="0"/>
              </a:p>
              <a:p>
                <a:r>
                  <a:rPr kumimoji="1" lang="ja-JP" altLang="en-US" sz="1600" dirty="0"/>
                  <a:t>　</a:t>
                </a:r>
                <a:r>
                  <a:rPr kumimoji="1" lang="en-US" altLang="ja-JP" sz="1600" dirty="0" smtClean="0"/>
                  <a:t>(ResNet50</a:t>
                </a:r>
                <a:r>
                  <a:rPr kumimoji="1" lang="ja-JP" altLang="en-US" sz="1600" dirty="0" smtClean="0"/>
                  <a:t>に</a:t>
                </a:r>
                <a:r>
                  <a:rPr kumimoji="1" lang="en-US" altLang="ja-JP" sz="1600" dirty="0" smtClean="0"/>
                  <a:t>SE</a:t>
                </a:r>
                <a:r>
                  <a:rPr kumimoji="1" lang="ja-JP" altLang="en-US" sz="1600" dirty="0" smtClean="0"/>
                  <a:t>ブロックを搭載することで約</a:t>
                </a:r>
                <a:r>
                  <a:rPr kumimoji="1" lang="en-US" altLang="ja-JP" sz="1600" dirty="0" smtClean="0"/>
                  <a:t>0.26%</a:t>
                </a:r>
                <a:r>
                  <a:rPr kumimoji="1" lang="ja-JP" altLang="en-US" sz="1600" dirty="0" smtClean="0"/>
                  <a:t>増加、</a:t>
                </a:r>
                <a:r>
                  <a:rPr kumimoji="1" lang="en-US" altLang="ja-JP" sz="1600" dirty="0" smtClean="0"/>
                  <a:t>ResNet101</a:t>
                </a:r>
                <a:r>
                  <a:rPr kumimoji="1" lang="ja-JP" altLang="en-US" sz="1600" dirty="0" smtClean="0"/>
                  <a:t>の計算量の約半分</a:t>
                </a:r>
                <a:r>
                  <a:rPr kumimoji="1" lang="en-US" altLang="ja-JP" sz="1600" dirty="0" smtClean="0"/>
                  <a:t>)</a:t>
                </a:r>
                <a:endParaRPr kumimoji="1" lang="ja-JP" altLang="en-US" sz="16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1215342" y="1951781"/>
                <a:ext cx="9913716" cy="4216539"/>
              </a:xfrm>
              <a:prstGeom prst="rect">
                <a:avLst/>
              </a:prstGeom>
              <a:blipFill rotWithShape="0">
                <a:blip r:embed="rId3"/>
                <a:stretch>
                  <a:fillRect l="-492" t="-1156" b="-289"/>
                </a:stretch>
              </a:blipFill>
            </p:spPr>
            <p:txBody>
              <a:bodyPr/>
              <a:lstStyle/>
              <a:p>
                <a:r>
                  <a:rPr lang="ja-JP" altLang="en-US">
                    <a:noFill/>
                  </a:rPr>
                  <a:t> </a:t>
                </a:r>
              </a:p>
            </p:txBody>
          </p:sp>
        </mc:Fallback>
      </mc:AlternateContent>
      <p:sp>
        <p:nvSpPr>
          <p:cNvPr id="6" name="テキスト ボックス 5"/>
          <p:cNvSpPr txBox="1"/>
          <p:nvPr/>
        </p:nvSpPr>
        <p:spPr>
          <a:xfrm>
            <a:off x="7893934" y="1325783"/>
            <a:ext cx="3754105" cy="369332"/>
          </a:xfrm>
          <a:prstGeom prst="rect">
            <a:avLst/>
          </a:prstGeom>
          <a:noFill/>
        </p:spPr>
        <p:txBody>
          <a:bodyPr wrap="none" rtlCol="0">
            <a:spAutoFit/>
          </a:bodyPr>
          <a:lstStyle/>
          <a:p>
            <a:r>
              <a:rPr kumimoji="1" lang="en-US" altLang="ja-JP" dirty="0" smtClean="0"/>
              <a:t>[1] </a:t>
            </a:r>
            <a:r>
              <a:rPr kumimoji="1" lang="en-US" altLang="ja-JP" smtClean="0"/>
              <a:t>: Squeeze-and-Excitation Network</a:t>
            </a:r>
            <a:endParaRPr kumimoji="1" lang="ja-JP" altLang="en-US" dirty="0"/>
          </a:p>
        </p:txBody>
      </p:sp>
      <p:grpSp>
        <p:nvGrpSpPr>
          <p:cNvPr id="8" name="図形グループ 7"/>
          <p:cNvGrpSpPr/>
          <p:nvPr/>
        </p:nvGrpSpPr>
        <p:grpSpPr>
          <a:xfrm>
            <a:off x="3391920" y="2877528"/>
            <a:ext cx="4632333" cy="1277155"/>
            <a:chOff x="3391920" y="2877528"/>
            <a:chExt cx="4632333" cy="1277155"/>
          </a:xfrm>
        </p:grpSpPr>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1920" y="2877528"/>
              <a:ext cx="4632333" cy="1020489"/>
            </a:xfrm>
            <a:prstGeom prst="rect">
              <a:avLst/>
            </a:prstGeom>
          </p:spPr>
        </p:pic>
        <p:sp>
          <p:nvSpPr>
            <p:cNvPr id="5" name="テキスト ボックス 4"/>
            <p:cNvSpPr txBox="1"/>
            <p:nvPr/>
          </p:nvSpPr>
          <p:spPr>
            <a:xfrm>
              <a:off x="5141264" y="3877684"/>
              <a:ext cx="1133644" cy="276999"/>
            </a:xfrm>
            <a:prstGeom prst="rect">
              <a:avLst/>
            </a:prstGeom>
            <a:noFill/>
          </p:spPr>
          <p:txBody>
            <a:bodyPr wrap="none" rtlCol="0">
              <a:spAutoFit/>
            </a:bodyPr>
            <a:lstStyle/>
            <a:p>
              <a:r>
                <a:rPr kumimoji="1" lang="en-US" altLang="ja-JP" sz="1200" dirty="0" smtClean="0"/>
                <a:t>[1]</a:t>
              </a:r>
              <a:r>
                <a:rPr kumimoji="1" lang="ja-JP" altLang="en-US" sz="1200" dirty="0" smtClean="0"/>
                <a:t>の論文より</a:t>
              </a:r>
              <a:endParaRPr kumimoji="1" lang="ja-JP" altLang="en-US" sz="1200" dirty="0"/>
            </a:p>
          </p:txBody>
        </p:sp>
        <p:sp>
          <p:nvSpPr>
            <p:cNvPr id="7" name="角丸四角形 6">
              <a:extLst>
                <a:ext uri="{FF2B5EF4-FFF2-40B4-BE49-F238E27FC236}">
                  <a16:creationId xmlns="" xmlns:a16="http://schemas.microsoft.com/office/drawing/2014/main" id="{6EEEF830-904B-48E7-8244-739F6C0760E6}"/>
                </a:ext>
              </a:extLst>
            </p:cNvPr>
            <p:cNvSpPr/>
            <p:nvPr/>
          </p:nvSpPr>
          <p:spPr>
            <a:xfrm>
              <a:off x="5214001" y="2917443"/>
              <a:ext cx="2679933" cy="95979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18846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四角形: 角を丸くする 49">
            <a:extLst>
              <a:ext uri="{FF2B5EF4-FFF2-40B4-BE49-F238E27FC236}">
                <a16:creationId xmlns="" xmlns:a16="http://schemas.microsoft.com/office/drawing/2014/main" id="{5341B99F-B039-4EB0-B439-30281F2BA186}"/>
              </a:ext>
            </a:extLst>
          </p:cNvPr>
          <p:cNvSpPr/>
          <p:nvPr/>
        </p:nvSpPr>
        <p:spPr>
          <a:xfrm>
            <a:off x="6658200" y="4326969"/>
            <a:ext cx="3933601" cy="1762480"/>
          </a:xfrm>
          <a:prstGeom prst="roundRect">
            <a:avLst/>
          </a:prstGeom>
          <a:solidFill>
            <a:schemeClr val="accent6">
              <a:lumMod val="20000"/>
              <a:lumOff val="80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 xmlns:a16="http://schemas.microsoft.com/office/drawing/2014/main" id="{12C22268-2F28-4215-BE8F-C6122C8CE885}"/>
              </a:ext>
            </a:extLst>
          </p:cNvPr>
          <p:cNvSpPr>
            <a:spLocks noGrp="1"/>
          </p:cNvSpPr>
          <p:nvPr>
            <p:ph type="title"/>
          </p:nvPr>
        </p:nvSpPr>
        <p:spPr>
          <a:xfrm>
            <a:off x="1295400" y="393269"/>
            <a:ext cx="9601200" cy="1485900"/>
          </a:xfrm>
        </p:spPr>
        <p:txBody>
          <a:bodyPr/>
          <a:lstStyle/>
          <a:p>
            <a:r>
              <a:rPr lang="ja-JP" altLang="en-US" dirty="0"/>
              <a:t>精度向上のための手法</a:t>
            </a:r>
            <a:endParaRPr kumimoji="1" lang="ja-JP" altLang="en-US" dirty="0"/>
          </a:p>
        </p:txBody>
      </p:sp>
      <p:sp>
        <p:nvSpPr>
          <p:cNvPr id="3" name="テキスト ボックス 2">
            <a:extLst>
              <a:ext uri="{FF2B5EF4-FFF2-40B4-BE49-F238E27FC236}">
                <a16:creationId xmlns="" xmlns:a16="http://schemas.microsoft.com/office/drawing/2014/main" id="{6A67F784-57FD-49F3-97BE-0411876385F2}"/>
              </a:ext>
            </a:extLst>
          </p:cNvPr>
          <p:cNvSpPr txBox="1"/>
          <p:nvPr/>
        </p:nvSpPr>
        <p:spPr>
          <a:xfrm>
            <a:off x="1465088" y="1083450"/>
            <a:ext cx="5873724" cy="369332"/>
          </a:xfrm>
          <a:prstGeom prst="rect">
            <a:avLst/>
          </a:prstGeom>
          <a:noFill/>
        </p:spPr>
        <p:txBody>
          <a:bodyPr wrap="none" rtlCol="0">
            <a:spAutoFit/>
          </a:bodyPr>
          <a:lstStyle/>
          <a:p>
            <a:r>
              <a:rPr kumimoji="1" lang="ja-JP" altLang="en-US" dirty="0"/>
              <a:t>従来の</a:t>
            </a:r>
            <a:r>
              <a:rPr kumimoji="1" lang="en-US" altLang="ja-JP" dirty="0"/>
              <a:t>CNN(</a:t>
            </a:r>
            <a:r>
              <a:rPr kumimoji="1" lang="ja-JP" altLang="en-US" dirty="0"/>
              <a:t>入力を</a:t>
            </a:r>
            <a:r>
              <a:rPr kumimoji="1" lang="en-US" altLang="ja-JP" dirty="0"/>
              <a:t>3</a:t>
            </a:r>
            <a:r>
              <a:rPr kumimoji="1" lang="ja-JP" altLang="en-US" dirty="0"/>
              <a:t>チャネル、出力を</a:t>
            </a:r>
            <a:r>
              <a:rPr kumimoji="1" lang="en-US" altLang="ja-JP" dirty="0"/>
              <a:t>2</a:t>
            </a:r>
            <a:r>
              <a:rPr kumimoji="1" lang="ja-JP" altLang="en-US" dirty="0"/>
              <a:t>チャネルとする</a:t>
            </a:r>
            <a:r>
              <a:rPr kumimoji="1" lang="en-US" altLang="ja-JP" dirty="0"/>
              <a:t>)</a:t>
            </a:r>
            <a:endParaRPr kumimoji="1" lang="ja-JP" altLang="en-US" dirty="0"/>
          </a:p>
        </p:txBody>
      </p:sp>
      <p:grpSp>
        <p:nvGrpSpPr>
          <p:cNvPr id="13" name="グループ化 12">
            <a:extLst>
              <a:ext uri="{FF2B5EF4-FFF2-40B4-BE49-F238E27FC236}">
                <a16:creationId xmlns="" xmlns:a16="http://schemas.microsoft.com/office/drawing/2014/main" id="{1D935057-3C6F-4178-9E6B-DB6CE2C92DD7}"/>
              </a:ext>
            </a:extLst>
          </p:cNvPr>
          <p:cNvGrpSpPr/>
          <p:nvPr/>
        </p:nvGrpSpPr>
        <p:grpSpPr>
          <a:xfrm>
            <a:off x="1958829" y="1795510"/>
            <a:ext cx="1478466" cy="1485107"/>
            <a:chOff x="1719743" y="2188478"/>
            <a:chExt cx="1478466" cy="1485107"/>
          </a:xfrm>
        </p:grpSpPr>
        <p:sp>
          <p:nvSpPr>
            <p:cNvPr id="12" name="正方形/長方形 11">
              <a:extLst>
                <a:ext uri="{FF2B5EF4-FFF2-40B4-BE49-F238E27FC236}">
                  <a16:creationId xmlns="" xmlns:a16="http://schemas.microsoft.com/office/drawing/2014/main" id="{9D47B8DB-6CCF-4491-9443-C734955F4A80}"/>
                </a:ext>
              </a:extLst>
            </p:cNvPr>
            <p:cNvSpPr/>
            <p:nvPr/>
          </p:nvSpPr>
          <p:spPr>
            <a:xfrm>
              <a:off x="1974209" y="2188478"/>
              <a:ext cx="1224000" cy="1224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91779EFA-83C4-4855-B3A5-8F66AD7F395B}"/>
                </a:ext>
              </a:extLst>
            </p:cNvPr>
            <p:cNvSpPr/>
            <p:nvPr/>
          </p:nvSpPr>
          <p:spPr>
            <a:xfrm>
              <a:off x="1846976" y="2315361"/>
              <a:ext cx="1224000" cy="1224000"/>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8C836896-8DD0-46CC-B78E-61A7DC62D719}"/>
                </a:ext>
              </a:extLst>
            </p:cNvPr>
            <p:cNvSpPr/>
            <p:nvPr/>
          </p:nvSpPr>
          <p:spPr>
            <a:xfrm>
              <a:off x="1719743" y="2449585"/>
              <a:ext cx="1224000" cy="1224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 xmlns:a16="http://schemas.microsoft.com/office/drawing/2014/main" id="{4B97598A-F157-47F8-A983-87E6F1D7D285}"/>
              </a:ext>
            </a:extLst>
          </p:cNvPr>
          <p:cNvGrpSpPr/>
          <p:nvPr/>
        </p:nvGrpSpPr>
        <p:grpSpPr>
          <a:xfrm>
            <a:off x="4099794" y="2112514"/>
            <a:ext cx="817178" cy="809155"/>
            <a:chOff x="4036877" y="2623989"/>
            <a:chExt cx="817178" cy="809155"/>
          </a:xfrm>
        </p:grpSpPr>
        <p:sp>
          <p:nvSpPr>
            <p:cNvPr id="15" name="正方形/長方形 14">
              <a:extLst>
                <a:ext uri="{FF2B5EF4-FFF2-40B4-BE49-F238E27FC236}">
                  <a16:creationId xmlns="" xmlns:a16="http://schemas.microsoft.com/office/drawing/2014/main" id="{AF4984B6-65F9-48A4-B8DB-607ADD405EED}"/>
                </a:ext>
              </a:extLst>
            </p:cNvPr>
            <p:cNvSpPr/>
            <p:nvPr/>
          </p:nvSpPr>
          <p:spPr>
            <a:xfrm>
              <a:off x="4206055" y="2623989"/>
              <a:ext cx="648000" cy="648000"/>
            </a:xfrm>
            <a:prstGeom prst="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7DEB7C-0B77-424C-9A2D-4C8E5559515C}"/>
                </a:ext>
              </a:extLst>
            </p:cNvPr>
            <p:cNvSpPr/>
            <p:nvPr/>
          </p:nvSpPr>
          <p:spPr>
            <a:xfrm>
              <a:off x="4036877" y="2785144"/>
              <a:ext cx="648000" cy="6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乗算記号 16">
            <a:extLst>
              <a:ext uri="{FF2B5EF4-FFF2-40B4-BE49-F238E27FC236}">
                <a16:creationId xmlns="" xmlns:a16="http://schemas.microsoft.com/office/drawing/2014/main" id="{8D5BBC44-3DCB-42D0-9518-EB639B52ED0F}"/>
              </a:ext>
            </a:extLst>
          </p:cNvPr>
          <p:cNvSpPr/>
          <p:nvPr/>
        </p:nvSpPr>
        <p:spPr>
          <a:xfrm>
            <a:off x="3547750" y="2336728"/>
            <a:ext cx="453380" cy="4403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 xmlns:a16="http://schemas.microsoft.com/office/drawing/2014/main" id="{CAEED330-EDC0-468E-8A0D-F3254E91DE83}"/>
              </a:ext>
            </a:extLst>
          </p:cNvPr>
          <p:cNvSpPr/>
          <p:nvPr/>
        </p:nvSpPr>
        <p:spPr>
          <a:xfrm>
            <a:off x="5610000" y="2691675"/>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2</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18" name="正方形/長方形 17">
            <a:extLst>
              <a:ext uri="{FF2B5EF4-FFF2-40B4-BE49-F238E27FC236}">
                <a16:creationId xmlns="" xmlns:a16="http://schemas.microsoft.com/office/drawing/2014/main" id="{AB3EC012-D67E-421F-9220-2ED8F2BBB9B3}"/>
              </a:ext>
            </a:extLst>
          </p:cNvPr>
          <p:cNvSpPr/>
          <p:nvPr/>
        </p:nvSpPr>
        <p:spPr>
          <a:xfrm>
            <a:off x="5610000" y="155767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1</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22" name="矢印: 右 21">
            <a:extLst>
              <a:ext uri="{FF2B5EF4-FFF2-40B4-BE49-F238E27FC236}">
                <a16:creationId xmlns="" xmlns:a16="http://schemas.microsoft.com/office/drawing/2014/main" id="{33CB0ADF-B638-40E3-AB28-A19B70B98770}"/>
              </a:ext>
            </a:extLst>
          </p:cNvPr>
          <p:cNvSpPr/>
          <p:nvPr/>
        </p:nvSpPr>
        <p:spPr>
          <a:xfrm>
            <a:off x="5121666" y="2324669"/>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 xmlns:a16="http://schemas.microsoft.com/office/drawing/2014/main" id="{D5C23863-67E6-4529-AE1B-1697099EF9C2}"/>
              </a:ext>
            </a:extLst>
          </p:cNvPr>
          <p:cNvSpPr txBox="1"/>
          <p:nvPr/>
        </p:nvSpPr>
        <p:spPr>
          <a:xfrm>
            <a:off x="4063376" y="2687788"/>
            <a:ext cx="655949" cy="215444"/>
          </a:xfrm>
          <a:prstGeom prst="rect">
            <a:avLst/>
          </a:prstGeom>
          <a:noFill/>
        </p:spPr>
        <p:txBody>
          <a:bodyPr wrap="none" rtlCol="0">
            <a:spAutoFit/>
          </a:bodyPr>
          <a:lstStyle/>
          <a:p>
            <a:r>
              <a:rPr kumimoji="1" lang="ja-JP" altLang="en-US" sz="800" dirty="0"/>
              <a:t>チャネル</a:t>
            </a:r>
            <a:r>
              <a:rPr kumimoji="1" lang="en-US" altLang="ja-JP" sz="800" dirty="0"/>
              <a:t>1</a:t>
            </a:r>
            <a:endParaRPr kumimoji="1" lang="ja-JP" altLang="en-US" sz="800" dirty="0"/>
          </a:p>
        </p:txBody>
      </p:sp>
      <p:sp>
        <p:nvSpPr>
          <p:cNvPr id="24" name="テキスト ボックス 23">
            <a:extLst>
              <a:ext uri="{FF2B5EF4-FFF2-40B4-BE49-F238E27FC236}">
                <a16:creationId xmlns="" xmlns:a16="http://schemas.microsoft.com/office/drawing/2014/main" id="{200835A9-C5E5-4807-A6FF-A3DFFB761C13}"/>
              </a:ext>
            </a:extLst>
          </p:cNvPr>
          <p:cNvSpPr txBox="1"/>
          <p:nvPr/>
        </p:nvSpPr>
        <p:spPr>
          <a:xfrm>
            <a:off x="4211107" y="2097953"/>
            <a:ext cx="655949" cy="215444"/>
          </a:xfrm>
          <a:prstGeom prst="rect">
            <a:avLst/>
          </a:prstGeom>
          <a:noFill/>
        </p:spPr>
        <p:txBody>
          <a:bodyPr wrap="none" rtlCol="0">
            <a:spAutoFit/>
          </a:bodyPr>
          <a:lstStyle/>
          <a:p>
            <a:r>
              <a:rPr kumimoji="1" lang="ja-JP" altLang="en-US" sz="800" dirty="0">
                <a:solidFill>
                  <a:schemeClr val="bg1">
                    <a:lumMod val="95000"/>
                  </a:schemeClr>
                </a:solidFill>
              </a:rPr>
              <a:t>チャネル</a:t>
            </a:r>
            <a:r>
              <a:rPr kumimoji="1" lang="en-US" altLang="ja-JP" sz="800" dirty="0">
                <a:solidFill>
                  <a:schemeClr val="bg1">
                    <a:lumMod val="95000"/>
                  </a:schemeClr>
                </a:solidFill>
              </a:rPr>
              <a:t>2</a:t>
            </a:r>
            <a:endParaRPr kumimoji="1" lang="ja-JP" altLang="en-US" sz="800" dirty="0">
              <a:solidFill>
                <a:schemeClr val="bg1">
                  <a:lumMod val="95000"/>
                </a:schemeClr>
              </a:solidFill>
            </a:endParaRPr>
          </a:p>
        </p:txBody>
      </p:sp>
      <p:sp>
        <p:nvSpPr>
          <p:cNvPr id="25" name="矢印: 右 24">
            <a:extLst>
              <a:ext uri="{FF2B5EF4-FFF2-40B4-BE49-F238E27FC236}">
                <a16:creationId xmlns="" xmlns:a16="http://schemas.microsoft.com/office/drawing/2014/main" id="{268331A1-F4CB-4542-A175-1EE0D35D556B}"/>
              </a:ext>
            </a:extLst>
          </p:cNvPr>
          <p:cNvSpPr/>
          <p:nvPr/>
        </p:nvSpPr>
        <p:spPr>
          <a:xfrm>
            <a:off x="6842289" y="2326926"/>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 name="グループ化 27">
            <a:extLst>
              <a:ext uri="{FF2B5EF4-FFF2-40B4-BE49-F238E27FC236}">
                <a16:creationId xmlns="" xmlns:a16="http://schemas.microsoft.com/office/drawing/2014/main" id="{5F704E07-B734-4241-A107-460317457742}"/>
              </a:ext>
            </a:extLst>
          </p:cNvPr>
          <p:cNvGrpSpPr/>
          <p:nvPr/>
        </p:nvGrpSpPr>
        <p:grpSpPr>
          <a:xfrm>
            <a:off x="7307649" y="2014977"/>
            <a:ext cx="1109628" cy="1131416"/>
            <a:chOff x="7083060" y="2679899"/>
            <a:chExt cx="1109628" cy="1131416"/>
          </a:xfrm>
        </p:grpSpPr>
        <p:sp>
          <p:nvSpPr>
            <p:cNvPr id="27" name="正方形/長方形 26">
              <a:extLst>
                <a:ext uri="{FF2B5EF4-FFF2-40B4-BE49-F238E27FC236}">
                  <a16:creationId xmlns="" xmlns:a16="http://schemas.microsoft.com/office/drawing/2014/main" id="{7856B6BF-B162-4884-B9FA-7F9FAC0E1977}"/>
                </a:ext>
              </a:extLst>
            </p:cNvPr>
            <p:cNvSpPr/>
            <p:nvPr/>
          </p:nvSpPr>
          <p:spPr>
            <a:xfrm>
              <a:off x="7220688" y="2679899"/>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26" name="正方形/長方形 25">
              <a:extLst>
                <a:ext uri="{FF2B5EF4-FFF2-40B4-BE49-F238E27FC236}">
                  <a16:creationId xmlns="" xmlns:a16="http://schemas.microsoft.com/office/drawing/2014/main" id="{4D11D9F0-53DD-4AF6-9550-E1337231275E}"/>
                </a:ext>
              </a:extLst>
            </p:cNvPr>
            <p:cNvSpPr/>
            <p:nvPr/>
          </p:nvSpPr>
          <p:spPr>
            <a:xfrm>
              <a:off x="7083060" y="283931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grpSp>
      <p:sp>
        <p:nvSpPr>
          <p:cNvPr id="30" name="テキスト ボックス 29">
            <a:extLst>
              <a:ext uri="{FF2B5EF4-FFF2-40B4-BE49-F238E27FC236}">
                <a16:creationId xmlns="" xmlns:a16="http://schemas.microsoft.com/office/drawing/2014/main" id="{6071CD8D-3FBC-41DD-8B52-6CAB719AE3F5}"/>
              </a:ext>
            </a:extLst>
          </p:cNvPr>
          <p:cNvSpPr txBox="1"/>
          <p:nvPr/>
        </p:nvSpPr>
        <p:spPr>
          <a:xfrm>
            <a:off x="1465088" y="3842256"/>
            <a:ext cx="7516801" cy="369332"/>
          </a:xfrm>
          <a:prstGeom prst="rect">
            <a:avLst/>
          </a:prstGeom>
          <a:noFill/>
        </p:spPr>
        <p:txBody>
          <a:bodyPr wrap="none" rtlCol="0">
            <a:spAutoFit/>
          </a:bodyPr>
          <a:lstStyle/>
          <a:p>
            <a:r>
              <a:rPr kumimoji="1" lang="en-US" altLang="ja-JP" dirty="0" smtClean="0"/>
              <a:t>SE</a:t>
            </a:r>
            <a:r>
              <a:rPr kumimoji="1" lang="ja-JP" altLang="en-US" dirty="0" smtClean="0"/>
              <a:t>ブロックを搭載した</a:t>
            </a:r>
            <a:r>
              <a:rPr kumimoji="1" lang="en-US" altLang="ja-JP" dirty="0" smtClean="0"/>
              <a:t>CNN(</a:t>
            </a:r>
            <a:r>
              <a:rPr kumimoji="1" lang="ja-JP" altLang="en-US" dirty="0"/>
              <a:t>入力を</a:t>
            </a:r>
            <a:r>
              <a:rPr kumimoji="1" lang="en-US" altLang="ja-JP" dirty="0"/>
              <a:t>3</a:t>
            </a:r>
            <a:r>
              <a:rPr kumimoji="1" lang="ja-JP" altLang="en-US" dirty="0"/>
              <a:t>チャネル、出力を</a:t>
            </a:r>
            <a:r>
              <a:rPr kumimoji="1" lang="en-US" altLang="ja-JP" dirty="0"/>
              <a:t>2</a:t>
            </a:r>
            <a:r>
              <a:rPr kumimoji="1" lang="ja-JP" altLang="en-US" dirty="0"/>
              <a:t>チャネルとする</a:t>
            </a:r>
            <a:r>
              <a:rPr kumimoji="1" lang="en-US" altLang="ja-JP" dirty="0"/>
              <a:t>)</a:t>
            </a:r>
            <a:endParaRPr kumimoji="1" lang="ja-JP" altLang="en-US" dirty="0"/>
          </a:p>
        </p:txBody>
      </p:sp>
      <p:grpSp>
        <p:nvGrpSpPr>
          <p:cNvPr id="31" name="グループ化 30">
            <a:extLst>
              <a:ext uri="{FF2B5EF4-FFF2-40B4-BE49-F238E27FC236}">
                <a16:creationId xmlns="" xmlns:a16="http://schemas.microsoft.com/office/drawing/2014/main" id="{A69989B7-9E83-46C7-B2B1-757EBD34C73C}"/>
              </a:ext>
            </a:extLst>
          </p:cNvPr>
          <p:cNvGrpSpPr/>
          <p:nvPr/>
        </p:nvGrpSpPr>
        <p:grpSpPr>
          <a:xfrm>
            <a:off x="1958829" y="4567205"/>
            <a:ext cx="1478466" cy="1485107"/>
            <a:chOff x="1719743" y="2188478"/>
            <a:chExt cx="1478466" cy="1485107"/>
          </a:xfrm>
        </p:grpSpPr>
        <p:sp>
          <p:nvSpPr>
            <p:cNvPr id="32" name="正方形/長方形 31">
              <a:extLst>
                <a:ext uri="{FF2B5EF4-FFF2-40B4-BE49-F238E27FC236}">
                  <a16:creationId xmlns="" xmlns:a16="http://schemas.microsoft.com/office/drawing/2014/main" id="{463B1EA0-62ED-4678-9E94-092235DCBB19}"/>
                </a:ext>
              </a:extLst>
            </p:cNvPr>
            <p:cNvSpPr/>
            <p:nvPr/>
          </p:nvSpPr>
          <p:spPr>
            <a:xfrm>
              <a:off x="1974209" y="2188478"/>
              <a:ext cx="1224000" cy="12240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 xmlns:a16="http://schemas.microsoft.com/office/drawing/2014/main" id="{C951F1A8-4884-4B32-8794-C129C21D1B42}"/>
                </a:ext>
              </a:extLst>
            </p:cNvPr>
            <p:cNvSpPr/>
            <p:nvPr/>
          </p:nvSpPr>
          <p:spPr>
            <a:xfrm>
              <a:off x="1846976" y="2315361"/>
              <a:ext cx="1224000" cy="1224000"/>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 xmlns:a16="http://schemas.microsoft.com/office/drawing/2014/main" id="{EF1AA099-1BDA-44E7-B9E2-3DCF8500E9E0}"/>
                </a:ext>
              </a:extLst>
            </p:cNvPr>
            <p:cNvSpPr/>
            <p:nvPr/>
          </p:nvSpPr>
          <p:spPr>
            <a:xfrm>
              <a:off x="1719743" y="2449585"/>
              <a:ext cx="1224000" cy="1224000"/>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 xmlns:a16="http://schemas.microsoft.com/office/drawing/2014/main" id="{BC94A5F7-BC3E-48BB-BFCC-4B2C16524CF1}"/>
              </a:ext>
            </a:extLst>
          </p:cNvPr>
          <p:cNvGrpSpPr/>
          <p:nvPr/>
        </p:nvGrpSpPr>
        <p:grpSpPr>
          <a:xfrm>
            <a:off x="4099794" y="4884209"/>
            <a:ext cx="817178" cy="809155"/>
            <a:chOff x="4036877" y="2623989"/>
            <a:chExt cx="817178" cy="809155"/>
          </a:xfrm>
        </p:grpSpPr>
        <p:sp>
          <p:nvSpPr>
            <p:cNvPr id="36" name="正方形/長方形 35">
              <a:extLst>
                <a:ext uri="{FF2B5EF4-FFF2-40B4-BE49-F238E27FC236}">
                  <a16:creationId xmlns="" xmlns:a16="http://schemas.microsoft.com/office/drawing/2014/main" id="{03CE0A8F-9210-45BF-95EB-5A77EE2B3B24}"/>
                </a:ext>
              </a:extLst>
            </p:cNvPr>
            <p:cNvSpPr/>
            <p:nvPr/>
          </p:nvSpPr>
          <p:spPr>
            <a:xfrm>
              <a:off x="4206055" y="2623989"/>
              <a:ext cx="648000" cy="648000"/>
            </a:xfrm>
            <a:prstGeom prst="rect">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 xmlns:a16="http://schemas.microsoft.com/office/drawing/2014/main" id="{7526A6B8-0912-4B33-ACD2-92F90395D25B}"/>
                </a:ext>
              </a:extLst>
            </p:cNvPr>
            <p:cNvSpPr/>
            <p:nvPr/>
          </p:nvSpPr>
          <p:spPr>
            <a:xfrm>
              <a:off x="4036877" y="2785144"/>
              <a:ext cx="648000" cy="6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乗算記号 37">
            <a:extLst>
              <a:ext uri="{FF2B5EF4-FFF2-40B4-BE49-F238E27FC236}">
                <a16:creationId xmlns="" xmlns:a16="http://schemas.microsoft.com/office/drawing/2014/main" id="{EF779C9B-EC7F-45B9-B45F-10FFF5C4AED1}"/>
              </a:ext>
            </a:extLst>
          </p:cNvPr>
          <p:cNvSpPr/>
          <p:nvPr/>
        </p:nvSpPr>
        <p:spPr>
          <a:xfrm>
            <a:off x="3547750" y="5108423"/>
            <a:ext cx="453380" cy="4403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 xmlns:a16="http://schemas.microsoft.com/office/drawing/2014/main" id="{DBA921B7-0713-4250-B7A1-D66B4B88443B}"/>
              </a:ext>
            </a:extLst>
          </p:cNvPr>
          <p:cNvSpPr/>
          <p:nvPr/>
        </p:nvSpPr>
        <p:spPr>
          <a:xfrm>
            <a:off x="5610000" y="5463370"/>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2</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40" name="正方形/長方形 39">
            <a:extLst>
              <a:ext uri="{FF2B5EF4-FFF2-40B4-BE49-F238E27FC236}">
                <a16:creationId xmlns="" xmlns:a16="http://schemas.microsoft.com/office/drawing/2014/main" id="{EA8E6886-D494-4F55-83C2-1EED03A50B76}"/>
              </a:ext>
            </a:extLst>
          </p:cNvPr>
          <p:cNvSpPr/>
          <p:nvPr/>
        </p:nvSpPr>
        <p:spPr>
          <a:xfrm>
            <a:off x="5610000" y="4329370"/>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チャネル</a:t>
            </a:r>
            <a:r>
              <a:rPr kumimoji="1" lang="en-US" altLang="ja-JP" sz="1000" dirty="0">
                <a:solidFill>
                  <a:schemeClr val="tx1"/>
                </a:solidFill>
              </a:rPr>
              <a:t>1</a:t>
            </a:r>
            <a:r>
              <a:rPr kumimoji="1" lang="ja-JP" altLang="en-US" sz="1000" dirty="0">
                <a:solidFill>
                  <a:schemeClr val="tx1"/>
                </a:solidFill>
              </a:rPr>
              <a:t>の</a:t>
            </a:r>
            <a:endParaRPr kumimoji="1" lang="en-US" altLang="ja-JP" sz="1000" dirty="0">
              <a:solidFill>
                <a:schemeClr val="tx1"/>
              </a:solidFill>
            </a:endParaRPr>
          </a:p>
          <a:p>
            <a:pPr algn="ctr"/>
            <a:r>
              <a:rPr kumimoji="1" lang="ja-JP" altLang="en-US" sz="1000" dirty="0">
                <a:solidFill>
                  <a:schemeClr val="tx1"/>
                </a:solidFill>
              </a:rPr>
              <a:t>出力結果</a:t>
            </a:r>
          </a:p>
        </p:txBody>
      </p:sp>
      <p:sp>
        <p:nvSpPr>
          <p:cNvPr id="41" name="矢印: 右 40">
            <a:extLst>
              <a:ext uri="{FF2B5EF4-FFF2-40B4-BE49-F238E27FC236}">
                <a16:creationId xmlns="" xmlns:a16="http://schemas.microsoft.com/office/drawing/2014/main" id="{0AAF66F8-F864-4E47-B023-E87D79A3D4B9}"/>
              </a:ext>
            </a:extLst>
          </p:cNvPr>
          <p:cNvSpPr/>
          <p:nvPr/>
        </p:nvSpPr>
        <p:spPr>
          <a:xfrm>
            <a:off x="5121666" y="5096364"/>
            <a:ext cx="318781"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 xmlns:a16="http://schemas.microsoft.com/office/drawing/2014/main" id="{0ECB8DB6-9619-4B32-9183-18E29CB5AAE4}"/>
              </a:ext>
            </a:extLst>
          </p:cNvPr>
          <p:cNvSpPr txBox="1"/>
          <p:nvPr/>
        </p:nvSpPr>
        <p:spPr>
          <a:xfrm>
            <a:off x="4063376" y="5459483"/>
            <a:ext cx="655949" cy="215444"/>
          </a:xfrm>
          <a:prstGeom prst="rect">
            <a:avLst/>
          </a:prstGeom>
          <a:noFill/>
        </p:spPr>
        <p:txBody>
          <a:bodyPr wrap="none" rtlCol="0">
            <a:spAutoFit/>
          </a:bodyPr>
          <a:lstStyle/>
          <a:p>
            <a:r>
              <a:rPr kumimoji="1" lang="ja-JP" altLang="en-US" sz="800" dirty="0"/>
              <a:t>チャネル</a:t>
            </a:r>
            <a:r>
              <a:rPr kumimoji="1" lang="en-US" altLang="ja-JP" sz="800" dirty="0"/>
              <a:t>1</a:t>
            </a:r>
            <a:endParaRPr kumimoji="1" lang="ja-JP" altLang="en-US" sz="800" dirty="0"/>
          </a:p>
        </p:txBody>
      </p:sp>
      <p:sp>
        <p:nvSpPr>
          <p:cNvPr id="43" name="テキスト ボックス 42">
            <a:extLst>
              <a:ext uri="{FF2B5EF4-FFF2-40B4-BE49-F238E27FC236}">
                <a16:creationId xmlns="" xmlns:a16="http://schemas.microsoft.com/office/drawing/2014/main" id="{0294F9E8-3DCF-49AF-BBE6-5EA6D7A857AA}"/>
              </a:ext>
            </a:extLst>
          </p:cNvPr>
          <p:cNvSpPr txBox="1"/>
          <p:nvPr/>
        </p:nvSpPr>
        <p:spPr>
          <a:xfrm>
            <a:off x="4211107" y="4869648"/>
            <a:ext cx="655949" cy="215444"/>
          </a:xfrm>
          <a:prstGeom prst="rect">
            <a:avLst/>
          </a:prstGeom>
          <a:noFill/>
        </p:spPr>
        <p:txBody>
          <a:bodyPr wrap="none" rtlCol="0">
            <a:spAutoFit/>
          </a:bodyPr>
          <a:lstStyle/>
          <a:p>
            <a:r>
              <a:rPr kumimoji="1" lang="ja-JP" altLang="en-US" sz="800" dirty="0">
                <a:solidFill>
                  <a:schemeClr val="bg1">
                    <a:lumMod val="95000"/>
                  </a:schemeClr>
                </a:solidFill>
              </a:rPr>
              <a:t>チャネル</a:t>
            </a:r>
            <a:r>
              <a:rPr kumimoji="1" lang="en-US" altLang="ja-JP" sz="800" dirty="0">
                <a:solidFill>
                  <a:schemeClr val="bg1">
                    <a:lumMod val="95000"/>
                  </a:schemeClr>
                </a:solidFill>
              </a:rPr>
              <a:t>2</a:t>
            </a:r>
            <a:endParaRPr kumimoji="1" lang="ja-JP" altLang="en-US" sz="800" dirty="0">
              <a:solidFill>
                <a:schemeClr val="bg1">
                  <a:lumMod val="95000"/>
                </a:schemeClr>
              </a:solidFill>
            </a:endParaRPr>
          </a:p>
        </p:txBody>
      </p:sp>
      <p:sp>
        <p:nvSpPr>
          <p:cNvPr id="48" name="テキスト ボックス 47">
            <a:extLst>
              <a:ext uri="{FF2B5EF4-FFF2-40B4-BE49-F238E27FC236}">
                <a16:creationId xmlns="" xmlns:a16="http://schemas.microsoft.com/office/drawing/2014/main" id="{267C5F8D-0262-4CD4-8BE0-9459AA936E3F}"/>
              </a:ext>
            </a:extLst>
          </p:cNvPr>
          <p:cNvSpPr txBox="1"/>
          <p:nvPr/>
        </p:nvSpPr>
        <p:spPr>
          <a:xfrm>
            <a:off x="6909607" y="5190659"/>
            <a:ext cx="2069797" cy="253916"/>
          </a:xfrm>
          <a:prstGeom prst="rect">
            <a:avLst/>
          </a:prstGeom>
          <a:noFill/>
        </p:spPr>
        <p:txBody>
          <a:bodyPr wrap="none" rtlCol="0">
            <a:spAutoFit/>
          </a:bodyPr>
          <a:lstStyle/>
          <a:p>
            <a:r>
              <a:rPr kumimoji="1" lang="ja-JP" altLang="en-US" sz="1050"/>
              <a:t>チャネル間の重要度</a:t>
            </a:r>
            <a:r>
              <a:rPr kumimoji="1" lang="ja-JP" altLang="en-US" sz="1050" dirty="0"/>
              <a:t>を決定する</a:t>
            </a:r>
          </a:p>
        </p:txBody>
      </p:sp>
      <p:grpSp>
        <p:nvGrpSpPr>
          <p:cNvPr id="4" name="図形グループ 3"/>
          <p:cNvGrpSpPr/>
          <p:nvPr/>
        </p:nvGrpSpPr>
        <p:grpSpPr>
          <a:xfrm>
            <a:off x="9184055" y="4626520"/>
            <a:ext cx="1215896" cy="1195879"/>
            <a:chOff x="7232741" y="5025945"/>
            <a:chExt cx="1215896" cy="1195879"/>
          </a:xfrm>
        </p:grpSpPr>
        <p:grpSp>
          <p:nvGrpSpPr>
            <p:cNvPr id="45" name="グループ化 44">
              <a:extLst>
                <a:ext uri="{FF2B5EF4-FFF2-40B4-BE49-F238E27FC236}">
                  <a16:creationId xmlns="" xmlns:a16="http://schemas.microsoft.com/office/drawing/2014/main" id="{1B69BA24-D323-4649-88F2-8176CEB944A2}"/>
                </a:ext>
              </a:extLst>
            </p:cNvPr>
            <p:cNvGrpSpPr/>
            <p:nvPr/>
          </p:nvGrpSpPr>
          <p:grpSpPr>
            <a:xfrm>
              <a:off x="7232741" y="5025945"/>
              <a:ext cx="1184536" cy="1195879"/>
              <a:chOff x="7083060" y="2615436"/>
              <a:chExt cx="1184536" cy="1195879"/>
            </a:xfrm>
          </p:grpSpPr>
          <p:sp>
            <p:nvSpPr>
              <p:cNvPr id="46" name="正方形/長方形 45">
                <a:extLst>
                  <a:ext uri="{FF2B5EF4-FFF2-40B4-BE49-F238E27FC236}">
                    <a16:creationId xmlns="" xmlns:a16="http://schemas.microsoft.com/office/drawing/2014/main" id="{A925BD3A-1F40-41AF-9918-AAC3671CE2E1}"/>
                  </a:ext>
                </a:extLst>
              </p:cNvPr>
              <p:cNvSpPr/>
              <p:nvPr/>
            </p:nvSpPr>
            <p:spPr>
              <a:xfrm>
                <a:off x="7295596" y="2615436"/>
                <a:ext cx="972000" cy="972000"/>
              </a:xfrm>
              <a:prstGeom prst="rect">
                <a:avLst/>
              </a:prstGeom>
              <a:solidFill>
                <a:schemeClr val="accent3">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47" name="正方形/長方形 46">
                <a:extLst>
                  <a:ext uri="{FF2B5EF4-FFF2-40B4-BE49-F238E27FC236}">
                    <a16:creationId xmlns="" xmlns:a16="http://schemas.microsoft.com/office/drawing/2014/main" id="{5EB7FF8C-8533-4498-8FF7-E22B4CACBFE7}"/>
                  </a:ext>
                </a:extLst>
              </p:cNvPr>
              <p:cNvSpPr/>
              <p:nvPr/>
            </p:nvSpPr>
            <p:spPr>
              <a:xfrm>
                <a:off x="7083060" y="2839315"/>
                <a:ext cx="972000" cy="972000"/>
              </a:xfrm>
              <a:prstGeom prst="rect">
                <a:avLst/>
              </a:prstGeom>
              <a:solidFill>
                <a:schemeClr val="accent2">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grpSp>
        <p:sp>
          <p:nvSpPr>
            <p:cNvPr id="51" name="テキスト ボックス 50">
              <a:extLst>
                <a:ext uri="{FF2B5EF4-FFF2-40B4-BE49-F238E27FC236}">
                  <a16:creationId xmlns="" xmlns:a16="http://schemas.microsoft.com/office/drawing/2014/main" id="{50B9C102-32C7-4A44-8770-F923C589D763}"/>
                </a:ext>
              </a:extLst>
            </p:cNvPr>
            <p:cNvSpPr txBox="1"/>
            <p:nvPr/>
          </p:nvSpPr>
          <p:spPr>
            <a:xfrm>
              <a:off x="7664448" y="5026829"/>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低</a:t>
              </a:r>
            </a:p>
          </p:txBody>
        </p:sp>
        <p:sp>
          <p:nvSpPr>
            <p:cNvPr id="52" name="テキスト ボックス 51">
              <a:extLst>
                <a:ext uri="{FF2B5EF4-FFF2-40B4-BE49-F238E27FC236}">
                  <a16:creationId xmlns="" xmlns:a16="http://schemas.microsoft.com/office/drawing/2014/main" id="{D366999F-77AF-4E85-9C2F-6C8EE4A20E12}"/>
                </a:ext>
              </a:extLst>
            </p:cNvPr>
            <p:cNvSpPr txBox="1"/>
            <p:nvPr/>
          </p:nvSpPr>
          <p:spPr>
            <a:xfrm>
              <a:off x="7232741" y="5945365"/>
              <a:ext cx="784189" cy="261610"/>
            </a:xfrm>
            <a:prstGeom prst="rect">
              <a:avLst/>
            </a:prstGeom>
            <a:noFill/>
          </p:spPr>
          <p:txBody>
            <a:bodyPr wrap="none" rtlCol="0">
              <a:spAutoFit/>
            </a:bodyPr>
            <a:lstStyle/>
            <a:p>
              <a:r>
                <a:rPr kumimoji="1" lang="ja-JP" altLang="en-US" sz="1100" dirty="0"/>
                <a:t>重要度</a:t>
              </a:r>
              <a:r>
                <a:rPr kumimoji="1" lang="en-US" altLang="ja-JP" sz="1100" dirty="0"/>
                <a:t>:</a:t>
              </a:r>
              <a:r>
                <a:rPr kumimoji="1" lang="ja-JP" altLang="en-US" sz="1100" dirty="0"/>
                <a:t>高</a:t>
              </a:r>
              <a:endParaRPr kumimoji="1" lang="en-US" altLang="ja-JP" sz="1100" dirty="0"/>
            </a:p>
          </p:txBody>
        </p:sp>
      </p:grpSp>
      <p:sp>
        <p:nvSpPr>
          <p:cNvPr id="53" name="矢印: 右 24">
            <a:extLst>
              <a:ext uri="{FF2B5EF4-FFF2-40B4-BE49-F238E27FC236}">
                <a16:creationId xmlns="" xmlns:a16="http://schemas.microsoft.com/office/drawing/2014/main" id="{268331A1-F4CB-4542-A175-1EE0D35D556B}"/>
              </a:ext>
            </a:extLst>
          </p:cNvPr>
          <p:cNvSpPr/>
          <p:nvPr/>
        </p:nvSpPr>
        <p:spPr>
          <a:xfrm>
            <a:off x="6797613" y="5452599"/>
            <a:ext cx="2211558" cy="440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右 40">
            <a:extLst>
              <a:ext uri="{FF2B5EF4-FFF2-40B4-BE49-F238E27FC236}">
                <a16:creationId xmlns="" xmlns:a16="http://schemas.microsoft.com/office/drawing/2014/main" id="{0AAF66F8-F864-4E47-B023-E87D79A3D4B9}"/>
              </a:ext>
            </a:extLst>
          </p:cNvPr>
          <p:cNvSpPr/>
          <p:nvPr/>
        </p:nvSpPr>
        <p:spPr>
          <a:xfrm>
            <a:off x="6802696" y="4626520"/>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p:cNvSpPr/>
          <p:nvPr/>
        </p:nvSpPr>
        <p:spPr>
          <a:xfrm>
            <a:off x="7161070" y="4430525"/>
            <a:ext cx="1462230" cy="748680"/>
          </a:xfrm>
          <a:prstGeom prst="rect">
            <a:avLst/>
          </a:prstGeom>
          <a:solidFill>
            <a:schemeClr val="bg2">
              <a:lumMod val="5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SE Block</a:t>
            </a:r>
            <a:endParaRPr kumimoji="1" lang="ja-JP" altLang="en-US" sz="1600" dirty="0"/>
          </a:p>
        </p:txBody>
      </p:sp>
      <p:sp>
        <p:nvSpPr>
          <p:cNvPr id="56" name="矢印: 右 40">
            <a:extLst>
              <a:ext uri="{FF2B5EF4-FFF2-40B4-BE49-F238E27FC236}">
                <a16:creationId xmlns="" xmlns:a16="http://schemas.microsoft.com/office/drawing/2014/main" id="{0AAF66F8-F864-4E47-B023-E87D79A3D4B9}"/>
              </a:ext>
            </a:extLst>
          </p:cNvPr>
          <p:cNvSpPr/>
          <p:nvPr/>
        </p:nvSpPr>
        <p:spPr>
          <a:xfrm>
            <a:off x="8751894" y="4626520"/>
            <a:ext cx="318781" cy="440347"/>
          </a:xfrm>
          <a:prstGeom prst="right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3334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SE</a:t>
            </a:r>
            <a:r>
              <a:rPr kumimoji="1" lang="ja-JP" altLang="en-US" dirty="0" smtClean="0"/>
              <a:t>ブロックについて</a:t>
            </a:r>
            <a:endParaRPr kumimoji="1" lang="ja-JP" altLang="en-US" dirty="0"/>
          </a:p>
        </p:txBody>
      </p:sp>
      <p:grpSp>
        <p:nvGrpSpPr>
          <p:cNvPr id="3" name="図形グループ 2"/>
          <p:cNvGrpSpPr/>
          <p:nvPr/>
        </p:nvGrpSpPr>
        <p:grpSpPr>
          <a:xfrm>
            <a:off x="3525278" y="1533122"/>
            <a:ext cx="4632333" cy="1277155"/>
            <a:chOff x="3391920" y="2877528"/>
            <a:chExt cx="4632333" cy="1277155"/>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920" y="2877528"/>
              <a:ext cx="4632333" cy="1020489"/>
            </a:xfrm>
            <a:prstGeom prst="rect">
              <a:avLst/>
            </a:prstGeom>
          </p:spPr>
        </p:pic>
        <p:sp>
          <p:nvSpPr>
            <p:cNvPr id="5" name="テキスト ボックス 4"/>
            <p:cNvSpPr txBox="1"/>
            <p:nvPr/>
          </p:nvSpPr>
          <p:spPr>
            <a:xfrm>
              <a:off x="5141264" y="3877684"/>
              <a:ext cx="1133644" cy="276999"/>
            </a:xfrm>
            <a:prstGeom prst="rect">
              <a:avLst/>
            </a:prstGeom>
            <a:noFill/>
          </p:spPr>
          <p:txBody>
            <a:bodyPr wrap="none" rtlCol="0">
              <a:spAutoFit/>
            </a:bodyPr>
            <a:lstStyle/>
            <a:p>
              <a:r>
                <a:rPr kumimoji="1" lang="en-US" altLang="ja-JP" sz="1200" dirty="0" smtClean="0"/>
                <a:t>[1]</a:t>
              </a:r>
              <a:r>
                <a:rPr kumimoji="1" lang="ja-JP" altLang="en-US" sz="1200" dirty="0" smtClean="0"/>
                <a:t>の論文より</a:t>
              </a:r>
              <a:endParaRPr kumimoji="1" lang="ja-JP" altLang="en-US" sz="1200" dirty="0"/>
            </a:p>
          </p:txBody>
        </p:sp>
        <p:sp>
          <p:nvSpPr>
            <p:cNvPr id="6" name="角丸四角形 5">
              <a:extLst>
                <a:ext uri="{FF2B5EF4-FFF2-40B4-BE49-F238E27FC236}">
                  <a16:creationId xmlns="" xmlns:a16="http://schemas.microsoft.com/office/drawing/2014/main" id="{6EEEF830-904B-48E7-8244-739F6C0760E6}"/>
                </a:ext>
              </a:extLst>
            </p:cNvPr>
            <p:cNvSpPr/>
            <p:nvPr/>
          </p:nvSpPr>
          <p:spPr>
            <a:xfrm>
              <a:off x="5214001" y="2917443"/>
              <a:ext cx="2679933" cy="959792"/>
            </a:xfrm>
            <a:prstGeom prst="round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p:cNvSpPr txBox="1"/>
          <p:nvPr/>
        </p:nvSpPr>
        <p:spPr>
          <a:xfrm>
            <a:off x="8157611" y="1533122"/>
            <a:ext cx="3754105" cy="369332"/>
          </a:xfrm>
          <a:prstGeom prst="rect">
            <a:avLst/>
          </a:prstGeom>
          <a:noFill/>
        </p:spPr>
        <p:txBody>
          <a:bodyPr wrap="none" rtlCol="0">
            <a:spAutoFit/>
          </a:bodyPr>
          <a:lstStyle/>
          <a:p>
            <a:r>
              <a:rPr kumimoji="1" lang="en-US" altLang="ja-JP" dirty="0" smtClean="0"/>
              <a:t>[1] </a:t>
            </a:r>
            <a:r>
              <a:rPr kumimoji="1" lang="en-US" altLang="ja-JP" smtClean="0"/>
              <a:t>: Squeeze-and-Excitation Network</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1371600" y="2963111"/>
                <a:ext cx="8939691" cy="3468194"/>
              </a:xfrm>
              <a:prstGeom prst="rect">
                <a:avLst/>
              </a:prstGeom>
              <a:noFill/>
            </p:spPr>
            <p:txBody>
              <a:bodyPr wrap="none" rtlCol="0">
                <a:spAutoFit/>
              </a:bodyPr>
              <a:lstStyle/>
              <a:p>
                <a:pPr marL="285750" indent="-285750">
                  <a:buFont typeface="Wingdings" charset="2"/>
                  <a:buChar char="n"/>
                </a:pPr>
                <a:r>
                  <a:rPr kumimoji="1" lang="en-US" altLang="ja-JP" dirty="0" smtClean="0">
                    <a:latin typeface="Cambria Math" charset="0"/>
                  </a:rPr>
                  <a:t>SE</a:t>
                </a:r>
                <a:r>
                  <a:rPr kumimoji="1" lang="ja-JP" altLang="en-US" dirty="0" smtClean="0">
                    <a:latin typeface="Cambria Math" charset="0"/>
                  </a:rPr>
                  <a:t>ブロックの処理</a:t>
                </a:r>
                <a:endParaRPr kumimoji="1" lang="en-US" altLang="ja-JP" dirty="0" smtClean="0">
                  <a:latin typeface="Cambria Math" charset="0"/>
                </a:endParaRPr>
              </a:p>
              <a:p>
                <a:r>
                  <a:rPr kumimoji="1" lang="ja-JP" altLang="en-US" dirty="0" smtClean="0"/>
                  <a:t>　</a:t>
                </a:r>
                <a14:m>
                  <m:oMath xmlns:m="http://schemas.openxmlformats.org/officeDocument/2006/math">
                    <m:sSub>
                      <m:sSubPr>
                        <m:ctrlPr>
                          <a:rPr kumimoji="1" lang="en-US" altLang="ja-JP" i="1" smtClean="0">
                            <a:latin typeface="Cambria Math" charset="0"/>
                          </a:rPr>
                        </m:ctrlPr>
                      </m:sSubPr>
                      <m:e>
                        <m:r>
                          <a:rPr kumimoji="1" lang="en-US" altLang="ja-JP" b="0" i="1" smtClean="0">
                            <a:latin typeface="Cambria Math" charset="0"/>
                          </a:rPr>
                          <m:t>𝐹</m:t>
                        </m:r>
                      </m:e>
                      <m:sub>
                        <m:r>
                          <a:rPr kumimoji="1" lang="en-US" altLang="ja-JP" b="0" i="1" smtClean="0">
                            <a:latin typeface="Cambria Math" charset="0"/>
                          </a:rPr>
                          <m:t>𝑠𝑞</m:t>
                        </m:r>
                      </m:sub>
                    </m:sSub>
                  </m:oMath>
                </a14:m>
                <a:r>
                  <a:rPr kumimoji="1" lang="en-US" altLang="ja-JP" dirty="0" smtClean="0"/>
                  <a:t> : Global Average Pooling</a:t>
                </a:r>
                <a:r>
                  <a:rPr kumimoji="1" lang="ja-JP" altLang="en-US" dirty="0" smtClean="0"/>
                  <a:t>を行うことでそれぞれのチャネルの空間情報をまとめる</a:t>
                </a:r>
                <a:endParaRPr kumimoji="1" lang="en-US" altLang="ja-JP" dirty="0" smtClean="0"/>
              </a:p>
              <a:p>
                <a:r>
                  <a:rPr kumimoji="1" lang="ja-JP" altLang="en-US" dirty="0"/>
                  <a:t>　</a:t>
                </a:r>
                <a:r>
                  <a:rPr kumimoji="1" lang="ja-JP" altLang="en-US" dirty="0" smtClean="0"/>
                  <a:t>　　入力</a:t>
                </a:r>
                <a:r>
                  <a:rPr kumimoji="1" lang="en-US" altLang="ja-JP" dirty="0" smtClean="0"/>
                  <a:t>(</a:t>
                </a:r>
                <a:r>
                  <a:rPr kumimoji="1" lang="ja-JP" altLang="en-US" dirty="0" smtClean="0"/>
                  <a:t>特徴マップ</a:t>
                </a:r>
                <a14:m>
                  <m:oMath xmlns:m="http://schemas.openxmlformats.org/officeDocument/2006/math">
                    <m:r>
                      <a:rPr kumimoji="1" lang="en-US" altLang="ja-JP" b="0" i="1" smtClean="0">
                        <a:latin typeface="Cambria Math" charset="0"/>
                      </a:rPr>
                      <m:t>𝑈</m:t>
                    </m:r>
                  </m:oMath>
                </a14:m>
                <a:r>
                  <a:rPr kumimoji="1" lang="ja-JP" altLang="en-US" dirty="0" smtClean="0"/>
                  <a:t>の各チャネル</a:t>
                </a:r>
                <a14:m>
                  <m:oMath xmlns:m="http://schemas.openxmlformats.org/officeDocument/2006/math">
                    <m:r>
                      <a:rPr kumimoji="1" lang="en-US" altLang="ja-JP" b="0" i="1" smtClean="0">
                        <a:latin typeface="Cambria Math" charset="0"/>
                      </a:rPr>
                      <m:t>[</m:t>
                    </m:r>
                    <m:sSub>
                      <m:sSubPr>
                        <m:ctrlPr>
                          <a:rPr kumimoji="1" lang="en-US" altLang="ja-JP" b="0" i="1" smtClean="0">
                            <a:latin typeface="Cambria Math" charset="0"/>
                          </a:rPr>
                        </m:ctrlPr>
                      </m:sSubPr>
                      <m:e>
                        <m:r>
                          <a:rPr kumimoji="1" lang="en-US" altLang="ja-JP" b="0" i="1" smtClean="0">
                            <a:latin typeface="Cambria Math" charset="0"/>
                          </a:rPr>
                          <m:t>𝑢</m:t>
                        </m:r>
                      </m:e>
                      <m:sub>
                        <m:r>
                          <a:rPr kumimoji="1" lang="en-US" altLang="ja-JP" b="0" i="1" smtClean="0">
                            <a:latin typeface="Cambria Math" charset="0"/>
                          </a:rPr>
                          <m:t>1</m:t>
                        </m:r>
                      </m:sub>
                    </m:sSub>
                    <m:r>
                      <a:rPr kumimoji="1" lang="en-US" altLang="ja-JP" b="0" i="1" smtClean="0">
                        <a:latin typeface="Cambria Math" charset="0"/>
                      </a:rPr>
                      <m:t>,  </m:t>
                    </m:r>
                    <m:sSub>
                      <m:sSubPr>
                        <m:ctrlPr>
                          <a:rPr kumimoji="1" lang="en-US" altLang="ja-JP" b="0" i="1" smtClean="0">
                            <a:latin typeface="Cambria Math" charset="0"/>
                          </a:rPr>
                        </m:ctrlPr>
                      </m:sSubPr>
                      <m:e>
                        <m:r>
                          <a:rPr kumimoji="1" lang="en-US" altLang="ja-JP" b="0" i="1" smtClean="0">
                            <a:latin typeface="Cambria Math" charset="0"/>
                          </a:rPr>
                          <m:t>𝑢</m:t>
                        </m:r>
                      </m:e>
                      <m:sub>
                        <m:r>
                          <a:rPr kumimoji="1" lang="en-US" altLang="ja-JP" b="0" i="1" smtClean="0">
                            <a:latin typeface="Cambria Math" charset="0"/>
                          </a:rPr>
                          <m:t>2</m:t>
                        </m:r>
                      </m:sub>
                    </m:sSub>
                    <m:r>
                      <a:rPr kumimoji="1" lang="en-US" altLang="ja-JP" b="0" i="1" smtClean="0">
                        <a:latin typeface="Cambria Math" charset="0"/>
                      </a:rPr>
                      <m:t>,</m:t>
                    </m:r>
                    <m:sSub>
                      <m:sSubPr>
                        <m:ctrlPr>
                          <a:rPr kumimoji="1" lang="en-US" altLang="ja-JP" i="1">
                            <a:latin typeface="Cambria Math" charset="0"/>
                          </a:rPr>
                        </m:ctrlPr>
                      </m:sSubPr>
                      <m:e>
                        <m:r>
                          <a:rPr kumimoji="1" lang="en-US" altLang="ja-JP" i="1">
                            <a:latin typeface="Cambria Math" charset="0"/>
                          </a:rPr>
                          <m:t>𝑢</m:t>
                        </m:r>
                      </m:e>
                      <m:sub>
                        <m:r>
                          <a:rPr kumimoji="1" lang="en-US" altLang="ja-JP" b="0" i="1" smtClean="0">
                            <a:latin typeface="Cambria Math" charset="0"/>
                          </a:rPr>
                          <m:t>3</m:t>
                        </m:r>
                      </m:sub>
                    </m:sSub>
                    <m:r>
                      <a:rPr kumimoji="1" lang="en-US" altLang="ja-JP" i="1">
                        <a:latin typeface="Cambria Math" charset="0"/>
                      </a:rPr>
                      <m:t>,  </m:t>
                    </m:r>
                    <m:sSub>
                      <m:sSubPr>
                        <m:ctrlPr>
                          <a:rPr kumimoji="1" lang="en-US" altLang="ja-JP" i="1">
                            <a:latin typeface="Cambria Math" charset="0"/>
                          </a:rPr>
                        </m:ctrlPr>
                      </m:sSubPr>
                      <m:e>
                        <m:r>
                          <a:rPr kumimoji="1" lang="en-US" altLang="ja-JP" b="0" i="1" smtClean="0">
                            <a:latin typeface="Cambria Math" charset="0"/>
                          </a:rPr>
                          <m:t>…,  </m:t>
                        </m:r>
                        <m:r>
                          <a:rPr kumimoji="1" lang="en-US" altLang="ja-JP" i="1">
                            <a:latin typeface="Cambria Math" charset="0"/>
                          </a:rPr>
                          <m:t>𝑢</m:t>
                        </m:r>
                      </m:e>
                      <m:sub>
                        <m:r>
                          <a:rPr kumimoji="1" lang="en-US" altLang="ja-JP" b="0" i="1" smtClean="0">
                            <a:latin typeface="Cambria Math" charset="0"/>
                          </a:rPr>
                          <m:t>𝑐</m:t>
                        </m:r>
                      </m:sub>
                    </m:sSub>
                    <m:r>
                      <a:rPr kumimoji="1" lang="en-US" altLang="ja-JP" i="1">
                        <a:latin typeface="Cambria Math" charset="0"/>
                      </a:rPr>
                      <m:t>,</m:t>
                    </m:r>
                    <m:r>
                      <a:rPr kumimoji="1" lang="en-US" altLang="ja-JP" b="0" i="1" smtClean="0">
                        <a:latin typeface="Cambria Math" charset="0"/>
                      </a:rPr>
                      <m:t>]</m:t>
                    </m:r>
                  </m:oMath>
                </a14:m>
                <a:r>
                  <a:rPr kumimoji="1" lang="en-US" altLang="ja-JP" dirty="0" smtClean="0"/>
                  <a:t>)</a:t>
                </a:r>
              </a:p>
              <a:p>
                <a:r>
                  <a:rPr kumimoji="1" lang="ja-JP" altLang="en-US" dirty="0" smtClean="0"/>
                  <a:t>　　　出力</a:t>
                </a:r>
                <a:r>
                  <a:rPr kumimoji="1" lang="en-US" altLang="ja-JP" dirty="0" smtClean="0"/>
                  <a:t>(</a:t>
                </a:r>
                <a:r>
                  <a:rPr kumimoji="1" lang="ja-JP" altLang="en-US" dirty="0" smtClean="0"/>
                  <a:t>統計量</a:t>
                </a:r>
                <a:r>
                  <a:rPr kumimoji="1" lang="en-US" altLang="ja-JP" dirty="0" smtClean="0"/>
                  <a:t> z(</a:t>
                </a:r>
                <a14:m>
                  <m:oMath xmlns:m="http://schemas.openxmlformats.org/officeDocument/2006/math">
                    <m:sSup>
                      <m:sSupPr>
                        <m:ctrlPr>
                          <a:rPr kumimoji="1" lang="en-US" altLang="ja-JP" i="1" dirty="0">
                            <a:latin typeface="Cambria Math" charset="0"/>
                          </a:rPr>
                        </m:ctrlPr>
                      </m:sSupPr>
                      <m:e>
                        <m:r>
                          <a:rPr kumimoji="1" lang="en-US" altLang="ja-JP" i="1" dirty="0">
                            <a:latin typeface="Cambria Math" panose="02040503050406030204" pitchFamily="18" charset="0"/>
                          </a:rPr>
                          <m:t>𝑅</m:t>
                        </m:r>
                      </m:e>
                      <m:sup>
                        <m:r>
                          <a:rPr kumimoji="1" lang="en-US" altLang="ja-JP" i="1" dirty="0">
                            <a:latin typeface="Cambria Math" panose="02040503050406030204" pitchFamily="18" charset="0"/>
                          </a:rPr>
                          <m:t>1</m:t>
                        </m:r>
                        <m:r>
                          <a:rPr kumimoji="1" lang="en-US" altLang="ja-JP" i="1" dirty="0">
                            <a:latin typeface="Cambria Math" panose="02040503050406030204" pitchFamily="18" charset="0"/>
                            <a:ea typeface="Cambria Math" panose="02040503050406030204" pitchFamily="18" charset="0"/>
                          </a:rPr>
                          <m:t>×1×</m:t>
                        </m:r>
                        <m:r>
                          <a:rPr kumimoji="1" lang="en-US" altLang="ja-JP" i="1" dirty="0">
                            <a:latin typeface="Cambria Math" panose="02040503050406030204" pitchFamily="18" charset="0"/>
                          </a:rPr>
                          <m:t>𝐶</m:t>
                        </m:r>
                      </m:sup>
                    </m:sSup>
                  </m:oMath>
                </a14:m>
                <a:r>
                  <a:rPr kumimoji="1" lang="en-US" altLang="ja-JP" dirty="0" smtClean="0"/>
                  <a:t>))</a:t>
                </a:r>
              </a:p>
              <a:p>
                <a:endParaRPr kumimoji="1" lang="en-US" altLang="ja-JP" dirty="0" smtClean="0"/>
              </a:p>
              <a:p>
                <a:r>
                  <a:rPr kumimoji="1" lang="ja-JP" altLang="en-US" dirty="0"/>
                  <a:t>　</a:t>
                </a:r>
                <a14:m>
                  <m:oMath xmlns:m="http://schemas.openxmlformats.org/officeDocument/2006/math">
                    <m:sSub>
                      <m:sSubPr>
                        <m:ctrlPr>
                          <a:rPr kumimoji="1" lang="en-US" altLang="ja-JP" i="1" smtClean="0">
                            <a:latin typeface="Cambria Math" charset="0"/>
                          </a:rPr>
                        </m:ctrlPr>
                      </m:sSubPr>
                      <m:e>
                        <m:r>
                          <a:rPr kumimoji="1" lang="en-US" altLang="ja-JP" i="1">
                            <a:latin typeface="Cambria Math" charset="0"/>
                          </a:rPr>
                          <m:t>𝐹</m:t>
                        </m:r>
                      </m:e>
                      <m:sub>
                        <m:r>
                          <a:rPr kumimoji="1" lang="en-US" altLang="ja-JP" b="0" i="1" smtClean="0">
                            <a:latin typeface="Cambria Math" charset="0"/>
                          </a:rPr>
                          <m:t>𝑒𝑥</m:t>
                        </m:r>
                      </m:sub>
                    </m:sSub>
                  </m:oMath>
                </a14:m>
                <a:r>
                  <a:rPr kumimoji="1" lang="en-US" altLang="ja-JP" dirty="0" smtClean="0"/>
                  <a:t> : 2</a:t>
                </a:r>
                <a:r>
                  <a:rPr kumimoji="1" lang="ja-JP" altLang="en-US" dirty="0" smtClean="0"/>
                  <a:t>回の全結合の後に</a:t>
                </a:r>
                <a:r>
                  <a:rPr kumimoji="1" lang="en-US" altLang="ja-JP" dirty="0" smtClean="0"/>
                  <a:t>sigmoid</a:t>
                </a:r>
                <a:r>
                  <a:rPr kumimoji="1" lang="ja-JP" altLang="en-US" dirty="0" smtClean="0"/>
                  <a:t>活性化関数で出力を活性化することで重要度を計算</a:t>
                </a:r>
                <a:endParaRPr kumimoji="1" lang="en-US" altLang="ja-JP" dirty="0" smtClean="0"/>
              </a:p>
              <a:p>
                <a:r>
                  <a:rPr kumimoji="1" lang="ja-JP" altLang="en-US" dirty="0"/>
                  <a:t>　</a:t>
                </a:r>
                <a:r>
                  <a:rPr kumimoji="1" lang="ja-JP" altLang="en-US" dirty="0" smtClean="0"/>
                  <a:t>　　入力</a:t>
                </a:r>
                <a:r>
                  <a:rPr kumimoji="1" lang="en-US" altLang="ja-JP" dirty="0" smtClean="0"/>
                  <a:t>(</a:t>
                </a:r>
                <a:r>
                  <a:rPr kumimoji="1" lang="ja-JP" altLang="en-US" dirty="0"/>
                  <a:t>統計量</a:t>
                </a:r>
                <a:r>
                  <a:rPr kumimoji="1" lang="en-US" altLang="ja-JP" dirty="0"/>
                  <a:t> z(</a:t>
                </a:r>
                <a14:m>
                  <m:oMath xmlns:m="http://schemas.openxmlformats.org/officeDocument/2006/math">
                    <m:sSup>
                      <m:sSupPr>
                        <m:ctrlPr>
                          <a:rPr kumimoji="1" lang="en-US" altLang="ja-JP" i="1" dirty="0">
                            <a:latin typeface="Cambria Math" charset="0"/>
                          </a:rPr>
                        </m:ctrlPr>
                      </m:sSupPr>
                      <m:e>
                        <m:r>
                          <a:rPr kumimoji="1" lang="en-US" altLang="ja-JP" i="1" dirty="0">
                            <a:latin typeface="Cambria Math" panose="02040503050406030204" pitchFamily="18" charset="0"/>
                          </a:rPr>
                          <m:t>𝑅</m:t>
                        </m:r>
                      </m:e>
                      <m:sup>
                        <m:r>
                          <a:rPr kumimoji="1" lang="en-US" altLang="ja-JP" i="1" dirty="0">
                            <a:latin typeface="Cambria Math" panose="02040503050406030204" pitchFamily="18" charset="0"/>
                          </a:rPr>
                          <m:t>1</m:t>
                        </m:r>
                        <m:r>
                          <a:rPr kumimoji="1" lang="en-US" altLang="ja-JP" i="1" dirty="0">
                            <a:latin typeface="Cambria Math" panose="02040503050406030204" pitchFamily="18" charset="0"/>
                            <a:ea typeface="Cambria Math" panose="02040503050406030204" pitchFamily="18" charset="0"/>
                          </a:rPr>
                          <m:t>×1×</m:t>
                        </m:r>
                        <m:r>
                          <a:rPr kumimoji="1" lang="en-US" altLang="ja-JP" i="1" dirty="0">
                            <a:latin typeface="Cambria Math" panose="02040503050406030204" pitchFamily="18" charset="0"/>
                          </a:rPr>
                          <m:t>𝐶</m:t>
                        </m:r>
                      </m:sup>
                    </m:sSup>
                  </m:oMath>
                </a14:m>
                <a:r>
                  <a:rPr kumimoji="1" lang="en-US" altLang="ja-JP" dirty="0"/>
                  <a:t>))</a:t>
                </a:r>
                <a:endParaRPr kumimoji="1" lang="en-US" altLang="ja-JP" dirty="0" smtClean="0"/>
              </a:p>
              <a:p>
                <a:r>
                  <a:rPr kumimoji="1" lang="ja-JP" altLang="en-US" dirty="0"/>
                  <a:t>　</a:t>
                </a:r>
                <a:r>
                  <a:rPr kumimoji="1" lang="ja-JP" altLang="en-US" dirty="0" smtClean="0"/>
                  <a:t>　　出力</a:t>
                </a:r>
                <a:r>
                  <a:rPr kumimoji="1" lang="en-US" altLang="ja-JP" dirty="0" smtClean="0"/>
                  <a:t>(</a:t>
                </a:r>
                <a:r>
                  <a:rPr kumimoji="1" lang="ja-JP" altLang="en-US" dirty="0" smtClean="0"/>
                  <a:t>重要度</a:t>
                </a:r>
                <a:r>
                  <a:rPr kumimoji="1" lang="en-US" altLang="ja-JP" dirty="0" smtClean="0"/>
                  <a:t> s</a:t>
                </a:r>
                <a:r>
                  <a:rPr kumimoji="1" lang="en-US" altLang="ja-JP" dirty="0"/>
                  <a:t>(</a:t>
                </a:r>
                <a14:m>
                  <m:oMath xmlns:m="http://schemas.openxmlformats.org/officeDocument/2006/math">
                    <m:sSup>
                      <m:sSupPr>
                        <m:ctrlPr>
                          <a:rPr kumimoji="1" lang="en-US" altLang="ja-JP" i="1" dirty="0">
                            <a:latin typeface="Cambria Math" charset="0"/>
                          </a:rPr>
                        </m:ctrlPr>
                      </m:sSupPr>
                      <m:e>
                        <m:r>
                          <a:rPr kumimoji="1" lang="en-US" altLang="ja-JP" i="1" dirty="0">
                            <a:latin typeface="Cambria Math" panose="02040503050406030204" pitchFamily="18" charset="0"/>
                          </a:rPr>
                          <m:t>𝑅</m:t>
                        </m:r>
                      </m:e>
                      <m:sup>
                        <m:r>
                          <a:rPr kumimoji="1" lang="en-US" altLang="ja-JP" i="1" dirty="0">
                            <a:latin typeface="Cambria Math" panose="02040503050406030204" pitchFamily="18" charset="0"/>
                          </a:rPr>
                          <m:t>1</m:t>
                        </m:r>
                        <m:r>
                          <a:rPr kumimoji="1" lang="en-US" altLang="ja-JP" i="1" dirty="0">
                            <a:latin typeface="Cambria Math" panose="02040503050406030204" pitchFamily="18" charset="0"/>
                            <a:ea typeface="Cambria Math" panose="02040503050406030204" pitchFamily="18" charset="0"/>
                          </a:rPr>
                          <m:t>×1×</m:t>
                        </m:r>
                        <m:r>
                          <a:rPr kumimoji="1" lang="en-US" altLang="ja-JP" i="1" dirty="0">
                            <a:latin typeface="Cambria Math" panose="02040503050406030204" pitchFamily="18" charset="0"/>
                          </a:rPr>
                          <m:t>𝐶</m:t>
                        </m:r>
                      </m:sup>
                    </m:sSup>
                  </m:oMath>
                </a14:m>
                <a:r>
                  <a:rPr kumimoji="1" lang="en-US" altLang="ja-JP" dirty="0" smtClean="0"/>
                  <a:t>))</a:t>
                </a:r>
              </a:p>
              <a:p>
                <a:endParaRPr kumimoji="1" lang="en-US" altLang="ja-JP" dirty="0" smtClean="0"/>
              </a:p>
              <a:p>
                <a:r>
                  <a:rPr kumimoji="1" lang="ja-JP" altLang="en-US" dirty="0"/>
                  <a:t>　</a:t>
                </a:r>
                <a:r>
                  <a:rPr kumimoji="1" lang="en-US" altLang="ja-JP" dirty="0"/>
                  <a:t> </a:t>
                </a:r>
                <a14:m>
                  <m:oMath xmlns:m="http://schemas.openxmlformats.org/officeDocument/2006/math">
                    <m:sSub>
                      <m:sSubPr>
                        <m:ctrlPr>
                          <a:rPr kumimoji="1" lang="en-US" altLang="ja-JP" i="1">
                            <a:latin typeface="Cambria Math" charset="0"/>
                          </a:rPr>
                        </m:ctrlPr>
                      </m:sSubPr>
                      <m:e>
                        <m:r>
                          <a:rPr kumimoji="1" lang="en-US" altLang="ja-JP" i="1">
                            <a:latin typeface="Cambria Math" charset="0"/>
                          </a:rPr>
                          <m:t>𝐹</m:t>
                        </m:r>
                      </m:e>
                      <m:sub>
                        <m:r>
                          <a:rPr kumimoji="1" lang="en-US" altLang="ja-JP" b="0" i="1" smtClean="0">
                            <a:latin typeface="Cambria Math" charset="0"/>
                          </a:rPr>
                          <m:t>𝑠𝑐𝑎𝑙𝑒</m:t>
                        </m:r>
                      </m:sub>
                    </m:sSub>
                  </m:oMath>
                </a14:m>
                <a:r>
                  <a:rPr kumimoji="1" lang="en-US" altLang="ja-JP" dirty="0" smtClean="0"/>
                  <a:t> :</a:t>
                </a:r>
                <a:r>
                  <a:rPr kumimoji="1" lang="en-US" altLang="ja-JP" dirty="0"/>
                  <a:t> </a:t>
                </a:r>
                <a:r>
                  <a:rPr kumimoji="1" lang="ja-JP" altLang="en-US" dirty="0" smtClean="0"/>
                  <a:t>特徴</a:t>
                </a:r>
                <a:r>
                  <a:rPr kumimoji="1" lang="ja-JP" altLang="en-US" dirty="0"/>
                  <a:t>マップ</a:t>
                </a:r>
                <a14:m>
                  <m:oMath xmlns:m="http://schemas.openxmlformats.org/officeDocument/2006/math">
                    <m:r>
                      <a:rPr kumimoji="1" lang="en-US" altLang="ja-JP" i="1">
                        <a:latin typeface="Cambria Math" charset="0"/>
                      </a:rPr>
                      <m:t>𝑈</m:t>
                    </m:r>
                  </m:oMath>
                </a14:m>
                <a:r>
                  <a:rPr kumimoji="1" lang="ja-JP" altLang="en-US" dirty="0" smtClean="0"/>
                  <a:t>のそれぞれのチャネルに対して、対応した重要度を適応</a:t>
                </a:r>
                <a:endParaRPr kumimoji="1" lang="en-US" altLang="ja-JP" dirty="0" smtClean="0"/>
              </a:p>
              <a:p>
                <a:r>
                  <a:rPr kumimoji="1" lang="ja-JP" altLang="en-US" dirty="0"/>
                  <a:t>　</a:t>
                </a:r>
                <a:r>
                  <a:rPr kumimoji="1" lang="ja-JP" altLang="en-US" dirty="0" smtClean="0"/>
                  <a:t>　　　</a:t>
                </a:r>
                <a:r>
                  <a:rPr kumimoji="1" lang="en-US" altLang="ja-JP" dirty="0" smtClean="0"/>
                  <a:t>  </a:t>
                </a:r>
                <a:r>
                  <a:rPr kumimoji="1" lang="ja-JP" altLang="en-US" dirty="0" smtClean="0"/>
                  <a:t>入力</a:t>
                </a:r>
                <a:r>
                  <a:rPr kumimoji="1" lang="en-US" altLang="ja-JP" dirty="0" smtClean="0"/>
                  <a:t>(</a:t>
                </a:r>
                <a:r>
                  <a:rPr kumimoji="1" lang="ja-JP" altLang="en-US" dirty="0"/>
                  <a:t>特徴マップ</a:t>
                </a:r>
                <a14:m>
                  <m:oMath xmlns:m="http://schemas.openxmlformats.org/officeDocument/2006/math">
                    <m:r>
                      <a:rPr kumimoji="1" lang="en-US" altLang="ja-JP" i="1">
                        <a:latin typeface="Cambria Math" charset="0"/>
                      </a:rPr>
                      <m:t>𝑈</m:t>
                    </m:r>
                  </m:oMath>
                </a14:m>
                <a:r>
                  <a:rPr kumimoji="1" lang="ja-JP" altLang="en-US" dirty="0"/>
                  <a:t>の各チャネル</a:t>
                </a:r>
                <a14:m>
                  <m:oMath xmlns:m="http://schemas.openxmlformats.org/officeDocument/2006/math">
                    <m:r>
                      <a:rPr kumimoji="1" lang="en-US" altLang="ja-JP" i="1">
                        <a:latin typeface="Cambria Math" charset="0"/>
                      </a:rPr>
                      <m:t>[</m:t>
                    </m:r>
                    <m:sSub>
                      <m:sSubPr>
                        <m:ctrlPr>
                          <a:rPr kumimoji="1" lang="en-US" altLang="ja-JP" i="1">
                            <a:latin typeface="Cambria Math" charset="0"/>
                          </a:rPr>
                        </m:ctrlPr>
                      </m:sSubPr>
                      <m:e>
                        <m:r>
                          <a:rPr kumimoji="1" lang="en-US" altLang="ja-JP" i="1">
                            <a:latin typeface="Cambria Math" charset="0"/>
                          </a:rPr>
                          <m:t>𝑢</m:t>
                        </m:r>
                      </m:e>
                      <m:sub>
                        <m:r>
                          <a:rPr kumimoji="1" lang="en-US" altLang="ja-JP" i="1">
                            <a:latin typeface="Cambria Math" charset="0"/>
                          </a:rPr>
                          <m:t>1</m:t>
                        </m:r>
                      </m:sub>
                    </m:sSub>
                    <m:r>
                      <a:rPr kumimoji="1" lang="en-US" altLang="ja-JP" i="1">
                        <a:latin typeface="Cambria Math" charset="0"/>
                      </a:rPr>
                      <m:t>,  </m:t>
                    </m:r>
                    <m:sSub>
                      <m:sSubPr>
                        <m:ctrlPr>
                          <a:rPr kumimoji="1" lang="en-US" altLang="ja-JP" i="1">
                            <a:latin typeface="Cambria Math" charset="0"/>
                          </a:rPr>
                        </m:ctrlPr>
                      </m:sSubPr>
                      <m:e>
                        <m:r>
                          <a:rPr kumimoji="1" lang="en-US" altLang="ja-JP" i="1">
                            <a:latin typeface="Cambria Math" charset="0"/>
                          </a:rPr>
                          <m:t>𝑢</m:t>
                        </m:r>
                      </m:e>
                      <m:sub>
                        <m:r>
                          <a:rPr kumimoji="1" lang="en-US" altLang="ja-JP" i="1">
                            <a:latin typeface="Cambria Math" charset="0"/>
                          </a:rPr>
                          <m:t>2</m:t>
                        </m:r>
                      </m:sub>
                    </m:sSub>
                    <m:r>
                      <a:rPr kumimoji="1" lang="en-US" altLang="ja-JP" i="1">
                        <a:latin typeface="Cambria Math" charset="0"/>
                      </a:rPr>
                      <m:t>,</m:t>
                    </m:r>
                    <m:sSub>
                      <m:sSubPr>
                        <m:ctrlPr>
                          <a:rPr kumimoji="1" lang="en-US" altLang="ja-JP" i="1">
                            <a:latin typeface="Cambria Math" charset="0"/>
                          </a:rPr>
                        </m:ctrlPr>
                      </m:sSubPr>
                      <m:e>
                        <m:r>
                          <a:rPr kumimoji="1" lang="en-US" altLang="ja-JP" i="1">
                            <a:latin typeface="Cambria Math" charset="0"/>
                          </a:rPr>
                          <m:t>𝑢</m:t>
                        </m:r>
                      </m:e>
                      <m:sub>
                        <m:r>
                          <a:rPr kumimoji="1" lang="en-US" altLang="ja-JP" i="1">
                            <a:latin typeface="Cambria Math" charset="0"/>
                          </a:rPr>
                          <m:t>3</m:t>
                        </m:r>
                      </m:sub>
                    </m:sSub>
                    <m:r>
                      <a:rPr kumimoji="1" lang="en-US" altLang="ja-JP" i="1">
                        <a:latin typeface="Cambria Math" charset="0"/>
                      </a:rPr>
                      <m:t>,  </m:t>
                    </m:r>
                    <m:sSub>
                      <m:sSubPr>
                        <m:ctrlPr>
                          <a:rPr kumimoji="1" lang="en-US" altLang="ja-JP" i="1">
                            <a:latin typeface="Cambria Math" charset="0"/>
                          </a:rPr>
                        </m:ctrlPr>
                      </m:sSubPr>
                      <m:e>
                        <m:r>
                          <a:rPr kumimoji="1" lang="en-US" altLang="ja-JP" i="1">
                            <a:latin typeface="Cambria Math" charset="0"/>
                          </a:rPr>
                          <m:t>…,  </m:t>
                        </m:r>
                        <m:r>
                          <a:rPr kumimoji="1" lang="en-US" altLang="ja-JP" i="1">
                            <a:latin typeface="Cambria Math" charset="0"/>
                          </a:rPr>
                          <m:t>𝑢</m:t>
                        </m:r>
                      </m:e>
                      <m:sub>
                        <m:r>
                          <a:rPr kumimoji="1" lang="en-US" altLang="ja-JP" i="1">
                            <a:latin typeface="Cambria Math" charset="0"/>
                          </a:rPr>
                          <m:t>𝑐</m:t>
                        </m:r>
                      </m:sub>
                    </m:sSub>
                    <m:r>
                      <a:rPr kumimoji="1" lang="en-US" altLang="ja-JP" i="1">
                        <a:latin typeface="Cambria Math" charset="0"/>
                      </a:rPr>
                      <m:t>,]</m:t>
                    </m:r>
                  </m:oMath>
                </a14:m>
                <a:r>
                  <a:rPr kumimoji="1" lang="ja-JP" altLang="en-US" dirty="0" smtClean="0"/>
                  <a:t>、</a:t>
                </a:r>
                <a:r>
                  <a:rPr kumimoji="1" lang="ja-JP" altLang="en-US" dirty="0"/>
                  <a:t>重要度</a:t>
                </a:r>
                <a:r>
                  <a:rPr kumimoji="1" lang="en-US" altLang="ja-JP" dirty="0"/>
                  <a:t> s(</a:t>
                </a:r>
                <a14:m>
                  <m:oMath xmlns:m="http://schemas.openxmlformats.org/officeDocument/2006/math">
                    <m:sSup>
                      <m:sSupPr>
                        <m:ctrlPr>
                          <a:rPr kumimoji="1" lang="en-US" altLang="ja-JP" i="1" dirty="0">
                            <a:latin typeface="Cambria Math" charset="0"/>
                          </a:rPr>
                        </m:ctrlPr>
                      </m:sSupPr>
                      <m:e>
                        <m:r>
                          <a:rPr kumimoji="1" lang="en-US" altLang="ja-JP" i="1" dirty="0">
                            <a:latin typeface="Cambria Math" panose="02040503050406030204" pitchFamily="18" charset="0"/>
                          </a:rPr>
                          <m:t>𝑅</m:t>
                        </m:r>
                      </m:e>
                      <m:sup>
                        <m:r>
                          <a:rPr kumimoji="1" lang="en-US" altLang="ja-JP" i="1" dirty="0">
                            <a:latin typeface="Cambria Math" panose="02040503050406030204" pitchFamily="18" charset="0"/>
                          </a:rPr>
                          <m:t>1</m:t>
                        </m:r>
                        <m:r>
                          <a:rPr kumimoji="1" lang="en-US" altLang="ja-JP" i="1" dirty="0">
                            <a:latin typeface="Cambria Math" panose="02040503050406030204" pitchFamily="18" charset="0"/>
                            <a:ea typeface="Cambria Math" panose="02040503050406030204" pitchFamily="18" charset="0"/>
                          </a:rPr>
                          <m:t>×1×</m:t>
                        </m:r>
                        <m:r>
                          <a:rPr kumimoji="1" lang="en-US" altLang="ja-JP" i="1" dirty="0">
                            <a:latin typeface="Cambria Math" panose="02040503050406030204" pitchFamily="18" charset="0"/>
                          </a:rPr>
                          <m:t>𝐶</m:t>
                        </m:r>
                      </m:sup>
                    </m:sSup>
                  </m:oMath>
                </a14:m>
                <a:r>
                  <a:rPr kumimoji="1" lang="en-US" altLang="ja-JP" dirty="0"/>
                  <a:t>)</a:t>
                </a:r>
                <a:r>
                  <a:rPr kumimoji="1" lang="en-US" altLang="ja-JP" dirty="0" smtClean="0"/>
                  <a:t>)</a:t>
                </a:r>
              </a:p>
              <a:p>
                <a:r>
                  <a:rPr kumimoji="1" lang="ja-JP" altLang="en-US" dirty="0"/>
                  <a:t>　</a:t>
                </a:r>
                <a:r>
                  <a:rPr kumimoji="1" lang="ja-JP" altLang="en-US" dirty="0" smtClean="0"/>
                  <a:t>　　　</a:t>
                </a:r>
                <a:r>
                  <a:rPr kumimoji="1" lang="en-US" altLang="ja-JP" dirty="0" smtClean="0"/>
                  <a:t>  </a:t>
                </a:r>
                <a:r>
                  <a:rPr kumimoji="1" lang="ja-JP" altLang="en-US" dirty="0" smtClean="0"/>
                  <a:t>出力</a:t>
                </a:r>
                <a:r>
                  <a:rPr kumimoji="1" lang="en-US" altLang="ja-JP" dirty="0" smtClean="0"/>
                  <a:t>(</a:t>
                </a:r>
                <a:r>
                  <a:rPr kumimoji="1" lang="ja-JP" altLang="en-US" dirty="0" smtClean="0"/>
                  <a:t>重要度を適応した特徴マップ</a:t>
                </a:r>
                <a14:m>
                  <m:oMath xmlns:m="http://schemas.openxmlformats.org/officeDocument/2006/math">
                    <m:acc>
                      <m:accPr>
                        <m:chr m:val="̂"/>
                        <m:ctrlPr>
                          <a:rPr kumimoji="1" lang="ja-JP" altLang="en-US" i="1" smtClean="0">
                            <a:latin typeface="Cambria Math" charset="0"/>
                          </a:rPr>
                        </m:ctrlPr>
                      </m:accPr>
                      <m:e>
                        <m:r>
                          <a:rPr kumimoji="1" lang="en-US" altLang="ja-JP" b="0" i="1" smtClean="0">
                            <a:latin typeface="Cambria Math" charset="0"/>
                          </a:rPr>
                          <m:t>𝑋</m:t>
                        </m:r>
                      </m:e>
                    </m:acc>
                  </m:oMath>
                </a14:m>
                <a:r>
                  <a:rPr kumimoji="1" lang="en-US" altLang="ja-JP" dirty="0" smtClean="0"/>
                  <a:t>)</a:t>
                </a:r>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371600" y="2963111"/>
                <a:ext cx="8939691" cy="3468194"/>
              </a:xfrm>
              <a:prstGeom prst="rect">
                <a:avLst/>
              </a:prstGeom>
              <a:blipFill rotWithShape="0">
                <a:blip r:embed="rId3"/>
                <a:stretch>
                  <a:fillRect l="-409" t="-1582" b="-15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83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SE</a:t>
            </a:r>
            <a:r>
              <a:rPr kumimoji="1" lang="ja-JP" altLang="en-US" sz="3200" dirty="0" smtClean="0"/>
              <a:t>ブロックを搭載した際のネットワーク構造</a:t>
            </a:r>
            <a:endParaRPr kumimoji="1" lang="ja-JP" altLang="en-US" sz="3200" dirty="0"/>
          </a:p>
        </p:txBody>
      </p:sp>
      <p:grpSp>
        <p:nvGrpSpPr>
          <p:cNvPr id="409" name="図形グループ 408"/>
          <p:cNvGrpSpPr/>
          <p:nvPr/>
        </p:nvGrpSpPr>
        <p:grpSpPr>
          <a:xfrm>
            <a:off x="3707476" y="1428750"/>
            <a:ext cx="6716499" cy="5220831"/>
            <a:chOff x="1371600" y="1305462"/>
            <a:chExt cx="6716499" cy="5220831"/>
          </a:xfrm>
        </p:grpSpPr>
        <p:cxnSp>
          <p:nvCxnSpPr>
            <p:cNvPr id="164" name="直線コネクタ 163"/>
            <p:cNvCxnSpPr/>
            <p:nvPr/>
          </p:nvCxnSpPr>
          <p:spPr>
            <a:xfrm flipV="1">
              <a:off x="3105022" y="1598329"/>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241409" y="1588152"/>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241855" y="1596556"/>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1722055" y="2150249"/>
              <a:ext cx="360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正方形/長方形 178"/>
            <p:cNvSpPr/>
            <p:nvPr/>
          </p:nvSpPr>
          <p:spPr>
            <a:xfrm>
              <a:off x="1433113" y="1900140"/>
              <a:ext cx="358256" cy="3799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正方形/長方形 179"/>
            <p:cNvSpPr/>
            <p:nvPr/>
          </p:nvSpPr>
          <p:spPr>
            <a:xfrm>
              <a:off x="1397894" y="1937782"/>
              <a:ext cx="358256" cy="37996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正方形/長方形 180"/>
            <p:cNvSpPr/>
            <p:nvPr/>
          </p:nvSpPr>
          <p:spPr>
            <a:xfrm>
              <a:off x="1371600" y="1999498"/>
              <a:ext cx="358256" cy="37996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角丸四角形 181"/>
            <p:cNvSpPr/>
            <p:nvPr/>
          </p:nvSpPr>
          <p:spPr>
            <a:xfrm>
              <a:off x="1861925" y="187607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83" name="角丸四角形 182"/>
            <p:cNvSpPr/>
            <p:nvPr/>
          </p:nvSpPr>
          <p:spPr>
            <a:xfrm>
              <a:off x="2276812" y="187183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85" name="角丸四角形 184"/>
            <p:cNvSpPr/>
            <p:nvPr/>
          </p:nvSpPr>
          <p:spPr>
            <a:xfrm>
              <a:off x="2461523" y="187373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86" name="角丸四角形 185"/>
            <p:cNvSpPr/>
            <p:nvPr/>
          </p:nvSpPr>
          <p:spPr>
            <a:xfrm>
              <a:off x="2635017" y="187154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87" name="角丸四角形 186"/>
            <p:cNvSpPr/>
            <p:nvPr/>
          </p:nvSpPr>
          <p:spPr>
            <a:xfrm>
              <a:off x="3046656" y="1900140"/>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93" name="角丸四角形 192"/>
            <p:cNvSpPr/>
            <p:nvPr/>
          </p:nvSpPr>
          <p:spPr>
            <a:xfrm>
              <a:off x="2461523" y="130546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cxnSp>
          <p:nvCxnSpPr>
            <p:cNvPr id="196" name="直線コネクタ 195"/>
            <p:cNvCxnSpPr/>
            <p:nvPr/>
          </p:nvCxnSpPr>
          <p:spPr>
            <a:xfrm flipV="1">
              <a:off x="5322055" y="2150249"/>
              <a:ext cx="2657" cy="41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角丸四角形 196"/>
            <p:cNvSpPr/>
            <p:nvPr/>
          </p:nvSpPr>
          <p:spPr>
            <a:xfrm>
              <a:off x="2838537" y="1845131"/>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199" name="直線コネクタ 198"/>
            <p:cNvCxnSpPr/>
            <p:nvPr/>
          </p:nvCxnSpPr>
          <p:spPr>
            <a:xfrm flipV="1">
              <a:off x="4133509" y="1606733"/>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69896" y="1596556"/>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コネクタ 200"/>
            <p:cNvCxnSpPr/>
            <p:nvPr/>
          </p:nvCxnSpPr>
          <p:spPr>
            <a:xfrm flipV="1">
              <a:off x="3270342" y="1604960"/>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角丸四角形 201"/>
            <p:cNvSpPr/>
            <p:nvPr/>
          </p:nvSpPr>
          <p:spPr>
            <a:xfrm>
              <a:off x="3305299" y="188023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03" name="角丸四角形 202"/>
            <p:cNvSpPr/>
            <p:nvPr/>
          </p:nvSpPr>
          <p:spPr>
            <a:xfrm>
              <a:off x="3490010" y="188213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04" name="角丸四角形 203"/>
            <p:cNvSpPr/>
            <p:nvPr/>
          </p:nvSpPr>
          <p:spPr>
            <a:xfrm>
              <a:off x="3663504" y="187994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05" name="角丸四角形 204"/>
            <p:cNvSpPr/>
            <p:nvPr/>
          </p:nvSpPr>
          <p:spPr>
            <a:xfrm>
              <a:off x="4075143" y="1908544"/>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207" name="角丸四角形 206"/>
            <p:cNvSpPr/>
            <p:nvPr/>
          </p:nvSpPr>
          <p:spPr>
            <a:xfrm>
              <a:off x="3867024" y="1853535"/>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208" name="直線コネクタ 207"/>
            <p:cNvCxnSpPr/>
            <p:nvPr/>
          </p:nvCxnSpPr>
          <p:spPr>
            <a:xfrm flipV="1">
              <a:off x="5151368" y="1606733"/>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a:off x="4287755" y="1596556"/>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V="1">
              <a:off x="4288201" y="1604960"/>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角丸四角形 210"/>
            <p:cNvSpPr/>
            <p:nvPr/>
          </p:nvSpPr>
          <p:spPr>
            <a:xfrm>
              <a:off x="4323158" y="188023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12" name="角丸四角形 211"/>
            <p:cNvSpPr/>
            <p:nvPr/>
          </p:nvSpPr>
          <p:spPr>
            <a:xfrm>
              <a:off x="4507869" y="188213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13" name="角丸四角形 212"/>
            <p:cNvSpPr/>
            <p:nvPr/>
          </p:nvSpPr>
          <p:spPr>
            <a:xfrm>
              <a:off x="4681363" y="187994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14" name="角丸四角形 213"/>
            <p:cNvSpPr/>
            <p:nvPr/>
          </p:nvSpPr>
          <p:spPr>
            <a:xfrm>
              <a:off x="5093002" y="1908544"/>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216" name="角丸四角形 215"/>
            <p:cNvSpPr/>
            <p:nvPr/>
          </p:nvSpPr>
          <p:spPr>
            <a:xfrm>
              <a:off x="4884883" y="1853535"/>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217" name="直線コネクタ 216"/>
            <p:cNvCxnSpPr/>
            <p:nvPr/>
          </p:nvCxnSpPr>
          <p:spPr>
            <a:xfrm>
              <a:off x="1707687" y="2567456"/>
              <a:ext cx="3614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flipH="1">
              <a:off x="1707688" y="2570563"/>
              <a:ext cx="0" cy="937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V="1">
              <a:off x="1710904" y="3509332"/>
              <a:ext cx="4279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直線コネクタ 273"/>
            <p:cNvCxnSpPr/>
            <p:nvPr/>
          </p:nvCxnSpPr>
          <p:spPr>
            <a:xfrm flipV="1">
              <a:off x="2675809" y="2963668"/>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線コネクタ 274"/>
            <p:cNvCxnSpPr/>
            <p:nvPr/>
          </p:nvCxnSpPr>
          <p:spPr>
            <a:xfrm>
              <a:off x="1812196" y="2953491"/>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線コネクタ 275"/>
            <p:cNvCxnSpPr/>
            <p:nvPr/>
          </p:nvCxnSpPr>
          <p:spPr>
            <a:xfrm flipV="1">
              <a:off x="1812642" y="2961895"/>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7" name="角丸四角形 276"/>
            <p:cNvSpPr/>
            <p:nvPr/>
          </p:nvSpPr>
          <p:spPr>
            <a:xfrm>
              <a:off x="1847599" y="323717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78" name="角丸四角形 277"/>
            <p:cNvSpPr/>
            <p:nvPr/>
          </p:nvSpPr>
          <p:spPr>
            <a:xfrm>
              <a:off x="2032310" y="323906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79" name="角丸四角形 278"/>
            <p:cNvSpPr/>
            <p:nvPr/>
          </p:nvSpPr>
          <p:spPr>
            <a:xfrm>
              <a:off x="2205804" y="323687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80" name="角丸四角形 279"/>
            <p:cNvSpPr/>
            <p:nvPr/>
          </p:nvSpPr>
          <p:spPr>
            <a:xfrm>
              <a:off x="2617443" y="3265479"/>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281" name="角丸四角形 280"/>
            <p:cNvSpPr/>
            <p:nvPr/>
          </p:nvSpPr>
          <p:spPr>
            <a:xfrm>
              <a:off x="2032310" y="267080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82" name="角丸四角形 281"/>
            <p:cNvSpPr/>
            <p:nvPr/>
          </p:nvSpPr>
          <p:spPr>
            <a:xfrm>
              <a:off x="2409324" y="3210470"/>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283" name="直線コネクタ 282"/>
            <p:cNvCxnSpPr/>
            <p:nvPr/>
          </p:nvCxnSpPr>
          <p:spPr>
            <a:xfrm flipV="1">
              <a:off x="3704296" y="2972072"/>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840683" y="2961895"/>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線コネクタ 284"/>
            <p:cNvCxnSpPr/>
            <p:nvPr/>
          </p:nvCxnSpPr>
          <p:spPr>
            <a:xfrm flipV="1">
              <a:off x="2841129" y="2970299"/>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角丸四角形 285"/>
            <p:cNvSpPr/>
            <p:nvPr/>
          </p:nvSpPr>
          <p:spPr>
            <a:xfrm>
              <a:off x="2876086" y="324557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87" name="角丸四角形 286"/>
            <p:cNvSpPr/>
            <p:nvPr/>
          </p:nvSpPr>
          <p:spPr>
            <a:xfrm>
              <a:off x="3060797" y="324747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88" name="角丸四角形 287"/>
            <p:cNvSpPr/>
            <p:nvPr/>
          </p:nvSpPr>
          <p:spPr>
            <a:xfrm>
              <a:off x="3234291" y="324528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89" name="角丸四角形 288"/>
            <p:cNvSpPr/>
            <p:nvPr/>
          </p:nvSpPr>
          <p:spPr>
            <a:xfrm>
              <a:off x="3645930" y="3273883"/>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291" name="角丸四角形 290"/>
            <p:cNvSpPr/>
            <p:nvPr/>
          </p:nvSpPr>
          <p:spPr>
            <a:xfrm>
              <a:off x="3437811" y="3218874"/>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292" name="直線コネクタ 291"/>
            <p:cNvCxnSpPr/>
            <p:nvPr/>
          </p:nvCxnSpPr>
          <p:spPr>
            <a:xfrm flipV="1">
              <a:off x="4722155" y="2972072"/>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3858542" y="2961895"/>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直線コネクタ 293"/>
            <p:cNvCxnSpPr/>
            <p:nvPr/>
          </p:nvCxnSpPr>
          <p:spPr>
            <a:xfrm flipV="1">
              <a:off x="3858988" y="2970299"/>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5" name="角丸四角形 294"/>
            <p:cNvSpPr/>
            <p:nvPr/>
          </p:nvSpPr>
          <p:spPr>
            <a:xfrm>
              <a:off x="3893945" y="324557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96" name="角丸四角形 295"/>
            <p:cNvSpPr/>
            <p:nvPr/>
          </p:nvSpPr>
          <p:spPr>
            <a:xfrm>
              <a:off x="4078656" y="324747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97" name="角丸四角形 296"/>
            <p:cNvSpPr/>
            <p:nvPr/>
          </p:nvSpPr>
          <p:spPr>
            <a:xfrm>
              <a:off x="4252150" y="324528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98" name="角丸四角形 297"/>
            <p:cNvSpPr/>
            <p:nvPr/>
          </p:nvSpPr>
          <p:spPr>
            <a:xfrm>
              <a:off x="4663789" y="3273883"/>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00" name="角丸四角形 299"/>
            <p:cNvSpPr/>
            <p:nvPr/>
          </p:nvSpPr>
          <p:spPr>
            <a:xfrm>
              <a:off x="4455670" y="3218874"/>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01" name="直線コネクタ 300"/>
            <p:cNvCxnSpPr/>
            <p:nvPr/>
          </p:nvCxnSpPr>
          <p:spPr>
            <a:xfrm flipV="1">
              <a:off x="5770115" y="2979285"/>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4906502" y="2969108"/>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V="1">
              <a:off x="4906948" y="2977512"/>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4" name="角丸四角形 303"/>
            <p:cNvSpPr/>
            <p:nvPr/>
          </p:nvSpPr>
          <p:spPr>
            <a:xfrm>
              <a:off x="4941905" y="325278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05" name="角丸四角形 304"/>
            <p:cNvSpPr/>
            <p:nvPr/>
          </p:nvSpPr>
          <p:spPr>
            <a:xfrm>
              <a:off x="5126616" y="325468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06" name="角丸四角形 305"/>
            <p:cNvSpPr/>
            <p:nvPr/>
          </p:nvSpPr>
          <p:spPr>
            <a:xfrm>
              <a:off x="5300110" y="325249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07" name="角丸四角形 306"/>
            <p:cNvSpPr/>
            <p:nvPr/>
          </p:nvSpPr>
          <p:spPr>
            <a:xfrm>
              <a:off x="5711749" y="3281096"/>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09" name="角丸四角形 308"/>
            <p:cNvSpPr/>
            <p:nvPr/>
          </p:nvSpPr>
          <p:spPr>
            <a:xfrm>
              <a:off x="5503630" y="3226087"/>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11" name="直線コネクタ 310"/>
            <p:cNvCxnSpPr/>
            <p:nvPr/>
          </p:nvCxnSpPr>
          <p:spPr>
            <a:xfrm flipV="1">
              <a:off x="5994548" y="3505520"/>
              <a:ext cx="2657" cy="41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直線コネクタ 311"/>
            <p:cNvCxnSpPr/>
            <p:nvPr/>
          </p:nvCxnSpPr>
          <p:spPr>
            <a:xfrm flipV="1">
              <a:off x="1707687" y="3922727"/>
              <a:ext cx="4279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1707687" y="3922727"/>
              <a:ext cx="0" cy="937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1707687" y="4856316"/>
              <a:ext cx="6380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線コネクタ 316"/>
            <p:cNvCxnSpPr/>
            <p:nvPr/>
          </p:nvCxnSpPr>
          <p:spPr>
            <a:xfrm flipV="1">
              <a:off x="2643763" y="4314970"/>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a:off x="1780150" y="4304793"/>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780596" y="4313197"/>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0" name="角丸四角形 319"/>
            <p:cNvSpPr/>
            <p:nvPr/>
          </p:nvSpPr>
          <p:spPr>
            <a:xfrm>
              <a:off x="1815553" y="458847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1" name="角丸四角形 320"/>
            <p:cNvSpPr/>
            <p:nvPr/>
          </p:nvSpPr>
          <p:spPr>
            <a:xfrm>
              <a:off x="2000264" y="459037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2" name="角丸四角形 321"/>
            <p:cNvSpPr/>
            <p:nvPr/>
          </p:nvSpPr>
          <p:spPr>
            <a:xfrm>
              <a:off x="2173758" y="458818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3" name="角丸四角形 322"/>
            <p:cNvSpPr/>
            <p:nvPr/>
          </p:nvSpPr>
          <p:spPr>
            <a:xfrm>
              <a:off x="2585397" y="4616781"/>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24" name="角丸四角形 323"/>
            <p:cNvSpPr/>
            <p:nvPr/>
          </p:nvSpPr>
          <p:spPr>
            <a:xfrm>
              <a:off x="2000264" y="402210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5" name="角丸四角形 324"/>
            <p:cNvSpPr/>
            <p:nvPr/>
          </p:nvSpPr>
          <p:spPr>
            <a:xfrm>
              <a:off x="2377278" y="4561772"/>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26" name="直線コネクタ 325"/>
            <p:cNvCxnSpPr/>
            <p:nvPr/>
          </p:nvCxnSpPr>
          <p:spPr>
            <a:xfrm flipV="1">
              <a:off x="3672250" y="4323374"/>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a:off x="2808637" y="4313197"/>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線コネクタ 327"/>
            <p:cNvCxnSpPr/>
            <p:nvPr/>
          </p:nvCxnSpPr>
          <p:spPr>
            <a:xfrm flipV="1">
              <a:off x="2809083" y="4321601"/>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9" name="角丸四角形 328"/>
            <p:cNvSpPr/>
            <p:nvPr/>
          </p:nvSpPr>
          <p:spPr>
            <a:xfrm>
              <a:off x="2844040" y="459687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0" name="角丸四角形 329"/>
            <p:cNvSpPr/>
            <p:nvPr/>
          </p:nvSpPr>
          <p:spPr>
            <a:xfrm>
              <a:off x="3028751" y="459877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1" name="角丸四角形 330"/>
            <p:cNvSpPr/>
            <p:nvPr/>
          </p:nvSpPr>
          <p:spPr>
            <a:xfrm>
              <a:off x="3202245" y="459658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2" name="角丸四角形 331"/>
            <p:cNvSpPr/>
            <p:nvPr/>
          </p:nvSpPr>
          <p:spPr>
            <a:xfrm>
              <a:off x="3613884" y="4625185"/>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34" name="角丸四角形 333"/>
            <p:cNvSpPr/>
            <p:nvPr/>
          </p:nvSpPr>
          <p:spPr>
            <a:xfrm>
              <a:off x="3405765" y="4570176"/>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35" name="直線コネクタ 334"/>
            <p:cNvCxnSpPr/>
            <p:nvPr/>
          </p:nvCxnSpPr>
          <p:spPr>
            <a:xfrm flipV="1">
              <a:off x="4690109" y="4323374"/>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a:off x="3826496" y="4313197"/>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flipV="1">
              <a:off x="3826942" y="4321601"/>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角丸四角形 337"/>
            <p:cNvSpPr/>
            <p:nvPr/>
          </p:nvSpPr>
          <p:spPr>
            <a:xfrm>
              <a:off x="3861899" y="459687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9" name="角丸四角形 338"/>
            <p:cNvSpPr/>
            <p:nvPr/>
          </p:nvSpPr>
          <p:spPr>
            <a:xfrm>
              <a:off x="4046610" y="459877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40" name="角丸四角形 339"/>
            <p:cNvSpPr/>
            <p:nvPr/>
          </p:nvSpPr>
          <p:spPr>
            <a:xfrm>
              <a:off x="4220104" y="459658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41" name="角丸四角形 340"/>
            <p:cNvSpPr/>
            <p:nvPr/>
          </p:nvSpPr>
          <p:spPr>
            <a:xfrm>
              <a:off x="4631743" y="4625185"/>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43" name="角丸四角形 342"/>
            <p:cNvSpPr/>
            <p:nvPr/>
          </p:nvSpPr>
          <p:spPr>
            <a:xfrm>
              <a:off x="4423624" y="4570176"/>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44" name="直線コネクタ 343"/>
            <p:cNvCxnSpPr/>
            <p:nvPr/>
          </p:nvCxnSpPr>
          <p:spPr>
            <a:xfrm flipV="1">
              <a:off x="5738069" y="4318313"/>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a:off x="4874456" y="4308136"/>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線コネクタ 345"/>
            <p:cNvCxnSpPr/>
            <p:nvPr/>
          </p:nvCxnSpPr>
          <p:spPr>
            <a:xfrm flipV="1">
              <a:off x="4874902" y="4316540"/>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7" name="角丸四角形 346"/>
            <p:cNvSpPr/>
            <p:nvPr/>
          </p:nvSpPr>
          <p:spPr>
            <a:xfrm>
              <a:off x="4909859" y="459181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48" name="角丸四角形 347"/>
            <p:cNvSpPr/>
            <p:nvPr/>
          </p:nvSpPr>
          <p:spPr>
            <a:xfrm>
              <a:off x="5094570" y="459371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49" name="角丸四角形 348"/>
            <p:cNvSpPr/>
            <p:nvPr/>
          </p:nvSpPr>
          <p:spPr>
            <a:xfrm>
              <a:off x="5268064" y="459152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50" name="角丸四角形 349"/>
            <p:cNvSpPr/>
            <p:nvPr/>
          </p:nvSpPr>
          <p:spPr>
            <a:xfrm>
              <a:off x="5679703" y="4620124"/>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52" name="角丸四角形 351"/>
            <p:cNvSpPr/>
            <p:nvPr/>
          </p:nvSpPr>
          <p:spPr>
            <a:xfrm>
              <a:off x="5471584" y="4565115"/>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55" name="直線コネクタ 354"/>
            <p:cNvCxnSpPr/>
            <p:nvPr/>
          </p:nvCxnSpPr>
          <p:spPr>
            <a:xfrm flipV="1">
              <a:off x="6758647" y="4320031"/>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直線コネクタ 355"/>
            <p:cNvCxnSpPr/>
            <p:nvPr/>
          </p:nvCxnSpPr>
          <p:spPr>
            <a:xfrm>
              <a:off x="5895034" y="4309854"/>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直線コネクタ 356"/>
            <p:cNvCxnSpPr/>
            <p:nvPr/>
          </p:nvCxnSpPr>
          <p:spPr>
            <a:xfrm flipV="1">
              <a:off x="5895480" y="4318258"/>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 name="角丸四角形 357"/>
            <p:cNvSpPr/>
            <p:nvPr/>
          </p:nvSpPr>
          <p:spPr>
            <a:xfrm>
              <a:off x="5930437" y="459353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59" name="角丸四角形 358"/>
            <p:cNvSpPr/>
            <p:nvPr/>
          </p:nvSpPr>
          <p:spPr>
            <a:xfrm>
              <a:off x="6115148" y="459543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0" name="角丸四角形 359"/>
            <p:cNvSpPr/>
            <p:nvPr/>
          </p:nvSpPr>
          <p:spPr>
            <a:xfrm>
              <a:off x="6288642" y="459324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1" name="角丸四角形 360"/>
            <p:cNvSpPr/>
            <p:nvPr/>
          </p:nvSpPr>
          <p:spPr>
            <a:xfrm>
              <a:off x="6700281" y="4621842"/>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63" name="角丸四角形 362"/>
            <p:cNvSpPr/>
            <p:nvPr/>
          </p:nvSpPr>
          <p:spPr>
            <a:xfrm>
              <a:off x="6492162" y="4566833"/>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64" name="直線コネクタ 363"/>
            <p:cNvCxnSpPr/>
            <p:nvPr/>
          </p:nvCxnSpPr>
          <p:spPr>
            <a:xfrm flipV="1">
              <a:off x="7806607" y="4314970"/>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直線コネクタ 364"/>
            <p:cNvCxnSpPr/>
            <p:nvPr/>
          </p:nvCxnSpPr>
          <p:spPr>
            <a:xfrm>
              <a:off x="6942994" y="4304793"/>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直線コネクタ 365"/>
            <p:cNvCxnSpPr/>
            <p:nvPr/>
          </p:nvCxnSpPr>
          <p:spPr>
            <a:xfrm flipV="1">
              <a:off x="6943440" y="4313197"/>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7" name="角丸四角形 366"/>
            <p:cNvSpPr/>
            <p:nvPr/>
          </p:nvSpPr>
          <p:spPr>
            <a:xfrm>
              <a:off x="6978397" y="458847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8" name="角丸四角形 367"/>
            <p:cNvSpPr/>
            <p:nvPr/>
          </p:nvSpPr>
          <p:spPr>
            <a:xfrm>
              <a:off x="7163108" y="459037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9" name="角丸四角形 368"/>
            <p:cNvSpPr/>
            <p:nvPr/>
          </p:nvSpPr>
          <p:spPr>
            <a:xfrm>
              <a:off x="7336602" y="458818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70" name="角丸四角形 369"/>
            <p:cNvSpPr/>
            <p:nvPr/>
          </p:nvSpPr>
          <p:spPr>
            <a:xfrm>
              <a:off x="7748241" y="4616781"/>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72" name="角丸四角形 371"/>
            <p:cNvSpPr/>
            <p:nvPr/>
          </p:nvSpPr>
          <p:spPr>
            <a:xfrm>
              <a:off x="7540122" y="4561772"/>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74" name="直線コネクタ 373"/>
            <p:cNvCxnSpPr/>
            <p:nvPr/>
          </p:nvCxnSpPr>
          <p:spPr>
            <a:xfrm flipV="1">
              <a:off x="8084114" y="4860443"/>
              <a:ext cx="2657" cy="41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直線コネクタ 374"/>
            <p:cNvCxnSpPr/>
            <p:nvPr/>
          </p:nvCxnSpPr>
          <p:spPr>
            <a:xfrm>
              <a:off x="1701061" y="5277650"/>
              <a:ext cx="6380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線コネクタ 375"/>
            <p:cNvCxnSpPr/>
            <p:nvPr/>
          </p:nvCxnSpPr>
          <p:spPr>
            <a:xfrm flipH="1">
              <a:off x="1701061" y="5277650"/>
              <a:ext cx="0" cy="937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直線矢印コネクタ 376"/>
            <p:cNvCxnSpPr/>
            <p:nvPr/>
          </p:nvCxnSpPr>
          <p:spPr>
            <a:xfrm>
              <a:off x="1701061" y="6214804"/>
              <a:ext cx="3659881"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8" name="直線コネクタ 377"/>
            <p:cNvCxnSpPr/>
            <p:nvPr/>
          </p:nvCxnSpPr>
          <p:spPr>
            <a:xfrm flipV="1">
              <a:off x="2617197" y="5667192"/>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直線コネクタ 378"/>
            <p:cNvCxnSpPr/>
            <p:nvPr/>
          </p:nvCxnSpPr>
          <p:spPr>
            <a:xfrm>
              <a:off x="1753584" y="5657015"/>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直線コネクタ 379"/>
            <p:cNvCxnSpPr/>
            <p:nvPr/>
          </p:nvCxnSpPr>
          <p:spPr>
            <a:xfrm flipV="1">
              <a:off x="1754030" y="5665419"/>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1" name="角丸四角形 380"/>
            <p:cNvSpPr/>
            <p:nvPr/>
          </p:nvSpPr>
          <p:spPr>
            <a:xfrm>
              <a:off x="1788987" y="594069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82" name="角丸四角形 381"/>
            <p:cNvSpPr/>
            <p:nvPr/>
          </p:nvSpPr>
          <p:spPr>
            <a:xfrm>
              <a:off x="1973698" y="594259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83" name="角丸四角形 382"/>
            <p:cNvSpPr/>
            <p:nvPr/>
          </p:nvSpPr>
          <p:spPr>
            <a:xfrm>
              <a:off x="2147192" y="594040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84" name="角丸四角形 383"/>
            <p:cNvSpPr/>
            <p:nvPr/>
          </p:nvSpPr>
          <p:spPr>
            <a:xfrm>
              <a:off x="2558831" y="5969003"/>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85" name="角丸四角形 384"/>
            <p:cNvSpPr/>
            <p:nvPr/>
          </p:nvSpPr>
          <p:spPr>
            <a:xfrm>
              <a:off x="1973698" y="537432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86" name="角丸四角形 385"/>
            <p:cNvSpPr/>
            <p:nvPr/>
          </p:nvSpPr>
          <p:spPr>
            <a:xfrm>
              <a:off x="2350712" y="5913994"/>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87" name="直線コネクタ 386"/>
            <p:cNvCxnSpPr/>
            <p:nvPr/>
          </p:nvCxnSpPr>
          <p:spPr>
            <a:xfrm flipV="1">
              <a:off x="3645684" y="5675596"/>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直線コネクタ 387"/>
            <p:cNvCxnSpPr/>
            <p:nvPr/>
          </p:nvCxnSpPr>
          <p:spPr>
            <a:xfrm>
              <a:off x="2782071" y="5665419"/>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直線コネクタ 388"/>
            <p:cNvCxnSpPr/>
            <p:nvPr/>
          </p:nvCxnSpPr>
          <p:spPr>
            <a:xfrm flipV="1">
              <a:off x="2782517" y="5673823"/>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角丸四角形 389"/>
            <p:cNvSpPr/>
            <p:nvPr/>
          </p:nvSpPr>
          <p:spPr>
            <a:xfrm>
              <a:off x="2817474" y="594909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91" name="角丸四角形 390"/>
            <p:cNvSpPr/>
            <p:nvPr/>
          </p:nvSpPr>
          <p:spPr>
            <a:xfrm>
              <a:off x="3002185" y="595099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92" name="角丸四角形 391"/>
            <p:cNvSpPr/>
            <p:nvPr/>
          </p:nvSpPr>
          <p:spPr>
            <a:xfrm>
              <a:off x="3175679" y="594880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93" name="角丸四角形 392"/>
            <p:cNvSpPr/>
            <p:nvPr/>
          </p:nvSpPr>
          <p:spPr>
            <a:xfrm>
              <a:off x="3587318" y="5977407"/>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95" name="角丸四角形 394"/>
            <p:cNvSpPr/>
            <p:nvPr/>
          </p:nvSpPr>
          <p:spPr>
            <a:xfrm>
              <a:off x="3379199" y="5922398"/>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cxnSp>
          <p:nvCxnSpPr>
            <p:cNvPr id="396" name="直線コネクタ 395"/>
            <p:cNvCxnSpPr/>
            <p:nvPr/>
          </p:nvCxnSpPr>
          <p:spPr>
            <a:xfrm flipV="1">
              <a:off x="4663543" y="5675596"/>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線コネクタ 396"/>
            <p:cNvCxnSpPr/>
            <p:nvPr/>
          </p:nvCxnSpPr>
          <p:spPr>
            <a:xfrm>
              <a:off x="3799930" y="5665419"/>
              <a:ext cx="8636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直線コネクタ 397"/>
            <p:cNvCxnSpPr/>
            <p:nvPr/>
          </p:nvCxnSpPr>
          <p:spPr>
            <a:xfrm flipV="1">
              <a:off x="3800376" y="5673823"/>
              <a:ext cx="0" cy="547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9" name="角丸四角形 398"/>
            <p:cNvSpPr/>
            <p:nvPr/>
          </p:nvSpPr>
          <p:spPr>
            <a:xfrm>
              <a:off x="3835333" y="594909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00" name="角丸四角形 399"/>
            <p:cNvSpPr/>
            <p:nvPr/>
          </p:nvSpPr>
          <p:spPr>
            <a:xfrm>
              <a:off x="4020044" y="595099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01" name="角丸四角形 400"/>
            <p:cNvSpPr/>
            <p:nvPr/>
          </p:nvSpPr>
          <p:spPr>
            <a:xfrm>
              <a:off x="4193538" y="594880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02" name="角丸四角形 401"/>
            <p:cNvSpPr/>
            <p:nvPr/>
          </p:nvSpPr>
          <p:spPr>
            <a:xfrm>
              <a:off x="4605177" y="5977407"/>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404" name="角丸四角形 403"/>
            <p:cNvSpPr/>
            <p:nvPr/>
          </p:nvSpPr>
          <p:spPr>
            <a:xfrm>
              <a:off x="4397058" y="5922398"/>
              <a:ext cx="122400" cy="576000"/>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600" dirty="0" smtClean="0">
                  <a:solidFill>
                    <a:schemeClr val="bg1"/>
                  </a:solidFill>
                </a:rPr>
                <a:t>SE</a:t>
              </a:r>
              <a:r>
                <a:rPr kumimoji="1" lang="ja-JP" altLang="en-US" sz="600" dirty="0" smtClean="0">
                  <a:solidFill>
                    <a:schemeClr val="bg1"/>
                  </a:solidFill>
                </a:rPr>
                <a:t>ブロック</a:t>
              </a:r>
              <a:endParaRPr kumimoji="1" lang="ja-JP" altLang="en-US" sz="600" dirty="0">
                <a:solidFill>
                  <a:schemeClr val="bg1"/>
                </a:solidFill>
              </a:endParaRPr>
            </a:p>
          </p:txBody>
        </p:sp>
        <p:sp>
          <p:nvSpPr>
            <p:cNvPr id="405" name="角丸四角形 404"/>
            <p:cNvSpPr/>
            <p:nvPr/>
          </p:nvSpPr>
          <p:spPr>
            <a:xfrm>
              <a:off x="2032961" y="1809679"/>
              <a:ext cx="150851" cy="629444"/>
            </a:xfrm>
            <a:prstGeom prst="round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700" dirty="0" err="1"/>
                <a:t>MaxPool</a:t>
              </a:r>
              <a:endParaRPr kumimoji="1" lang="ja-JP" altLang="en-US" sz="700" dirty="0"/>
            </a:p>
          </p:txBody>
        </p:sp>
        <p:sp>
          <p:nvSpPr>
            <p:cNvPr id="406" name="角丸四角形 405"/>
            <p:cNvSpPr/>
            <p:nvPr/>
          </p:nvSpPr>
          <p:spPr>
            <a:xfrm>
              <a:off x="4815841" y="5896849"/>
              <a:ext cx="150851" cy="629444"/>
            </a:xfrm>
            <a:prstGeom prst="round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700" dirty="0" err="1"/>
                <a:t>MaxPool</a:t>
              </a:r>
              <a:endParaRPr kumimoji="1" lang="ja-JP" altLang="en-US" sz="700" dirty="0"/>
            </a:p>
          </p:txBody>
        </p:sp>
        <p:sp>
          <p:nvSpPr>
            <p:cNvPr id="407" name="角丸四角形 406"/>
            <p:cNvSpPr/>
            <p:nvPr/>
          </p:nvSpPr>
          <p:spPr>
            <a:xfrm>
              <a:off x="5073385" y="6009771"/>
              <a:ext cx="99907" cy="384446"/>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800" dirty="0"/>
                <a:t>FC</a:t>
              </a:r>
              <a:endParaRPr kumimoji="1" lang="ja-JP" altLang="en-US" sz="800" dirty="0"/>
            </a:p>
          </p:txBody>
        </p:sp>
      </p:grpSp>
      <p:sp>
        <p:nvSpPr>
          <p:cNvPr id="410" name="テキスト ボックス 409"/>
          <p:cNvSpPr txBox="1"/>
          <p:nvPr/>
        </p:nvSpPr>
        <p:spPr>
          <a:xfrm>
            <a:off x="1149684" y="1595308"/>
            <a:ext cx="2211696" cy="369332"/>
          </a:xfrm>
          <a:prstGeom prst="rect">
            <a:avLst/>
          </a:prstGeom>
          <a:noFill/>
        </p:spPr>
        <p:txBody>
          <a:bodyPr wrap="none" rtlCol="0">
            <a:spAutoFit/>
          </a:bodyPr>
          <a:lstStyle/>
          <a:p>
            <a:pPr marL="285750" indent="-285750">
              <a:buFont typeface="Wingdings" charset="2"/>
              <a:buChar char="n"/>
            </a:pPr>
            <a:r>
              <a:rPr kumimoji="1" lang="en-US" altLang="ja-JP" dirty="0" err="1" smtClean="0"/>
              <a:t>Tensorflow</a:t>
            </a:r>
            <a:r>
              <a:rPr kumimoji="1" lang="ja-JP" altLang="en-US" dirty="0" smtClean="0"/>
              <a:t>で実装</a:t>
            </a:r>
            <a:endParaRPr kumimoji="1" lang="ja-JP" altLang="en-US" dirty="0"/>
          </a:p>
        </p:txBody>
      </p:sp>
    </p:spTree>
    <p:extLst>
      <p:ext uri="{BB962C8B-B14F-4D97-AF65-F5344CB8AC3E}">
        <p14:creationId xmlns:p14="http://schemas.microsoft.com/office/powerpoint/2010/main" val="180707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アプリ開発</a:t>
            </a:r>
            <a:endParaRPr kumimoji="1" lang="ja-JP" altLang="en-US" dirty="0"/>
          </a:p>
        </p:txBody>
      </p:sp>
      <p:sp>
        <p:nvSpPr>
          <p:cNvPr id="3" name="テキスト ボックス 2"/>
          <p:cNvSpPr txBox="1"/>
          <p:nvPr/>
        </p:nvSpPr>
        <p:spPr>
          <a:xfrm>
            <a:off x="1371600" y="1628392"/>
            <a:ext cx="7236276" cy="1015663"/>
          </a:xfrm>
          <a:prstGeom prst="rect">
            <a:avLst/>
          </a:prstGeom>
          <a:noFill/>
        </p:spPr>
        <p:txBody>
          <a:bodyPr wrap="none" rtlCol="0">
            <a:spAutoFit/>
          </a:bodyPr>
          <a:lstStyle/>
          <a:p>
            <a:r>
              <a:rPr kumimoji="1" lang="ja-JP" altLang="en-US" sz="2000" dirty="0" smtClean="0">
                <a:solidFill>
                  <a:srgbClr val="FF0000"/>
                </a:solidFill>
              </a:rPr>
              <a:t>アプリの動作の流れ</a:t>
            </a:r>
            <a:endParaRPr kumimoji="1" lang="en-US" altLang="ja-JP" sz="2000" dirty="0" smtClean="0">
              <a:solidFill>
                <a:srgbClr val="FF0000"/>
              </a:solidFill>
            </a:endParaRPr>
          </a:p>
          <a:p>
            <a:endParaRPr kumimoji="1" lang="en-US" altLang="ja-JP" sz="2000" dirty="0" smtClean="0"/>
          </a:p>
          <a:p>
            <a:r>
              <a:rPr kumimoji="1" lang="ja-JP" altLang="en-US" sz="2000" dirty="0"/>
              <a:t>　</a:t>
            </a:r>
            <a:r>
              <a:rPr kumimoji="1" lang="ja-JP" altLang="en-US" sz="2000" dirty="0" smtClean="0"/>
              <a:t>写真の選択→選択した写真の表示→写真の評価結果の表示</a:t>
            </a:r>
            <a:endParaRPr kumimoji="1" lang="ja-JP" altLang="en-US" sz="2000" dirty="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35957" t="10001" r="36419" b="3456"/>
          <a:stretch/>
        </p:blipFill>
        <p:spPr>
          <a:xfrm>
            <a:off x="1490133" y="3114292"/>
            <a:ext cx="1625793" cy="3183466"/>
          </a:xfrm>
          <a:prstGeom prst="rect">
            <a:avLst/>
          </a:prstGeom>
        </p:spPr>
      </p:pic>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36420" t="10001" r="36111" b="3456"/>
          <a:stretch/>
        </p:blipFill>
        <p:spPr>
          <a:xfrm>
            <a:off x="4148666" y="3114292"/>
            <a:ext cx="1616711" cy="3183466"/>
          </a:xfrm>
          <a:prstGeom prst="rect">
            <a:avLst/>
          </a:prstGeom>
        </p:spPr>
      </p:pic>
      <p:pic>
        <p:nvPicPr>
          <p:cNvPr id="6" name="図 5"/>
          <p:cNvPicPr>
            <a:picLocks noChangeAspect="1"/>
          </p:cNvPicPr>
          <p:nvPr/>
        </p:nvPicPr>
        <p:blipFill rotWithShape="1">
          <a:blip r:embed="rId4">
            <a:extLst>
              <a:ext uri="{28A0092B-C50C-407E-A947-70E740481C1C}">
                <a14:useLocalDpi xmlns:a14="http://schemas.microsoft.com/office/drawing/2010/main" val="0"/>
              </a:ext>
            </a:extLst>
          </a:blip>
          <a:srcRect l="36265" t="10000" r="35957" b="3210"/>
          <a:stretch/>
        </p:blipFill>
        <p:spPr>
          <a:xfrm>
            <a:off x="6798117" y="3114292"/>
            <a:ext cx="1616711" cy="3157076"/>
          </a:xfrm>
          <a:prstGeom prst="rect">
            <a:avLst/>
          </a:prstGeom>
        </p:spPr>
      </p:pic>
      <p:pic>
        <p:nvPicPr>
          <p:cNvPr id="7" name="図 6"/>
          <p:cNvPicPr>
            <a:picLocks noChangeAspect="1"/>
          </p:cNvPicPr>
          <p:nvPr/>
        </p:nvPicPr>
        <p:blipFill rotWithShape="1">
          <a:blip r:embed="rId5">
            <a:extLst>
              <a:ext uri="{28A0092B-C50C-407E-A947-70E740481C1C}">
                <a14:useLocalDpi xmlns:a14="http://schemas.microsoft.com/office/drawing/2010/main" val="0"/>
              </a:ext>
            </a:extLst>
          </a:blip>
          <a:srcRect l="36111" t="10001" r="37037" b="3703"/>
          <a:stretch/>
        </p:blipFill>
        <p:spPr>
          <a:xfrm>
            <a:off x="9447568" y="3082345"/>
            <a:ext cx="1616711" cy="3247359"/>
          </a:xfrm>
          <a:prstGeom prst="rect">
            <a:avLst/>
          </a:prstGeom>
        </p:spPr>
      </p:pic>
      <p:sp>
        <p:nvSpPr>
          <p:cNvPr id="8" name="右矢印 7"/>
          <p:cNvSpPr/>
          <p:nvPr/>
        </p:nvSpPr>
        <p:spPr>
          <a:xfrm>
            <a:off x="3376125" y="4344358"/>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6015615" y="4331164"/>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665066" y="4329163"/>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6547878" y="2834640"/>
            <a:ext cx="4816808" cy="3735977"/>
          </a:xfrm>
          <a:prstGeom prst="roundRect">
            <a:avLst/>
          </a:prstGeom>
          <a:noFill/>
          <a:ln w="1905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250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アプリ開発</a:t>
            </a:r>
            <a:endParaRPr kumimoji="1" lang="ja-JP" altLang="en-US" dirty="0"/>
          </a:p>
        </p:txBody>
      </p:sp>
      <p:sp>
        <p:nvSpPr>
          <p:cNvPr id="3" name="テキスト ボックス 2"/>
          <p:cNvSpPr txBox="1"/>
          <p:nvPr/>
        </p:nvSpPr>
        <p:spPr>
          <a:xfrm>
            <a:off x="1371600" y="1628392"/>
            <a:ext cx="7712368" cy="1015663"/>
          </a:xfrm>
          <a:prstGeom prst="rect">
            <a:avLst/>
          </a:prstGeom>
          <a:noFill/>
        </p:spPr>
        <p:txBody>
          <a:bodyPr wrap="none" rtlCol="0">
            <a:spAutoFit/>
          </a:bodyPr>
          <a:lstStyle/>
          <a:p>
            <a:r>
              <a:rPr kumimoji="1" lang="ja-JP" altLang="en-US" sz="2000" dirty="0" smtClean="0">
                <a:solidFill>
                  <a:srgbClr val="FF0000"/>
                </a:solidFill>
              </a:rPr>
              <a:t>アプリの動作の流れ</a:t>
            </a:r>
            <a:endParaRPr kumimoji="1" lang="en-US" altLang="ja-JP" sz="2000" dirty="0" smtClean="0">
              <a:solidFill>
                <a:srgbClr val="FF0000"/>
              </a:solidFill>
            </a:endParaRPr>
          </a:p>
          <a:p>
            <a:endParaRPr kumimoji="1" lang="en-US" altLang="ja-JP" sz="2000" dirty="0">
              <a:solidFill>
                <a:srgbClr val="FF0000"/>
              </a:solidFill>
            </a:endParaRPr>
          </a:p>
          <a:p>
            <a:r>
              <a:rPr kumimoji="1" lang="ja-JP" altLang="en-US" sz="2000" dirty="0" smtClean="0">
                <a:solidFill>
                  <a:srgbClr val="FF0000"/>
                </a:solidFill>
              </a:rPr>
              <a:t>　</a:t>
            </a:r>
            <a:r>
              <a:rPr kumimoji="1" lang="ja-JP" altLang="en-US" sz="2000" dirty="0" smtClean="0"/>
              <a:t>ライブラリで選択</a:t>
            </a:r>
            <a:r>
              <a:rPr kumimoji="1" lang="en-US" altLang="ja-JP" sz="2000" dirty="0" smtClean="0"/>
              <a:t> or </a:t>
            </a:r>
            <a:r>
              <a:rPr kumimoji="1" lang="ja-JP" altLang="en-US" sz="2000" dirty="0" smtClean="0"/>
              <a:t>写真を撮影するを選択できるようなアプリ</a:t>
            </a:r>
            <a:endParaRPr kumimoji="1" lang="en-US" altLang="ja-JP" sz="2000" dirty="0" smtClean="0"/>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35957" t="10001" r="36419" b="3456"/>
          <a:stretch/>
        </p:blipFill>
        <p:spPr>
          <a:xfrm>
            <a:off x="1490133" y="3114292"/>
            <a:ext cx="1625793" cy="3183466"/>
          </a:xfrm>
          <a:prstGeom prst="rect">
            <a:avLst/>
          </a:prstGeom>
        </p:spPr>
      </p:pic>
      <p:pic>
        <p:nvPicPr>
          <p:cNvPr id="6" name="図 5"/>
          <p:cNvPicPr>
            <a:picLocks noChangeAspect="1"/>
          </p:cNvPicPr>
          <p:nvPr/>
        </p:nvPicPr>
        <p:blipFill rotWithShape="1">
          <a:blip r:embed="rId3">
            <a:extLst>
              <a:ext uri="{28A0092B-C50C-407E-A947-70E740481C1C}">
                <a14:useLocalDpi xmlns:a14="http://schemas.microsoft.com/office/drawing/2010/main" val="0"/>
              </a:ext>
            </a:extLst>
          </a:blip>
          <a:srcRect l="36265" t="10000" r="35957" b="3210"/>
          <a:stretch/>
        </p:blipFill>
        <p:spPr>
          <a:xfrm>
            <a:off x="6798117" y="3114292"/>
            <a:ext cx="1616711" cy="3157076"/>
          </a:xfrm>
          <a:prstGeom prst="rect">
            <a:avLst/>
          </a:prstGeom>
        </p:spPr>
      </p:pic>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l="36111" t="10001" r="37037" b="3703"/>
          <a:stretch/>
        </p:blipFill>
        <p:spPr>
          <a:xfrm>
            <a:off x="9447568" y="3082345"/>
            <a:ext cx="1616711" cy="3247359"/>
          </a:xfrm>
          <a:prstGeom prst="rect">
            <a:avLst/>
          </a:prstGeom>
        </p:spPr>
      </p:pic>
      <p:sp>
        <p:nvSpPr>
          <p:cNvPr id="8" name="右矢印 7"/>
          <p:cNvSpPr/>
          <p:nvPr/>
        </p:nvSpPr>
        <p:spPr>
          <a:xfrm>
            <a:off x="3376125" y="4344358"/>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6015615" y="4331164"/>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665066" y="4329163"/>
            <a:ext cx="532263" cy="723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296354" y="5512526"/>
            <a:ext cx="668916" cy="274320"/>
          </a:xfrm>
          <a:prstGeom prst="roundRect">
            <a:avLst/>
          </a:prstGeom>
          <a:noFill/>
          <a:ln w="1905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4087460" y="3801292"/>
            <a:ext cx="1658983" cy="1907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写真の撮影</a:t>
            </a:r>
            <a:endParaRPr kumimoji="1" lang="ja-JP" altLang="en-US" dirty="0"/>
          </a:p>
        </p:txBody>
      </p:sp>
      <p:sp>
        <p:nvSpPr>
          <p:cNvPr id="14" name="正方形/長方形 13"/>
          <p:cNvSpPr/>
          <p:nvPr/>
        </p:nvSpPr>
        <p:spPr>
          <a:xfrm>
            <a:off x="6936376" y="4263848"/>
            <a:ext cx="1293223" cy="948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撮影した写真の表示</a:t>
            </a:r>
            <a:endParaRPr kumimoji="1" lang="ja-JP" altLang="en-US" sz="1200" dirty="0">
              <a:solidFill>
                <a:schemeClr val="tx1"/>
              </a:solidFill>
            </a:endParaRPr>
          </a:p>
        </p:txBody>
      </p:sp>
      <p:sp>
        <p:nvSpPr>
          <p:cNvPr id="15" name="正方形/長方形 14"/>
          <p:cNvSpPr/>
          <p:nvPr/>
        </p:nvSpPr>
        <p:spPr>
          <a:xfrm>
            <a:off x="9603052" y="4015654"/>
            <a:ext cx="1369748" cy="10650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solidFill>
                  <a:schemeClr val="tx1"/>
                </a:solidFill>
              </a:rPr>
              <a:t>撮影した写真の表示</a:t>
            </a:r>
            <a:endParaRPr kumimoji="1" lang="ja-JP" altLang="en-US" sz="1200" dirty="0">
              <a:solidFill>
                <a:schemeClr val="tx1"/>
              </a:solidFill>
            </a:endParaRPr>
          </a:p>
        </p:txBody>
      </p:sp>
    </p:spTree>
    <p:extLst>
      <p:ext uri="{BB962C8B-B14F-4D97-AF65-F5344CB8AC3E}">
        <p14:creationId xmlns:p14="http://schemas.microsoft.com/office/powerpoint/2010/main" val="143590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次回の内容</a:t>
            </a:r>
            <a:endParaRPr kumimoji="1" lang="ja-JP" altLang="en-US" dirty="0"/>
          </a:p>
        </p:txBody>
      </p:sp>
      <p:sp>
        <p:nvSpPr>
          <p:cNvPr id="3" name="テキスト ボックス 2"/>
          <p:cNvSpPr txBox="1"/>
          <p:nvPr/>
        </p:nvSpPr>
        <p:spPr>
          <a:xfrm>
            <a:off x="1701479" y="2171700"/>
            <a:ext cx="7268901" cy="923330"/>
          </a:xfrm>
          <a:prstGeom prst="rect">
            <a:avLst/>
          </a:prstGeom>
          <a:noFill/>
        </p:spPr>
        <p:txBody>
          <a:bodyPr wrap="square" rtlCol="0">
            <a:spAutoFit/>
          </a:bodyPr>
          <a:lstStyle/>
          <a:p>
            <a:pPr marL="285750" indent="-285750">
              <a:buFont typeface="Wingdings" charset="2"/>
              <a:buChar char="n"/>
            </a:pPr>
            <a:r>
              <a:rPr kumimoji="1" lang="en-US" altLang="ja-JP" dirty="0" smtClean="0"/>
              <a:t>SE</a:t>
            </a:r>
            <a:r>
              <a:rPr kumimoji="1" lang="ja-JP" altLang="en-US" dirty="0" smtClean="0"/>
              <a:t>ブロックの適応</a:t>
            </a:r>
            <a:endParaRPr kumimoji="1" lang="en-US" altLang="ja-JP" dirty="0" smtClean="0"/>
          </a:p>
          <a:p>
            <a:pPr marL="285750" indent="-285750">
              <a:buFont typeface="Wingdings" charset="2"/>
              <a:buChar char="n"/>
            </a:pPr>
            <a:endParaRPr kumimoji="1" lang="en-US" altLang="ja-JP" dirty="0"/>
          </a:p>
          <a:p>
            <a:pPr marL="285750" indent="-285750">
              <a:buFont typeface="Wingdings" charset="2"/>
              <a:buChar char="n"/>
            </a:pPr>
            <a:r>
              <a:rPr kumimoji="1" lang="ja-JP" altLang="en-US" dirty="0" smtClean="0"/>
              <a:t>アプリ制作</a:t>
            </a:r>
            <a:endParaRPr kumimoji="1" lang="en-US" altLang="ja-JP" dirty="0" smtClean="0"/>
          </a:p>
        </p:txBody>
      </p:sp>
    </p:spTree>
    <p:extLst>
      <p:ext uri="{BB962C8B-B14F-4D97-AF65-F5344CB8AC3E}">
        <p14:creationId xmlns:p14="http://schemas.microsoft.com/office/powerpoint/2010/main" val="4558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a:t>
            </a:r>
            <a:r>
              <a:rPr kumimoji="1" lang="ja-JP" altLang="en-US" dirty="0" smtClean="0"/>
              <a:t>された</a:t>
            </a:r>
            <a:r>
              <a:rPr lang="ja-JP" altLang="en-US" dirty="0" smtClean="0"/>
              <a:t>モデルを利用した特徴マップ</a:t>
            </a:r>
            <a:r>
              <a:rPr kumimoji="1" lang="ja-JP" altLang="en-US" dirty="0" smtClean="0"/>
              <a:t>の可視化</a:t>
            </a:r>
            <a:endParaRPr kumimoji="1" lang="en-US" altLang="ja-JP" dirty="0" smtClean="0"/>
          </a:p>
          <a:p>
            <a:endParaRPr kumimoji="1" lang="en-US" altLang="ja-JP" dirty="0" smtClean="0"/>
          </a:p>
          <a:p>
            <a:r>
              <a:rPr lang="ja-JP" altLang="en-US" dirty="0" smtClean="0"/>
              <a:t>精度向上のための手法</a:t>
            </a:r>
            <a:r>
              <a:rPr lang="en-US" altLang="ja-JP" dirty="0" smtClean="0"/>
              <a:t> ~SE</a:t>
            </a:r>
            <a:r>
              <a:rPr lang="ja-JP" altLang="en-US" dirty="0" smtClean="0"/>
              <a:t>ブロック</a:t>
            </a:r>
            <a:r>
              <a:rPr lang="en-US" altLang="ja-JP" dirty="0" smtClean="0"/>
              <a:t>~</a:t>
            </a:r>
            <a:endParaRPr kumimoji="1" lang="en-US" altLang="ja-JP" dirty="0" smtClean="0"/>
          </a:p>
          <a:p>
            <a:endParaRPr kumimoji="1" lang="ja-JP" altLang="en-US" dirty="0"/>
          </a:p>
        </p:txBody>
      </p:sp>
    </p:spTree>
    <p:extLst>
      <p:ext uri="{BB962C8B-B14F-4D97-AF65-F5344CB8AC3E}">
        <p14:creationId xmlns:p14="http://schemas.microsoft.com/office/powerpoint/2010/main" val="76290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作成したモデルの簡単な説明</a:t>
            </a:r>
            <a:endParaRPr kumimoji="1" lang="ja-JP" altLang="en-US" dirty="0"/>
          </a:p>
        </p:txBody>
      </p:sp>
      <p:sp>
        <p:nvSpPr>
          <p:cNvPr id="3" name="正方形/長方形 2"/>
          <p:cNvSpPr/>
          <p:nvPr/>
        </p:nvSpPr>
        <p:spPr>
          <a:xfrm>
            <a:off x="1167978" y="3979666"/>
            <a:ext cx="1789890" cy="811822"/>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学習済みモデル</a:t>
            </a:r>
            <a:endParaRPr kumimoji="1" lang="ja-JP" altLang="en-US" dirty="0">
              <a:solidFill>
                <a:schemeClr val="tx1"/>
              </a:solidFill>
            </a:endParaRPr>
          </a:p>
        </p:txBody>
      </p:sp>
      <p:sp>
        <p:nvSpPr>
          <p:cNvPr id="5" name="テキスト ボックス 4"/>
          <p:cNvSpPr txBox="1"/>
          <p:nvPr/>
        </p:nvSpPr>
        <p:spPr>
          <a:xfrm>
            <a:off x="1740928" y="1640817"/>
            <a:ext cx="646331" cy="369332"/>
          </a:xfrm>
          <a:prstGeom prst="rect">
            <a:avLst/>
          </a:prstGeom>
          <a:noFill/>
        </p:spPr>
        <p:txBody>
          <a:bodyPr wrap="none" rtlCol="0">
            <a:spAutoFit/>
          </a:bodyPr>
          <a:lstStyle/>
          <a:p>
            <a:r>
              <a:rPr kumimoji="1" lang="ja-JP" altLang="en-US" smtClean="0"/>
              <a:t>入力</a:t>
            </a:r>
            <a:endParaRPr kumimoji="1" lang="ja-JP" altLang="en-US"/>
          </a:p>
        </p:txBody>
      </p:sp>
      <p:sp>
        <p:nvSpPr>
          <p:cNvPr id="7" name="テキスト ボックス 6"/>
          <p:cNvSpPr txBox="1"/>
          <p:nvPr/>
        </p:nvSpPr>
        <p:spPr>
          <a:xfrm>
            <a:off x="1282949" y="5793220"/>
            <a:ext cx="1562287" cy="369332"/>
          </a:xfrm>
          <a:prstGeom prst="rect">
            <a:avLst/>
          </a:prstGeom>
          <a:noFill/>
        </p:spPr>
        <p:txBody>
          <a:bodyPr wrap="none" rtlCol="0">
            <a:spAutoFit/>
          </a:bodyPr>
          <a:lstStyle/>
          <a:p>
            <a:r>
              <a:rPr kumimoji="1" lang="ja-JP" altLang="en-US" dirty="0" smtClean="0"/>
              <a:t>評価</a:t>
            </a:r>
            <a:r>
              <a:rPr kumimoji="1" lang="en-US" altLang="ja-JP" dirty="0" smtClean="0"/>
              <a:t>  :  100</a:t>
            </a:r>
            <a:r>
              <a:rPr kumimoji="1" lang="ja-JP" altLang="en-US" dirty="0" smtClean="0"/>
              <a:t>点</a:t>
            </a:r>
            <a:endParaRPr kumimoji="1" lang="ja-JP" altLang="en-US" dirty="0"/>
          </a:p>
        </p:txBody>
      </p:sp>
      <p:sp>
        <p:nvSpPr>
          <p:cNvPr id="8" name="テキスト ボックス 7"/>
          <p:cNvSpPr txBox="1"/>
          <p:nvPr/>
        </p:nvSpPr>
        <p:spPr>
          <a:xfrm>
            <a:off x="1740928" y="5486657"/>
            <a:ext cx="646331" cy="369332"/>
          </a:xfrm>
          <a:prstGeom prst="rect">
            <a:avLst/>
          </a:prstGeom>
          <a:noFill/>
        </p:spPr>
        <p:txBody>
          <a:bodyPr wrap="none" rtlCol="0">
            <a:spAutoFit/>
          </a:bodyPr>
          <a:lstStyle/>
          <a:p>
            <a:r>
              <a:rPr kumimoji="1" lang="ja-JP" altLang="en-US" smtClean="0"/>
              <a:t>出力</a:t>
            </a:r>
            <a:endParaRPr kumimoji="1" lang="ja-JP" altLang="en-US"/>
          </a:p>
        </p:txBody>
      </p:sp>
      <p:pic>
        <p:nvPicPr>
          <p:cNvPr id="9" name="図 8" descr="夕日, 自然 が含まれている画像&#10;&#10;自動的に生成された説明">
            <a:extLst>
              <a:ext uri="{FF2B5EF4-FFF2-40B4-BE49-F238E27FC236}">
                <a16:creationId xmlns:a16="http://schemas.microsoft.com/office/drawing/2014/main" xmlns="" id="{8E5F7A2C-733A-4C63-8894-4133E6682EA2}"/>
              </a:ext>
            </a:extLst>
          </p:cNvPr>
          <p:cNvPicPr>
            <a:picLocks noChangeAspect="1"/>
          </p:cNvPicPr>
          <p:nvPr/>
        </p:nvPicPr>
        <p:blipFill>
          <a:blip r:embed="rId2"/>
          <a:stretch>
            <a:fillRect/>
          </a:stretch>
        </p:blipFill>
        <p:spPr>
          <a:xfrm>
            <a:off x="1371600" y="2097171"/>
            <a:ext cx="1384989" cy="923326"/>
          </a:xfrm>
          <a:prstGeom prst="rect">
            <a:avLst/>
          </a:prstGeom>
        </p:spPr>
      </p:pic>
      <p:sp>
        <p:nvSpPr>
          <p:cNvPr id="10" name="テキスト ボックス 9"/>
          <p:cNvSpPr txBox="1"/>
          <p:nvPr/>
        </p:nvSpPr>
        <p:spPr>
          <a:xfrm>
            <a:off x="817597" y="3044809"/>
            <a:ext cx="2492990" cy="276999"/>
          </a:xfrm>
          <a:prstGeom prst="rect">
            <a:avLst/>
          </a:prstGeom>
          <a:noFill/>
        </p:spPr>
        <p:txBody>
          <a:bodyPr wrap="none" rtlCol="0">
            <a:spAutoFit/>
          </a:bodyPr>
          <a:lstStyle/>
          <a:p>
            <a:r>
              <a:rPr kumimoji="1" lang="en-US" altLang="ja-JP" sz="1200" dirty="0"/>
              <a:t>※</a:t>
            </a:r>
            <a:r>
              <a:rPr kumimoji="1" lang="ja-JP" altLang="en-US" sz="1200" dirty="0"/>
              <a:t>この画像は専門家が撮ったもの</a:t>
            </a:r>
          </a:p>
        </p:txBody>
      </p:sp>
      <p:grpSp>
        <p:nvGrpSpPr>
          <p:cNvPr id="13" name="図形グループ 12"/>
          <p:cNvGrpSpPr/>
          <p:nvPr/>
        </p:nvGrpSpPr>
        <p:grpSpPr>
          <a:xfrm>
            <a:off x="3519439" y="2405246"/>
            <a:ext cx="7911340" cy="4246015"/>
            <a:chOff x="6192430" y="4298803"/>
            <a:chExt cx="6104867" cy="2526721"/>
          </a:xfrm>
        </p:grpSpPr>
        <p:cxnSp>
          <p:nvCxnSpPr>
            <p:cNvPr id="14" name="直線コネクタ 13"/>
            <p:cNvCxnSpPr/>
            <p:nvPr/>
          </p:nvCxnSpPr>
          <p:spPr>
            <a:xfrm flipV="1">
              <a:off x="6415631" y="6487536"/>
              <a:ext cx="49419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9875126" y="6487188"/>
              <a:ext cx="2101293" cy="10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409102" y="5664388"/>
              <a:ext cx="23599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図形グループ 16"/>
            <p:cNvGrpSpPr/>
            <p:nvPr/>
          </p:nvGrpSpPr>
          <p:grpSpPr>
            <a:xfrm>
              <a:off x="6500006" y="5337751"/>
              <a:ext cx="494118" cy="328759"/>
              <a:chOff x="2079629" y="1543351"/>
              <a:chExt cx="1131753" cy="598580"/>
            </a:xfrm>
          </p:grpSpPr>
          <p:cxnSp>
            <p:nvCxnSpPr>
              <p:cNvPr id="170" name="直線コネクタ 169"/>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図形グループ 17"/>
            <p:cNvGrpSpPr/>
            <p:nvPr/>
          </p:nvGrpSpPr>
          <p:grpSpPr>
            <a:xfrm>
              <a:off x="6805714" y="4515014"/>
              <a:ext cx="494118" cy="328759"/>
              <a:chOff x="2079629" y="1543351"/>
              <a:chExt cx="1131753" cy="598580"/>
            </a:xfrm>
          </p:grpSpPr>
          <p:cxnSp>
            <p:nvCxnSpPr>
              <p:cNvPr id="167" name="直線コネクタ 166"/>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図形グループ 18"/>
            <p:cNvGrpSpPr/>
            <p:nvPr/>
          </p:nvGrpSpPr>
          <p:grpSpPr>
            <a:xfrm>
              <a:off x="7925349" y="4511854"/>
              <a:ext cx="494118" cy="328759"/>
              <a:chOff x="2079629" y="1543351"/>
              <a:chExt cx="1131753" cy="598580"/>
            </a:xfrm>
          </p:grpSpPr>
          <p:cxnSp>
            <p:nvCxnSpPr>
              <p:cNvPr id="164" name="直線コネクタ 163"/>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図形グループ 19"/>
            <p:cNvGrpSpPr/>
            <p:nvPr/>
          </p:nvGrpSpPr>
          <p:grpSpPr>
            <a:xfrm>
              <a:off x="7364885" y="4514074"/>
              <a:ext cx="494118" cy="328759"/>
              <a:chOff x="2079629" y="1543351"/>
              <a:chExt cx="1131753" cy="598580"/>
            </a:xfrm>
          </p:grpSpPr>
          <p:cxnSp>
            <p:nvCxnSpPr>
              <p:cNvPr id="161" name="直線コネクタ 160"/>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p:cNvCxnSpPr/>
            <p:nvPr/>
          </p:nvCxnSpPr>
          <p:spPr>
            <a:xfrm flipV="1">
              <a:off x="6404949" y="4849507"/>
              <a:ext cx="2318358" cy="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7951033" y="467826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3" name="角丸四角形 22"/>
            <p:cNvSpPr/>
            <p:nvPr/>
          </p:nvSpPr>
          <p:spPr>
            <a:xfrm>
              <a:off x="8088536" y="4674224"/>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4" name="角丸四角形 23"/>
            <p:cNvSpPr/>
            <p:nvPr/>
          </p:nvSpPr>
          <p:spPr>
            <a:xfrm>
              <a:off x="8227809" y="467292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5" name="正方形/長方形 24"/>
            <p:cNvSpPr/>
            <p:nvPr/>
          </p:nvSpPr>
          <p:spPr>
            <a:xfrm>
              <a:off x="6239897" y="4700672"/>
              <a:ext cx="218539" cy="22611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212720" y="4723072"/>
              <a:ext cx="218539" cy="22611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6192430" y="4759798"/>
              <a:ext cx="218539" cy="2261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6512881" y="468634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9" name="角丸四角形 28"/>
            <p:cNvSpPr/>
            <p:nvPr/>
          </p:nvSpPr>
          <p:spPr>
            <a:xfrm>
              <a:off x="6833033" y="4683826"/>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0" name="角丸四角形 29"/>
            <p:cNvSpPr/>
            <p:nvPr/>
          </p:nvSpPr>
          <p:spPr>
            <a:xfrm>
              <a:off x="6646413" y="4636271"/>
              <a:ext cx="89590" cy="397239"/>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err="1"/>
                <a:t>MaxPool</a:t>
              </a:r>
              <a:endParaRPr kumimoji="1" lang="ja-JP" altLang="en-US" sz="400" dirty="0"/>
            </a:p>
          </p:txBody>
        </p:sp>
        <p:sp>
          <p:nvSpPr>
            <p:cNvPr id="31" name="角丸四角形 30"/>
            <p:cNvSpPr/>
            <p:nvPr/>
          </p:nvSpPr>
          <p:spPr>
            <a:xfrm>
              <a:off x="6975567" y="4684956"/>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 name="角丸四角形 31"/>
            <p:cNvSpPr/>
            <p:nvPr/>
          </p:nvSpPr>
          <p:spPr>
            <a:xfrm>
              <a:off x="7109446" y="468365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 name="角丸四角形 32"/>
            <p:cNvSpPr/>
            <p:nvPr/>
          </p:nvSpPr>
          <p:spPr>
            <a:xfrm>
              <a:off x="7254151" y="4697606"/>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4" name="角丸四角形 33"/>
            <p:cNvSpPr/>
            <p:nvPr/>
          </p:nvSpPr>
          <p:spPr>
            <a:xfrm>
              <a:off x="7387617" y="468192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5" name="角丸四角形 34"/>
            <p:cNvSpPr/>
            <p:nvPr/>
          </p:nvSpPr>
          <p:spPr>
            <a:xfrm>
              <a:off x="7525119" y="467788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 name="角丸四角形 35"/>
            <p:cNvSpPr/>
            <p:nvPr/>
          </p:nvSpPr>
          <p:spPr>
            <a:xfrm>
              <a:off x="7664394" y="467657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7" name="角丸四角形 36"/>
            <p:cNvSpPr/>
            <p:nvPr/>
          </p:nvSpPr>
          <p:spPr>
            <a:xfrm>
              <a:off x="7806131" y="4702054"/>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8" name="角丸四角形 37"/>
            <p:cNvSpPr/>
            <p:nvPr/>
          </p:nvSpPr>
          <p:spPr>
            <a:xfrm>
              <a:off x="8363368" y="4697605"/>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9" name="角丸四角形 38"/>
            <p:cNvSpPr/>
            <p:nvPr/>
          </p:nvSpPr>
          <p:spPr>
            <a:xfrm>
              <a:off x="6975567" y="434679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grpSp>
          <p:nvGrpSpPr>
            <p:cNvPr id="40" name="図形グループ 39"/>
            <p:cNvGrpSpPr/>
            <p:nvPr/>
          </p:nvGrpSpPr>
          <p:grpSpPr>
            <a:xfrm>
              <a:off x="7616117" y="5339688"/>
              <a:ext cx="494118" cy="328759"/>
              <a:chOff x="2079629" y="1543351"/>
              <a:chExt cx="1131753" cy="598580"/>
            </a:xfrm>
          </p:grpSpPr>
          <p:cxnSp>
            <p:nvCxnSpPr>
              <p:cNvPr id="158" name="直線コネクタ 157"/>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図形グループ 40"/>
            <p:cNvGrpSpPr/>
            <p:nvPr/>
          </p:nvGrpSpPr>
          <p:grpSpPr>
            <a:xfrm>
              <a:off x="7055652" y="5337610"/>
              <a:ext cx="494118" cy="328759"/>
              <a:chOff x="2079629" y="1543351"/>
              <a:chExt cx="1131753" cy="598580"/>
            </a:xfrm>
          </p:grpSpPr>
          <p:cxnSp>
            <p:nvCxnSpPr>
              <p:cNvPr id="155" name="直線コネクタ 154"/>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角丸四角形 41"/>
            <p:cNvSpPr/>
            <p:nvPr/>
          </p:nvSpPr>
          <p:spPr>
            <a:xfrm>
              <a:off x="7641800" y="552484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3" name="角丸四角形 42"/>
            <p:cNvSpPr/>
            <p:nvPr/>
          </p:nvSpPr>
          <p:spPr>
            <a:xfrm>
              <a:off x="7779303" y="5520808"/>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4" name="角丸四角形 43"/>
            <p:cNvSpPr/>
            <p:nvPr/>
          </p:nvSpPr>
          <p:spPr>
            <a:xfrm>
              <a:off x="7918577" y="5519504"/>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5" name="角丸四角形 44"/>
            <p:cNvSpPr/>
            <p:nvPr/>
          </p:nvSpPr>
          <p:spPr>
            <a:xfrm>
              <a:off x="6523801" y="553041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6" name="角丸四角形 45"/>
            <p:cNvSpPr/>
            <p:nvPr/>
          </p:nvSpPr>
          <p:spPr>
            <a:xfrm>
              <a:off x="6666334" y="553154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7" name="角丸四角形 46"/>
            <p:cNvSpPr/>
            <p:nvPr/>
          </p:nvSpPr>
          <p:spPr>
            <a:xfrm>
              <a:off x="6800213" y="553023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8" name="角丸四角形 47"/>
            <p:cNvSpPr/>
            <p:nvPr/>
          </p:nvSpPr>
          <p:spPr>
            <a:xfrm>
              <a:off x="6944919" y="5544190"/>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49" name="角丸四角形 48"/>
            <p:cNvSpPr/>
            <p:nvPr/>
          </p:nvSpPr>
          <p:spPr>
            <a:xfrm>
              <a:off x="7078384" y="5528504"/>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0" name="角丸四角形 49"/>
            <p:cNvSpPr/>
            <p:nvPr/>
          </p:nvSpPr>
          <p:spPr>
            <a:xfrm>
              <a:off x="7215887" y="552446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1" name="角丸四角形 50"/>
            <p:cNvSpPr/>
            <p:nvPr/>
          </p:nvSpPr>
          <p:spPr>
            <a:xfrm>
              <a:off x="7355160" y="552316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2" name="角丸四角形 51"/>
            <p:cNvSpPr/>
            <p:nvPr/>
          </p:nvSpPr>
          <p:spPr>
            <a:xfrm>
              <a:off x="7496897" y="5548638"/>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lang="ja-JP" altLang="en-US" sz="400" dirty="0"/>
            </a:p>
          </p:txBody>
        </p:sp>
        <p:sp>
          <p:nvSpPr>
            <p:cNvPr id="53" name="角丸四角形 52"/>
            <p:cNvSpPr/>
            <p:nvPr/>
          </p:nvSpPr>
          <p:spPr>
            <a:xfrm>
              <a:off x="8054134" y="5544189"/>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54" name="角丸四角形 53"/>
            <p:cNvSpPr/>
            <p:nvPr/>
          </p:nvSpPr>
          <p:spPr>
            <a:xfrm>
              <a:off x="6666334" y="519337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cxnSp>
          <p:nvCxnSpPr>
            <p:cNvPr id="55" name="直線コネクタ 54"/>
            <p:cNvCxnSpPr/>
            <p:nvPr/>
          </p:nvCxnSpPr>
          <p:spPr>
            <a:xfrm flipV="1">
              <a:off x="6415631" y="5939764"/>
              <a:ext cx="23534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8769054" y="5662925"/>
              <a:ext cx="0" cy="276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6415631" y="5939764"/>
              <a:ext cx="0" cy="5449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図形グループ 57"/>
            <p:cNvGrpSpPr/>
            <p:nvPr/>
          </p:nvGrpSpPr>
          <p:grpSpPr>
            <a:xfrm>
              <a:off x="8171121" y="5339601"/>
              <a:ext cx="494118" cy="328759"/>
              <a:chOff x="2079629" y="1543351"/>
              <a:chExt cx="1131753" cy="598580"/>
            </a:xfrm>
          </p:grpSpPr>
          <p:cxnSp>
            <p:nvCxnSpPr>
              <p:cNvPr id="152" name="直線コネクタ 151"/>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角丸四角形 58"/>
            <p:cNvSpPr/>
            <p:nvPr/>
          </p:nvSpPr>
          <p:spPr>
            <a:xfrm>
              <a:off x="8196805" y="5524758"/>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0" name="角丸四角形 59"/>
            <p:cNvSpPr/>
            <p:nvPr/>
          </p:nvSpPr>
          <p:spPr>
            <a:xfrm>
              <a:off x="8334308" y="552072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1" name="角丸四角形 60"/>
            <p:cNvSpPr/>
            <p:nvPr/>
          </p:nvSpPr>
          <p:spPr>
            <a:xfrm>
              <a:off x="8473581" y="5519416"/>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2" name="角丸四角形 61"/>
            <p:cNvSpPr/>
            <p:nvPr/>
          </p:nvSpPr>
          <p:spPr>
            <a:xfrm>
              <a:off x="8609139" y="5544102"/>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63" name="図形グループ 62"/>
            <p:cNvGrpSpPr/>
            <p:nvPr/>
          </p:nvGrpSpPr>
          <p:grpSpPr>
            <a:xfrm>
              <a:off x="6470077" y="6154883"/>
              <a:ext cx="494118" cy="328759"/>
              <a:chOff x="2079629" y="1543351"/>
              <a:chExt cx="1131753" cy="598580"/>
            </a:xfrm>
          </p:grpSpPr>
          <p:cxnSp>
            <p:nvCxnSpPr>
              <p:cNvPr id="149" name="直線コネクタ 148"/>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図形グループ 63"/>
            <p:cNvGrpSpPr/>
            <p:nvPr/>
          </p:nvGrpSpPr>
          <p:grpSpPr>
            <a:xfrm>
              <a:off x="7586188" y="6152523"/>
              <a:ext cx="494118" cy="328759"/>
              <a:chOff x="2079629" y="1543351"/>
              <a:chExt cx="1131753" cy="598580"/>
            </a:xfrm>
          </p:grpSpPr>
          <p:cxnSp>
            <p:nvCxnSpPr>
              <p:cNvPr id="146" name="直線コネクタ 145"/>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図形グループ 64"/>
            <p:cNvGrpSpPr/>
            <p:nvPr/>
          </p:nvGrpSpPr>
          <p:grpSpPr>
            <a:xfrm>
              <a:off x="7025723" y="6154742"/>
              <a:ext cx="494118" cy="328759"/>
              <a:chOff x="2079629" y="1543351"/>
              <a:chExt cx="1131753" cy="598580"/>
            </a:xfrm>
          </p:grpSpPr>
          <p:cxnSp>
            <p:nvCxnSpPr>
              <p:cNvPr id="143" name="直線コネクタ 142"/>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角丸四角形 65"/>
            <p:cNvSpPr/>
            <p:nvPr/>
          </p:nvSpPr>
          <p:spPr>
            <a:xfrm>
              <a:off x="7611871" y="633768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7" name="角丸四角形 66"/>
            <p:cNvSpPr/>
            <p:nvPr/>
          </p:nvSpPr>
          <p:spPr>
            <a:xfrm>
              <a:off x="7749374" y="633364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8" name="角丸四角形 67"/>
            <p:cNvSpPr/>
            <p:nvPr/>
          </p:nvSpPr>
          <p:spPr>
            <a:xfrm>
              <a:off x="7888648" y="633233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9" name="角丸四角形 68"/>
            <p:cNvSpPr/>
            <p:nvPr/>
          </p:nvSpPr>
          <p:spPr>
            <a:xfrm>
              <a:off x="6493872" y="634324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0" name="角丸四角形 69"/>
            <p:cNvSpPr/>
            <p:nvPr/>
          </p:nvSpPr>
          <p:spPr>
            <a:xfrm>
              <a:off x="6636405" y="634437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1" name="角丸四角形 70"/>
            <p:cNvSpPr/>
            <p:nvPr/>
          </p:nvSpPr>
          <p:spPr>
            <a:xfrm>
              <a:off x="6770284" y="634307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2" name="角丸四角形 71"/>
            <p:cNvSpPr/>
            <p:nvPr/>
          </p:nvSpPr>
          <p:spPr>
            <a:xfrm>
              <a:off x="6914990" y="6357025"/>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3" name="角丸四角形 72"/>
            <p:cNvSpPr/>
            <p:nvPr/>
          </p:nvSpPr>
          <p:spPr>
            <a:xfrm>
              <a:off x="7048455" y="634133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4" name="角丸四角形 73"/>
            <p:cNvSpPr/>
            <p:nvPr/>
          </p:nvSpPr>
          <p:spPr>
            <a:xfrm>
              <a:off x="7185958" y="6337302"/>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5" name="角丸四角形 74"/>
            <p:cNvSpPr/>
            <p:nvPr/>
          </p:nvSpPr>
          <p:spPr>
            <a:xfrm>
              <a:off x="7325232" y="6335998"/>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6" name="角丸四角形 75"/>
            <p:cNvSpPr/>
            <p:nvPr/>
          </p:nvSpPr>
          <p:spPr>
            <a:xfrm>
              <a:off x="7466968" y="6361473"/>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7" name="角丸四角形 76"/>
            <p:cNvSpPr/>
            <p:nvPr/>
          </p:nvSpPr>
          <p:spPr>
            <a:xfrm>
              <a:off x="8024205" y="6357024"/>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8" name="角丸四角形 77"/>
            <p:cNvSpPr/>
            <p:nvPr/>
          </p:nvSpPr>
          <p:spPr>
            <a:xfrm>
              <a:off x="6636405" y="600621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grpSp>
          <p:nvGrpSpPr>
            <p:cNvPr id="79" name="図形グループ 78"/>
            <p:cNvGrpSpPr/>
            <p:nvPr/>
          </p:nvGrpSpPr>
          <p:grpSpPr>
            <a:xfrm>
              <a:off x="8141192" y="6152436"/>
              <a:ext cx="494118" cy="328759"/>
              <a:chOff x="2079629" y="1543351"/>
              <a:chExt cx="1131753" cy="598580"/>
            </a:xfrm>
          </p:grpSpPr>
          <p:cxnSp>
            <p:nvCxnSpPr>
              <p:cNvPr id="140" name="直線コネクタ 139"/>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角丸四角形 79"/>
            <p:cNvSpPr/>
            <p:nvPr/>
          </p:nvSpPr>
          <p:spPr>
            <a:xfrm>
              <a:off x="8166876" y="633759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1" name="角丸四角形 80"/>
            <p:cNvSpPr/>
            <p:nvPr/>
          </p:nvSpPr>
          <p:spPr>
            <a:xfrm>
              <a:off x="8304379" y="633355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2" name="角丸四角形 81"/>
            <p:cNvSpPr/>
            <p:nvPr/>
          </p:nvSpPr>
          <p:spPr>
            <a:xfrm>
              <a:off x="8443652" y="633225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3" name="角丸四角形 82"/>
            <p:cNvSpPr/>
            <p:nvPr/>
          </p:nvSpPr>
          <p:spPr>
            <a:xfrm>
              <a:off x="8579210" y="6356937"/>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84" name="図形グループ 83"/>
            <p:cNvGrpSpPr/>
            <p:nvPr/>
          </p:nvGrpSpPr>
          <p:grpSpPr>
            <a:xfrm>
              <a:off x="9264108" y="6151255"/>
              <a:ext cx="494118" cy="328759"/>
              <a:chOff x="2079629" y="1543351"/>
              <a:chExt cx="1131753" cy="598580"/>
            </a:xfrm>
          </p:grpSpPr>
          <p:cxnSp>
            <p:nvCxnSpPr>
              <p:cNvPr id="137" name="直線コネクタ 136"/>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図形グループ 84"/>
            <p:cNvGrpSpPr/>
            <p:nvPr/>
          </p:nvGrpSpPr>
          <p:grpSpPr>
            <a:xfrm>
              <a:off x="8703643" y="6153475"/>
              <a:ext cx="494118" cy="328759"/>
              <a:chOff x="2079629" y="1543351"/>
              <a:chExt cx="1131753" cy="598580"/>
            </a:xfrm>
          </p:grpSpPr>
          <p:cxnSp>
            <p:nvCxnSpPr>
              <p:cNvPr id="134" name="直線コネクタ 133"/>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角丸四角形 85"/>
            <p:cNvSpPr/>
            <p:nvPr/>
          </p:nvSpPr>
          <p:spPr>
            <a:xfrm>
              <a:off x="9289791" y="633641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7" name="角丸四角形 86"/>
            <p:cNvSpPr/>
            <p:nvPr/>
          </p:nvSpPr>
          <p:spPr>
            <a:xfrm>
              <a:off x="9427293" y="633237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8" name="角丸四角形 87"/>
            <p:cNvSpPr/>
            <p:nvPr/>
          </p:nvSpPr>
          <p:spPr>
            <a:xfrm>
              <a:off x="9566568" y="633107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9" name="角丸四角形 88"/>
            <p:cNvSpPr/>
            <p:nvPr/>
          </p:nvSpPr>
          <p:spPr>
            <a:xfrm>
              <a:off x="8726375" y="6340071"/>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0" name="角丸四角形 89"/>
            <p:cNvSpPr/>
            <p:nvPr/>
          </p:nvSpPr>
          <p:spPr>
            <a:xfrm>
              <a:off x="8863878" y="6336034"/>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1" name="角丸四角形 90"/>
            <p:cNvSpPr/>
            <p:nvPr/>
          </p:nvSpPr>
          <p:spPr>
            <a:xfrm>
              <a:off x="9003152" y="633473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2" name="角丸四角形 91"/>
            <p:cNvSpPr/>
            <p:nvPr/>
          </p:nvSpPr>
          <p:spPr>
            <a:xfrm>
              <a:off x="9144888" y="6360205"/>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93" name="角丸四角形 92"/>
            <p:cNvSpPr/>
            <p:nvPr/>
          </p:nvSpPr>
          <p:spPr>
            <a:xfrm>
              <a:off x="9702125" y="6355757"/>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94" name="図形グループ 93"/>
            <p:cNvGrpSpPr/>
            <p:nvPr/>
          </p:nvGrpSpPr>
          <p:grpSpPr>
            <a:xfrm>
              <a:off x="9920235" y="6163141"/>
              <a:ext cx="494118" cy="328759"/>
              <a:chOff x="2079629" y="1543351"/>
              <a:chExt cx="1131753" cy="598580"/>
            </a:xfrm>
          </p:grpSpPr>
          <p:cxnSp>
            <p:nvCxnSpPr>
              <p:cNvPr id="131" name="直線コネクタ 130"/>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図形グループ 94"/>
            <p:cNvGrpSpPr/>
            <p:nvPr/>
          </p:nvGrpSpPr>
          <p:grpSpPr>
            <a:xfrm>
              <a:off x="11036346" y="6160780"/>
              <a:ext cx="494118" cy="328759"/>
              <a:chOff x="2079629" y="1543351"/>
              <a:chExt cx="1131753" cy="598580"/>
            </a:xfrm>
          </p:grpSpPr>
          <p:cxnSp>
            <p:nvCxnSpPr>
              <p:cNvPr id="128" name="直線コネクタ 127"/>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図形グループ 95"/>
            <p:cNvGrpSpPr/>
            <p:nvPr/>
          </p:nvGrpSpPr>
          <p:grpSpPr>
            <a:xfrm>
              <a:off x="10475882" y="6163000"/>
              <a:ext cx="494118" cy="328759"/>
              <a:chOff x="2079629" y="1543351"/>
              <a:chExt cx="1131753" cy="598580"/>
            </a:xfrm>
          </p:grpSpPr>
          <p:cxnSp>
            <p:nvCxnSpPr>
              <p:cNvPr id="125" name="直線コネクタ 124"/>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角丸四角形 96"/>
            <p:cNvSpPr/>
            <p:nvPr/>
          </p:nvSpPr>
          <p:spPr>
            <a:xfrm>
              <a:off x="11062030" y="634593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8" name="角丸四角形 97"/>
            <p:cNvSpPr/>
            <p:nvPr/>
          </p:nvSpPr>
          <p:spPr>
            <a:xfrm>
              <a:off x="11199533" y="6341900"/>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9" name="角丸四角形 98"/>
            <p:cNvSpPr/>
            <p:nvPr/>
          </p:nvSpPr>
          <p:spPr>
            <a:xfrm>
              <a:off x="11338806" y="634059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0" name="角丸四角形 99"/>
            <p:cNvSpPr/>
            <p:nvPr/>
          </p:nvSpPr>
          <p:spPr>
            <a:xfrm>
              <a:off x="9944030" y="6351502"/>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1" name="角丸四角形 100"/>
            <p:cNvSpPr/>
            <p:nvPr/>
          </p:nvSpPr>
          <p:spPr>
            <a:xfrm>
              <a:off x="10086564" y="6352633"/>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2" name="角丸四角形 101"/>
            <p:cNvSpPr/>
            <p:nvPr/>
          </p:nvSpPr>
          <p:spPr>
            <a:xfrm>
              <a:off x="10220443" y="635132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3" name="角丸四角形 102"/>
            <p:cNvSpPr/>
            <p:nvPr/>
          </p:nvSpPr>
          <p:spPr>
            <a:xfrm>
              <a:off x="10365148" y="6365282"/>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4" name="角丸四角形 103"/>
            <p:cNvSpPr/>
            <p:nvPr/>
          </p:nvSpPr>
          <p:spPr>
            <a:xfrm>
              <a:off x="10498614" y="634959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5" name="角丸四角形 104"/>
            <p:cNvSpPr/>
            <p:nvPr/>
          </p:nvSpPr>
          <p:spPr>
            <a:xfrm>
              <a:off x="10636116" y="6345559"/>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6" name="角丸四角形 105"/>
            <p:cNvSpPr/>
            <p:nvPr/>
          </p:nvSpPr>
          <p:spPr>
            <a:xfrm>
              <a:off x="10775390" y="6344255"/>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7" name="角丸四角形 106"/>
            <p:cNvSpPr/>
            <p:nvPr/>
          </p:nvSpPr>
          <p:spPr>
            <a:xfrm>
              <a:off x="10917127" y="6369730"/>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8" name="角丸四角形 107"/>
            <p:cNvSpPr/>
            <p:nvPr/>
          </p:nvSpPr>
          <p:spPr>
            <a:xfrm>
              <a:off x="11474364" y="6365281"/>
              <a:ext cx="91361" cy="257599"/>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9" name="角丸四角形 108"/>
            <p:cNvSpPr/>
            <p:nvPr/>
          </p:nvSpPr>
          <p:spPr>
            <a:xfrm>
              <a:off x="10086564" y="6014467"/>
              <a:ext cx="89966" cy="305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10" name="角丸四角形 109"/>
            <p:cNvSpPr/>
            <p:nvPr/>
          </p:nvSpPr>
          <p:spPr>
            <a:xfrm>
              <a:off x="11648309" y="6288569"/>
              <a:ext cx="89590" cy="397239"/>
            </a:xfrm>
            <a:prstGeom prst="roundRect">
              <a:avLst/>
            </a:prstGeom>
            <a:solidFill>
              <a:schemeClr val="tx1">
                <a:lumMod val="65000"/>
                <a:lumOff val="3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500" dirty="0" err="1"/>
                <a:t>AvgPool</a:t>
              </a:r>
              <a:endParaRPr kumimoji="1" lang="ja-JP" altLang="en-US" sz="500" dirty="0"/>
            </a:p>
          </p:txBody>
        </p:sp>
        <p:sp>
          <p:nvSpPr>
            <p:cNvPr id="111" name="角丸四角形 110"/>
            <p:cNvSpPr/>
            <p:nvPr/>
          </p:nvSpPr>
          <p:spPr>
            <a:xfrm>
              <a:off x="11785731" y="6342838"/>
              <a:ext cx="89966" cy="305943"/>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600" dirty="0"/>
                <a:t>FC</a:t>
              </a:r>
              <a:endParaRPr kumimoji="1" lang="ja-JP" altLang="en-US" sz="600" dirty="0"/>
            </a:p>
          </p:txBody>
        </p:sp>
        <p:sp>
          <p:nvSpPr>
            <p:cNvPr id="112" name="テキスト ボックス 111"/>
            <p:cNvSpPr txBox="1"/>
            <p:nvPr/>
          </p:nvSpPr>
          <p:spPr>
            <a:xfrm>
              <a:off x="11881799" y="6362292"/>
              <a:ext cx="415498" cy="230832"/>
            </a:xfrm>
            <a:prstGeom prst="rect">
              <a:avLst/>
            </a:prstGeom>
            <a:noFill/>
          </p:spPr>
          <p:txBody>
            <a:bodyPr wrap="none" rtlCol="0">
              <a:spAutoFit/>
            </a:bodyPr>
            <a:lstStyle/>
            <a:p>
              <a:r>
                <a:rPr kumimoji="1" lang="ja-JP" altLang="en-US" sz="900" dirty="0"/>
                <a:t>出力</a:t>
              </a:r>
            </a:p>
          </p:txBody>
        </p:sp>
        <p:sp>
          <p:nvSpPr>
            <p:cNvPr id="113" name="角丸四角形 112"/>
            <p:cNvSpPr/>
            <p:nvPr/>
          </p:nvSpPr>
          <p:spPr>
            <a:xfrm>
              <a:off x="6770157" y="4298803"/>
              <a:ext cx="1721321" cy="74282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角丸四角形 113"/>
            <p:cNvSpPr/>
            <p:nvPr/>
          </p:nvSpPr>
          <p:spPr>
            <a:xfrm>
              <a:off x="6469277" y="5151023"/>
              <a:ext cx="2272599" cy="742826"/>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6447614" y="5975887"/>
              <a:ext cx="3387102" cy="73499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p:cNvSpPr/>
            <p:nvPr/>
          </p:nvSpPr>
          <p:spPr>
            <a:xfrm>
              <a:off x="9875096" y="5973038"/>
              <a:ext cx="1721321" cy="725319"/>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p:nvPr/>
          </p:nvCxnSpPr>
          <p:spPr>
            <a:xfrm flipH="1">
              <a:off x="6409102" y="5097779"/>
              <a:ext cx="6529" cy="56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V="1">
              <a:off x="6410257" y="5097779"/>
              <a:ext cx="2318358" cy="4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V="1">
              <a:off x="8718006" y="4849507"/>
              <a:ext cx="2050" cy="2482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角丸四角形 119"/>
            <p:cNvSpPr/>
            <p:nvPr/>
          </p:nvSpPr>
          <p:spPr>
            <a:xfrm>
              <a:off x="8888359" y="4585660"/>
              <a:ext cx="1297131" cy="48871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kumimoji="1" lang="en-US" altLang="ja-JP" sz="1050" dirty="0">
                  <a:solidFill>
                    <a:schemeClr val="tx1"/>
                  </a:solidFill>
                </a:rPr>
                <a:t>1</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Conv_1:64 Conv_2:64 Conv_3:256</a:t>
              </a:r>
              <a:endParaRPr kumimoji="1" lang="ja-JP" altLang="en-US" sz="1050" dirty="0">
                <a:solidFill>
                  <a:schemeClr val="tx1"/>
                </a:solidFill>
              </a:endParaRPr>
            </a:p>
          </p:txBody>
        </p:sp>
        <p:sp>
          <p:nvSpPr>
            <p:cNvPr id="121" name="角丸四角形 120"/>
            <p:cNvSpPr/>
            <p:nvPr/>
          </p:nvSpPr>
          <p:spPr>
            <a:xfrm>
              <a:off x="10279239" y="4582483"/>
              <a:ext cx="1307706" cy="495073"/>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2</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Conv_1:128 Conv_2:128 Conv_3:512</a:t>
              </a:r>
              <a:endParaRPr kumimoji="1" lang="ja-JP" altLang="en-US" sz="1050" dirty="0">
                <a:solidFill>
                  <a:schemeClr val="tx1"/>
                </a:solidFill>
              </a:endParaRPr>
            </a:p>
          </p:txBody>
        </p:sp>
        <p:sp>
          <p:nvSpPr>
            <p:cNvPr id="122" name="角丸四角形 121"/>
            <p:cNvSpPr/>
            <p:nvPr/>
          </p:nvSpPr>
          <p:spPr>
            <a:xfrm>
              <a:off x="8873639" y="5285044"/>
              <a:ext cx="1302891" cy="48528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3</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Conv_1:256 Conv_2:256 Conv_3:1024</a:t>
              </a:r>
              <a:endParaRPr kumimoji="1" lang="ja-JP" altLang="en-US" sz="1050" dirty="0">
                <a:solidFill>
                  <a:schemeClr val="tx1"/>
                </a:solidFill>
              </a:endParaRPr>
            </a:p>
          </p:txBody>
        </p:sp>
        <p:sp>
          <p:nvSpPr>
            <p:cNvPr id="123" name="角丸四角形 122"/>
            <p:cNvSpPr/>
            <p:nvPr/>
          </p:nvSpPr>
          <p:spPr>
            <a:xfrm>
              <a:off x="10286734" y="5275154"/>
              <a:ext cx="1300211" cy="475970"/>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4</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Conv_1:512 Conv_2:512 Conv_3:2048</a:t>
              </a:r>
              <a:endParaRPr kumimoji="1" lang="ja-JP" altLang="en-US" sz="1050" dirty="0">
                <a:solidFill>
                  <a:schemeClr val="tx1"/>
                </a:solidFill>
              </a:endParaRPr>
            </a:p>
          </p:txBody>
        </p:sp>
        <p:sp>
          <p:nvSpPr>
            <p:cNvPr id="124" name="テキスト ボックス 123"/>
            <p:cNvSpPr txBox="1"/>
            <p:nvPr/>
          </p:nvSpPr>
          <p:spPr>
            <a:xfrm>
              <a:off x="11726358" y="6625469"/>
              <a:ext cx="247164" cy="200055"/>
            </a:xfrm>
            <a:prstGeom prst="rect">
              <a:avLst/>
            </a:prstGeom>
            <a:noFill/>
          </p:spPr>
          <p:txBody>
            <a:bodyPr wrap="square" rtlCol="0">
              <a:spAutoFit/>
            </a:bodyPr>
            <a:lstStyle/>
            <a:p>
              <a:r>
                <a:rPr lang="en-US" altLang="ja-JP" sz="700"/>
                <a:t>1</a:t>
              </a:r>
              <a:endParaRPr kumimoji="1" lang="ja-JP" altLang="en-US" sz="700" dirty="0"/>
            </a:p>
          </p:txBody>
        </p:sp>
      </p:grpSp>
      <p:cxnSp>
        <p:nvCxnSpPr>
          <p:cNvPr id="176" name="直線矢印コネクタ 175"/>
          <p:cNvCxnSpPr>
            <a:stCxn id="10" idx="2"/>
            <a:endCxn id="3" idx="0"/>
          </p:cNvCxnSpPr>
          <p:nvPr/>
        </p:nvCxnSpPr>
        <p:spPr>
          <a:xfrm flipH="1">
            <a:off x="2062923" y="3321808"/>
            <a:ext cx="1169" cy="6578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矢印コネクタ 176"/>
          <p:cNvCxnSpPr>
            <a:stCxn id="3" idx="2"/>
            <a:endCxn id="8" idx="0"/>
          </p:cNvCxnSpPr>
          <p:nvPr/>
        </p:nvCxnSpPr>
        <p:spPr>
          <a:xfrm>
            <a:off x="2062923" y="4791488"/>
            <a:ext cx="1171" cy="6951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テキスト ボックス 179"/>
          <p:cNvSpPr txBox="1"/>
          <p:nvPr/>
        </p:nvSpPr>
        <p:spPr>
          <a:xfrm>
            <a:off x="3511502" y="1629815"/>
            <a:ext cx="5760936" cy="707886"/>
          </a:xfrm>
          <a:prstGeom prst="rect">
            <a:avLst/>
          </a:prstGeom>
          <a:noFill/>
        </p:spPr>
        <p:txBody>
          <a:bodyPr wrap="none" rtlCol="0">
            <a:spAutoFit/>
          </a:bodyPr>
          <a:lstStyle/>
          <a:p>
            <a:r>
              <a:rPr kumimoji="1" lang="ja-JP" altLang="en-US" sz="2000" dirty="0" smtClean="0"/>
              <a:t>学習済みモデル</a:t>
            </a:r>
            <a:r>
              <a:rPr kumimoji="1" lang="en-US" altLang="ja-JP" sz="2000" dirty="0" smtClean="0"/>
              <a:t> : ResNet50</a:t>
            </a:r>
            <a:r>
              <a:rPr kumimoji="1" lang="ja-JP" altLang="en-US" sz="2000" dirty="0" smtClean="0"/>
              <a:t>を基に構成</a:t>
            </a:r>
            <a:endParaRPr kumimoji="1" lang="en-US" altLang="ja-JP" sz="2000" dirty="0" smtClean="0"/>
          </a:p>
          <a:p>
            <a:r>
              <a:rPr kumimoji="1" lang="en-US" altLang="ja-JP" sz="2000" dirty="0" smtClean="0"/>
              <a:t>ResNet50 : </a:t>
            </a:r>
            <a:r>
              <a:rPr kumimoji="1" lang="ja-JP" altLang="en-US" sz="2000" dirty="0" smtClean="0"/>
              <a:t>畳み込み層</a:t>
            </a:r>
            <a:r>
              <a:rPr kumimoji="1" lang="en-US" altLang="ja-JP" sz="2000" dirty="0" smtClean="0"/>
              <a:t>49</a:t>
            </a:r>
            <a:r>
              <a:rPr kumimoji="1" lang="ja-JP" altLang="en-US" sz="2000" dirty="0" smtClean="0"/>
              <a:t>層、全結合層</a:t>
            </a:r>
            <a:r>
              <a:rPr kumimoji="1" lang="en-US" altLang="ja-JP" sz="2000" dirty="0" smtClean="0"/>
              <a:t>1</a:t>
            </a:r>
            <a:r>
              <a:rPr kumimoji="1" lang="ja-JP" altLang="en-US" sz="2000" dirty="0" smtClean="0"/>
              <a:t>層で構成</a:t>
            </a:r>
            <a:endParaRPr kumimoji="1" lang="en-US" altLang="ja-JP" sz="2000" dirty="0" smtClean="0"/>
          </a:p>
        </p:txBody>
      </p:sp>
      <p:sp>
        <p:nvSpPr>
          <p:cNvPr id="181" name="テキスト ボックス 180"/>
          <p:cNvSpPr txBox="1"/>
          <p:nvPr/>
        </p:nvSpPr>
        <p:spPr>
          <a:xfrm>
            <a:off x="5991231" y="6494007"/>
            <a:ext cx="2740879" cy="307777"/>
          </a:xfrm>
          <a:prstGeom prst="rect">
            <a:avLst/>
          </a:prstGeom>
          <a:noFill/>
        </p:spPr>
        <p:txBody>
          <a:bodyPr wrap="none" rtlCol="0">
            <a:spAutoFit/>
          </a:bodyPr>
          <a:lstStyle/>
          <a:p>
            <a:r>
              <a:rPr kumimoji="1" lang="en-US" altLang="ja-JP" sz="1400" dirty="0" smtClean="0"/>
              <a:t>ResNet50</a:t>
            </a:r>
            <a:r>
              <a:rPr kumimoji="1" lang="ja-JP" altLang="en-US" sz="1400" dirty="0" smtClean="0"/>
              <a:t>のネットワークモデル</a:t>
            </a:r>
            <a:endParaRPr kumimoji="1" lang="ja-JP" altLang="en-US" sz="1400" dirty="0"/>
          </a:p>
        </p:txBody>
      </p:sp>
    </p:spTree>
    <p:extLst>
      <p:ext uri="{BB962C8B-B14F-4D97-AF65-F5344CB8AC3E}">
        <p14:creationId xmlns:p14="http://schemas.microsoft.com/office/powerpoint/2010/main" val="1241000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a:t>
            </a:r>
            <a:r>
              <a:rPr kumimoji="1" lang="ja-JP" altLang="en-US" dirty="0" smtClean="0"/>
              <a:t>の特徴抽出について</a:t>
            </a:r>
            <a:endParaRPr kumimoji="1" lang="ja-JP" altLang="en-US" dirty="0"/>
          </a:p>
        </p:txBody>
      </p:sp>
      <p:sp>
        <p:nvSpPr>
          <p:cNvPr id="3" name="コンテンツ プレースホルダー 2"/>
          <p:cNvSpPr>
            <a:spLocks noGrp="1"/>
          </p:cNvSpPr>
          <p:nvPr>
            <p:ph idx="1"/>
          </p:nvPr>
        </p:nvSpPr>
        <p:spPr>
          <a:xfrm>
            <a:off x="1371600" y="1996633"/>
            <a:ext cx="10820400" cy="3581400"/>
          </a:xfrm>
        </p:spPr>
        <p:txBody>
          <a:bodyPr>
            <a:normAutofit/>
          </a:bodyPr>
          <a:lstStyle/>
          <a:p>
            <a:r>
              <a:rPr kumimoji="1" lang="en-US" altLang="ja-JP" sz="1800" dirty="0" smtClean="0"/>
              <a:t>CNN</a:t>
            </a:r>
            <a:r>
              <a:rPr kumimoji="1" lang="ja-JP" altLang="en-US" sz="1800" dirty="0" smtClean="0"/>
              <a:t>の一般的な考え方</a:t>
            </a:r>
            <a:endParaRPr lang="en-US" altLang="ja-JP" sz="1800" dirty="0"/>
          </a:p>
          <a:p>
            <a:pPr marL="0" indent="0">
              <a:buNone/>
            </a:pPr>
            <a:r>
              <a:rPr kumimoji="1" lang="ja-JP" altLang="en-US" sz="1800" dirty="0" smtClean="0"/>
              <a:t>　　初期の層</a:t>
            </a:r>
            <a:r>
              <a:rPr kumimoji="1" lang="en-US" altLang="ja-JP" sz="1800" dirty="0" smtClean="0"/>
              <a:t> : </a:t>
            </a:r>
            <a:r>
              <a:rPr kumimoji="1" lang="ja-JP" altLang="en-US" sz="1800" dirty="0" smtClean="0"/>
              <a:t>画像全体の特徴抽出</a:t>
            </a:r>
            <a:endParaRPr lang="en-US" altLang="ja-JP" sz="1800" dirty="0" smtClean="0"/>
          </a:p>
          <a:p>
            <a:pPr marL="0" indent="0">
              <a:buNone/>
            </a:pPr>
            <a:r>
              <a:rPr kumimoji="1" lang="ja-JP" altLang="en-US" sz="1800" dirty="0"/>
              <a:t>　</a:t>
            </a:r>
            <a:r>
              <a:rPr kumimoji="1" lang="ja-JP" altLang="en-US" sz="1800" dirty="0" smtClean="0"/>
              <a:t>　後期の層</a:t>
            </a:r>
            <a:r>
              <a:rPr kumimoji="1" lang="en-US" altLang="ja-JP" sz="1800" dirty="0" smtClean="0"/>
              <a:t> : </a:t>
            </a:r>
            <a:r>
              <a:rPr lang="ja-JP" altLang="en-US" sz="1800" dirty="0" smtClean="0"/>
              <a:t>タスクに特化した</a:t>
            </a:r>
            <a:r>
              <a:rPr kumimoji="1" lang="ja-JP" altLang="en-US" sz="1800" dirty="0" smtClean="0"/>
              <a:t>特徴抽出</a:t>
            </a:r>
            <a:r>
              <a:rPr lang="ja-JP" altLang="en-US" sz="1800" dirty="0"/>
              <a:t>　</a:t>
            </a:r>
            <a:r>
              <a:rPr lang="en-US" altLang="ja-JP" sz="1400" dirty="0" smtClean="0"/>
              <a:t>(</a:t>
            </a:r>
            <a:r>
              <a:rPr lang="ja-JP" altLang="en-US" sz="1400" dirty="0" smtClean="0"/>
              <a:t>分類タスクなら分類問題のための特徴抽出</a:t>
            </a:r>
            <a:r>
              <a:rPr lang="en-US" altLang="ja-JP" sz="1400" dirty="0" smtClean="0"/>
              <a:t>)</a:t>
            </a:r>
          </a:p>
          <a:p>
            <a:endParaRPr kumimoji="1" lang="en-US" altLang="ja-JP" sz="1400" dirty="0"/>
          </a:p>
          <a:p>
            <a:r>
              <a:rPr lang="ja-JP" altLang="en-US" sz="1800" dirty="0" smtClean="0"/>
              <a:t>今回</a:t>
            </a:r>
            <a:r>
              <a:rPr lang="ja-JP" altLang="en-US" sz="1800" dirty="0" smtClean="0"/>
              <a:t>は</a:t>
            </a:r>
            <a:r>
              <a:rPr lang="en-US" altLang="ja-JP" sz="1800" dirty="0" smtClean="0"/>
              <a:t>2</a:t>
            </a:r>
            <a:r>
              <a:rPr lang="ja-JP" altLang="en-US" sz="1800" dirty="0" smtClean="0"/>
              <a:t>種類の畳み込み層の</a:t>
            </a:r>
            <a:r>
              <a:rPr lang="ja-JP" altLang="en-US" sz="1800" dirty="0" smtClean="0"/>
              <a:t>特徴マップ</a:t>
            </a:r>
            <a:r>
              <a:rPr lang="ja-JP" altLang="en-US" sz="1800" dirty="0" smtClean="0"/>
              <a:t>の</a:t>
            </a:r>
            <a:r>
              <a:rPr lang="ja-JP" altLang="en-US" sz="1800" dirty="0" smtClean="0"/>
              <a:t>可視化を行う</a:t>
            </a:r>
            <a:endParaRPr lang="en-US" altLang="ja-JP" sz="1800" dirty="0" smtClean="0"/>
          </a:p>
          <a:p>
            <a:pPr>
              <a:buFont typeface="+mj-lt"/>
              <a:buAutoNum type="arabicPeriod"/>
            </a:pPr>
            <a:r>
              <a:rPr lang="ja-JP" altLang="en-US" sz="1800" dirty="0" smtClean="0"/>
              <a:t>写真全体のどういった部分の特徴を抽出しているのかを調査</a:t>
            </a:r>
            <a:endParaRPr lang="en-US" altLang="ja-JP" sz="1800" dirty="0"/>
          </a:p>
          <a:p>
            <a:pPr>
              <a:buFont typeface="+mj-lt"/>
              <a:buAutoNum type="arabicPeriod"/>
            </a:pPr>
            <a:r>
              <a:rPr lang="ja-JP" altLang="en-US" sz="1800" dirty="0" smtClean="0"/>
              <a:t>写真のどの部分に注目して専門家の写真とアマチュアの写真を分類しているのかを調査</a:t>
            </a:r>
            <a:r>
              <a:rPr lang="en-US" altLang="ja-JP" sz="1800" dirty="0" smtClean="0"/>
              <a:t> </a:t>
            </a:r>
            <a:endParaRPr kumimoji="1" lang="ja-JP" altLang="en-US" sz="1800" dirty="0"/>
          </a:p>
        </p:txBody>
      </p:sp>
    </p:spTree>
    <p:extLst>
      <p:ext uri="{BB962C8B-B14F-4D97-AF65-F5344CB8AC3E}">
        <p14:creationId xmlns:p14="http://schemas.microsoft.com/office/powerpoint/2010/main" val="20238725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重みを可視化する部分</a:t>
            </a:r>
            <a:endParaRPr kumimoji="1" lang="ja-JP" altLang="en-US" dirty="0"/>
          </a:p>
        </p:txBody>
      </p:sp>
      <p:cxnSp>
        <p:nvCxnSpPr>
          <p:cNvPr id="14" name="直線コネクタ 13"/>
          <p:cNvCxnSpPr/>
          <p:nvPr/>
        </p:nvCxnSpPr>
        <p:spPr>
          <a:xfrm flipV="1">
            <a:off x="2904094" y="5106795"/>
            <a:ext cx="64043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7387278" y="5106210"/>
            <a:ext cx="2723080" cy="171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895633" y="3723540"/>
            <a:ext cx="3058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図形グループ 16"/>
          <p:cNvGrpSpPr/>
          <p:nvPr/>
        </p:nvGrpSpPr>
        <p:grpSpPr>
          <a:xfrm>
            <a:off x="3013436" y="3174645"/>
            <a:ext cx="640331" cy="552461"/>
            <a:chOff x="2079629" y="1543351"/>
            <a:chExt cx="1131753" cy="598580"/>
          </a:xfrm>
        </p:grpSpPr>
        <p:cxnSp>
          <p:nvCxnSpPr>
            <p:cNvPr id="170" name="直線コネクタ 169"/>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図形グループ 17"/>
          <p:cNvGrpSpPr/>
          <p:nvPr/>
        </p:nvGrpSpPr>
        <p:grpSpPr>
          <a:xfrm>
            <a:off x="3409605" y="1792081"/>
            <a:ext cx="640331" cy="552461"/>
            <a:chOff x="2079629" y="1543351"/>
            <a:chExt cx="1131753" cy="598580"/>
          </a:xfrm>
        </p:grpSpPr>
        <p:cxnSp>
          <p:nvCxnSpPr>
            <p:cNvPr id="167" name="直線コネクタ 166"/>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図形グループ 18"/>
          <p:cNvGrpSpPr/>
          <p:nvPr/>
        </p:nvGrpSpPr>
        <p:grpSpPr>
          <a:xfrm>
            <a:off x="4860548" y="1786770"/>
            <a:ext cx="640331" cy="552461"/>
            <a:chOff x="2079629" y="1543351"/>
            <a:chExt cx="1131753" cy="598580"/>
          </a:xfrm>
        </p:grpSpPr>
        <p:cxnSp>
          <p:nvCxnSpPr>
            <p:cNvPr id="164" name="直線コネクタ 163"/>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図形グループ 19"/>
          <p:cNvGrpSpPr/>
          <p:nvPr/>
        </p:nvGrpSpPr>
        <p:grpSpPr>
          <a:xfrm>
            <a:off x="4134239" y="1790501"/>
            <a:ext cx="640331" cy="552461"/>
            <a:chOff x="2079629" y="1543351"/>
            <a:chExt cx="1131753" cy="598580"/>
          </a:xfrm>
        </p:grpSpPr>
        <p:cxnSp>
          <p:nvCxnSpPr>
            <p:cNvPr id="161" name="直線コネクタ 160"/>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p:cNvCxnSpPr/>
          <p:nvPr/>
        </p:nvCxnSpPr>
        <p:spPr>
          <a:xfrm flipV="1">
            <a:off x="2890251" y="2354178"/>
            <a:ext cx="3004376" cy="7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4893832" y="206640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3" name="角丸四角形 22"/>
          <p:cNvSpPr/>
          <p:nvPr/>
        </p:nvSpPr>
        <p:spPr>
          <a:xfrm>
            <a:off x="5072023" y="205962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4" name="角丸四角形 23"/>
          <p:cNvSpPr/>
          <p:nvPr/>
        </p:nvSpPr>
        <p:spPr>
          <a:xfrm>
            <a:off x="5252508" y="205743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5" name="正方形/長方形 24"/>
          <p:cNvSpPr/>
          <p:nvPr/>
        </p:nvSpPr>
        <p:spPr>
          <a:xfrm>
            <a:off x="2601309" y="2104069"/>
            <a:ext cx="358256" cy="37996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2566090" y="2141711"/>
            <a:ext cx="358256" cy="379965"/>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2539796" y="2203427"/>
            <a:ext cx="358256" cy="37996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3030121" y="2080000"/>
            <a:ext cx="116588" cy="514120"/>
          </a:xfrm>
          <a:prstGeom prst="round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29" name="角丸四角形 28"/>
          <p:cNvSpPr/>
          <p:nvPr/>
        </p:nvSpPr>
        <p:spPr>
          <a:xfrm>
            <a:off x="3445008" y="207576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0" name="角丸四角形 29"/>
          <p:cNvSpPr/>
          <p:nvPr/>
        </p:nvSpPr>
        <p:spPr>
          <a:xfrm>
            <a:off x="3203166" y="1995846"/>
            <a:ext cx="116100" cy="667538"/>
          </a:xfrm>
          <a:prstGeom prst="round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err="1"/>
              <a:t>MaxPool</a:t>
            </a:r>
            <a:endParaRPr kumimoji="1" lang="ja-JP" altLang="en-US" sz="400" dirty="0"/>
          </a:p>
        </p:txBody>
      </p:sp>
      <p:sp>
        <p:nvSpPr>
          <p:cNvPr id="31" name="角丸四角形 30"/>
          <p:cNvSpPr/>
          <p:nvPr/>
        </p:nvSpPr>
        <p:spPr>
          <a:xfrm>
            <a:off x="3629719" y="207765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2" name="角丸四角形 31"/>
          <p:cNvSpPr/>
          <p:nvPr/>
        </p:nvSpPr>
        <p:spPr>
          <a:xfrm>
            <a:off x="3803213" y="207546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3" name="角丸四角形 32"/>
          <p:cNvSpPr/>
          <p:nvPr/>
        </p:nvSpPr>
        <p:spPr>
          <a:xfrm>
            <a:off x="3990738" y="2098916"/>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4" name="角丸四角形 33"/>
          <p:cNvSpPr/>
          <p:nvPr/>
        </p:nvSpPr>
        <p:spPr>
          <a:xfrm>
            <a:off x="4163697" y="207255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5" name="角丸四角形 34"/>
          <p:cNvSpPr/>
          <p:nvPr/>
        </p:nvSpPr>
        <p:spPr>
          <a:xfrm>
            <a:off x="4341887" y="206577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6" name="角丸四角形 35"/>
          <p:cNvSpPr/>
          <p:nvPr/>
        </p:nvSpPr>
        <p:spPr>
          <a:xfrm>
            <a:off x="4522374" y="206358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37" name="角丸四角形 36"/>
          <p:cNvSpPr/>
          <p:nvPr/>
        </p:nvSpPr>
        <p:spPr>
          <a:xfrm>
            <a:off x="4706052" y="2106391"/>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8" name="角丸四角形 37"/>
          <p:cNvSpPr/>
          <p:nvPr/>
        </p:nvSpPr>
        <p:spPr>
          <a:xfrm>
            <a:off x="5428180" y="2098915"/>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39" name="角丸四角形 38"/>
          <p:cNvSpPr/>
          <p:nvPr/>
        </p:nvSpPr>
        <p:spPr>
          <a:xfrm>
            <a:off x="3629719" y="150939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grpSp>
        <p:nvGrpSpPr>
          <p:cNvPr id="40" name="図形グループ 39"/>
          <p:cNvGrpSpPr/>
          <p:nvPr/>
        </p:nvGrpSpPr>
        <p:grpSpPr>
          <a:xfrm>
            <a:off x="4459812" y="3177900"/>
            <a:ext cx="640331" cy="552461"/>
            <a:chOff x="2079629" y="1543351"/>
            <a:chExt cx="1131753" cy="598580"/>
          </a:xfrm>
        </p:grpSpPr>
        <p:cxnSp>
          <p:nvCxnSpPr>
            <p:cNvPr id="158" name="直線コネクタ 157"/>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図形グループ 40"/>
          <p:cNvGrpSpPr/>
          <p:nvPr/>
        </p:nvGrpSpPr>
        <p:grpSpPr>
          <a:xfrm>
            <a:off x="3733501" y="3174408"/>
            <a:ext cx="640331" cy="552461"/>
            <a:chOff x="2079629" y="1543351"/>
            <a:chExt cx="1131753" cy="598580"/>
          </a:xfrm>
        </p:grpSpPr>
        <p:cxnSp>
          <p:nvCxnSpPr>
            <p:cNvPr id="155" name="直線コネクタ 154"/>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角丸四角形 41"/>
          <p:cNvSpPr/>
          <p:nvPr/>
        </p:nvSpPr>
        <p:spPr>
          <a:xfrm>
            <a:off x="4493095" y="348904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3" name="角丸四角形 42"/>
          <p:cNvSpPr/>
          <p:nvPr/>
        </p:nvSpPr>
        <p:spPr>
          <a:xfrm>
            <a:off x="4671286" y="348226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4" name="角丸四角形 43"/>
          <p:cNvSpPr/>
          <p:nvPr/>
        </p:nvSpPr>
        <p:spPr>
          <a:xfrm>
            <a:off x="4851772" y="348007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5" name="角丸四角形 44"/>
          <p:cNvSpPr/>
          <p:nvPr/>
        </p:nvSpPr>
        <p:spPr>
          <a:xfrm>
            <a:off x="3044272" y="349839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6" name="角丸四角形 45"/>
          <p:cNvSpPr/>
          <p:nvPr/>
        </p:nvSpPr>
        <p:spPr>
          <a:xfrm>
            <a:off x="3228982" y="350029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7" name="角丸四角形 46"/>
          <p:cNvSpPr/>
          <p:nvPr/>
        </p:nvSpPr>
        <p:spPr>
          <a:xfrm>
            <a:off x="3402476" y="349810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48" name="角丸四角形 47"/>
          <p:cNvSpPr/>
          <p:nvPr/>
        </p:nvSpPr>
        <p:spPr>
          <a:xfrm>
            <a:off x="3590002" y="3521554"/>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49" name="角丸四角形 48"/>
          <p:cNvSpPr/>
          <p:nvPr/>
        </p:nvSpPr>
        <p:spPr>
          <a:xfrm>
            <a:off x="3762960" y="349519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0" name="角丸四角形 49"/>
          <p:cNvSpPr/>
          <p:nvPr/>
        </p:nvSpPr>
        <p:spPr>
          <a:xfrm>
            <a:off x="3941151" y="348841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1" name="角丸四角形 50"/>
          <p:cNvSpPr/>
          <p:nvPr/>
        </p:nvSpPr>
        <p:spPr>
          <a:xfrm>
            <a:off x="4121636" y="348621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52" name="角丸四角形 51"/>
          <p:cNvSpPr/>
          <p:nvPr/>
        </p:nvSpPr>
        <p:spPr>
          <a:xfrm>
            <a:off x="4305314" y="3529029"/>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lang="ja-JP" altLang="en-US" sz="400" dirty="0"/>
          </a:p>
        </p:txBody>
      </p:sp>
      <p:sp>
        <p:nvSpPr>
          <p:cNvPr id="53" name="角丸四角形 52"/>
          <p:cNvSpPr/>
          <p:nvPr/>
        </p:nvSpPr>
        <p:spPr>
          <a:xfrm>
            <a:off x="5027441" y="3521552"/>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54" name="角丸四角形 53"/>
          <p:cNvSpPr/>
          <p:nvPr/>
        </p:nvSpPr>
        <p:spPr>
          <a:xfrm>
            <a:off x="3228982" y="293202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cxnSp>
        <p:nvCxnSpPr>
          <p:cNvPr id="55" name="直線コネクタ 54"/>
          <p:cNvCxnSpPr/>
          <p:nvPr/>
        </p:nvCxnSpPr>
        <p:spPr>
          <a:xfrm flipV="1">
            <a:off x="2904094" y="4186294"/>
            <a:ext cx="30498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5953911" y="3721082"/>
            <a:ext cx="0" cy="4652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2904094" y="4186294"/>
            <a:ext cx="0" cy="9157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図形グループ 57"/>
          <p:cNvGrpSpPr/>
          <p:nvPr/>
        </p:nvGrpSpPr>
        <p:grpSpPr>
          <a:xfrm>
            <a:off x="5179046" y="3177754"/>
            <a:ext cx="640331" cy="552461"/>
            <a:chOff x="2079629" y="1543351"/>
            <a:chExt cx="1131753" cy="598580"/>
          </a:xfrm>
        </p:grpSpPr>
        <p:cxnSp>
          <p:nvCxnSpPr>
            <p:cNvPr id="152" name="直線コネクタ 151"/>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角丸四角形 58"/>
          <p:cNvSpPr/>
          <p:nvPr/>
        </p:nvSpPr>
        <p:spPr>
          <a:xfrm>
            <a:off x="5212330" y="348890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0" name="角丸四角形 59"/>
          <p:cNvSpPr/>
          <p:nvPr/>
        </p:nvSpPr>
        <p:spPr>
          <a:xfrm>
            <a:off x="5390521" y="348211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1" name="角丸四角形 60"/>
          <p:cNvSpPr/>
          <p:nvPr/>
        </p:nvSpPr>
        <p:spPr>
          <a:xfrm>
            <a:off x="5571006" y="347992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2" name="角丸四角形 61"/>
          <p:cNvSpPr/>
          <p:nvPr/>
        </p:nvSpPr>
        <p:spPr>
          <a:xfrm>
            <a:off x="5746676" y="3521406"/>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63" name="図形グループ 62"/>
          <p:cNvGrpSpPr/>
          <p:nvPr/>
        </p:nvGrpSpPr>
        <p:grpSpPr>
          <a:xfrm>
            <a:off x="2974651" y="4547790"/>
            <a:ext cx="640331" cy="552461"/>
            <a:chOff x="2079629" y="1543351"/>
            <a:chExt cx="1131753" cy="598580"/>
          </a:xfrm>
        </p:grpSpPr>
        <p:cxnSp>
          <p:nvCxnSpPr>
            <p:cNvPr id="149" name="直線コネクタ 148"/>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4" name="図形グループ 63"/>
          <p:cNvGrpSpPr/>
          <p:nvPr/>
        </p:nvGrpSpPr>
        <p:grpSpPr>
          <a:xfrm>
            <a:off x="4421027" y="4543824"/>
            <a:ext cx="640331" cy="552461"/>
            <a:chOff x="2079629" y="1543351"/>
            <a:chExt cx="1131753" cy="598580"/>
          </a:xfrm>
        </p:grpSpPr>
        <p:cxnSp>
          <p:nvCxnSpPr>
            <p:cNvPr id="146" name="直線コネクタ 145"/>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図形グループ 64"/>
          <p:cNvGrpSpPr/>
          <p:nvPr/>
        </p:nvGrpSpPr>
        <p:grpSpPr>
          <a:xfrm>
            <a:off x="3694716" y="4547553"/>
            <a:ext cx="640331" cy="552461"/>
            <a:chOff x="2079629" y="1543351"/>
            <a:chExt cx="1131753" cy="598580"/>
          </a:xfrm>
        </p:grpSpPr>
        <p:cxnSp>
          <p:nvCxnSpPr>
            <p:cNvPr id="143" name="直線コネクタ 142"/>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角丸四角形 65"/>
          <p:cNvSpPr/>
          <p:nvPr/>
        </p:nvSpPr>
        <p:spPr>
          <a:xfrm>
            <a:off x="4454310" y="485497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7" name="角丸四角形 66"/>
          <p:cNvSpPr/>
          <p:nvPr/>
        </p:nvSpPr>
        <p:spPr>
          <a:xfrm>
            <a:off x="4632501" y="484818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8" name="角丸四角形 67"/>
          <p:cNvSpPr/>
          <p:nvPr/>
        </p:nvSpPr>
        <p:spPr>
          <a:xfrm>
            <a:off x="4812987" y="484599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69" name="角丸四角形 68"/>
          <p:cNvSpPr/>
          <p:nvPr/>
        </p:nvSpPr>
        <p:spPr>
          <a:xfrm>
            <a:off x="3005487" y="486432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0" name="角丸四角形 69"/>
          <p:cNvSpPr/>
          <p:nvPr/>
        </p:nvSpPr>
        <p:spPr>
          <a:xfrm>
            <a:off x="3190196" y="486622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1" name="角丸四角形 70"/>
          <p:cNvSpPr/>
          <p:nvPr/>
        </p:nvSpPr>
        <p:spPr>
          <a:xfrm>
            <a:off x="3363691" y="486402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2" name="角丸四角形 71"/>
          <p:cNvSpPr/>
          <p:nvPr/>
        </p:nvSpPr>
        <p:spPr>
          <a:xfrm>
            <a:off x="3551217" y="4887478"/>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3" name="角丸四角形 72"/>
          <p:cNvSpPr/>
          <p:nvPr/>
        </p:nvSpPr>
        <p:spPr>
          <a:xfrm>
            <a:off x="3724175" y="486111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4" name="角丸四角形 73"/>
          <p:cNvSpPr/>
          <p:nvPr/>
        </p:nvSpPr>
        <p:spPr>
          <a:xfrm>
            <a:off x="3902366" y="485433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5" name="角丸四角形 74"/>
          <p:cNvSpPr/>
          <p:nvPr/>
        </p:nvSpPr>
        <p:spPr>
          <a:xfrm>
            <a:off x="4082852" y="485214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76" name="角丸四角形 75"/>
          <p:cNvSpPr/>
          <p:nvPr/>
        </p:nvSpPr>
        <p:spPr>
          <a:xfrm>
            <a:off x="4266529" y="4894953"/>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7" name="角丸四角形 76"/>
          <p:cNvSpPr/>
          <p:nvPr/>
        </p:nvSpPr>
        <p:spPr>
          <a:xfrm>
            <a:off x="4988656" y="4887477"/>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78" name="角丸四角形 77"/>
          <p:cNvSpPr/>
          <p:nvPr/>
        </p:nvSpPr>
        <p:spPr>
          <a:xfrm>
            <a:off x="3190196" y="429795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grpSp>
        <p:nvGrpSpPr>
          <p:cNvPr id="79" name="図形グループ 78"/>
          <p:cNvGrpSpPr/>
          <p:nvPr/>
        </p:nvGrpSpPr>
        <p:grpSpPr>
          <a:xfrm>
            <a:off x="5140260" y="4543678"/>
            <a:ext cx="640331" cy="552461"/>
            <a:chOff x="2079629" y="1543351"/>
            <a:chExt cx="1131753" cy="598580"/>
          </a:xfrm>
        </p:grpSpPr>
        <p:cxnSp>
          <p:nvCxnSpPr>
            <p:cNvPr id="140" name="直線コネクタ 139"/>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角丸四角形 79"/>
          <p:cNvSpPr/>
          <p:nvPr/>
        </p:nvSpPr>
        <p:spPr>
          <a:xfrm>
            <a:off x="5173544" y="485482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1" name="角丸四角形 80"/>
          <p:cNvSpPr/>
          <p:nvPr/>
        </p:nvSpPr>
        <p:spPr>
          <a:xfrm>
            <a:off x="5351736" y="484803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2" name="角丸四角形 81"/>
          <p:cNvSpPr/>
          <p:nvPr/>
        </p:nvSpPr>
        <p:spPr>
          <a:xfrm>
            <a:off x="5532220" y="484584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3" name="角丸四角形 82"/>
          <p:cNvSpPr/>
          <p:nvPr/>
        </p:nvSpPr>
        <p:spPr>
          <a:xfrm>
            <a:off x="5707891" y="4887330"/>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84" name="図形グループ 83"/>
          <p:cNvGrpSpPr/>
          <p:nvPr/>
        </p:nvGrpSpPr>
        <p:grpSpPr>
          <a:xfrm>
            <a:off x="6595455" y="4541693"/>
            <a:ext cx="640331" cy="552461"/>
            <a:chOff x="2079629" y="1543351"/>
            <a:chExt cx="1131753" cy="598580"/>
          </a:xfrm>
        </p:grpSpPr>
        <p:cxnSp>
          <p:nvCxnSpPr>
            <p:cNvPr id="137" name="直線コネクタ 136"/>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図形グループ 84"/>
          <p:cNvGrpSpPr/>
          <p:nvPr/>
        </p:nvGrpSpPr>
        <p:grpSpPr>
          <a:xfrm>
            <a:off x="5869145" y="4545424"/>
            <a:ext cx="640331" cy="552461"/>
            <a:chOff x="2079629" y="1543351"/>
            <a:chExt cx="1131753" cy="598580"/>
          </a:xfrm>
        </p:grpSpPr>
        <p:cxnSp>
          <p:nvCxnSpPr>
            <p:cNvPr id="134" name="直線コネクタ 133"/>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6" name="角丸四角形 85"/>
          <p:cNvSpPr/>
          <p:nvPr/>
        </p:nvSpPr>
        <p:spPr>
          <a:xfrm>
            <a:off x="6628738" y="4852841"/>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7" name="角丸四角形 86"/>
          <p:cNvSpPr/>
          <p:nvPr/>
        </p:nvSpPr>
        <p:spPr>
          <a:xfrm>
            <a:off x="6806928" y="4846055"/>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8" name="角丸四角形 87"/>
          <p:cNvSpPr/>
          <p:nvPr/>
        </p:nvSpPr>
        <p:spPr>
          <a:xfrm>
            <a:off x="6987415" y="484386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89" name="角丸四角形 88"/>
          <p:cNvSpPr/>
          <p:nvPr/>
        </p:nvSpPr>
        <p:spPr>
          <a:xfrm>
            <a:off x="5898603" y="485898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0" name="角丸四角形 89"/>
          <p:cNvSpPr/>
          <p:nvPr/>
        </p:nvSpPr>
        <p:spPr>
          <a:xfrm>
            <a:off x="6076794" y="4852204"/>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1" name="角丸四角形 90"/>
          <p:cNvSpPr/>
          <p:nvPr/>
        </p:nvSpPr>
        <p:spPr>
          <a:xfrm>
            <a:off x="6257280" y="4850013"/>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2" name="角丸四角形 91"/>
          <p:cNvSpPr/>
          <p:nvPr/>
        </p:nvSpPr>
        <p:spPr>
          <a:xfrm>
            <a:off x="6440957" y="4892822"/>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93" name="角丸四角形 92"/>
          <p:cNvSpPr/>
          <p:nvPr/>
        </p:nvSpPr>
        <p:spPr>
          <a:xfrm>
            <a:off x="7163084" y="4885348"/>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grpSp>
        <p:nvGrpSpPr>
          <p:cNvPr id="94" name="図形グループ 93"/>
          <p:cNvGrpSpPr/>
          <p:nvPr/>
        </p:nvGrpSpPr>
        <p:grpSpPr>
          <a:xfrm>
            <a:off x="7445735" y="4561667"/>
            <a:ext cx="640331" cy="552461"/>
            <a:chOff x="2079629" y="1543351"/>
            <a:chExt cx="1131753" cy="598580"/>
          </a:xfrm>
        </p:grpSpPr>
        <p:cxnSp>
          <p:nvCxnSpPr>
            <p:cNvPr id="131" name="直線コネクタ 130"/>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図形グループ 94"/>
          <p:cNvGrpSpPr/>
          <p:nvPr/>
        </p:nvGrpSpPr>
        <p:grpSpPr>
          <a:xfrm>
            <a:off x="8892111" y="4557699"/>
            <a:ext cx="640331" cy="552461"/>
            <a:chOff x="2079629" y="1543351"/>
            <a:chExt cx="1131753" cy="598580"/>
          </a:xfrm>
        </p:grpSpPr>
        <p:cxnSp>
          <p:nvCxnSpPr>
            <p:cNvPr id="128" name="直線コネクタ 127"/>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図形グループ 95"/>
          <p:cNvGrpSpPr/>
          <p:nvPr/>
        </p:nvGrpSpPr>
        <p:grpSpPr>
          <a:xfrm>
            <a:off x="8165802" y="4561430"/>
            <a:ext cx="640331" cy="552461"/>
            <a:chOff x="2079629" y="1543351"/>
            <a:chExt cx="1131753" cy="598580"/>
          </a:xfrm>
        </p:grpSpPr>
        <p:cxnSp>
          <p:nvCxnSpPr>
            <p:cNvPr id="125" name="直線コネクタ 124"/>
            <p:cNvCxnSpPr/>
            <p:nvPr/>
          </p:nvCxnSpPr>
          <p:spPr>
            <a:xfrm flipV="1">
              <a:off x="3209911" y="15487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2079629" y="1543351"/>
              <a:ext cx="113175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flipV="1">
              <a:off x="2080417" y="1544594"/>
              <a:ext cx="0" cy="5931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7" name="角丸四角形 96"/>
          <p:cNvSpPr/>
          <p:nvPr/>
        </p:nvSpPr>
        <p:spPr>
          <a:xfrm>
            <a:off x="8925395" y="486884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8" name="角丸四角形 97"/>
          <p:cNvSpPr/>
          <p:nvPr/>
        </p:nvSpPr>
        <p:spPr>
          <a:xfrm>
            <a:off x="9103586" y="4862062"/>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99" name="角丸四角形 98"/>
          <p:cNvSpPr/>
          <p:nvPr/>
        </p:nvSpPr>
        <p:spPr>
          <a:xfrm>
            <a:off x="9284071" y="4859872"/>
            <a:ext cx="116588" cy="514120"/>
          </a:xfrm>
          <a:prstGeom prst="round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0" name="角丸四角形 99"/>
          <p:cNvSpPr/>
          <p:nvPr/>
        </p:nvSpPr>
        <p:spPr>
          <a:xfrm>
            <a:off x="7476571" y="487819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1" name="角丸四角形 100"/>
          <p:cNvSpPr/>
          <p:nvPr/>
        </p:nvSpPr>
        <p:spPr>
          <a:xfrm>
            <a:off x="7661282" y="4880098"/>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2" name="角丸四角形 101"/>
          <p:cNvSpPr/>
          <p:nvPr/>
        </p:nvSpPr>
        <p:spPr>
          <a:xfrm>
            <a:off x="7834776" y="4877907"/>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3" name="角丸四角形 102"/>
          <p:cNvSpPr/>
          <p:nvPr/>
        </p:nvSpPr>
        <p:spPr>
          <a:xfrm>
            <a:off x="8022301" y="4901354"/>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4" name="角丸四角形 103"/>
          <p:cNvSpPr/>
          <p:nvPr/>
        </p:nvSpPr>
        <p:spPr>
          <a:xfrm>
            <a:off x="8195260" y="4874996"/>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5" name="角丸四角形 104"/>
          <p:cNvSpPr/>
          <p:nvPr/>
        </p:nvSpPr>
        <p:spPr>
          <a:xfrm>
            <a:off x="8373450" y="4868210"/>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6" name="角丸四角形 105"/>
          <p:cNvSpPr/>
          <p:nvPr/>
        </p:nvSpPr>
        <p:spPr>
          <a:xfrm>
            <a:off x="8553936" y="486601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07" name="角丸四角形 106"/>
          <p:cNvSpPr/>
          <p:nvPr/>
        </p:nvSpPr>
        <p:spPr>
          <a:xfrm>
            <a:off x="8737614" y="4908828"/>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8" name="角丸四角形 107"/>
          <p:cNvSpPr/>
          <p:nvPr/>
        </p:nvSpPr>
        <p:spPr>
          <a:xfrm>
            <a:off x="9459741" y="4901352"/>
            <a:ext cx="118395" cy="432881"/>
          </a:xfrm>
          <a:prstGeom prst="round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400" dirty="0"/>
              <a:t>ADD</a:t>
            </a:r>
            <a:endParaRPr kumimoji="1" lang="ja-JP" altLang="en-US" sz="400" dirty="0"/>
          </a:p>
        </p:txBody>
      </p:sp>
      <p:sp>
        <p:nvSpPr>
          <p:cNvPr id="109" name="角丸四角形 108"/>
          <p:cNvSpPr/>
          <p:nvPr/>
        </p:nvSpPr>
        <p:spPr>
          <a:xfrm>
            <a:off x="7661282" y="4311829"/>
            <a:ext cx="116588" cy="514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
        <p:nvSpPr>
          <p:cNvPr id="110" name="角丸四角形 109"/>
          <p:cNvSpPr/>
          <p:nvPr/>
        </p:nvSpPr>
        <p:spPr>
          <a:xfrm>
            <a:off x="9685158" y="4772442"/>
            <a:ext cx="116100" cy="667538"/>
          </a:xfrm>
          <a:prstGeom prst="round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500" dirty="0" err="1"/>
              <a:t>AvgPool</a:t>
            </a:r>
            <a:endParaRPr kumimoji="1" lang="ja-JP" altLang="en-US" sz="500" dirty="0"/>
          </a:p>
        </p:txBody>
      </p:sp>
      <p:sp>
        <p:nvSpPr>
          <p:cNvPr id="111" name="角丸四角形 110"/>
          <p:cNvSpPr/>
          <p:nvPr/>
        </p:nvSpPr>
        <p:spPr>
          <a:xfrm>
            <a:off x="9863244" y="4863638"/>
            <a:ext cx="116588" cy="51412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ja-JP" sz="600" dirty="0"/>
              <a:t>FC</a:t>
            </a:r>
            <a:endParaRPr kumimoji="1" lang="ja-JP" altLang="en-US" sz="600" dirty="0"/>
          </a:p>
        </p:txBody>
      </p:sp>
      <p:sp>
        <p:nvSpPr>
          <p:cNvPr id="112" name="テキスト ボックス 111"/>
          <p:cNvSpPr txBox="1"/>
          <p:nvPr/>
        </p:nvSpPr>
        <p:spPr>
          <a:xfrm>
            <a:off x="9987739" y="4896329"/>
            <a:ext cx="538447" cy="387900"/>
          </a:xfrm>
          <a:prstGeom prst="rect">
            <a:avLst/>
          </a:prstGeom>
          <a:noFill/>
        </p:spPr>
        <p:txBody>
          <a:bodyPr wrap="none" rtlCol="0">
            <a:spAutoFit/>
          </a:bodyPr>
          <a:lstStyle/>
          <a:p>
            <a:r>
              <a:rPr kumimoji="1" lang="ja-JP" altLang="en-US" sz="900" dirty="0"/>
              <a:t>出力</a:t>
            </a:r>
          </a:p>
        </p:txBody>
      </p:sp>
      <p:sp>
        <p:nvSpPr>
          <p:cNvPr id="113" name="角丸四角形 112"/>
          <p:cNvSpPr/>
          <p:nvPr/>
        </p:nvSpPr>
        <p:spPr>
          <a:xfrm>
            <a:off x="3363526" y="1428750"/>
            <a:ext cx="2230672" cy="124827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角丸四角形 113"/>
          <p:cNvSpPr/>
          <p:nvPr/>
        </p:nvSpPr>
        <p:spPr>
          <a:xfrm>
            <a:off x="2973614" y="2860859"/>
            <a:ext cx="2945077" cy="1248278"/>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角丸四角形 114"/>
          <p:cNvSpPr/>
          <p:nvPr/>
        </p:nvSpPr>
        <p:spPr>
          <a:xfrm>
            <a:off x="2933966" y="4246997"/>
            <a:ext cx="4389369" cy="12351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角丸四角形 115"/>
          <p:cNvSpPr/>
          <p:nvPr/>
        </p:nvSpPr>
        <p:spPr>
          <a:xfrm>
            <a:off x="7387239" y="4242209"/>
            <a:ext cx="2230672" cy="1218858"/>
          </a:xfrm>
          <a:prstGeom prst="round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コネクタ 116"/>
          <p:cNvCxnSpPr/>
          <p:nvPr/>
        </p:nvCxnSpPr>
        <p:spPr>
          <a:xfrm flipH="1">
            <a:off x="2895633" y="2771385"/>
            <a:ext cx="8461" cy="949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V="1">
            <a:off x="2897130" y="2771385"/>
            <a:ext cx="3004376" cy="7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V="1">
            <a:off x="5887758" y="2354178"/>
            <a:ext cx="2657" cy="41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角丸四角形 119"/>
          <p:cNvSpPr/>
          <p:nvPr/>
        </p:nvSpPr>
        <p:spPr>
          <a:xfrm>
            <a:off x="6108519" y="1910797"/>
            <a:ext cx="1680961" cy="82126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kumimoji="1" lang="en-US" altLang="ja-JP" sz="1050" dirty="0">
                <a:solidFill>
                  <a:schemeClr val="tx1"/>
                </a:solidFill>
              </a:rPr>
              <a:t>1</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Conv_1:64 Conv_2:64 Conv_3:256</a:t>
            </a:r>
            <a:endParaRPr kumimoji="1" lang="ja-JP" altLang="en-US" sz="1050" dirty="0">
              <a:solidFill>
                <a:schemeClr val="tx1"/>
              </a:solidFill>
            </a:endParaRPr>
          </a:p>
        </p:txBody>
      </p:sp>
      <p:sp>
        <p:nvSpPr>
          <p:cNvPr id="121" name="角丸四角形 120"/>
          <p:cNvSpPr/>
          <p:nvPr/>
        </p:nvSpPr>
        <p:spPr>
          <a:xfrm>
            <a:off x="7910970" y="1905459"/>
            <a:ext cx="1694665" cy="831943"/>
          </a:xfrm>
          <a:prstGeom prst="round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2</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Conv_1:128 Conv_2:128 Conv_3:512</a:t>
            </a:r>
            <a:endParaRPr kumimoji="1" lang="ja-JP" altLang="en-US" sz="1050" dirty="0">
              <a:solidFill>
                <a:schemeClr val="tx1"/>
              </a:solidFill>
            </a:endParaRPr>
          </a:p>
        </p:txBody>
      </p:sp>
      <p:sp>
        <p:nvSpPr>
          <p:cNvPr id="122" name="角丸四角形 121"/>
          <p:cNvSpPr/>
          <p:nvPr/>
        </p:nvSpPr>
        <p:spPr>
          <a:xfrm>
            <a:off x="6089444" y="3086073"/>
            <a:ext cx="1688426" cy="815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3</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Conv_1:256 Conv_2:256 Conv_3:1024</a:t>
            </a:r>
            <a:endParaRPr kumimoji="1" lang="ja-JP" altLang="en-US" sz="1050" dirty="0">
              <a:solidFill>
                <a:schemeClr val="tx1"/>
              </a:solidFill>
            </a:endParaRPr>
          </a:p>
        </p:txBody>
      </p:sp>
      <p:sp>
        <p:nvSpPr>
          <p:cNvPr id="123" name="角丸四角形 122"/>
          <p:cNvSpPr/>
          <p:nvPr/>
        </p:nvSpPr>
        <p:spPr>
          <a:xfrm>
            <a:off x="7920683" y="3069454"/>
            <a:ext cx="1684953" cy="799841"/>
          </a:xfrm>
          <a:prstGeom prst="round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ステージ</a:t>
            </a:r>
            <a:r>
              <a:rPr lang="en-US" altLang="ja-JP" sz="1050" dirty="0">
                <a:solidFill>
                  <a:schemeClr val="tx1"/>
                </a:solidFill>
              </a:rPr>
              <a:t>4</a:t>
            </a:r>
            <a:r>
              <a:rPr kumimoji="1" lang="ja-JP" altLang="en-US" sz="1050" dirty="0">
                <a:solidFill>
                  <a:schemeClr val="tx1"/>
                </a:solidFill>
              </a:rPr>
              <a:t>のチャネル数</a:t>
            </a:r>
            <a:endParaRPr kumimoji="1" lang="en-US" altLang="ja-JP" sz="1050" dirty="0">
              <a:solidFill>
                <a:schemeClr val="tx1"/>
              </a:solidFill>
            </a:endParaRPr>
          </a:p>
          <a:p>
            <a:pPr algn="ctr"/>
            <a:r>
              <a:rPr kumimoji="1" lang="en-US" altLang="ja-JP" sz="1050" dirty="0">
                <a:solidFill>
                  <a:schemeClr val="tx1"/>
                </a:solidFill>
              </a:rPr>
              <a:t>Conv_1:512 Conv_2:512 Conv_3:2048</a:t>
            </a:r>
            <a:endParaRPr kumimoji="1" lang="ja-JP" altLang="en-US" sz="1050" dirty="0">
              <a:solidFill>
                <a:schemeClr val="tx1"/>
              </a:solidFill>
            </a:endParaRPr>
          </a:p>
        </p:txBody>
      </p:sp>
      <p:sp>
        <p:nvSpPr>
          <p:cNvPr id="124" name="テキスト ボックス 123"/>
          <p:cNvSpPr txBox="1"/>
          <p:nvPr/>
        </p:nvSpPr>
        <p:spPr>
          <a:xfrm>
            <a:off x="9786302" y="5338584"/>
            <a:ext cx="320302" cy="336181"/>
          </a:xfrm>
          <a:prstGeom prst="rect">
            <a:avLst/>
          </a:prstGeom>
          <a:noFill/>
        </p:spPr>
        <p:txBody>
          <a:bodyPr wrap="square" rtlCol="0">
            <a:spAutoFit/>
          </a:bodyPr>
          <a:lstStyle/>
          <a:p>
            <a:r>
              <a:rPr lang="en-US" altLang="ja-JP" sz="700"/>
              <a:t>1</a:t>
            </a:r>
            <a:endParaRPr kumimoji="1" lang="ja-JP" altLang="en-US" sz="700" dirty="0"/>
          </a:p>
        </p:txBody>
      </p:sp>
      <p:sp>
        <p:nvSpPr>
          <p:cNvPr id="181" name="テキスト ボックス 180"/>
          <p:cNvSpPr txBox="1"/>
          <p:nvPr/>
        </p:nvSpPr>
        <p:spPr>
          <a:xfrm>
            <a:off x="5180713" y="5459448"/>
            <a:ext cx="2740879" cy="307777"/>
          </a:xfrm>
          <a:prstGeom prst="rect">
            <a:avLst/>
          </a:prstGeom>
          <a:noFill/>
        </p:spPr>
        <p:txBody>
          <a:bodyPr wrap="none" rtlCol="0">
            <a:spAutoFit/>
          </a:bodyPr>
          <a:lstStyle/>
          <a:p>
            <a:r>
              <a:rPr kumimoji="1" lang="en-US" altLang="ja-JP" sz="1400" dirty="0" smtClean="0"/>
              <a:t>ResNet50</a:t>
            </a:r>
            <a:r>
              <a:rPr kumimoji="1" lang="ja-JP" altLang="en-US" sz="1400" dirty="0" smtClean="0"/>
              <a:t>のネットワークモデル</a:t>
            </a:r>
            <a:endParaRPr kumimoji="1" lang="ja-JP" altLang="en-US" sz="1400" dirty="0"/>
          </a:p>
        </p:txBody>
      </p:sp>
      <p:sp>
        <p:nvSpPr>
          <p:cNvPr id="6" name="テキスト ボックス 5"/>
          <p:cNvSpPr txBox="1"/>
          <p:nvPr/>
        </p:nvSpPr>
        <p:spPr>
          <a:xfrm>
            <a:off x="2301873" y="5961501"/>
            <a:ext cx="4339650" cy="369332"/>
          </a:xfrm>
          <a:prstGeom prst="rect">
            <a:avLst/>
          </a:prstGeom>
          <a:noFill/>
        </p:spPr>
        <p:txBody>
          <a:bodyPr wrap="none" rtlCol="0">
            <a:spAutoFit/>
          </a:bodyPr>
          <a:lstStyle/>
          <a:p>
            <a:r>
              <a:rPr kumimoji="1" lang="ja-JP" altLang="en-US" dirty="0" smtClean="0"/>
              <a:t>の部分の畳み込みの特徴マップを可視化</a:t>
            </a:r>
            <a:endParaRPr kumimoji="1" lang="ja-JP" altLang="en-US" dirty="0"/>
          </a:p>
        </p:txBody>
      </p:sp>
      <p:sp>
        <p:nvSpPr>
          <p:cNvPr id="178" name="角丸四角形 177"/>
          <p:cNvSpPr/>
          <p:nvPr/>
        </p:nvSpPr>
        <p:spPr>
          <a:xfrm>
            <a:off x="2218933" y="5889107"/>
            <a:ext cx="116588" cy="514120"/>
          </a:xfrm>
          <a:prstGeom prst="round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ja-JP" sz="500" dirty="0"/>
              <a:t>Conv</a:t>
            </a:r>
            <a:endParaRPr kumimoji="1" lang="ja-JP" altLang="en-US" sz="500" dirty="0"/>
          </a:p>
        </p:txBody>
      </p:sp>
    </p:spTree>
    <p:extLst>
      <p:ext uri="{BB962C8B-B14F-4D97-AF65-F5344CB8AC3E}">
        <p14:creationId xmlns:p14="http://schemas.microsoft.com/office/powerpoint/2010/main" val="459400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smtClean="0"/>
              <a:t>特徴抽出の調査</a:t>
            </a:r>
            <a:r>
              <a:rPr lang="en-US" altLang="ja-JP" sz="3200" dirty="0" smtClean="0"/>
              <a:t> (</a:t>
            </a:r>
            <a:r>
              <a:rPr lang="ja-JP" altLang="en-US" sz="3200" dirty="0" smtClean="0"/>
              <a:t>入力</a:t>
            </a:r>
            <a:r>
              <a:rPr lang="en-US" altLang="ja-JP" sz="3200" dirty="0" smtClean="0"/>
              <a:t> </a:t>
            </a:r>
            <a:r>
              <a:rPr lang="en-US" altLang="ja-JP" sz="3200" dirty="0" smtClean="0"/>
              <a:t>: </a:t>
            </a:r>
            <a:r>
              <a:rPr lang="ja-JP" altLang="en-US" sz="3200" dirty="0" smtClean="0"/>
              <a:t>アマチュアの写真</a:t>
            </a:r>
            <a:r>
              <a:rPr lang="en-US" altLang="ja-JP" sz="3200" dirty="0" smtClean="0"/>
              <a:t>)</a:t>
            </a:r>
            <a:r>
              <a:rPr lang="en-US" altLang="ja-JP" sz="3200" dirty="0"/>
              <a:t/>
            </a:r>
            <a:br>
              <a:rPr lang="en-US" altLang="ja-JP" sz="3200" dirty="0"/>
            </a:br>
            <a:endParaRPr kumimoji="1" lang="ja-JP" altLang="en-US" sz="3200"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21" y="3266212"/>
            <a:ext cx="1920000" cy="1440000"/>
          </a:xfrm>
          <a:prstGeom prst="rect">
            <a:avLst/>
          </a:prstGeom>
        </p:spPr>
      </p:pic>
      <p:sp>
        <p:nvSpPr>
          <p:cNvPr id="13" name="テキスト ボックス 12"/>
          <p:cNvSpPr txBox="1"/>
          <p:nvPr/>
        </p:nvSpPr>
        <p:spPr>
          <a:xfrm>
            <a:off x="1423055" y="2963136"/>
            <a:ext cx="646331" cy="369332"/>
          </a:xfrm>
          <a:prstGeom prst="rect">
            <a:avLst/>
          </a:prstGeom>
          <a:noFill/>
        </p:spPr>
        <p:txBody>
          <a:bodyPr wrap="none" rtlCol="0">
            <a:spAutoFit/>
          </a:bodyPr>
          <a:lstStyle/>
          <a:p>
            <a:r>
              <a:rPr kumimoji="1" lang="ja-JP" altLang="en-US" smtClean="0"/>
              <a:t>入力</a:t>
            </a:r>
            <a:endParaRPr kumimoji="1" lang="ja-JP" altLang="en-US"/>
          </a:p>
        </p:txBody>
      </p:sp>
      <p:sp>
        <p:nvSpPr>
          <p:cNvPr id="18" name="右矢印 17"/>
          <p:cNvSpPr/>
          <p:nvPr/>
        </p:nvSpPr>
        <p:spPr>
          <a:xfrm>
            <a:off x="2772073"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5981020"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a:off x="7129110"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6387698" y="3845133"/>
            <a:ext cx="723275" cy="307777"/>
          </a:xfrm>
          <a:prstGeom prst="rect">
            <a:avLst/>
          </a:prstGeom>
          <a:noFill/>
        </p:spPr>
        <p:txBody>
          <a:bodyPr wrap="none" rtlCol="0">
            <a:spAutoFit/>
          </a:bodyPr>
          <a:lstStyle/>
          <a:p>
            <a:r>
              <a:rPr kumimoji="1" lang="ja-JP" altLang="en-US" sz="1400" dirty="0" smtClean="0"/>
              <a:t>・・・</a:t>
            </a:r>
            <a:endParaRPr kumimoji="1" lang="ja-JP" altLang="en-US" sz="1400" dirty="0"/>
          </a:p>
        </p:txBody>
      </p:sp>
      <p:sp>
        <p:nvSpPr>
          <p:cNvPr id="24" name="右矢印 23"/>
          <p:cNvSpPr/>
          <p:nvPr/>
        </p:nvSpPr>
        <p:spPr>
          <a:xfrm>
            <a:off x="10371305" y="3773868"/>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0909207" y="3138380"/>
            <a:ext cx="435698" cy="1695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全結合層</a:t>
            </a:r>
            <a:endParaRPr kumimoji="1" lang="ja-JP" altLang="en-US" dirty="0"/>
          </a:p>
        </p:txBody>
      </p:sp>
      <p:sp>
        <p:nvSpPr>
          <p:cNvPr id="26" name="右矢印 25"/>
          <p:cNvSpPr/>
          <p:nvPr/>
        </p:nvSpPr>
        <p:spPr>
          <a:xfrm>
            <a:off x="11409293" y="3780112"/>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1740238" y="3517628"/>
            <a:ext cx="588623" cy="900246"/>
          </a:xfrm>
          <a:prstGeom prst="rect">
            <a:avLst/>
          </a:prstGeom>
          <a:noFill/>
        </p:spPr>
        <p:txBody>
          <a:bodyPr vert="wordArtVertRtl" wrap="none" rtlCol="0">
            <a:spAutoFit/>
          </a:bodyPr>
          <a:lstStyle/>
          <a:p>
            <a:r>
              <a:rPr kumimoji="1" lang="ja-JP" altLang="en-US" smtClean="0"/>
              <a:t>出力</a:t>
            </a:r>
            <a:endParaRPr kumimoji="1" lang="ja-JP" altLang="en-US"/>
          </a:p>
        </p:txBody>
      </p:sp>
      <p:grpSp>
        <p:nvGrpSpPr>
          <p:cNvPr id="28" name="図形グループ 27"/>
          <p:cNvGrpSpPr/>
          <p:nvPr/>
        </p:nvGrpSpPr>
        <p:grpSpPr>
          <a:xfrm>
            <a:off x="3299993" y="1394100"/>
            <a:ext cx="2600325" cy="5200650"/>
            <a:chOff x="3457575" y="1385887"/>
            <a:chExt cx="2600325" cy="5200650"/>
          </a:xfrm>
        </p:grpSpPr>
        <p:sp>
          <p:nvSpPr>
            <p:cNvPr id="29" name="角丸四角形 28"/>
            <p:cNvSpPr/>
            <p:nvPr/>
          </p:nvSpPr>
          <p:spPr>
            <a:xfrm>
              <a:off x="3457575"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330" y="2334577"/>
              <a:ext cx="1920000" cy="1440000"/>
            </a:xfrm>
            <a:prstGeom prst="rect">
              <a:avLst/>
            </a:prstGeom>
          </p:spPr>
        </p:pic>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9329" y="4417875"/>
              <a:ext cx="1920000" cy="1440000"/>
            </a:xfrm>
            <a:prstGeom prst="rect">
              <a:avLst/>
            </a:prstGeom>
          </p:spPr>
        </p:pic>
        <p:sp>
          <p:nvSpPr>
            <p:cNvPr id="32" name="テキスト ボックス 31"/>
            <p:cNvSpPr txBox="1"/>
            <p:nvPr/>
          </p:nvSpPr>
          <p:spPr>
            <a:xfrm>
              <a:off x="3783752" y="1503720"/>
              <a:ext cx="1947969"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1</a:t>
              </a:r>
              <a:r>
                <a:rPr kumimoji="1" lang="ja-JP" altLang="en-US" sz="1600" dirty="0" smtClean="0"/>
                <a:t>層</a:t>
              </a:r>
              <a:r>
                <a:rPr kumimoji="1" lang="en-US" altLang="ja-JP" sz="1600" dirty="0" smtClean="0"/>
                <a:t> </a:t>
              </a:r>
            </a:p>
            <a:p>
              <a:pPr algn="ctr"/>
              <a:r>
                <a:rPr kumimoji="1" lang="ja-JP" altLang="en-US" sz="1600" dirty="0" smtClean="0"/>
                <a:t>出力</a:t>
              </a:r>
              <a:r>
                <a:rPr kumimoji="1" lang="en-US" altLang="ja-JP" sz="1600" dirty="0" smtClean="0"/>
                <a:t> : 64</a:t>
              </a:r>
              <a:r>
                <a:rPr kumimoji="1" lang="ja-JP" altLang="en-US" sz="1600" dirty="0" smtClean="0"/>
                <a:t>チャネル</a:t>
              </a:r>
              <a:endParaRPr kumimoji="1" lang="en-US" altLang="ja-JP" sz="1600" dirty="0" smtClean="0"/>
            </a:p>
            <a:p>
              <a:pPr algn="ctr"/>
              <a:r>
                <a:rPr kumimoji="1" lang="en-US" altLang="ja-JP" sz="1600" dirty="0" smtClean="0"/>
                <a:t>(</a:t>
              </a:r>
              <a:r>
                <a:rPr kumimoji="1" lang="ja-JP" altLang="en-US" sz="1600" dirty="0" smtClean="0"/>
                <a:t>中間層の最初の層</a:t>
              </a:r>
              <a:r>
                <a:rPr kumimoji="1" lang="en-US" altLang="ja-JP" sz="1600" dirty="0" smtClean="0"/>
                <a:t>)</a:t>
              </a:r>
              <a:endParaRPr kumimoji="1" lang="ja-JP" altLang="en-US" sz="1600" dirty="0"/>
            </a:p>
          </p:txBody>
        </p:sp>
        <p:sp>
          <p:nvSpPr>
            <p:cNvPr id="33" name="テキスト ボックス 32"/>
            <p:cNvSpPr txBox="1"/>
            <p:nvPr/>
          </p:nvSpPr>
          <p:spPr>
            <a:xfrm>
              <a:off x="4113562" y="3774577"/>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4</a:t>
              </a:r>
              <a:endParaRPr kumimoji="1" lang="ja-JP" altLang="en-US" dirty="0"/>
            </a:p>
          </p:txBody>
        </p:sp>
        <p:sp>
          <p:nvSpPr>
            <p:cNvPr id="34" name="テキスト ボックス 33"/>
            <p:cNvSpPr txBox="1"/>
            <p:nvPr/>
          </p:nvSpPr>
          <p:spPr>
            <a:xfrm>
              <a:off x="4041248" y="5862330"/>
              <a:ext cx="1436162" cy="369332"/>
            </a:xfrm>
            <a:prstGeom prst="rect">
              <a:avLst/>
            </a:prstGeom>
            <a:noFill/>
          </p:spPr>
          <p:txBody>
            <a:bodyPr wrap="none" rtlCol="0">
              <a:spAutoFit/>
            </a:bodyPr>
            <a:lstStyle/>
            <a:p>
              <a:r>
                <a:rPr kumimoji="1" lang="ja-JP" altLang="en-US" dirty="0" smtClean="0"/>
                <a:t>チャネル</a:t>
              </a:r>
              <a:r>
                <a:rPr kumimoji="1" lang="en-US" altLang="ja-JP" dirty="0" smtClean="0"/>
                <a:t> 64</a:t>
              </a:r>
              <a:endParaRPr kumimoji="1" lang="ja-JP" altLang="en-US" dirty="0"/>
            </a:p>
          </p:txBody>
        </p:sp>
      </p:grpSp>
      <p:grpSp>
        <p:nvGrpSpPr>
          <p:cNvPr id="35" name="図形グループ 34"/>
          <p:cNvGrpSpPr/>
          <p:nvPr/>
        </p:nvGrpSpPr>
        <p:grpSpPr>
          <a:xfrm>
            <a:off x="7678645" y="1394100"/>
            <a:ext cx="2600325" cy="5200650"/>
            <a:chOff x="8599929" y="1385887"/>
            <a:chExt cx="2600325" cy="5200650"/>
          </a:xfrm>
        </p:grpSpPr>
        <p:sp>
          <p:nvSpPr>
            <p:cNvPr id="36" name="角丸四角形 35"/>
            <p:cNvSpPr/>
            <p:nvPr/>
          </p:nvSpPr>
          <p:spPr>
            <a:xfrm>
              <a:off x="8599929"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091" y="2334577"/>
              <a:ext cx="1920000" cy="1440000"/>
            </a:xfrm>
            <a:prstGeom prst="rect">
              <a:avLst/>
            </a:prstGeom>
          </p:spPr>
        </p:pic>
        <p:pic>
          <p:nvPicPr>
            <p:cNvPr id="38" name="図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0091" y="4427147"/>
              <a:ext cx="1920000" cy="1440000"/>
            </a:xfrm>
            <a:prstGeom prst="rect">
              <a:avLst/>
            </a:prstGeom>
          </p:spPr>
        </p:pic>
        <p:sp>
          <p:nvSpPr>
            <p:cNvPr id="39" name="テキスト ボックス 38"/>
            <p:cNvSpPr txBox="1"/>
            <p:nvPr/>
          </p:nvSpPr>
          <p:spPr>
            <a:xfrm>
              <a:off x="8879234" y="1508397"/>
              <a:ext cx="2041714"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49</a:t>
              </a:r>
              <a:r>
                <a:rPr kumimoji="1" lang="ja-JP" altLang="en-US" sz="1600" dirty="0" smtClean="0"/>
                <a:t>層</a:t>
              </a:r>
              <a:endParaRPr kumimoji="1" lang="en-US" altLang="ja-JP" sz="1600" dirty="0" smtClean="0"/>
            </a:p>
            <a:p>
              <a:pPr algn="ctr"/>
              <a:r>
                <a:rPr kumimoji="1" lang="ja-JP" altLang="en-US" sz="1600" dirty="0" smtClean="0"/>
                <a:t>出力</a:t>
              </a:r>
              <a:r>
                <a:rPr kumimoji="1" lang="en-US" altLang="ja-JP" sz="1600" dirty="0" smtClean="0"/>
                <a:t> : 2024</a:t>
              </a:r>
              <a:r>
                <a:rPr kumimoji="1" lang="ja-JP" altLang="en-US" sz="1600" dirty="0" smtClean="0"/>
                <a:t>チャネル</a:t>
              </a:r>
              <a:endParaRPr kumimoji="1" lang="en-US" altLang="ja-JP" sz="1600" dirty="0" smtClean="0"/>
            </a:p>
            <a:p>
              <a:pPr algn="ctr"/>
              <a:r>
                <a:rPr kumimoji="1" lang="en-US" altLang="ja-JP" sz="1600" dirty="0"/>
                <a:t>(</a:t>
              </a:r>
              <a:r>
                <a:rPr kumimoji="1" lang="ja-JP" altLang="en-US" sz="1600" dirty="0"/>
                <a:t>中間層</a:t>
              </a:r>
              <a:r>
                <a:rPr kumimoji="1" lang="ja-JP" altLang="en-US" sz="1600" dirty="0" smtClean="0"/>
                <a:t>の最後の</a:t>
              </a:r>
              <a:r>
                <a:rPr kumimoji="1" lang="ja-JP" altLang="en-US" sz="1600" dirty="0"/>
                <a:t>層</a:t>
              </a:r>
              <a:r>
                <a:rPr kumimoji="1" lang="en-US" altLang="ja-JP" sz="1600" dirty="0" smtClean="0"/>
                <a:t>)</a:t>
              </a:r>
              <a:endParaRPr kumimoji="1" lang="ja-JP" altLang="en-US" sz="1600" dirty="0"/>
            </a:p>
          </p:txBody>
        </p:sp>
        <p:sp>
          <p:nvSpPr>
            <p:cNvPr id="40" name="テキスト ボックス 39"/>
            <p:cNvSpPr txBox="1"/>
            <p:nvPr/>
          </p:nvSpPr>
          <p:spPr>
            <a:xfrm>
              <a:off x="9249913" y="3770382"/>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4</a:t>
              </a:r>
              <a:endParaRPr kumimoji="1" lang="ja-JP" altLang="en-US" dirty="0"/>
            </a:p>
          </p:txBody>
        </p:sp>
        <p:sp>
          <p:nvSpPr>
            <p:cNvPr id="41" name="テキスト ボックス 40"/>
            <p:cNvSpPr txBox="1"/>
            <p:nvPr/>
          </p:nvSpPr>
          <p:spPr>
            <a:xfrm>
              <a:off x="9047936" y="5862330"/>
              <a:ext cx="1704313" cy="369332"/>
            </a:xfrm>
            <a:prstGeom prst="rect">
              <a:avLst/>
            </a:prstGeom>
            <a:noFill/>
          </p:spPr>
          <p:txBody>
            <a:bodyPr wrap="none" rtlCol="0">
              <a:spAutoFit/>
            </a:bodyPr>
            <a:lstStyle/>
            <a:p>
              <a:r>
                <a:rPr kumimoji="1" lang="ja-JP" altLang="en-US" dirty="0" smtClean="0"/>
                <a:t>チャネル</a:t>
              </a:r>
              <a:r>
                <a:rPr kumimoji="1" lang="en-US" altLang="ja-JP" dirty="0" smtClean="0"/>
                <a:t> 2000</a:t>
              </a:r>
              <a:endParaRPr kumimoji="1" lang="ja-JP" altLang="en-US" dirty="0"/>
            </a:p>
          </p:txBody>
        </p:sp>
      </p:grpSp>
    </p:spTree>
    <p:extLst>
      <p:ext uri="{BB962C8B-B14F-4D97-AF65-F5344CB8AC3E}">
        <p14:creationId xmlns:p14="http://schemas.microsoft.com/office/powerpoint/2010/main" val="1355007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400" dirty="0"/>
              <a:t>写真全体のどういった部分の特徴を抽出しているのかを調査</a:t>
            </a:r>
            <a:r>
              <a:rPr lang="en-US" altLang="ja-JP" sz="2400" dirty="0"/>
              <a:t/>
            </a:r>
            <a:br>
              <a:rPr lang="en-US" altLang="ja-JP" sz="2400" dirty="0"/>
            </a:br>
            <a:endParaRPr kumimoji="1" lang="ja-JP" altLang="en-US" sz="2400" dirty="0"/>
          </a:p>
        </p:txBody>
      </p:sp>
      <p:grpSp>
        <p:nvGrpSpPr>
          <p:cNvPr id="3" name="図形グループ 2"/>
          <p:cNvGrpSpPr/>
          <p:nvPr/>
        </p:nvGrpSpPr>
        <p:grpSpPr>
          <a:xfrm>
            <a:off x="1091851" y="1333635"/>
            <a:ext cx="2600325" cy="5200650"/>
            <a:chOff x="3457575" y="1385887"/>
            <a:chExt cx="2600325" cy="5200650"/>
          </a:xfrm>
        </p:grpSpPr>
        <p:sp>
          <p:nvSpPr>
            <p:cNvPr id="4" name="角丸四角形 3"/>
            <p:cNvSpPr/>
            <p:nvPr/>
          </p:nvSpPr>
          <p:spPr>
            <a:xfrm>
              <a:off x="3457575"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330" y="2334577"/>
              <a:ext cx="1920000" cy="14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329" y="4417875"/>
              <a:ext cx="1920000" cy="1440000"/>
            </a:xfrm>
            <a:prstGeom prst="rect">
              <a:avLst/>
            </a:prstGeom>
          </p:spPr>
        </p:pic>
        <p:sp>
          <p:nvSpPr>
            <p:cNvPr id="7" name="テキスト ボックス 6"/>
            <p:cNvSpPr txBox="1"/>
            <p:nvPr/>
          </p:nvSpPr>
          <p:spPr>
            <a:xfrm>
              <a:off x="3783752" y="1503720"/>
              <a:ext cx="1947969"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1</a:t>
              </a:r>
              <a:r>
                <a:rPr kumimoji="1" lang="ja-JP" altLang="en-US" sz="1600" dirty="0" smtClean="0"/>
                <a:t>層</a:t>
              </a:r>
              <a:r>
                <a:rPr kumimoji="1" lang="en-US" altLang="ja-JP" sz="1600" dirty="0" smtClean="0"/>
                <a:t> </a:t>
              </a:r>
            </a:p>
            <a:p>
              <a:pPr algn="ctr"/>
              <a:r>
                <a:rPr kumimoji="1" lang="ja-JP" altLang="en-US" sz="1600" dirty="0" smtClean="0"/>
                <a:t>出力</a:t>
              </a:r>
              <a:r>
                <a:rPr kumimoji="1" lang="en-US" altLang="ja-JP" sz="1600" dirty="0" smtClean="0"/>
                <a:t> : 64</a:t>
              </a:r>
              <a:r>
                <a:rPr kumimoji="1" lang="ja-JP" altLang="en-US" sz="1600" dirty="0" smtClean="0"/>
                <a:t>チャネル</a:t>
              </a:r>
              <a:endParaRPr kumimoji="1" lang="en-US" altLang="ja-JP" sz="1600" dirty="0" smtClean="0"/>
            </a:p>
            <a:p>
              <a:pPr algn="ctr"/>
              <a:r>
                <a:rPr kumimoji="1" lang="en-US" altLang="ja-JP" sz="1600" dirty="0" smtClean="0"/>
                <a:t>(</a:t>
              </a:r>
              <a:r>
                <a:rPr kumimoji="1" lang="ja-JP" altLang="en-US" sz="1600" dirty="0" smtClean="0"/>
                <a:t>中間層の最初の層</a:t>
              </a:r>
              <a:r>
                <a:rPr kumimoji="1" lang="en-US" altLang="ja-JP" sz="1600" dirty="0" smtClean="0"/>
                <a:t>)</a:t>
              </a:r>
              <a:endParaRPr kumimoji="1" lang="ja-JP" altLang="en-US" sz="1600" dirty="0"/>
            </a:p>
          </p:txBody>
        </p:sp>
        <p:sp>
          <p:nvSpPr>
            <p:cNvPr id="8" name="テキスト ボックス 7"/>
            <p:cNvSpPr txBox="1"/>
            <p:nvPr/>
          </p:nvSpPr>
          <p:spPr>
            <a:xfrm>
              <a:off x="4113562" y="3774577"/>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a:t>
              </a:r>
              <a:r>
                <a:rPr kumimoji="1" lang="en-US" altLang="ja-JP" dirty="0" smtClean="0"/>
                <a:t>4</a:t>
              </a:r>
              <a:endParaRPr kumimoji="1" lang="ja-JP" altLang="en-US" dirty="0"/>
            </a:p>
          </p:txBody>
        </p:sp>
        <p:sp>
          <p:nvSpPr>
            <p:cNvPr id="9" name="テキスト ボックス 8"/>
            <p:cNvSpPr txBox="1"/>
            <p:nvPr/>
          </p:nvSpPr>
          <p:spPr>
            <a:xfrm>
              <a:off x="4041248" y="5862330"/>
              <a:ext cx="1436162" cy="369332"/>
            </a:xfrm>
            <a:prstGeom prst="rect">
              <a:avLst/>
            </a:prstGeom>
            <a:noFill/>
          </p:spPr>
          <p:txBody>
            <a:bodyPr wrap="none" rtlCol="0">
              <a:spAutoFit/>
            </a:bodyPr>
            <a:lstStyle/>
            <a:p>
              <a:r>
                <a:rPr kumimoji="1" lang="ja-JP" altLang="en-US" dirty="0" smtClean="0"/>
                <a:t>チャネル</a:t>
              </a:r>
              <a:r>
                <a:rPr kumimoji="1" lang="en-US" altLang="ja-JP" dirty="0" smtClean="0"/>
                <a:t> 64</a:t>
              </a:r>
              <a:endParaRPr kumimoji="1" lang="ja-JP" altLang="en-US" dirty="0"/>
            </a:p>
          </p:txBody>
        </p:sp>
      </p:grpSp>
      <p:sp>
        <p:nvSpPr>
          <p:cNvPr id="10" name="正方形/長方形 9"/>
          <p:cNvSpPr/>
          <p:nvPr/>
        </p:nvSpPr>
        <p:spPr>
          <a:xfrm>
            <a:off x="3939777" y="1975506"/>
            <a:ext cx="7437773" cy="2585323"/>
          </a:xfrm>
          <a:prstGeom prst="rect">
            <a:avLst/>
          </a:prstGeom>
        </p:spPr>
        <p:txBody>
          <a:bodyPr wrap="square">
            <a:spAutoFit/>
          </a:bodyPr>
          <a:lstStyle/>
          <a:p>
            <a:pPr marL="285750" indent="-285750">
              <a:buFont typeface="Wingdings" charset="2"/>
              <a:buChar char="n"/>
            </a:pPr>
            <a:r>
              <a:rPr kumimoji="1" lang="en-US" altLang="ja-JP" dirty="0"/>
              <a:t>CNN</a:t>
            </a:r>
            <a:r>
              <a:rPr kumimoji="1" lang="ja-JP" altLang="en-US" dirty="0"/>
              <a:t>の一般的な考え方</a:t>
            </a:r>
            <a:endParaRPr lang="en-US" altLang="ja-JP" dirty="0"/>
          </a:p>
          <a:p>
            <a:r>
              <a:rPr kumimoji="1" lang="ja-JP" altLang="en-US" dirty="0"/>
              <a:t>　　初期の層</a:t>
            </a:r>
            <a:r>
              <a:rPr kumimoji="1" lang="en-US" altLang="ja-JP" dirty="0"/>
              <a:t> : </a:t>
            </a:r>
            <a:r>
              <a:rPr kumimoji="1" lang="ja-JP" altLang="en-US" dirty="0"/>
              <a:t>画像全体の特徴</a:t>
            </a:r>
            <a:r>
              <a:rPr kumimoji="1" lang="ja-JP" altLang="en-US" dirty="0" smtClean="0"/>
              <a:t>抽出</a:t>
            </a:r>
            <a:endParaRPr kumimoji="1" lang="en-US" altLang="ja-JP" dirty="0" smtClean="0"/>
          </a:p>
          <a:p>
            <a:endParaRPr kumimoji="1" lang="en-US" altLang="ja-JP" dirty="0"/>
          </a:p>
          <a:p>
            <a:pPr marL="285750" indent="-285750">
              <a:buFont typeface="Wingdings" charset="2"/>
              <a:buChar char="n"/>
            </a:pPr>
            <a:r>
              <a:rPr kumimoji="1" lang="ja-JP" altLang="en-US" dirty="0" smtClean="0"/>
              <a:t>写真全体の特徴抽出の調査なので第</a:t>
            </a:r>
            <a:r>
              <a:rPr kumimoji="1" lang="en-US" altLang="ja-JP" dirty="0" smtClean="0"/>
              <a:t>1</a:t>
            </a:r>
            <a:r>
              <a:rPr kumimoji="1" lang="ja-JP" altLang="en-US" dirty="0" smtClean="0"/>
              <a:t>層の特徴マップを参照</a:t>
            </a:r>
            <a:endParaRPr kumimoji="1" lang="en-US" altLang="ja-JP" dirty="0" smtClean="0"/>
          </a:p>
          <a:p>
            <a:pPr marL="285750" indent="-285750">
              <a:buFont typeface="Wingdings" charset="2"/>
              <a:buChar char="n"/>
            </a:pPr>
            <a:endParaRPr kumimoji="1" lang="en-US" altLang="ja-JP" dirty="0"/>
          </a:p>
          <a:p>
            <a:pPr marL="285750" indent="-285750">
              <a:buFont typeface="Wingdings" charset="2"/>
              <a:buChar char="n"/>
            </a:pPr>
            <a:r>
              <a:rPr kumimoji="1" lang="ja-JP" altLang="en-US" dirty="0" smtClean="0"/>
              <a:t>特徴マップからわかる</a:t>
            </a:r>
            <a:r>
              <a:rPr kumimoji="1" lang="ja-JP" altLang="en-US" dirty="0" smtClean="0"/>
              <a:t>こと</a:t>
            </a:r>
            <a:endParaRPr kumimoji="1" lang="en-US" altLang="ja-JP" dirty="0" smtClean="0"/>
          </a:p>
          <a:p>
            <a:pPr marL="285750" indent="-285750">
              <a:buFont typeface="Arial" charset="0"/>
              <a:buChar char="•"/>
            </a:pPr>
            <a:r>
              <a:rPr kumimoji="1" lang="ja-JP" altLang="en-US" dirty="0" smtClean="0"/>
              <a:t>チャネル</a:t>
            </a:r>
            <a:r>
              <a:rPr kumimoji="1" lang="ja-JP" altLang="en-US" dirty="0" smtClean="0"/>
              <a:t>によって抽出している部分が違う</a:t>
            </a:r>
            <a:endParaRPr kumimoji="1" lang="en-US" altLang="ja-JP" dirty="0" smtClean="0"/>
          </a:p>
          <a:p>
            <a:r>
              <a:rPr kumimoji="1" lang="ja-JP" altLang="en-US" dirty="0" smtClean="0"/>
              <a:t>　　チャネル</a:t>
            </a:r>
            <a:r>
              <a:rPr kumimoji="1" lang="en-US" altLang="ja-JP" dirty="0" smtClean="0"/>
              <a:t>1</a:t>
            </a:r>
            <a:r>
              <a:rPr kumimoji="1" lang="ja-JP" altLang="en-US" dirty="0" smtClean="0"/>
              <a:t>では色</a:t>
            </a:r>
            <a:r>
              <a:rPr kumimoji="1" lang="ja-JP" altLang="en-US" dirty="0" smtClean="0"/>
              <a:t>の明度がはっきりしている部分を</a:t>
            </a:r>
            <a:r>
              <a:rPr kumimoji="1" lang="ja-JP" altLang="en-US" dirty="0" smtClean="0"/>
              <a:t>抽出</a:t>
            </a:r>
            <a:endParaRPr kumimoji="1" lang="en-US" altLang="ja-JP" dirty="0" smtClean="0"/>
          </a:p>
          <a:p>
            <a:r>
              <a:rPr kumimoji="1" lang="ja-JP" altLang="en-US" dirty="0"/>
              <a:t>　</a:t>
            </a:r>
            <a:r>
              <a:rPr kumimoji="1" lang="ja-JP" altLang="en-US" dirty="0" smtClean="0"/>
              <a:t>　チャネル</a:t>
            </a:r>
            <a:r>
              <a:rPr kumimoji="1" lang="en-US" altLang="ja-JP" dirty="0" smtClean="0"/>
              <a:t>64</a:t>
            </a:r>
            <a:r>
              <a:rPr kumimoji="1" lang="ja-JP" altLang="en-US" dirty="0" smtClean="0"/>
              <a:t>ではより細かい部分の境界線の部分を抽出</a:t>
            </a:r>
            <a:endParaRPr kumimoji="1" lang="en-US" altLang="ja-JP" dirty="0"/>
          </a:p>
        </p:txBody>
      </p:sp>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2301" y="426966"/>
            <a:ext cx="1920000" cy="1440000"/>
          </a:xfrm>
          <a:prstGeom prst="rect">
            <a:avLst/>
          </a:prstGeom>
        </p:spPr>
      </p:pic>
      <p:sp>
        <p:nvSpPr>
          <p:cNvPr id="12" name="下矢印 11"/>
          <p:cNvSpPr/>
          <p:nvPr/>
        </p:nvSpPr>
        <p:spPr>
          <a:xfrm>
            <a:off x="7080068" y="4602694"/>
            <a:ext cx="657170" cy="356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4541356" y="5067569"/>
            <a:ext cx="5734595" cy="1110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確かに初期の畳み込み層では</a:t>
            </a:r>
            <a:endParaRPr kumimoji="1" lang="en-US" altLang="ja-JP" dirty="0" smtClean="0"/>
          </a:p>
          <a:p>
            <a:pPr algn="ctr"/>
            <a:r>
              <a:rPr kumimoji="1" lang="ja-JP" altLang="en-US" dirty="0" smtClean="0"/>
              <a:t>入力画像全体の特徴を抽出していることがわかる</a:t>
            </a:r>
            <a:endParaRPr kumimoji="1" lang="ja-JP" altLang="en-US" dirty="0"/>
          </a:p>
        </p:txBody>
      </p:sp>
    </p:spTree>
    <p:extLst>
      <p:ext uri="{BB962C8B-B14F-4D97-AF65-F5344CB8AC3E}">
        <p14:creationId xmlns:p14="http://schemas.microsoft.com/office/powerpoint/2010/main" val="1257817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000" dirty="0"/>
              <a:t>写真のどの部分に注目して専門家の写真とアマチュアの写真を分類しているのかを調査</a:t>
            </a:r>
            <a:r>
              <a:rPr lang="en-US" altLang="ja-JP" sz="2000" dirty="0"/>
              <a:t> </a:t>
            </a:r>
            <a:r>
              <a:rPr lang="ja-JP" altLang="en-US" sz="2000" dirty="0"/>
              <a:t/>
            </a:r>
            <a:br>
              <a:rPr lang="ja-JP" altLang="en-US" sz="2000" dirty="0"/>
            </a:br>
            <a:endParaRPr kumimoji="1" lang="ja-JP" altLang="en-US" sz="2000" dirty="0"/>
          </a:p>
        </p:txBody>
      </p:sp>
      <p:grpSp>
        <p:nvGrpSpPr>
          <p:cNvPr id="3" name="図形グループ 2"/>
          <p:cNvGrpSpPr/>
          <p:nvPr/>
        </p:nvGrpSpPr>
        <p:grpSpPr>
          <a:xfrm>
            <a:off x="978829" y="1428750"/>
            <a:ext cx="2600325" cy="5200650"/>
            <a:chOff x="8599929" y="1385887"/>
            <a:chExt cx="2600325" cy="5200650"/>
          </a:xfrm>
        </p:grpSpPr>
        <p:sp>
          <p:nvSpPr>
            <p:cNvPr id="4" name="角丸四角形 3"/>
            <p:cNvSpPr/>
            <p:nvPr/>
          </p:nvSpPr>
          <p:spPr>
            <a:xfrm>
              <a:off x="8599929"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0093" y="4417875"/>
              <a:ext cx="1920000" cy="14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093" y="2308451"/>
              <a:ext cx="1920000" cy="1440000"/>
            </a:xfrm>
            <a:prstGeom prst="rect">
              <a:avLst/>
            </a:prstGeom>
          </p:spPr>
        </p:pic>
        <p:sp>
          <p:nvSpPr>
            <p:cNvPr id="7" name="テキスト ボックス 6"/>
            <p:cNvSpPr txBox="1"/>
            <p:nvPr/>
          </p:nvSpPr>
          <p:spPr>
            <a:xfrm>
              <a:off x="8879234" y="1508397"/>
              <a:ext cx="2041714"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49</a:t>
              </a:r>
              <a:r>
                <a:rPr kumimoji="1" lang="ja-JP" altLang="en-US" sz="1600" dirty="0" smtClean="0"/>
                <a:t>層</a:t>
              </a:r>
              <a:endParaRPr kumimoji="1" lang="en-US" altLang="ja-JP" sz="1600" dirty="0" smtClean="0"/>
            </a:p>
            <a:p>
              <a:pPr algn="ctr"/>
              <a:r>
                <a:rPr kumimoji="1" lang="ja-JP" altLang="en-US" sz="1600" dirty="0" smtClean="0"/>
                <a:t>出力</a:t>
              </a:r>
              <a:r>
                <a:rPr kumimoji="1" lang="en-US" altLang="ja-JP" sz="1600" dirty="0" smtClean="0"/>
                <a:t> : 2024</a:t>
              </a:r>
              <a:r>
                <a:rPr kumimoji="1" lang="ja-JP" altLang="en-US" sz="1600" dirty="0" smtClean="0"/>
                <a:t>チャネル</a:t>
              </a:r>
              <a:endParaRPr kumimoji="1" lang="en-US" altLang="ja-JP" sz="1600" dirty="0" smtClean="0"/>
            </a:p>
            <a:p>
              <a:pPr algn="ctr"/>
              <a:r>
                <a:rPr kumimoji="1" lang="en-US" altLang="ja-JP" sz="1600" dirty="0"/>
                <a:t>(</a:t>
              </a:r>
              <a:r>
                <a:rPr kumimoji="1" lang="ja-JP" altLang="en-US" sz="1600" dirty="0"/>
                <a:t>中間層</a:t>
              </a:r>
              <a:r>
                <a:rPr kumimoji="1" lang="ja-JP" altLang="en-US" sz="1600" dirty="0" smtClean="0"/>
                <a:t>の最後の</a:t>
              </a:r>
              <a:r>
                <a:rPr kumimoji="1" lang="ja-JP" altLang="en-US" sz="1600" dirty="0"/>
                <a:t>層</a:t>
              </a:r>
              <a:r>
                <a:rPr kumimoji="1" lang="en-US" altLang="ja-JP" sz="1600" dirty="0" smtClean="0"/>
                <a:t>)</a:t>
              </a:r>
              <a:endParaRPr kumimoji="1" lang="ja-JP" altLang="en-US" sz="1600" dirty="0"/>
            </a:p>
          </p:txBody>
        </p:sp>
        <p:sp>
          <p:nvSpPr>
            <p:cNvPr id="8" name="テキスト ボックス 7"/>
            <p:cNvSpPr txBox="1"/>
            <p:nvPr/>
          </p:nvSpPr>
          <p:spPr>
            <a:xfrm>
              <a:off x="9249913" y="3743399"/>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a:t>
              </a:r>
              <a:r>
                <a:rPr kumimoji="1" lang="en-US" altLang="ja-JP" dirty="0" smtClean="0"/>
                <a:t>4</a:t>
              </a:r>
              <a:endParaRPr kumimoji="1" lang="ja-JP" altLang="en-US" dirty="0"/>
            </a:p>
          </p:txBody>
        </p:sp>
        <p:sp>
          <p:nvSpPr>
            <p:cNvPr id="9" name="テキスト ボックス 8"/>
            <p:cNvSpPr txBox="1"/>
            <p:nvPr/>
          </p:nvSpPr>
          <p:spPr>
            <a:xfrm>
              <a:off x="9047936" y="5862330"/>
              <a:ext cx="1704313" cy="369332"/>
            </a:xfrm>
            <a:prstGeom prst="rect">
              <a:avLst/>
            </a:prstGeom>
            <a:noFill/>
          </p:spPr>
          <p:txBody>
            <a:bodyPr wrap="none" rtlCol="0">
              <a:spAutoFit/>
            </a:bodyPr>
            <a:lstStyle/>
            <a:p>
              <a:r>
                <a:rPr kumimoji="1" lang="ja-JP" altLang="en-US" dirty="0" smtClean="0"/>
                <a:t>チャネル</a:t>
              </a:r>
              <a:r>
                <a:rPr kumimoji="1" lang="en-US" altLang="ja-JP" dirty="0" smtClean="0"/>
                <a:t> 2000</a:t>
              </a:r>
              <a:endParaRPr kumimoji="1" lang="ja-JP" altLang="en-US" dirty="0"/>
            </a:p>
          </p:txBody>
        </p:sp>
      </p:gr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2354" y="1107777"/>
            <a:ext cx="1920000" cy="1440000"/>
          </a:xfrm>
          <a:prstGeom prst="rect">
            <a:avLst/>
          </a:prstGeom>
        </p:spPr>
      </p:pic>
      <p:sp>
        <p:nvSpPr>
          <p:cNvPr id="11" name="正方形/長方形 10"/>
          <p:cNvSpPr/>
          <p:nvPr/>
        </p:nvSpPr>
        <p:spPr>
          <a:xfrm>
            <a:off x="4018353" y="1866966"/>
            <a:ext cx="7437773" cy="2585323"/>
          </a:xfrm>
          <a:prstGeom prst="rect">
            <a:avLst/>
          </a:prstGeom>
        </p:spPr>
        <p:txBody>
          <a:bodyPr wrap="square">
            <a:spAutoFit/>
          </a:bodyPr>
          <a:lstStyle/>
          <a:p>
            <a:pPr marL="285750" indent="-285750">
              <a:buFont typeface="Wingdings" charset="2"/>
              <a:buChar char="n"/>
            </a:pPr>
            <a:r>
              <a:rPr kumimoji="1" lang="en-US" altLang="ja-JP" dirty="0"/>
              <a:t>CNN</a:t>
            </a:r>
            <a:r>
              <a:rPr kumimoji="1" lang="ja-JP" altLang="en-US" dirty="0"/>
              <a:t>の一般的な考え方</a:t>
            </a:r>
            <a:endParaRPr lang="en-US" altLang="ja-JP" dirty="0"/>
          </a:p>
          <a:p>
            <a:r>
              <a:rPr kumimoji="1" lang="ja-JP" altLang="en-US" dirty="0"/>
              <a:t>　　後期の層</a:t>
            </a:r>
            <a:r>
              <a:rPr kumimoji="1" lang="en-US" altLang="ja-JP" dirty="0"/>
              <a:t> : </a:t>
            </a:r>
            <a:r>
              <a:rPr lang="ja-JP" altLang="en-US" dirty="0"/>
              <a:t>タスクに特化した</a:t>
            </a:r>
            <a:r>
              <a:rPr kumimoji="1" lang="ja-JP" altLang="en-US" dirty="0"/>
              <a:t>特徴</a:t>
            </a:r>
            <a:r>
              <a:rPr kumimoji="1" lang="ja-JP" altLang="en-US" dirty="0" smtClean="0"/>
              <a:t>抽出</a:t>
            </a:r>
            <a:endParaRPr kumimoji="1" lang="en-US" altLang="ja-JP" dirty="0" smtClean="0"/>
          </a:p>
          <a:p>
            <a:endParaRPr kumimoji="1" lang="en-US" altLang="ja-JP" dirty="0"/>
          </a:p>
          <a:p>
            <a:pPr marL="285750" indent="-285750">
              <a:buFont typeface="Wingdings" charset="2"/>
              <a:buChar char="n"/>
            </a:pPr>
            <a:r>
              <a:rPr kumimoji="1" lang="ja-JP" altLang="en-US" dirty="0" smtClean="0"/>
              <a:t>写真全体の特徴抽出の調査なので中間層の最後の畳み込み層の特徴マップを参照</a:t>
            </a:r>
            <a:endParaRPr kumimoji="1" lang="en-US" altLang="ja-JP" dirty="0" smtClean="0"/>
          </a:p>
          <a:p>
            <a:pPr marL="285750" indent="-285750">
              <a:buFont typeface="Wingdings" charset="2"/>
              <a:buChar char="n"/>
            </a:pPr>
            <a:endParaRPr kumimoji="1" lang="en-US" altLang="ja-JP" dirty="0"/>
          </a:p>
          <a:p>
            <a:pPr marL="285750" indent="-285750">
              <a:buFont typeface="Wingdings" charset="2"/>
              <a:buChar char="n"/>
            </a:pPr>
            <a:r>
              <a:rPr kumimoji="1" lang="ja-JP" altLang="en-US" dirty="0" smtClean="0"/>
              <a:t>特徴マップからわかること</a:t>
            </a:r>
            <a:endParaRPr kumimoji="1" lang="en-US" altLang="ja-JP" dirty="0" smtClean="0"/>
          </a:p>
          <a:p>
            <a:pPr marL="342900" indent="-342900">
              <a:buFont typeface="+mj-lt"/>
              <a:buAutoNum type="arabicPeriod"/>
            </a:pPr>
            <a:r>
              <a:rPr kumimoji="1" lang="ja-JP" altLang="en-US" dirty="0" smtClean="0"/>
              <a:t>入力画像の面影は存在しない</a:t>
            </a:r>
            <a:endParaRPr kumimoji="1" lang="en-US" altLang="ja-JP" dirty="0" smtClean="0"/>
          </a:p>
          <a:p>
            <a:pPr marL="342900" indent="-342900">
              <a:buFont typeface="+mj-lt"/>
              <a:buAutoNum type="arabicPeriod"/>
            </a:pPr>
            <a:r>
              <a:rPr kumimoji="1" lang="ja-JP" altLang="en-US" dirty="0" smtClean="0"/>
              <a:t>ピクセル単位で重要度を計算</a:t>
            </a:r>
            <a:endParaRPr kumimoji="1" lang="en-US" altLang="ja-JP" dirty="0" smtClean="0"/>
          </a:p>
        </p:txBody>
      </p:sp>
    </p:spTree>
    <p:extLst>
      <p:ext uri="{BB962C8B-B14F-4D97-AF65-F5344CB8AC3E}">
        <p14:creationId xmlns:p14="http://schemas.microsoft.com/office/powerpoint/2010/main" val="64146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smtClean="0"/>
              <a:t>特徴抽出の調査</a:t>
            </a:r>
            <a:r>
              <a:rPr lang="en-US" altLang="ja-JP" sz="3200" dirty="0" smtClean="0"/>
              <a:t> (</a:t>
            </a:r>
            <a:r>
              <a:rPr lang="ja-JP" altLang="en-US" sz="3200" dirty="0" smtClean="0"/>
              <a:t>入力</a:t>
            </a:r>
            <a:r>
              <a:rPr lang="en-US" altLang="ja-JP" sz="3200" dirty="0" smtClean="0"/>
              <a:t> </a:t>
            </a:r>
            <a:r>
              <a:rPr lang="en-US" altLang="ja-JP" sz="3200" dirty="0" smtClean="0"/>
              <a:t>: </a:t>
            </a:r>
            <a:r>
              <a:rPr lang="ja-JP" altLang="en-US" sz="3200" dirty="0" smtClean="0"/>
              <a:t>専門家写真</a:t>
            </a:r>
            <a:r>
              <a:rPr lang="en-US" altLang="ja-JP" sz="3200" dirty="0" smtClean="0"/>
              <a:t>)</a:t>
            </a:r>
            <a:r>
              <a:rPr lang="en-US" altLang="ja-JP" sz="3200" dirty="0"/>
              <a:t/>
            </a:r>
            <a:br>
              <a:rPr lang="en-US" altLang="ja-JP" sz="3200" dirty="0"/>
            </a:br>
            <a:endParaRPr kumimoji="1" lang="ja-JP" altLang="en-US" sz="3200" dirty="0"/>
          </a:p>
        </p:txBody>
      </p:sp>
      <p:sp>
        <p:nvSpPr>
          <p:cNvPr id="13" name="テキスト ボックス 12"/>
          <p:cNvSpPr txBox="1"/>
          <p:nvPr/>
        </p:nvSpPr>
        <p:spPr>
          <a:xfrm>
            <a:off x="1423055" y="2963136"/>
            <a:ext cx="646331" cy="369332"/>
          </a:xfrm>
          <a:prstGeom prst="rect">
            <a:avLst/>
          </a:prstGeom>
          <a:noFill/>
        </p:spPr>
        <p:txBody>
          <a:bodyPr wrap="none" rtlCol="0">
            <a:spAutoFit/>
          </a:bodyPr>
          <a:lstStyle/>
          <a:p>
            <a:r>
              <a:rPr kumimoji="1" lang="ja-JP" altLang="en-US" smtClean="0"/>
              <a:t>入力</a:t>
            </a:r>
            <a:endParaRPr kumimoji="1" lang="ja-JP" altLang="en-US"/>
          </a:p>
        </p:txBody>
      </p:sp>
      <p:sp>
        <p:nvSpPr>
          <p:cNvPr id="18" name="右矢印 17"/>
          <p:cNvSpPr/>
          <p:nvPr/>
        </p:nvSpPr>
        <p:spPr>
          <a:xfrm>
            <a:off x="2772073"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p:cNvSpPr/>
          <p:nvPr/>
        </p:nvSpPr>
        <p:spPr>
          <a:xfrm>
            <a:off x="5981020"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a:off x="7129110" y="3765654"/>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6387698" y="3845133"/>
            <a:ext cx="723275" cy="307777"/>
          </a:xfrm>
          <a:prstGeom prst="rect">
            <a:avLst/>
          </a:prstGeom>
          <a:noFill/>
        </p:spPr>
        <p:txBody>
          <a:bodyPr wrap="none" rtlCol="0">
            <a:spAutoFit/>
          </a:bodyPr>
          <a:lstStyle/>
          <a:p>
            <a:r>
              <a:rPr kumimoji="1" lang="ja-JP" altLang="en-US" sz="1400" dirty="0" smtClean="0"/>
              <a:t>・・・</a:t>
            </a:r>
            <a:endParaRPr kumimoji="1" lang="ja-JP" altLang="en-US" sz="1400" dirty="0"/>
          </a:p>
        </p:txBody>
      </p:sp>
      <p:sp>
        <p:nvSpPr>
          <p:cNvPr id="24" name="右矢印 23"/>
          <p:cNvSpPr/>
          <p:nvPr/>
        </p:nvSpPr>
        <p:spPr>
          <a:xfrm>
            <a:off x="10371305" y="3773868"/>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10909207" y="3138380"/>
            <a:ext cx="435698" cy="16956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全結合層</a:t>
            </a:r>
            <a:endParaRPr kumimoji="1" lang="ja-JP" altLang="en-US" dirty="0"/>
          </a:p>
        </p:txBody>
      </p:sp>
      <p:sp>
        <p:nvSpPr>
          <p:cNvPr id="26" name="右矢印 25"/>
          <p:cNvSpPr/>
          <p:nvPr/>
        </p:nvSpPr>
        <p:spPr>
          <a:xfrm>
            <a:off x="11409293" y="3780112"/>
            <a:ext cx="457200" cy="441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1740238" y="3517628"/>
            <a:ext cx="588623" cy="900246"/>
          </a:xfrm>
          <a:prstGeom prst="rect">
            <a:avLst/>
          </a:prstGeom>
          <a:noFill/>
        </p:spPr>
        <p:txBody>
          <a:bodyPr vert="wordArtVertRtl" wrap="none" rtlCol="0">
            <a:spAutoFit/>
          </a:bodyPr>
          <a:lstStyle/>
          <a:p>
            <a:r>
              <a:rPr kumimoji="1" lang="ja-JP" altLang="en-US" smtClean="0"/>
              <a:t>出力</a:t>
            </a:r>
            <a:endParaRPr kumimoji="1" lang="ja-JP" altLang="en-US"/>
          </a:p>
        </p:txBody>
      </p:sp>
      <p:grpSp>
        <p:nvGrpSpPr>
          <p:cNvPr id="28" name="図形グループ 27"/>
          <p:cNvGrpSpPr/>
          <p:nvPr/>
        </p:nvGrpSpPr>
        <p:grpSpPr>
          <a:xfrm>
            <a:off x="3299993" y="1394100"/>
            <a:ext cx="2600325" cy="5200650"/>
            <a:chOff x="3457575" y="1385887"/>
            <a:chExt cx="2600325" cy="5200650"/>
          </a:xfrm>
        </p:grpSpPr>
        <p:sp>
          <p:nvSpPr>
            <p:cNvPr id="29" name="角丸四角形 28"/>
            <p:cNvSpPr/>
            <p:nvPr/>
          </p:nvSpPr>
          <p:spPr>
            <a:xfrm>
              <a:off x="3457575"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3783752" y="1503720"/>
              <a:ext cx="1947969"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1</a:t>
              </a:r>
              <a:r>
                <a:rPr kumimoji="1" lang="ja-JP" altLang="en-US" sz="1600" dirty="0" smtClean="0"/>
                <a:t>層</a:t>
              </a:r>
              <a:r>
                <a:rPr kumimoji="1" lang="en-US" altLang="ja-JP" sz="1600" dirty="0" smtClean="0"/>
                <a:t> </a:t>
              </a:r>
            </a:p>
            <a:p>
              <a:pPr algn="ctr"/>
              <a:r>
                <a:rPr kumimoji="1" lang="ja-JP" altLang="en-US" sz="1600" dirty="0" smtClean="0"/>
                <a:t>出力</a:t>
              </a:r>
              <a:r>
                <a:rPr kumimoji="1" lang="en-US" altLang="ja-JP" sz="1600" dirty="0" smtClean="0"/>
                <a:t> : 64</a:t>
              </a:r>
              <a:r>
                <a:rPr kumimoji="1" lang="ja-JP" altLang="en-US" sz="1600" dirty="0" smtClean="0"/>
                <a:t>チャネル</a:t>
              </a:r>
              <a:endParaRPr kumimoji="1" lang="en-US" altLang="ja-JP" sz="1600" dirty="0" smtClean="0"/>
            </a:p>
            <a:p>
              <a:pPr algn="ctr"/>
              <a:r>
                <a:rPr kumimoji="1" lang="en-US" altLang="ja-JP" sz="1600" dirty="0" smtClean="0"/>
                <a:t>(</a:t>
              </a:r>
              <a:r>
                <a:rPr kumimoji="1" lang="ja-JP" altLang="en-US" sz="1600" dirty="0" smtClean="0"/>
                <a:t>中間層の最初の層</a:t>
              </a:r>
              <a:r>
                <a:rPr kumimoji="1" lang="en-US" altLang="ja-JP" sz="1600" dirty="0" smtClean="0"/>
                <a:t>)</a:t>
              </a:r>
              <a:endParaRPr kumimoji="1" lang="ja-JP" altLang="en-US" sz="1600" dirty="0"/>
            </a:p>
          </p:txBody>
        </p:sp>
        <p:sp>
          <p:nvSpPr>
            <p:cNvPr id="33" name="テキスト ボックス 32"/>
            <p:cNvSpPr txBox="1"/>
            <p:nvPr/>
          </p:nvSpPr>
          <p:spPr>
            <a:xfrm>
              <a:off x="4113562" y="3774577"/>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4</a:t>
              </a:r>
              <a:endParaRPr kumimoji="1" lang="ja-JP" altLang="en-US" dirty="0"/>
            </a:p>
          </p:txBody>
        </p:sp>
        <p:sp>
          <p:nvSpPr>
            <p:cNvPr id="34" name="テキスト ボックス 33"/>
            <p:cNvSpPr txBox="1"/>
            <p:nvPr/>
          </p:nvSpPr>
          <p:spPr>
            <a:xfrm>
              <a:off x="4041248" y="5862330"/>
              <a:ext cx="1436162" cy="369332"/>
            </a:xfrm>
            <a:prstGeom prst="rect">
              <a:avLst/>
            </a:prstGeom>
            <a:noFill/>
          </p:spPr>
          <p:txBody>
            <a:bodyPr wrap="none" rtlCol="0">
              <a:spAutoFit/>
            </a:bodyPr>
            <a:lstStyle/>
            <a:p>
              <a:r>
                <a:rPr kumimoji="1" lang="ja-JP" altLang="en-US" dirty="0" smtClean="0"/>
                <a:t>チャネル</a:t>
              </a:r>
              <a:r>
                <a:rPr kumimoji="1" lang="en-US" altLang="ja-JP" dirty="0" smtClean="0"/>
                <a:t> 64</a:t>
              </a:r>
              <a:endParaRPr kumimoji="1" lang="ja-JP" altLang="en-US" dirty="0"/>
            </a:p>
          </p:txBody>
        </p:sp>
      </p:grpSp>
      <p:grpSp>
        <p:nvGrpSpPr>
          <p:cNvPr id="35" name="図形グループ 34"/>
          <p:cNvGrpSpPr/>
          <p:nvPr/>
        </p:nvGrpSpPr>
        <p:grpSpPr>
          <a:xfrm>
            <a:off x="7678645" y="1394100"/>
            <a:ext cx="2600325" cy="5200650"/>
            <a:chOff x="8599929" y="1385887"/>
            <a:chExt cx="2600325" cy="5200650"/>
          </a:xfrm>
        </p:grpSpPr>
        <p:sp>
          <p:nvSpPr>
            <p:cNvPr id="36" name="角丸四角形 35"/>
            <p:cNvSpPr/>
            <p:nvPr/>
          </p:nvSpPr>
          <p:spPr>
            <a:xfrm>
              <a:off x="8599929" y="1385887"/>
              <a:ext cx="2600325" cy="5200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8879234" y="1508397"/>
              <a:ext cx="2041714" cy="830997"/>
            </a:xfrm>
            <a:prstGeom prst="rect">
              <a:avLst/>
            </a:prstGeom>
            <a:noFill/>
          </p:spPr>
          <p:txBody>
            <a:bodyPr wrap="none" rtlCol="0">
              <a:spAutoFit/>
            </a:bodyPr>
            <a:lstStyle/>
            <a:p>
              <a:pPr algn="ctr"/>
              <a:r>
                <a:rPr kumimoji="1" lang="ja-JP" altLang="en-US" sz="1600" dirty="0" smtClean="0"/>
                <a:t>畳み込み層</a:t>
              </a:r>
              <a:r>
                <a:rPr kumimoji="1" lang="en-US" altLang="ja-JP" sz="1600" dirty="0" smtClean="0"/>
                <a:t> </a:t>
              </a:r>
              <a:r>
                <a:rPr kumimoji="1" lang="ja-JP" altLang="en-US" sz="1600" dirty="0" smtClean="0"/>
                <a:t>第</a:t>
              </a:r>
              <a:r>
                <a:rPr kumimoji="1" lang="en-US" altLang="ja-JP" sz="1600" dirty="0" smtClean="0"/>
                <a:t>49</a:t>
              </a:r>
              <a:r>
                <a:rPr kumimoji="1" lang="ja-JP" altLang="en-US" sz="1600" dirty="0" smtClean="0"/>
                <a:t>層</a:t>
              </a:r>
              <a:endParaRPr kumimoji="1" lang="en-US" altLang="ja-JP" sz="1600" dirty="0" smtClean="0"/>
            </a:p>
            <a:p>
              <a:pPr algn="ctr"/>
              <a:r>
                <a:rPr kumimoji="1" lang="ja-JP" altLang="en-US" sz="1600" dirty="0" smtClean="0"/>
                <a:t>出力</a:t>
              </a:r>
              <a:r>
                <a:rPr kumimoji="1" lang="en-US" altLang="ja-JP" sz="1600" dirty="0" smtClean="0"/>
                <a:t> : 2024</a:t>
              </a:r>
              <a:r>
                <a:rPr kumimoji="1" lang="ja-JP" altLang="en-US" sz="1600" dirty="0" smtClean="0"/>
                <a:t>チャネル</a:t>
              </a:r>
              <a:endParaRPr kumimoji="1" lang="en-US" altLang="ja-JP" sz="1600" dirty="0" smtClean="0"/>
            </a:p>
            <a:p>
              <a:pPr algn="ctr"/>
              <a:r>
                <a:rPr kumimoji="1" lang="en-US" altLang="ja-JP" sz="1600" dirty="0"/>
                <a:t>(</a:t>
              </a:r>
              <a:r>
                <a:rPr kumimoji="1" lang="ja-JP" altLang="en-US" sz="1600" dirty="0"/>
                <a:t>中間層</a:t>
              </a:r>
              <a:r>
                <a:rPr kumimoji="1" lang="ja-JP" altLang="en-US" sz="1600" dirty="0" smtClean="0"/>
                <a:t>の最後の</a:t>
              </a:r>
              <a:r>
                <a:rPr kumimoji="1" lang="ja-JP" altLang="en-US" sz="1600" dirty="0"/>
                <a:t>層</a:t>
              </a:r>
              <a:r>
                <a:rPr kumimoji="1" lang="en-US" altLang="ja-JP" sz="1600" dirty="0" smtClean="0"/>
                <a:t>)</a:t>
              </a:r>
              <a:endParaRPr kumimoji="1" lang="ja-JP" altLang="en-US" sz="1600" dirty="0"/>
            </a:p>
          </p:txBody>
        </p:sp>
        <p:sp>
          <p:nvSpPr>
            <p:cNvPr id="40" name="テキスト ボックス 39"/>
            <p:cNvSpPr txBox="1"/>
            <p:nvPr/>
          </p:nvSpPr>
          <p:spPr>
            <a:xfrm>
              <a:off x="9249913" y="3770382"/>
              <a:ext cx="1300356" cy="369332"/>
            </a:xfrm>
            <a:prstGeom prst="rect">
              <a:avLst/>
            </a:prstGeom>
            <a:noFill/>
          </p:spPr>
          <p:txBody>
            <a:bodyPr wrap="none" rtlCol="0">
              <a:spAutoFit/>
            </a:bodyPr>
            <a:lstStyle/>
            <a:p>
              <a:r>
                <a:rPr kumimoji="1" lang="ja-JP" altLang="en-US" dirty="0" smtClean="0"/>
                <a:t>チャネル</a:t>
              </a:r>
              <a:r>
                <a:rPr kumimoji="1" lang="en-US" altLang="ja-JP" dirty="0" smtClean="0"/>
                <a:t> 4</a:t>
              </a:r>
              <a:endParaRPr kumimoji="1" lang="ja-JP" altLang="en-US" dirty="0"/>
            </a:p>
          </p:txBody>
        </p:sp>
        <p:sp>
          <p:nvSpPr>
            <p:cNvPr id="41" name="テキスト ボックス 40"/>
            <p:cNvSpPr txBox="1"/>
            <p:nvPr/>
          </p:nvSpPr>
          <p:spPr>
            <a:xfrm>
              <a:off x="9047936" y="5862330"/>
              <a:ext cx="1704313" cy="369332"/>
            </a:xfrm>
            <a:prstGeom prst="rect">
              <a:avLst/>
            </a:prstGeom>
            <a:noFill/>
          </p:spPr>
          <p:txBody>
            <a:bodyPr wrap="none" rtlCol="0">
              <a:spAutoFit/>
            </a:bodyPr>
            <a:lstStyle/>
            <a:p>
              <a:r>
                <a:rPr kumimoji="1" lang="ja-JP" altLang="en-US" dirty="0" smtClean="0"/>
                <a:t>チャネル</a:t>
              </a:r>
              <a:r>
                <a:rPr kumimoji="1" lang="en-US" altLang="ja-JP" dirty="0" smtClean="0"/>
                <a:t> 2000</a:t>
              </a:r>
              <a:endParaRPr kumimoji="1" lang="ja-JP" altLang="en-US" dirty="0"/>
            </a:p>
          </p:txBody>
        </p:sp>
      </p:grpSp>
      <p:pic>
        <p:nvPicPr>
          <p:cNvPr id="42" name="図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559" y="2342790"/>
            <a:ext cx="1920000" cy="1440000"/>
          </a:xfrm>
          <a:prstGeom prst="rect">
            <a:avLst/>
          </a:prstGeom>
        </p:spPr>
      </p:pic>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4714" y="4417874"/>
            <a:ext cx="1920000" cy="1440000"/>
          </a:xfrm>
          <a:prstGeom prst="rect">
            <a:avLst/>
          </a:prstGeom>
        </p:spPr>
      </p:pic>
      <p:pic>
        <p:nvPicPr>
          <p:cNvPr id="44" name="図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20" y="3274425"/>
            <a:ext cx="1920000" cy="1440000"/>
          </a:xfrm>
          <a:prstGeom prst="rect">
            <a:avLst/>
          </a:prstGeom>
        </p:spPr>
      </p:pic>
      <p:pic>
        <p:nvPicPr>
          <p:cNvPr id="45" name="図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8807" y="4417874"/>
            <a:ext cx="1920000" cy="1440000"/>
          </a:xfrm>
          <a:prstGeom prst="rect">
            <a:avLst/>
          </a:prstGeom>
        </p:spPr>
      </p:pic>
      <p:pic>
        <p:nvPicPr>
          <p:cNvPr id="46" name="図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8807" y="2342790"/>
            <a:ext cx="1920000" cy="1440000"/>
          </a:xfrm>
          <a:prstGeom prst="rect">
            <a:avLst/>
          </a:prstGeom>
        </p:spPr>
      </p:pic>
    </p:spTree>
    <p:extLst>
      <p:ext uri="{BB962C8B-B14F-4D97-AF65-F5344CB8AC3E}">
        <p14:creationId xmlns:p14="http://schemas.microsoft.com/office/powerpoint/2010/main" val="1352150244"/>
      </p:ext>
    </p:extLst>
  </p:cSld>
  <p:clrMapOvr>
    <a:masterClrMapping/>
  </p:clrMapOvr>
</p:sld>
</file>

<file path=ppt/theme/theme1.xml><?xml version="1.0" encoding="utf-8"?>
<a:theme xmlns:a="http://schemas.openxmlformats.org/drawingml/2006/main" name="トリミング">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トリミング</Template>
  <TotalTime>7451</TotalTime>
  <Words>787</Words>
  <Application>Microsoft Macintosh PowerPoint</Application>
  <PresentationFormat>ワイド画面</PresentationFormat>
  <Paragraphs>410</Paragraphs>
  <Slides>16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Cambria Math</vt:lpstr>
      <vt:lpstr>Franklin Gothic Book</vt:lpstr>
      <vt:lpstr>Wingdings</vt:lpstr>
      <vt:lpstr>Yu Gothic</vt:lpstr>
      <vt:lpstr>メイリオ</vt:lpstr>
      <vt:lpstr>Arial</vt:lpstr>
      <vt:lpstr>トリミング</vt:lpstr>
      <vt:lpstr>グループミーティング</vt:lpstr>
      <vt:lpstr>今回の内容</vt:lpstr>
      <vt:lpstr>作成したモデルの簡単な説明</vt:lpstr>
      <vt:lpstr>CNNの特徴抽出について</vt:lpstr>
      <vt:lpstr>重みを可視化する部分</vt:lpstr>
      <vt:lpstr>特徴抽出の調査 (入力 : アマチュアの写真) </vt:lpstr>
      <vt:lpstr>写真全体のどういった部分の特徴を抽出しているのかを調査 </vt:lpstr>
      <vt:lpstr>写真のどの部分に注目して専門家の写真とアマチュアの写真を分類しているのかを調査  </vt:lpstr>
      <vt:lpstr>特徴抽出の調査 (入力 : 専門家写真) </vt:lpstr>
      <vt:lpstr>精度向上のための手法</vt:lpstr>
      <vt:lpstr>精度向上のための手法</vt:lpstr>
      <vt:lpstr>SEブロックについて</vt:lpstr>
      <vt:lpstr>SEブロックを搭載した際のネットワーク構造</vt:lpstr>
      <vt:lpstr>アプリ開発</vt:lpstr>
      <vt:lpstr>アプリ開発</vt:lpstr>
      <vt:lpstr>次回の内容</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グループミーティング</dc:title>
  <dc:creator>奥野　涼雅</dc:creator>
  <cp:lastModifiedBy>奥野　涼雅</cp:lastModifiedBy>
  <cp:revision>53</cp:revision>
  <dcterms:created xsi:type="dcterms:W3CDTF">2021-04-06T16:41:06Z</dcterms:created>
  <dcterms:modified xsi:type="dcterms:W3CDTF">2021-04-27T04:03:08Z</dcterms:modified>
</cp:coreProperties>
</file>