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74" r:id="rId4"/>
    <p:sldId id="273" r:id="rId5"/>
    <p:sldId id="276" r:id="rId6"/>
    <p:sldId id="278" r:id="rId7"/>
    <p:sldId id="279" r:id="rId8"/>
    <p:sldId id="277" r:id="rId9"/>
    <p:sldId id="275" r:id="rId10"/>
    <p:sldId id="280" r:id="rId11"/>
    <p:sldId id="28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7"/>
    <p:restoredTop sz="94653"/>
  </p:normalViewPr>
  <p:slideViewPr>
    <p:cSldViewPr snapToGrid="0" snapToObjects="1">
      <p:cViewPr>
        <p:scale>
          <a:sx n="98" d="100"/>
          <a:sy n="98" d="100"/>
        </p:scale>
        <p:origin x="296" y="-22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E1B19-DFA3-4247-A2B1-420AB4BBE874}" type="datetimeFigureOut">
              <a:rPr kumimoji="1" lang="ja-JP" altLang="en-US" smtClean="0"/>
              <a:t>2021/5/12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4562E-2FED-2C44-BF16-8B073E2D601E}" type="slidenum">
              <a:rPr kumimoji="1" lang="ja-JP" altLang="en-US" smtClean="0"/>
              <a:t>‹#›</a:t>
            </a:fld>
            <a:endParaRPr kumimoji="1" lang="ja-JP" altLang="en-US"/>
          </a:p>
        </p:txBody>
      </p:sp>
    </p:spTree>
    <p:extLst>
      <p:ext uri="{BB962C8B-B14F-4D97-AF65-F5344CB8AC3E}">
        <p14:creationId xmlns:p14="http://schemas.microsoft.com/office/powerpoint/2010/main" val="578746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BB4562E-2FED-2C44-BF16-8B073E2D601E}" type="slidenum">
              <a:rPr kumimoji="1" lang="ja-JP" altLang="en-US" smtClean="0"/>
              <a:t>6</a:t>
            </a:fld>
            <a:endParaRPr kumimoji="1" lang="ja-JP" altLang="en-US"/>
          </a:p>
        </p:txBody>
      </p:sp>
    </p:spTree>
    <p:extLst>
      <p:ext uri="{BB962C8B-B14F-4D97-AF65-F5344CB8AC3E}">
        <p14:creationId xmlns:p14="http://schemas.microsoft.com/office/powerpoint/2010/main" val="101715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5400" dirty="0" smtClean="0"/>
              <a:t>グループミーティング</a:t>
            </a:r>
            <a:endParaRPr kumimoji="1" lang="ja-JP" altLang="en-US" sz="5400" dirty="0"/>
          </a:p>
        </p:txBody>
      </p:sp>
      <p:sp>
        <p:nvSpPr>
          <p:cNvPr id="3" name="サブタイトル 2"/>
          <p:cNvSpPr>
            <a:spLocks noGrp="1"/>
          </p:cNvSpPr>
          <p:nvPr>
            <p:ph type="subTitle" idx="1"/>
          </p:nvPr>
        </p:nvSpPr>
        <p:spPr/>
        <p:txBody>
          <a:bodyPr/>
          <a:lstStyle/>
          <a:p>
            <a:r>
              <a:rPr kumimoji="1" lang="en-US" altLang="ja-JP" smtClean="0"/>
              <a:t>M214135</a:t>
            </a:r>
            <a:r>
              <a:rPr kumimoji="1" lang="ja-JP" altLang="en-US" dirty="0" smtClean="0"/>
              <a:t>　奥野涼雅</a:t>
            </a:r>
            <a:endParaRPr kumimoji="1" lang="ja-JP" altLang="en-US" dirty="0"/>
          </a:p>
        </p:txBody>
      </p:sp>
    </p:spTree>
    <p:extLst>
      <p:ext uri="{BB962C8B-B14F-4D97-AF65-F5344CB8AC3E}">
        <p14:creationId xmlns:p14="http://schemas.microsoft.com/office/powerpoint/2010/main" val="175074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ResNet50</a:t>
            </a:r>
            <a:r>
              <a:rPr kumimoji="1" lang="ja-JP" altLang="en-US" dirty="0" smtClean="0"/>
              <a:t>の実装</a:t>
            </a:r>
            <a:r>
              <a:rPr kumimoji="1" lang="en-US" altLang="ja-JP" dirty="0" smtClean="0"/>
              <a:t> (</a:t>
            </a:r>
            <a:r>
              <a:rPr kumimoji="1" lang="en-US" altLang="ja-JP" dirty="0" err="1" smtClean="0"/>
              <a:t>Pytorch</a:t>
            </a:r>
            <a:r>
              <a:rPr kumimoji="1"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136469" y="1392071"/>
                <a:ext cx="9601200" cy="4715301"/>
              </a:xfrm>
            </p:spPr>
            <p:txBody>
              <a:bodyPr>
                <a:normAutofit/>
              </a:bodyPr>
              <a:lstStyle/>
              <a:p>
                <a:r>
                  <a:rPr kumimoji="1" lang="ja-JP" altLang="en-US" sz="1600" dirty="0" smtClean="0"/>
                  <a:t>データセット</a:t>
                </a:r>
                <a:r>
                  <a:rPr kumimoji="1" lang="en-US" altLang="ja-JP" sz="1600" dirty="0" smtClean="0"/>
                  <a:t> :  </a:t>
                </a:r>
                <a:r>
                  <a:rPr kumimoji="1" lang="en-US" altLang="ja-JP" sz="1600" dirty="0" err="1" smtClean="0"/>
                  <a:t>FashionMnist</a:t>
                </a:r>
                <a:endParaRPr kumimoji="1" lang="en-US" altLang="ja-JP" sz="1600" dirty="0" smtClean="0"/>
              </a:p>
              <a:p>
                <a:r>
                  <a:rPr lang="en-US" altLang="ja-JP" sz="1600" dirty="0" err="1" smtClean="0"/>
                  <a:t>FashionMnist</a:t>
                </a:r>
                <a:r>
                  <a:rPr lang="en-US" altLang="ja-JP" sz="1600" dirty="0" smtClean="0"/>
                  <a:t> </a:t>
                </a:r>
              </a:p>
              <a:p>
                <a:pPr>
                  <a:buFont typeface="Arial" charset="0"/>
                  <a:buChar char="•"/>
                </a:pPr>
                <a14:m>
                  <m:oMath xmlns:m="http://schemas.openxmlformats.org/officeDocument/2006/math">
                    <m:r>
                      <a:rPr kumimoji="1" lang="en-US" altLang="ja-JP" sz="1600" b="0" i="1" smtClean="0">
                        <a:latin typeface="Cambria Math" charset="0"/>
                      </a:rPr>
                      <m:t>28 </m:t>
                    </m:r>
                    <m:r>
                      <a:rPr kumimoji="1" lang="en-US" altLang="ja-JP" sz="1600" b="0" i="1" smtClean="0">
                        <a:latin typeface="Cambria Math" charset="0"/>
                        <a:ea typeface="Cambria Math" charset="0"/>
                        <a:cs typeface="Cambria Math" charset="0"/>
                      </a:rPr>
                      <m:t>× 28</m:t>
                    </m:r>
                  </m:oMath>
                </a14:m>
                <a:r>
                  <a:rPr kumimoji="1" lang="en-US" altLang="ja-JP" sz="1600" dirty="0" smtClean="0"/>
                  <a:t> </a:t>
                </a:r>
                <a:r>
                  <a:rPr kumimoji="1" lang="ja-JP" altLang="en-US" sz="1600" dirty="0" smtClean="0"/>
                  <a:t>のサイズ、</a:t>
                </a:r>
                <a:r>
                  <a:rPr kumimoji="1" lang="en-US" altLang="ja-JP" sz="1600" dirty="0" smtClean="0"/>
                  <a:t>0(</a:t>
                </a:r>
                <a:r>
                  <a:rPr lang="ja-JP" altLang="en-US" sz="1600" dirty="0" smtClean="0"/>
                  <a:t>白</a:t>
                </a:r>
                <a:r>
                  <a:rPr kumimoji="1" lang="en-US" altLang="ja-JP" sz="1600" dirty="0" smtClean="0"/>
                  <a:t>)~255(</a:t>
                </a:r>
                <a:r>
                  <a:rPr kumimoji="1" lang="ja-JP" altLang="en-US" sz="1600" dirty="0" smtClean="0"/>
                  <a:t>黒</a:t>
                </a:r>
                <a:r>
                  <a:rPr kumimoji="1" lang="en-US" altLang="ja-JP" sz="1600" dirty="0" smtClean="0"/>
                  <a:t>)</a:t>
                </a:r>
                <a:r>
                  <a:rPr lang="ja-JP" altLang="en-US" sz="1600" dirty="0" smtClean="0"/>
                  <a:t>で表現される</a:t>
                </a:r>
                <a:r>
                  <a:rPr kumimoji="1" lang="ja-JP" altLang="en-US" sz="1600" dirty="0" smtClean="0"/>
                  <a:t>画像データ</a:t>
                </a:r>
                <a:endParaRPr kumimoji="1" lang="en-US" altLang="ja-JP" sz="1600" dirty="0" smtClean="0"/>
              </a:p>
              <a:p>
                <a:pPr>
                  <a:buFont typeface="Arial" charset="0"/>
                  <a:buChar char="•"/>
                </a:pPr>
                <a:r>
                  <a:rPr lang="ja-JP" altLang="en-US" sz="1600" dirty="0" smtClean="0"/>
                  <a:t>訓練データ</a:t>
                </a:r>
                <a:r>
                  <a:rPr lang="en-US" altLang="ja-JP" sz="1600" dirty="0" smtClean="0"/>
                  <a:t>(60000</a:t>
                </a:r>
                <a:r>
                  <a:rPr lang="ja-JP" altLang="en-US" sz="1600" dirty="0" smtClean="0"/>
                  <a:t>枚</a:t>
                </a:r>
                <a:r>
                  <a:rPr lang="en-US" altLang="ja-JP" sz="1600" dirty="0" smtClean="0"/>
                  <a:t>)</a:t>
                </a:r>
                <a:r>
                  <a:rPr lang="ja-JP" altLang="en-US" sz="1600" dirty="0" smtClean="0"/>
                  <a:t>とテストデータ</a:t>
                </a:r>
                <a:r>
                  <a:rPr lang="en-US" altLang="ja-JP" sz="1600" dirty="0" smtClean="0"/>
                  <a:t>(10000</a:t>
                </a:r>
                <a:r>
                  <a:rPr lang="ja-JP" altLang="en-US" sz="1600" dirty="0" smtClean="0"/>
                  <a:t>枚</a:t>
                </a:r>
                <a:r>
                  <a:rPr lang="en-US" altLang="ja-JP" sz="1600" dirty="0" smtClean="0"/>
                  <a:t>)</a:t>
                </a:r>
                <a:r>
                  <a:rPr lang="ja-JP" altLang="en-US" sz="1600" dirty="0" smtClean="0"/>
                  <a:t>で構成</a:t>
                </a:r>
                <a:endParaRPr lang="en-US" altLang="ja-JP" sz="1600" dirty="0" smtClean="0"/>
              </a:p>
              <a:p>
                <a:pPr>
                  <a:buFont typeface="Arial" charset="0"/>
                  <a:buChar char="•"/>
                </a:pPr>
                <a:r>
                  <a:rPr lang="en-US" altLang="ja-JP" sz="1600" dirty="0" smtClean="0"/>
                  <a:t>10</a:t>
                </a:r>
                <a:r>
                  <a:rPr lang="ja-JP" altLang="en-US" sz="1600" dirty="0" smtClean="0"/>
                  <a:t>クラスで構成</a:t>
                </a:r>
                <a:endParaRPr lang="en-US" altLang="ja-JP" sz="1600" dirty="0" smtClean="0"/>
              </a:p>
              <a:p>
                <a:pPr marL="0" indent="0">
                  <a:buNone/>
                </a:pPr>
                <a:endParaRPr lang="en-US" altLang="ja-JP" sz="1600" dirty="0" smtClean="0"/>
              </a:p>
              <a:p>
                <a:pPr>
                  <a:buFont typeface="Wingdings" charset="2"/>
                  <a:buChar char="n"/>
                </a:pPr>
                <a:r>
                  <a:rPr lang="ja-JP" altLang="en-US" sz="1600" dirty="0"/>
                  <a:t>最適化</a:t>
                </a:r>
                <a:r>
                  <a:rPr lang="ja-JP" altLang="en-US" sz="1600" dirty="0" smtClean="0"/>
                  <a:t>アルゴリズム</a:t>
                </a:r>
                <a:r>
                  <a:rPr lang="en-US" altLang="ja-JP" sz="1600" dirty="0"/>
                  <a:t> </a:t>
                </a:r>
                <a:r>
                  <a:rPr lang="en-US" altLang="ja-JP" sz="1600" dirty="0" smtClean="0"/>
                  <a:t>: Adam</a:t>
                </a:r>
              </a:p>
              <a:p>
                <a:pPr>
                  <a:buFont typeface="Wingdings" charset="2"/>
                  <a:buChar char="n"/>
                </a:pPr>
                <a:r>
                  <a:rPr lang="ja-JP" altLang="en-US" sz="1600" dirty="0" smtClean="0"/>
                  <a:t>学習率</a:t>
                </a:r>
                <a:r>
                  <a:rPr lang="en-US" altLang="ja-JP" sz="1600" dirty="0" smtClean="0"/>
                  <a:t> : 0.001 </a:t>
                </a:r>
              </a:p>
              <a:p>
                <a:pPr>
                  <a:buFont typeface="Wingdings" charset="2"/>
                  <a:buChar char="n"/>
                </a:pPr>
                <a:r>
                  <a:rPr lang="ja-JP" altLang="en-US" sz="1600" dirty="0" smtClean="0"/>
                  <a:t>エポック数</a:t>
                </a:r>
                <a:r>
                  <a:rPr lang="en-US" altLang="ja-JP" sz="1600" dirty="0" smtClean="0"/>
                  <a:t> : 20</a:t>
                </a:r>
              </a:p>
              <a:p>
                <a:pPr>
                  <a:buFont typeface="Wingdings" charset="2"/>
                  <a:buChar char="n"/>
                </a:pPr>
                <a:endParaRPr lang="en-US" altLang="ja-JP" sz="1600" dirty="0"/>
              </a:p>
              <a:p>
                <a:pPr>
                  <a:buFont typeface="Wingdings" charset="2"/>
                  <a:buChar char="n"/>
                </a:pPr>
                <a:r>
                  <a:rPr lang="ja-JP" altLang="en-US" sz="1600" dirty="0" smtClean="0"/>
                  <a:t>結果</a:t>
                </a:r>
                <a:endParaRPr lang="en-US" altLang="ja-JP" sz="1600" dirty="0" smtClean="0"/>
              </a:p>
              <a:p>
                <a:pPr>
                  <a:buFont typeface="Arial" charset="0"/>
                  <a:buChar char="•"/>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136469" y="1392071"/>
                <a:ext cx="9601200" cy="4715301"/>
              </a:xfrm>
              <a:blipFill rotWithShape="0">
                <a:blip r:embed="rId2"/>
                <a:stretch>
                  <a:fillRect l="-254" t="-904"/>
                </a:stretch>
              </a:blipFill>
            </p:spPr>
            <p:txBody>
              <a:bodyPr/>
              <a:lstStyle/>
              <a:p>
                <a:r>
                  <a:rPr lang="ja-JP" altLang="en-US">
                    <a:noFill/>
                  </a:rPr>
                  <a:t> </a:t>
                </a:r>
              </a:p>
            </p:txBody>
          </p:sp>
        </mc:Fallback>
      </mc:AlternateContent>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15" y="1477380"/>
            <a:ext cx="2828891" cy="1676021"/>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697865847"/>
              </p:ext>
            </p:extLst>
          </p:nvPr>
        </p:nvGraphicFramePr>
        <p:xfrm>
          <a:off x="2177506" y="5558732"/>
          <a:ext cx="7519125" cy="1097280"/>
        </p:xfrm>
        <a:graphic>
          <a:graphicData uri="http://schemas.openxmlformats.org/drawingml/2006/table">
            <a:tbl>
              <a:tblPr>
                <a:tableStyleId>{5C22544A-7EE6-4342-B048-85BDC9FD1C3A}</a:tableStyleId>
              </a:tblPr>
              <a:tblGrid>
                <a:gridCol w="2506375"/>
                <a:gridCol w="2506375"/>
                <a:gridCol w="2506375"/>
              </a:tblGrid>
              <a:tr h="283229">
                <a:tc>
                  <a:txBody>
                    <a:bodyPr/>
                    <a:lstStyle/>
                    <a:p>
                      <a:pPr algn="ctr"/>
                      <a:endParaRPr kumimoji="1" lang="ja-JP" altLang="en-US" dirty="0"/>
                    </a:p>
                  </a:txBody>
                  <a:tcPr>
                    <a:solidFill>
                      <a:schemeClr val="accent5">
                        <a:lumMod val="60000"/>
                        <a:lumOff val="40000"/>
                      </a:schemeClr>
                    </a:solidFill>
                  </a:tcPr>
                </a:tc>
                <a:tc>
                  <a:txBody>
                    <a:bodyPr/>
                    <a:lstStyle/>
                    <a:p>
                      <a:pPr algn="ctr"/>
                      <a:r>
                        <a:rPr kumimoji="1" lang="en-US" altLang="ja-JP" dirty="0" smtClean="0"/>
                        <a:t>Accuracy</a:t>
                      </a:r>
                      <a:endParaRPr kumimoji="1" lang="ja-JP" altLang="en-US" dirty="0"/>
                    </a:p>
                  </a:txBody>
                  <a:tcPr>
                    <a:solidFill>
                      <a:schemeClr val="accent5">
                        <a:lumMod val="60000"/>
                        <a:lumOff val="40000"/>
                      </a:schemeClr>
                    </a:solidFill>
                  </a:tcPr>
                </a:tc>
                <a:tc>
                  <a:txBody>
                    <a:bodyPr/>
                    <a:lstStyle/>
                    <a:p>
                      <a:pPr algn="ctr"/>
                      <a:r>
                        <a:rPr kumimoji="1" lang="en-US" altLang="ja-JP" dirty="0" smtClean="0"/>
                        <a:t>loss</a:t>
                      </a:r>
                      <a:endParaRPr kumimoji="1" lang="ja-JP" altLang="en-US" dirty="0"/>
                    </a:p>
                  </a:txBody>
                  <a:tcPr>
                    <a:solidFill>
                      <a:schemeClr val="accent5">
                        <a:lumMod val="60000"/>
                        <a:lumOff val="40000"/>
                      </a:schemeClr>
                    </a:solidFill>
                  </a:tcPr>
                </a:tc>
              </a:tr>
              <a:tr h="283229">
                <a:tc>
                  <a:txBody>
                    <a:bodyPr/>
                    <a:lstStyle/>
                    <a:p>
                      <a:pPr algn="ctr"/>
                      <a:r>
                        <a:rPr kumimoji="1" lang="ja-JP" altLang="en-US" dirty="0" smtClean="0"/>
                        <a:t>訓練結果</a:t>
                      </a:r>
                      <a:endParaRPr kumimoji="1" lang="ja-JP" altLang="en-US" dirty="0"/>
                    </a:p>
                  </a:txBody>
                  <a:tcPr>
                    <a:solidFill>
                      <a:schemeClr val="accent5">
                        <a:lumMod val="60000"/>
                        <a:lumOff val="40000"/>
                      </a:schemeClr>
                    </a:solidFill>
                  </a:tcPr>
                </a:tc>
                <a:tc>
                  <a:txBody>
                    <a:bodyPr/>
                    <a:lstStyle/>
                    <a:p>
                      <a:pPr algn="ctr"/>
                      <a:r>
                        <a:rPr kumimoji="1" lang="en-US" altLang="ja-JP" dirty="0" smtClean="0"/>
                        <a:t>0.955</a:t>
                      </a:r>
                      <a:endParaRPr kumimoji="1" lang="ja-JP" altLang="en-US" dirty="0"/>
                    </a:p>
                  </a:txBody>
                  <a:tcPr/>
                </a:tc>
                <a:tc>
                  <a:txBody>
                    <a:bodyPr/>
                    <a:lstStyle/>
                    <a:p>
                      <a:pPr algn="ctr"/>
                      <a:r>
                        <a:rPr kumimoji="1" lang="en-US" altLang="ja-JP" dirty="0" smtClean="0"/>
                        <a:t>0.123</a:t>
                      </a:r>
                      <a:endParaRPr kumimoji="1" lang="ja-JP" altLang="en-US" dirty="0"/>
                    </a:p>
                  </a:txBody>
                  <a:tcPr/>
                </a:tc>
              </a:tr>
              <a:tr h="283229">
                <a:tc>
                  <a:txBody>
                    <a:bodyPr/>
                    <a:lstStyle/>
                    <a:p>
                      <a:pPr algn="ctr"/>
                      <a:r>
                        <a:rPr kumimoji="1" lang="ja-JP" altLang="en-US" dirty="0" smtClean="0"/>
                        <a:t>テスト結果</a:t>
                      </a:r>
                      <a:endParaRPr kumimoji="1" lang="ja-JP" altLang="en-US" dirty="0"/>
                    </a:p>
                  </a:txBody>
                  <a:tcPr>
                    <a:solidFill>
                      <a:schemeClr val="accent5">
                        <a:lumMod val="60000"/>
                        <a:lumOff val="40000"/>
                      </a:schemeClr>
                    </a:solidFill>
                  </a:tcPr>
                </a:tc>
                <a:tc>
                  <a:txBody>
                    <a:bodyPr/>
                    <a:lstStyle/>
                    <a:p>
                      <a:pPr algn="ctr"/>
                      <a:r>
                        <a:rPr kumimoji="1" lang="en-US" altLang="ja-JP" dirty="0" smtClean="0"/>
                        <a:t>0.909</a:t>
                      </a:r>
                      <a:endParaRPr kumimoji="1" lang="ja-JP" altLang="en-US" dirty="0"/>
                    </a:p>
                  </a:txBody>
                  <a:tcPr/>
                </a:tc>
                <a:tc>
                  <a:txBody>
                    <a:bodyPr/>
                    <a:lstStyle/>
                    <a:p>
                      <a:pPr algn="ctr"/>
                      <a:r>
                        <a:rPr kumimoji="1" lang="en-US" altLang="ja-JP" dirty="0" smtClean="0"/>
                        <a:t>0.293</a:t>
                      </a:r>
                      <a:endParaRPr kumimoji="1" lang="ja-JP" altLang="en-US" dirty="0"/>
                    </a:p>
                  </a:txBody>
                  <a:tcPr/>
                </a:tc>
              </a:tr>
            </a:tbl>
          </a:graphicData>
        </a:graphic>
      </p:graphicFrame>
    </p:spTree>
    <p:extLst>
      <p:ext uri="{BB962C8B-B14F-4D97-AF65-F5344CB8AC3E}">
        <p14:creationId xmlns:p14="http://schemas.microsoft.com/office/powerpoint/2010/main" val="869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アプリ開発</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877" y="2909118"/>
            <a:ext cx="1925659" cy="3443195"/>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773" y="2909118"/>
            <a:ext cx="1937224" cy="3475437"/>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234" y="2892996"/>
            <a:ext cx="1925659" cy="3475438"/>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5130" y="2909117"/>
            <a:ext cx="1952038" cy="3475438"/>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405" y="2906372"/>
            <a:ext cx="1948789" cy="3475437"/>
          </a:xfrm>
          <a:prstGeom prst="rect">
            <a:avLst/>
          </a:prstGeom>
        </p:spPr>
      </p:pic>
      <p:sp>
        <p:nvSpPr>
          <p:cNvPr id="9" name="テキスト ボックス 8"/>
          <p:cNvSpPr txBox="1"/>
          <p:nvPr/>
        </p:nvSpPr>
        <p:spPr>
          <a:xfrm>
            <a:off x="1052877" y="1727347"/>
            <a:ext cx="5089855" cy="923330"/>
          </a:xfrm>
          <a:prstGeom prst="rect">
            <a:avLst/>
          </a:prstGeom>
          <a:noFill/>
        </p:spPr>
        <p:txBody>
          <a:bodyPr wrap="none" rtlCol="0">
            <a:spAutoFit/>
          </a:bodyPr>
          <a:lstStyle/>
          <a:p>
            <a:pPr marL="285750" indent="-285750">
              <a:lnSpc>
                <a:spcPct val="150000"/>
              </a:lnSpc>
              <a:buFont typeface="Wingdings" charset="2"/>
              <a:buChar char="n"/>
            </a:pPr>
            <a:r>
              <a:rPr kumimoji="1" lang="ja-JP" altLang="en-US" dirty="0" smtClean="0"/>
              <a:t>ライブラリからの選択は完成</a:t>
            </a:r>
            <a:endParaRPr kumimoji="1" lang="en-US" altLang="ja-JP" dirty="0" smtClean="0"/>
          </a:p>
          <a:p>
            <a:pPr marL="285750" indent="-285750">
              <a:lnSpc>
                <a:spcPct val="150000"/>
              </a:lnSpc>
              <a:buFont typeface="Wingdings" charset="2"/>
              <a:buChar char="n"/>
            </a:pPr>
            <a:r>
              <a:rPr kumimoji="1" lang="ja-JP" altLang="en-US" dirty="0" smtClean="0"/>
              <a:t>残りは実際に撮影した写真の評価の実装のみ</a:t>
            </a:r>
            <a:endParaRPr kumimoji="1" lang="ja-JP" altLang="en-US" dirty="0"/>
          </a:p>
        </p:txBody>
      </p:sp>
    </p:spTree>
    <p:extLst>
      <p:ext uri="{BB962C8B-B14F-4D97-AF65-F5344CB8AC3E}">
        <p14:creationId xmlns:p14="http://schemas.microsoft.com/office/powerpoint/2010/main" val="28752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次回の内容</a:t>
            </a:r>
            <a:endParaRPr kumimoji="1" lang="ja-JP" altLang="en-US" dirty="0"/>
          </a:p>
        </p:txBody>
      </p:sp>
      <p:sp>
        <p:nvSpPr>
          <p:cNvPr id="3" name="テキスト ボックス 2"/>
          <p:cNvSpPr txBox="1"/>
          <p:nvPr/>
        </p:nvSpPr>
        <p:spPr>
          <a:xfrm>
            <a:off x="1701479" y="2171700"/>
            <a:ext cx="7268901" cy="646331"/>
          </a:xfrm>
          <a:prstGeom prst="rect">
            <a:avLst/>
          </a:prstGeom>
          <a:noFill/>
        </p:spPr>
        <p:txBody>
          <a:bodyPr wrap="square" rtlCol="0">
            <a:spAutoFit/>
          </a:bodyPr>
          <a:lstStyle/>
          <a:p>
            <a:pPr marL="285750" indent="-285750">
              <a:buFont typeface="Wingdings" charset="2"/>
              <a:buChar char="n"/>
            </a:pPr>
            <a:r>
              <a:rPr kumimoji="1" lang="ja-JP" altLang="en-US" dirty="0" smtClean="0"/>
              <a:t>作成したデータセットを</a:t>
            </a:r>
            <a:r>
              <a:rPr kumimoji="1" lang="en-US" altLang="ja-JP" dirty="0" smtClean="0"/>
              <a:t>ResNet50(</a:t>
            </a:r>
            <a:r>
              <a:rPr kumimoji="1" lang="en-US" altLang="ja-JP" dirty="0" err="1" smtClean="0"/>
              <a:t>Pytorch</a:t>
            </a:r>
            <a:r>
              <a:rPr kumimoji="1" lang="en-US" altLang="ja-JP" dirty="0" smtClean="0"/>
              <a:t>)</a:t>
            </a:r>
            <a:r>
              <a:rPr kumimoji="1" lang="ja-JP" altLang="en-US" dirty="0" smtClean="0"/>
              <a:t>に適応</a:t>
            </a:r>
            <a:endParaRPr kumimoji="1" lang="en-US" altLang="ja-JP" dirty="0"/>
          </a:p>
          <a:p>
            <a:pPr marL="285750" indent="-285750">
              <a:buFont typeface="Wingdings" charset="2"/>
              <a:buChar char="n"/>
            </a:pPr>
            <a:r>
              <a:rPr kumimoji="1" lang="ja-JP" altLang="en-US" dirty="0" smtClean="0"/>
              <a:t>アプリ制作</a:t>
            </a:r>
            <a:r>
              <a:rPr kumimoji="1" lang="en-US" altLang="ja-JP" dirty="0" smtClean="0"/>
              <a:t>(</a:t>
            </a:r>
            <a:r>
              <a:rPr kumimoji="1" lang="ja-JP" altLang="en-US" dirty="0" smtClean="0"/>
              <a:t>完成</a:t>
            </a:r>
            <a:r>
              <a:rPr kumimoji="1" lang="en-US" altLang="ja-JP" dirty="0" smtClean="0"/>
              <a:t>)</a:t>
            </a:r>
          </a:p>
        </p:txBody>
      </p:sp>
    </p:spTree>
    <p:extLst>
      <p:ext uri="{BB962C8B-B14F-4D97-AF65-F5344CB8AC3E}">
        <p14:creationId xmlns:p14="http://schemas.microsoft.com/office/powerpoint/2010/main" val="4558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SE</a:t>
            </a:r>
            <a:r>
              <a:rPr lang="ja-JP" altLang="en-US" dirty="0" smtClean="0"/>
              <a:t>ブロックの実装</a:t>
            </a:r>
            <a:r>
              <a:rPr lang="en-US" altLang="ja-JP" dirty="0" smtClean="0"/>
              <a:t>(</a:t>
            </a:r>
            <a:r>
              <a:rPr lang="ja-JP" altLang="en-US" dirty="0" smtClean="0"/>
              <a:t>途中</a:t>
            </a:r>
            <a:r>
              <a:rPr lang="en-US" altLang="ja-JP" dirty="0" smtClean="0"/>
              <a:t>)</a:t>
            </a:r>
          </a:p>
          <a:p>
            <a:r>
              <a:rPr kumimoji="1" lang="en-US" altLang="ja-JP" dirty="0" err="1" smtClean="0"/>
              <a:t>Pytorch</a:t>
            </a:r>
            <a:r>
              <a:rPr kumimoji="1" lang="ja-JP" altLang="en-US" dirty="0" smtClean="0"/>
              <a:t>について</a:t>
            </a:r>
            <a:endParaRPr kumimoji="1" lang="en-US" altLang="ja-JP" dirty="0" smtClean="0"/>
          </a:p>
          <a:p>
            <a:r>
              <a:rPr lang="ja-JP" altLang="en-US" dirty="0" smtClean="0"/>
              <a:t>アプリ開発</a:t>
            </a:r>
            <a:endParaRPr kumimoji="1" lang="ja-JP" altLang="en-US" dirty="0"/>
          </a:p>
        </p:txBody>
      </p:sp>
    </p:spTree>
    <p:extLst>
      <p:ext uri="{BB962C8B-B14F-4D97-AF65-F5344CB8AC3E}">
        <p14:creationId xmlns:p14="http://schemas.microsoft.com/office/powerpoint/2010/main" val="76290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四角形: 角を丸くする 49">
            <a:extLst>
              <a:ext uri="{FF2B5EF4-FFF2-40B4-BE49-F238E27FC236}">
                <a16:creationId xmlns="" xmlns:a16="http://schemas.microsoft.com/office/drawing/2014/main" id="{5341B99F-B039-4EB0-B439-30281F2BA186}"/>
              </a:ext>
            </a:extLst>
          </p:cNvPr>
          <p:cNvSpPr/>
          <p:nvPr/>
        </p:nvSpPr>
        <p:spPr>
          <a:xfrm>
            <a:off x="6658200" y="4326969"/>
            <a:ext cx="3933601" cy="1762480"/>
          </a:xfrm>
          <a:prstGeom prst="roundRect">
            <a:avLst/>
          </a:prstGeom>
          <a:solidFill>
            <a:schemeClr val="accent6">
              <a:lumMod val="20000"/>
              <a:lumOff val="80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 xmlns:a16="http://schemas.microsoft.com/office/drawing/2014/main" id="{12C22268-2F28-4215-BE8F-C6122C8CE885}"/>
              </a:ext>
            </a:extLst>
          </p:cNvPr>
          <p:cNvSpPr>
            <a:spLocks noGrp="1"/>
          </p:cNvSpPr>
          <p:nvPr>
            <p:ph type="title"/>
          </p:nvPr>
        </p:nvSpPr>
        <p:spPr>
          <a:xfrm>
            <a:off x="1295400" y="393269"/>
            <a:ext cx="9601200" cy="1485900"/>
          </a:xfrm>
        </p:spPr>
        <p:txBody>
          <a:bodyPr/>
          <a:lstStyle/>
          <a:p>
            <a:r>
              <a:rPr lang="en-US" altLang="ja-JP" dirty="0" smtClean="0"/>
              <a:t>SE</a:t>
            </a:r>
            <a:r>
              <a:rPr lang="ja-JP" altLang="en-US" dirty="0" smtClean="0"/>
              <a:t>ブロックの</a:t>
            </a:r>
            <a:r>
              <a:rPr lang="ja-JP" altLang="en-US" dirty="0"/>
              <a:t>手法</a:t>
            </a:r>
            <a:endParaRPr kumimoji="1" lang="ja-JP" altLang="en-US" dirty="0"/>
          </a:p>
        </p:txBody>
      </p:sp>
      <p:sp>
        <p:nvSpPr>
          <p:cNvPr id="3" name="テキスト ボックス 2">
            <a:extLst>
              <a:ext uri="{FF2B5EF4-FFF2-40B4-BE49-F238E27FC236}">
                <a16:creationId xmlns="" xmlns:a16="http://schemas.microsoft.com/office/drawing/2014/main" id="{6A67F784-57FD-49F3-97BE-0411876385F2}"/>
              </a:ext>
            </a:extLst>
          </p:cNvPr>
          <p:cNvSpPr txBox="1"/>
          <p:nvPr/>
        </p:nvSpPr>
        <p:spPr>
          <a:xfrm>
            <a:off x="1465088" y="1083450"/>
            <a:ext cx="5873724" cy="369332"/>
          </a:xfrm>
          <a:prstGeom prst="rect">
            <a:avLst/>
          </a:prstGeom>
          <a:noFill/>
        </p:spPr>
        <p:txBody>
          <a:bodyPr wrap="none" rtlCol="0">
            <a:spAutoFit/>
          </a:bodyPr>
          <a:lstStyle/>
          <a:p>
            <a:r>
              <a:rPr kumimoji="1" lang="ja-JP" altLang="en-US" dirty="0"/>
              <a:t>従来の</a:t>
            </a:r>
            <a:r>
              <a:rPr kumimoji="1" lang="en-US" altLang="ja-JP" dirty="0"/>
              <a:t>CNN(</a:t>
            </a:r>
            <a:r>
              <a:rPr kumimoji="1" lang="ja-JP" altLang="en-US" dirty="0"/>
              <a:t>入力を</a:t>
            </a:r>
            <a:r>
              <a:rPr kumimoji="1" lang="en-US" altLang="ja-JP" dirty="0"/>
              <a:t>3</a:t>
            </a:r>
            <a:r>
              <a:rPr kumimoji="1" lang="ja-JP" altLang="en-US" dirty="0"/>
              <a:t>チャネル、出力を</a:t>
            </a:r>
            <a:r>
              <a:rPr kumimoji="1" lang="en-US" altLang="ja-JP" dirty="0"/>
              <a:t>2</a:t>
            </a:r>
            <a:r>
              <a:rPr kumimoji="1" lang="ja-JP" altLang="en-US" dirty="0"/>
              <a:t>チャネルとする</a:t>
            </a:r>
            <a:r>
              <a:rPr kumimoji="1" lang="en-US" altLang="ja-JP" dirty="0"/>
              <a:t>)</a:t>
            </a:r>
            <a:endParaRPr kumimoji="1" lang="ja-JP" altLang="en-US" dirty="0"/>
          </a:p>
        </p:txBody>
      </p:sp>
      <p:grpSp>
        <p:nvGrpSpPr>
          <p:cNvPr id="13" name="グループ化 12">
            <a:extLst>
              <a:ext uri="{FF2B5EF4-FFF2-40B4-BE49-F238E27FC236}">
                <a16:creationId xmlns="" xmlns:a16="http://schemas.microsoft.com/office/drawing/2014/main" id="{1D935057-3C6F-4178-9E6B-DB6CE2C92DD7}"/>
              </a:ext>
            </a:extLst>
          </p:cNvPr>
          <p:cNvGrpSpPr/>
          <p:nvPr/>
        </p:nvGrpSpPr>
        <p:grpSpPr>
          <a:xfrm>
            <a:off x="1958829" y="1795510"/>
            <a:ext cx="1478466" cy="1485107"/>
            <a:chOff x="1719743" y="2188478"/>
            <a:chExt cx="1478466" cy="1485107"/>
          </a:xfrm>
        </p:grpSpPr>
        <p:sp>
          <p:nvSpPr>
            <p:cNvPr id="12" name="正方形/長方形 11">
              <a:extLst>
                <a:ext uri="{FF2B5EF4-FFF2-40B4-BE49-F238E27FC236}">
                  <a16:creationId xmlns="" xmlns:a16="http://schemas.microsoft.com/office/drawing/2014/main" id="{9D47B8DB-6CCF-4491-9443-C734955F4A80}"/>
                </a:ext>
              </a:extLst>
            </p:cNvPr>
            <p:cNvSpPr/>
            <p:nvPr/>
          </p:nvSpPr>
          <p:spPr>
            <a:xfrm>
              <a:off x="1974209" y="2188478"/>
              <a:ext cx="1224000" cy="1224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91779EFA-83C4-4855-B3A5-8F66AD7F395B}"/>
                </a:ext>
              </a:extLst>
            </p:cNvPr>
            <p:cNvSpPr/>
            <p:nvPr/>
          </p:nvSpPr>
          <p:spPr>
            <a:xfrm>
              <a:off x="1846976" y="2315361"/>
              <a:ext cx="1224000" cy="1224000"/>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8C836896-8DD0-46CC-B78E-61A7DC62D719}"/>
                </a:ext>
              </a:extLst>
            </p:cNvPr>
            <p:cNvSpPr/>
            <p:nvPr/>
          </p:nvSpPr>
          <p:spPr>
            <a:xfrm>
              <a:off x="1719743" y="2449585"/>
              <a:ext cx="1224000" cy="1224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 xmlns:a16="http://schemas.microsoft.com/office/drawing/2014/main" id="{4B97598A-F157-47F8-A983-87E6F1D7D285}"/>
              </a:ext>
            </a:extLst>
          </p:cNvPr>
          <p:cNvGrpSpPr/>
          <p:nvPr/>
        </p:nvGrpSpPr>
        <p:grpSpPr>
          <a:xfrm>
            <a:off x="4099794" y="2112514"/>
            <a:ext cx="817178" cy="809155"/>
            <a:chOff x="4036877" y="2623989"/>
            <a:chExt cx="817178" cy="809155"/>
          </a:xfrm>
        </p:grpSpPr>
        <p:sp>
          <p:nvSpPr>
            <p:cNvPr id="15" name="正方形/長方形 14">
              <a:extLst>
                <a:ext uri="{FF2B5EF4-FFF2-40B4-BE49-F238E27FC236}">
                  <a16:creationId xmlns="" xmlns:a16="http://schemas.microsoft.com/office/drawing/2014/main" id="{AF4984B6-65F9-48A4-B8DB-607ADD405EED}"/>
                </a:ext>
              </a:extLst>
            </p:cNvPr>
            <p:cNvSpPr/>
            <p:nvPr/>
          </p:nvSpPr>
          <p:spPr>
            <a:xfrm>
              <a:off x="4206055" y="2623989"/>
              <a:ext cx="648000" cy="648000"/>
            </a:xfrm>
            <a:prstGeom prst="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7DEB7C-0B77-424C-9A2D-4C8E5559515C}"/>
                </a:ext>
              </a:extLst>
            </p:cNvPr>
            <p:cNvSpPr/>
            <p:nvPr/>
          </p:nvSpPr>
          <p:spPr>
            <a:xfrm>
              <a:off x="4036877" y="2785144"/>
              <a:ext cx="648000" cy="6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乗算記号 16">
            <a:extLst>
              <a:ext uri="{FF2B5EF4-FFF2-40B4-BE49-F238E27FC236}">
                <a16:creationId xmlns="" xmlns:a16="http://schemas.microsoft.com/office/drawing/2014/main" id="{8D5BBC44-3DCB-42D0-9518-EB639B52ED0F}"/>
              </a:ext>
            </a:extLst>
          </p:cNvPr>
          <p:cNvSpPr/>
          <p:nvPr/>
        </p:nvSpPr>
        <p:spPr>
          <a:xfrm>
            <a:off x="3547750" y="2336728"/>
            <a:ext cx="453380" cy="4403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 xmlns:a16="http://schemas.microsoft.com/office/drawing/2014/main" id="{CAEED330-EDC0-468E-8A0D-F3254E91DE83}"/>
              </a:ext>
            </a:extLst>
          </p:cNvPr>
          <p:cNvSpPr/>
          <p:nvPr/>
        </p:nvSpPr>
        <p:spPr>
          <a:xfrm>
            <a:off x="5610000" y="2691675"/>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2</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18" name="正方形/長方形 17">
            <a:extLst>
              <a:ext uri="{FF2B5EF4-FFF2-40B4-BE49-F238E27FC236}">
                <a16:creationId xmlns="" xmlns:a16="http://schemas.microsoft.com/office/drawing/2014/main" id="{AB3EC012-D67E-421F-9220-2ED8F2BBB9B3}"/>
              </a:ext>
            </a:extLst>
          </p:cNvPr>
          <p:cNvSpPr/>
          <p:nvPr/>
        </p:nvSpPr>
        <p:spPr>
          <a:xfrm>
            <a:off x="5610000" y="155767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1</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22" name="矢印: 右 21">
            <a:extLst>
              <a:ext uri="{FF2B5EF4-FFF2-40B4-BE49-F238E27FC236}">
                <a16:creationId xmlns="" xmlns:a16="http://schemas.microsoft.com/office/drawing/2014/main" id="{33CB0ADF-B638-40E3-AB28-A19B70B98770}"/>
              </a:ext>
            </a:extLst>
          </p:cNvPr>
          <p:cNvSpPr/>
          <p:nvPr/>
        </p:nvSpPr>
        <p:spPr>
          <a:xfrm>
            <a:off x="5121666" y="2324669"/>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 xmlns:a16="http://schemas.microsoft.com/office/drawing/2014/main" id="{D5C23863-67E6-4529-AE1B-1697099EF9C2}"/>
              </a:ext>
            </a:extLst>
          </p:cNvPr>
          <p:cNvSpPr txBox="1"/>
          <p:nvPr/>
        </p:nvSpPr>
        <p:spPr>
          <a:xfrm>
            <a:off x="4063376" y="2687788"/>
            <a:ext cx="655949" cy="215444"/>
          </a:xfrm>
          <a:prstGeom prst="rect">
            <a:avLst/>
          </a:prstGeom>
          <a:noFill/>
        </p:spPr>
        <p:txBody>
          <a:bodyPr wrap="none" rtlCol="0">
            <a:spAutoFit/>
          </a:bodyPr>
          <a:lstStyle/>
          <a:p>
            <a:r>
              <a:rPr kumimoji="1" lang="ja-JP" altLang="en-US" sz="800" dirty="0"/>
              <a:t>チャネル</a:t>
            </a:r>
            <a:r>
              <a:rPr kumimoji="1" lang="en-US" altLang="ja-JP" sz="800" dirty="0"/>
              <a:t>1</a:t>
            </a:r>
            <a:endParaRPr kumimoji="1" lang="ja-JP" altLang="en-US" sz="800" dirty="0"/>
          </a:p>
        </p:txBody>
      </p:sp>
      <p:sp>
        <p:nvSpPr>
          <p:cNvPr id="24" name="テキスト ボックス 23">
            <a:extLst>
              <a:ext uri="{FF2B5EF4-FFF2-40B4-BE49-F238E27FC236}">
                <a16:creationId xmlns="" xmlns:a16="http://schemas.microsoft.com/office/drawing/2014/main" id="{200835A9-C5E5-4807-A6FF-A3DFFB761C13}"/>
              </a:ext>
            </a:extLst>
          </p:cNvPr>
          <p:cNvSpPr txBox="1"/>
          <p:nvPr/>
        </p:nvSpPr>
        <p:spPr>
          <a:xfrm>
            <a:off x="4211107" y="2097953"/>
            <a:ext cx="655949" cy="215444"/>
          </a:xfrm>
          <a:prstGeom prst="rect">
            <a:avLst/>
          </a:prstGeom>
          <a:noFill/>
        </p:spPr>
        <p:txBody>
          <a:bodyPr wrap="none" rtlCol="0">
            <a:spAutoFit/>
          </a:bodyPr>
          <a:lstStyle/>
          <a:p>
            <a:r>
              <a:rPr kumimoji="1" lang="ja-JP" altLang="en-US" sz="800" dirty="0">
                <a:solidFill>
                  <a:schemeClr val="bg1">
                    <a:lumMod val="95000"/>
                  </a:schemeClr>
                </a:solidFill>
              </a:rPr>
              <a:t>チャネル</a:t>
            </a:r>
            <a:r>
              <a:rPr kumimoji="1" lang="en-US" altLang="ja-JP" sz="800" dirty="0">
                <a:solidFill>
                  <a:schemeClr val="bg1">
                    <a:lumMod val="95000"/>
                  </a:schemeClr>
                </a:solidFill>
              </a:rPr>
              <a:t>2</a:t>
            </a:r>
            <a:endParaRPr kumimoji="1" lang="ja-JP" altLang="en-US" sz="800" dirty="0">
              <a:solidFill>
                <a:schemeClr val="bg1">
                  <a:lumMod val="95000"/>
                </a:schemeClr>
              </a:solidFill>
            </a:endParaRPr>
          </a:p>
        </p:txBody>
      </p:sp>
      <p:sp>
        <p:nvSpPr>
          <p:cNvPr id="25" name="矢印: 右 24">
            <a:extLst>
              <a:ext uri="{FF2B5EF4-FFF2-40B4-BE49-F238E27FC236}">
                <a16:creationId xmlns="" xmlns:a16="http://schemas.microsoft.com/office/drawing/2014/main" id="{268331A1-F4CB-4542-A175-1EE0D35D556B}"/>
              </a:ext>
            </a:extLst>
          </p:cNvPr>
          <p:cNvSpPr/>
          <p:nvPr/>
        </p:nvSpPr>
        <p:spPr>
          <a:xfrm>
            <a:off x="6842289" y="2326926"/>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 name="グループ化 27">
            <a:extLst>
              <a:ext uri="{FF2B5EF4-FFF2-40B4-BE49-F238E27FC236}">
                <a16:creationId xmlns="" xmlns:a16="http://schemas.microsoft.com/office/drawing/2014/main" id="{5F704E07-B734-4241-A107-460317457742}"/>
              </a:ext>
            </a:extLst>
          </p:cNvPr>
          <p:cNvGrpSpPr/>
          <p:nvPr/>
        </p:nvGrpSpPr>
        <p:grpSpPr>
          <a:xfrm>
            <a:off x="7307649" y="2014977"/>
            <a:ext cx="1109628" cy="1131416"/>
            <a:chOff x="7083060" y="2679899"/>
            <a:chExt cx="1109628" cy="1131416"/>
          </a:xfrm>
        </p:grpSpPr>
        <p:sp>
          <p:nvSpPr>
            <p:cNvPr id="27" name="正方形/長方形 26">
              <a:extLst>
                <a:ext uri="{FF2B5EF4-FFF2-40B4-BE49-F238E27FC236}">
                  <a16:creationId xmlns="" xmlns:a16="http://schemas.microsoft.com/office/drawing/2014/main" id="{7856B6BF-B162-4884-B9FA-7F9FAC0E1977}"/>
                </a:ext>
              </a:extLst>
            </p:cNvPr>
            <p:cNvSpPr/>
            <p:nvPr/>
          </p:nvSpPr>
          <p:spPr>
            <a:xfrm>
              <a:off x="7220688" y="2679899"/>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26" name="正方形/長方形 25">
              <a:extLst>
                <a:ext uri="{FF2B5EF4-FFF2-40B4-BE49-F238E27FC236}">
                  <a16:creationId xmlns="" xmlns:a16="http://schemas.microsoft.com/office/drawing/2014/main" id="{4D11D9F0-53DD-4AF6-9550-E1337231275E}"/>
                </a:ext>
              </a:extLst>
            </p:cNvPr>
            <p:cNvSpPr/>
            <p:nvPr/>
          </p:nvSpPr>
          <p:spPr>
            <a:xfrm>
              <a:off x="7083060" y="283931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grpSp>
      <p:sp>
        <p:nvSpPr>
          <p:cNvPr id="30" name="テキスト ボックス 29">
            <a:extLst>
              <a:ext uri="{FF2B5EF4-FFF2-40B4-BE49-F238E27FC236}">
                <a16:creationId xmlns="" xmlns:a16="http://schemas.microsoft.com/office/drawing/2014/main" id="{6071CD8D-3FBC-41DD-8B52-6CAB719AE3F5}"/>
              </a:ext>
            </a:extLst>
          </p:cNvPr>
          <p:cNvSpPr txBox="1"/>
          <p:nvPr/>
        </p:nvSpPr>
        <p:spPr>
          <a:xfrm>
            <a:off x="1465088" y="3842256"/>
            <a:ext cx="7516801" cy="369332"/>
          </a:xfrm>
          <a:prstGeom prst="rect">
            <a:avLst/>
          </a:prstGeom>
          <a:noFill/>
        </p:spPr>
        <p:txBody>
          <a:bodyPr wrap="none" rtlCol="0">
            <a:spAutoFit/>
          </a:bodyPr>
          <a:lstStyle/>
          <a:p>
            <a:r>
              <a:rPr kumimoji="1" lang="en-US" altLang="ja-JP" dirty="0" smtClean="0"/>
              <a:t>SE</a:t>
            </a:r>
            <a:r>
              <a:rPr kumimoji="1" lang="ja-JP" altLang="en-US" dirty="0" smtClean="0"/>
              <a:t>ブロックを搭載した</a:t>
            </a:r>
            <a:r>
              <a:rPr kumimoji="1" lang="en-US" altLang="ja-JP" dirty="0" smtClean="0"/>
              <a:t>CNN(</a:t>
            </a:r>
            <a:r>
              <a:rPr kumimoji="1" lang="ja-JP" altLang="en-US" dirty="0"/>
              <a:t>入力を</a:t>
            </a:r>
            <a:r>
              <a:rPr kumimoji="1" lang="en-US" altLang="ja-JP" dirty="0"/>
              <a:t>3</a:t>
            </a:r>
            <a:r>
              <a:rPr kumimoji="1" lang="ja-JP" altLang="en-US" dirty="0"/>
              <a:t>チャネル、出力を</a:t>
            </a:r>
            <a:r>
              <a:rPr kumimoji="1" lang="en-US" altLang="ja-JP" dirty="0"/>
              <a:t>2</a:t>
            </a:r>
            <a:r>
              <a:rPr kumimoji="1" lang="ja-JP" altLang="en-US" dirty="0"/>
              <a:t>チャネルとする</a:t>
            </a:r>
            <a:r>
              <a:rPr kumimoji="1" lang="en-US" altLang="ja-JP" dirty="0"/>
              <a:t>)</a:t>
            </a:r>
            <a:endParaRPr kumimoji="1" lang="ja-JP" altLang="en-US" dirty="0"/>
          </a:p>
        </p:txBody>
      </p:sp>
      <p:grpSp>
        <p:nvGrpSpPr>
          <p:cNvPr id="31" name="グループ化 30">
            <a:extLst>
              <a:ext uri="{FF2B5EF4-FFF2-40B4-BE49-F238E27FC236}">
                <a16:creationId xmlns="" xmlns:a16="http://schemas.microsoft.com/office/drawing/2014/main" id="{A69989B7-9E83-46C7-B2B1-757EBD34C73C}"/>
              </a:ext>
            </a:extLst>
          </p:cNvPr>
          <p:cNvGrpSpPr/>
          <p:nvPr/>
        </p:nvGrpSpPr>
        <p:grpSpPr>
          <a:xfrm>
            <a:off x="1958829" y="4567205"/>
            <a:ext cx="1478466" cy="1485107"/>
            <a:chOff x="1719743" y="2188478"/>
            <a:chExt cx="1478466" cy="1485107"/>
          </a:xfrm>
        </p:grpSpPr>
        <p:sp>
          <p:nvSpPr>
            <p:cNvPr id="32" name="正方形/長方形 31">
              <a:extLst>
                <a:ext uri="{FF2B5EF4-FFF2-40B4-BE49-F238E27FC236}">
                  <a16:creationId xmlns="" xmlns:a16="http://schemas.microsoft.com/office/drawing/2014/main" id="{463B1EA0-62ED-4678-9E94-092235DCBB19}"/>
                </a:ext>
              </a:extLst>
            </p:cNvPr>
            <p:cNvSpPr/>
            <p:nvPr/>
          </p:nvSpPr>
          <p:spPr>
            <a:xfrm>
              <a:off x="1974209" y="2188478"/>
              <a:ext cx="1224000" cy="1224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 xmlns:a16="http://schemas.microsoft.com/office/drawing/2014/main" id="{C951F1A8-4884-4B32-8794-C129C21D1B42}"/>
                </a:ext>
              </a:extLst>
            </p:cNvPr>
            <p:cNvSpPr/>
            <p:nvPr/>
          </p:nvSpPr>
          <p:spPr>
            <a:xfrm>
              <a:off x="1846976" y="2315361"/>
              <a:ext cx="1224000" cy="1224000"/>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 xmlns:a16="http://schemas.microsoft.com/office/drawing/2014/main" id="{EF1AA099-1BDA-44E7-B9E2-3DCF8500E9E0}"/>
                </a:ext>
              </a:extLst>
            </p:cNvPr>
            <p:cNvSpPr/>
            <p:nvPr/>
          </p:nvSpPr>
          <p:spPr>
            <a:xfrm>
              <a:off x="1719743" y="2449585"/>
              <a:ext cx="1224000" cy="1224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 xmlns:a16="http://schemas.microsoft.com/office/drawing/2014/main" id="{BC94A5F7-BC3E-48BB-BFCC-4B2C16524CF1}"/>
              </a:ext>
            </a:extLst>
          </p:cNvPr>
          <p:cNvGrpSpPr/>
          <p:nvPr/>
        </p:nvGrpSpPr>
        <p:grpSpPr>
          <a:xfrm>
            <a:off x="4099794" y="4884209"/>
            <a:ext cx="817178" cy="809155"/>
            <a:chOff x="4036877" y="2623989"/>
            <a:chExt cx="817178" cy="809155"/>
          </a:xfrm>
        </p:grpSpPr>
        <p:sp>
          <p:nvSpPr>
            <p:cNvPr id="36" name="正方形/長方形 35">
              <a:extLst>
                <a:ext uri="{FF2B5EF4-FFF2-40B4-BE49-F238E27FC236}">
                  <a16:creationId xmlns="" xmlns:a16="http://schemas.microsoft.com/office/drawing/2014/main" id="{03CE0A8F-9210-45BF-95EB-5A77EE2B3B24}"/>
                </a:ext>
              </a:extLst>
            </p:cNvPr>
            <p:cNvSpPr/>
            <p:nvPr/>
          </p:nvSpPr>
          <p:spPr>
            <a:xfrm>
              <a:off x="4206055" y="2623989"/>
              <a:ext cx="648000" cy="648000"/>
            </a:xfrm>
            <a:prstGeom prst="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 xmlns:a16="http://schemas.microsoft.com/office/drawing/2014/main" id="{7526A6B8-0912-4B33-ACD2-92F90395D25B}"/>
                </a:ext>
              </a:extLst>
            </p:cNvPr>
            <p:cNvSpPr/>
            <p:nvPr/>
          </p:nvSpPr>
          <p:spPr>
            <a:xfrm>
              <a:off x="4036877" y="2785144"/>
              <a:ext cx="648000" cy="6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乗算記号 37">
            <a:extLst>
              <a:ext uri="{FF2B5EF4-FFF2-40B4-BE49-F238E27FC236}">
                <a16:creationId xmlns="" xmlns:a16="http://schemas.microsoft.com/office/drawing/2014/main" id="{EF779C9B-EC7F-45B9-B45F-10FFF5C4AED1}"/>
              </a:ext>
            </a:extLst>
          </p:cNvPr>
          <p:cNvSpPr/>
          <p:nvPr/>
        </p:nvSpPr>
        <p:spPr>
          <a:xfrm>
            <a:off x="3547750" y="5108423"/>
            <a:ext cx="453380" cy="4403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 xmlns:a16="http://schemas.microsoft.com/office/drawing/2014/main" id="{DBA921B7-0713-4250-B7A1-D66B4B88443B}"/>
              </a:ext>
            </a:extLst>
          </p:cNvPr>
          <p:cNvSpPr/>
          <p:nvPr/>
        </p:nvSpPr>
        <p:spPr>
          <a:xfrm>
            <a:off x="5610000" y="5463370"/>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2</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40" name="正方形/長方形 39">
            <a:extLst>
              <a:ext uri="{FF2B5EF4-FFF2-40B4-BE49-F238E27FC236}">
                <a16:creationId xmlns="" xmlns:a16="http://schemas.microsoft.com/office/drawing/2014/main" id="{EA8E6886-D494-4F55-83C2-1EED03A50B76}"/>
              </a:ext>
            </a:extLst>
          </p:cNvPr>
          <p:cNvSpPr/>
          <p:nvPr/>
        </p:nvSpPr>
        <p:spPr>
          <a:xfrm>
            <a:off x="5610000" y="4329370"/>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1</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41" name="矢印: 右 40">
            <a:extLst>
              <a:ext uri="{FF2B5EF4-FFF2-40B4-BE49-F238E27FC236}">
                <a16:creationId xmlns="" xmlns:a16="http://schemas.microsoft.com/office/drawing/2014/main" id="{0AAF66F8-F864-4E47-B023-E87D79A3D4B9}"/>
              </a:ext>
            </a:extLst>
          </p:cNvPr>
          <p:cNvSpPr/>
          <p:nvPr/>
        </p:nvSpPr>
        <p:spPr>
          <a:xfrm>
            <a:off x="5121666" y="5096364"/>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 xmlns:a16="http://schemas.microsoft.com/office/drawing/2014/main" id="{0ECB8DB6-9619-4B32-9183-18E29CB5AAE4}"/>
              </a:ext>
            </a:extLst>
          </p:cNvPr>
          <p:cNvSpPr txBox="1"/>
          <p:nvPr/>
        </p:nvSpPr>
        <p:spPr>
          <a:xfrm>
            <a:off x="4063376" y="5459483"/>
            <a:ext cx="655949" cy="215444"/>
          </a:xfrm>
          <a:prstGeom prst="rect">
            <a:avLst/>
          </a:prstGeom>
          <a:noFill/>
        </p:spPr>
        <p:txBody>
          <a:bodyPr wrap="none" rtlCol="0">
            <a:spAutoFit/>
          </a:bodyPr>
          <a:lstStyle/>
          <a:p>
            <a:r>
              <a:rPr kumimoji="1" lang="ja-JP" altLang="en-US" sz="800" dirty="0"/>
              <a:t>チャネル</a:t>
            </a:r>
            <a:r>
              <a:rPr kumimoji="1" lang="en-US" altLang="ja-JP" sz="800" dirty="0"/>
              <a:t>1</a:t>
            </a:r>
            <a:endParaRPr kumimoji="1" lang="ja-JP" altLang="en-US" sz="800" dirty="0"/>
          </a:p>
        </p:txBody>
      </p:sp>
      <p:sp>
        <p:nvSpPr>
          <p:cNvPr id="43" name="テキスト ボックス 42">
            <a:extLst>
              <a:ext uri="{FF2B5EF4-FFF2-40B4-BE49-F238E27FC236}">
                <a16:creationId xmlns="" xmlns:a16="http://schemas.microsoft.com/office/drawing/2014/main" id="{0294F9E8-3DCF-49AF-BBE6-5EA6D7A857AA}"/>
              </a:ext>
            </a:extLst>
          </p:cNvPr>
          <p:cNvSpPr txBox="1"/>
          <p:nvPr/>
        </p:nvSpPr>
        <p:spPr>
          <a:xfrm>
            <a:off x="4211107" y="4869648"/>
            <a:ext cx="655949" cy="215444"/>
          </a:xfrm>
          <a:prstGeom prst="rect">
            <a:avLst/>
          </a:prstGeom>
          <a:noFill/>
        </p:spPr>
        <p:txBody>
          <a:bodyPr wrap="none" rtlCol="0">
            <a:spAutoFit/>
          </a:bodyPr>
          <a:lstStyle/>
          <a:p>
            <a:r>
              <a:rPr kumimoji="1" lang="ja-JP" altLang="en-US" sz="800" dirty="0">
                <a:solidFill>
                  <a:schemeClr val="bg1">
                    <a:lumMod val="95000"/>
                  </a:schemeClr>
                </a:solidFill>
              </a:rPr>
              <a:t>チャネル</a:t>
            </a:r>
            <a:r>
              <a:rPr kumimoji="1" lang="en-US" altLang="ja-JP" sz="800" dirty="0">
                <a:solidFill>
                  <a:schemeClr val="bg1">
                    <a:lumMod val="95000"/>
                  </a:schemeClr>
                </a:solidFill>
              </a:rPr>
              <a:t>2</a:t>
            </a:r>
            <a:endParaRPr kumimoji="1" lang="ja-JP" altLang="en-US" sz="800" dirty="0">
              <a:solidFill>
                <a:schemeClr val="bg1">
                  <a:lumMod val="95000"/>
                </a:schemeClr>
              </a:solidFill>
            </a:endParaRPr>
          </a:p>
        </p:txBody>
      </p:sp>
      <p:sp>
        <p:nvSpPr>
          <p:cNvPr id="48" name="テキスト ボックス 47">
            <a:extLst>
              <a:ext uri="{FF2B5EF4-FFF2-40B4-BE49-F238E27FC236}">
                <a16:creationId xmlns="" xmlns:a16="http://schemas.microsoft.com/office/drawing/2014/main" id="{267C5F8D-0262-4CD4-8BE0-9459AA936E3F}"/>
              </a:ext>
            </a:extLst>
          </p:cNvPr>
          <p:cNvSpPr txBox="1"/>
          <p:nvPr/>
        </p:nvSpPr>
        <p:spPr>
          <a:xfrm>
            <a:off x="6909607" y="5190659"/>
            <a:ext cx="2069797" cy="253916"/>
          </a:xfrm>
          <a:prstGeom prst="rect">
            <a:avLst/>
          </a:prstGeom>
          <a:noFill/>
        </p:spPr>
        <p:txBody>
          <a:bodyPr wrap="none" rtlCol="0">
            <a:spAutoFit/>
          </a:bodyPr>
          <a:lstStyle/>
          <a:p>
            <a:r>
              <a:rPr kumimoji="1" lang="ja-JP" altLang="en-US" sz="1050"/>
              <a:t>チャネル間の重要度</a:t>
            </a:r>
            <a:r>
              <a:rPr kumimoji="1" lang="ja-JP" altLang="en-US" sz="1050" dirty="0"/>
              <a:t>を決定する</a:t>
            </a:r>
          </a:p>
        </p:txBody>
      </p:sp>
      <p:grpSp>
        <p:nvGrpSpPr>
          <p:cNvPr id="4" name="図形グループ 3"/>
          <p:cNvGrpSpPr/>
          <p:nvPr/>
        </p:nvGrpSpPr>
        <p:grpSpPr>
          <a:xfrm>
            <a:off x="9184055" y="4626520"/>
            <a:ext cx="1215896" cy="1195879"/>
            <a:chOff x="7232741" y="5025945"/>
            <a:chExt cx="1215896" cy="1195879"/>
          </a:xfrm>
        </p:grpSpPr>
        <p:grpSp>
          <p:nvGrpSpPr>
            <p:cNvPr id="45" name="グループ化 44">
              <a:extLst>
                <a:ext uri="{FF2B5EF4-FFF2-40B4-BE49-F238E27FC236}">
                  <a16:creationId xmlns="" xmlns:a16="http://schemas.microsoft.com/office/drawing/2014/main" id="{1B69BA24-D323-4649-88F2-8176CEB944A2}"/>
                </a:ext>
              </a:extLst>
            </p:cNvPr>
            <p:cNvGrpSpPr/>
            <p:nvPr/>
          </p:nvGrpSpPr>
          <p:grpSpPr>
            <a:xfrm>
              <a:off x="7232741" y="5025945"/>
              <a:ext cx="1184536" cy="1195879"/>
              <a:chOff x="7083060" y="2615436"/>
              <a:chExt cx="1184536" cy="1195879"/>
            </a:xfrm>
          </p:grpSpPr>
          <p:sp>
            <p:nvSpPr>
              <p:cNvPr id="46" name="正方形/長方形 45">
                <a:extLst>
                  <a:ext uri="{FF2B5EF4-FFF2-40B4-BE49-F238E27FC236}">
                    <a16:creationId xmlns="" xmlns:a16="http://schemas.microsoft.com/office/drawing/2014/main" id="{A925BD3A-1F40-41AF-9918-AAC3671CE2E1}"/>
                  </a:ext>
                </a:extLst>
              </p:cNvPr>
              <p:cNvSpPr/>
              <p:nvPr/>
            </p:nvSpPr>
            <p:spPr>
              <a:xfrm>
                <a:off x="7295596" y="2615436"/>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47" name="正方形/長方形 46">
                <a:extLst>
                  <a:ext uri="{FF2B5EF4-FFF2-40B4-BE49-F238E27FC236}">
                    <a16:creationId xmlns="" xmlns:a16="http://schemas.microsoft.com/office/drawing/2014/main" id="{5EB7FF8C-8533-4498-8FF7-E22B4CACBFE7}"/>
                  </a:ext>
                </a:extLst>
              </p:cNvPr>
              <p:cNvSpPr/>
              <p:nvPr/>
            </p:nvSpPr>
            <p:spPr>
              <a:xfrm>
                <a:off x="7083060" y="283931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grpSp>
        <p:sp>
          <p:nvSpPr>
            <p:cNvPr id="51" name="テキスト ボックス 50">
              <a:extLst>
                <a:ext uri="{FF2B5EF4-FFF2-40B4-BE49-F238E27FC236}">
                  <a16:creationId xmlns="" xmlns:a16="http://schemas.microsoft.com/office/drawing/2014/main" id="{50B9C102-32C7-4A44-8770-F923C589D763}"/>
                </a:ext>
              </a:extLst>
            </p:cNvPr>
            <p:cNvSpPr txBox="1"/>
            <p:nvPr/>
          </p:nvSpPr>
          <p:spPr>
            <a:xfrm>
              <a:off x="7664448" y="5026829"/>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低</a:t>
              </a:r>
            </a:p>
          </p:txBody>
        </p:sp>
        <p:sp>
          <p:nvSpPr>
            <p:cNvPr id="52" name="テキスト ボックス 51">
              <a:extLst>
                <a:ext uri="{FF2B5EF4-FFF2-40B4-BE49-F238E27FC236}">
                  <a16:creationId xmlns="" xmlns:a16="http://schemas.microsoft.com/office/drawing/2014/main" id="{D366999F-77AF-4E85-9C2F-6C8EE4A20E12}"/>
                </a:ext>
              </a:extLst>
            </p:cNvPr>
            <p:cNvSpPr txBox="1"/>
            <p:nvPr/>
          </p:nvSpPr>
          <p:spPr>
            <a:xfrm>
              <a:off x="7232741" y="5945365"/>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高</a:t>
              </a:r>
              <a:endParaRPr kumimoji="1" lang="en-US" altLang="ja-JP" sz="1100" dirty="0"/>
            </a:p>
          </p:txBody>
        </p:sp>
      </p:grpSp>
      <p:sp>
        <p:nvSpPr>
          <p:cNvPr id="53" name="矢印: 右 24">
            <a:extLst>
              <a:ext uri="{FF2B5EF4-FFF2-40B4-BE49-F238E27FC236}">
                <a16:creationId xmlns="" xmlns:a16="http://schemas.microsoft.com/office/drawing/2014/main" id="{268331A1-F4CB-4542-A175-1EE0D35D556B}"/>
              </a:ext>
            </a:extLst>
          </p:cNvPr>
          <p:cNvSpPr/>
          <p:nvPr/>
        </p:nvSpPr>
        <p:spPr>
          <a:xfrm>
            <a:off x="6797613" y="5452599"/>
            <a:ext cx="2211558"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右 40">
            <a:extLst>
              <a:ext uri="{FF2B5EF4-FFF2-40B4-BE49-F238E27FC236}">
                <a16:creationId xmlns="" xmlns:a16="http://schemas.microsoft.com/office/drawing/2014/main" id="{0AAF66F8-F864-4E47-B023-E87D79A3D4B9}"/>
              </a:ext>
            </a:extLst>
          </p:cNvPr>
          <p:cNvSpPr/>
          <p:nvPr/>
        </p:nvSpPr>
        <p:spPr>
          <a:xfrm>
            <a:off x="6802696" y="4626520"/>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p:cNvSpPr/>
          <p:nvPr/>
        </p:nvSpPr>
        <p:spPr>
          <a:xfrm>
            <a:off x="7161070" y="4430525"/>
            <a:ext cx="1462230" cy="748680"/>
          </a:xfrm>
          <a:prstGeom prst="rect">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SE Block</a:t>
            </a:r>
            <a:endParaRPr kumimoji="1" lang="ja-JP" altLang="en-US" sz="1600" dirty="0"/>
          </a:p>
        </p:txBody>
      </p:sp>
      <p:sp>
        <p:nvSpPr>
          <p:cNvPr id="56" name="矢印: 右 40">
            <a:extLst>
              <a:ext uri="{FF2B5EF4-FFF2-40B4-BE49-F238E27FC236}">
                <a16:creationId xmlns="" xmlns:a16="http://schemas.microsoft.com/office/drawing/2014/main" id="{0AAF66F8-F864-4E47-B023-E87D79A3D4B9}"/>
              </a:ext>
            </a:extLst>
          </p:cNvPr>
          <p:cNvSpPr/>
          <p:nvPr/>
        </p:nvSpPr>
        <p:spPr>
          <a:xfrm>
            <a:off x="8751894" y="4626520"/>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03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a:t>
            </a:r>
            <a:r>
              <a:rPr kumimoji="1" lang="ja-JP" altLang="en-US" dirty="0" smtClean="0"/>
              <a:t>ブロックの実装について</a:t>
            </a:r>
            <a:endParaRPr kumimoji="1" lang="ja-JP" altLang="en-US" dirty="0"/>
          </a:p>
        </p:txBody>
      </p:sp>
      <p:sp>
        <p:nvSpPr>
          <p:cNvPr id="4" name="角丸四角形 3"/>
          <p:cNvSpPr/>
          <p:nvPr/>
        </p:nvSpPr>
        <p:spPr>
          <a:xfrm>
            <a:off x="2604702" y="3664501"/>
            <a:ext cx="6698517" cy="120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SE</a:t>
            </a:r>
            <a:r>
              <a:rPr kumimoji="1" lang="ja-JP" altLang="en-US" dirty="0" smtClean="0">
                <a:solidFill>
                  <a:schemeClr val="tx1"/>
                </a:solidFill>
              </a:rPr>
              <a:t>ブロックの実装において重要な点</a:t>
            </a:r>
            <a:endParaRPr kumimoji="1" lang="en-US" altLang="ja-JP" dirty="0">
              <a:solidFill>
                <a:schemeClr val="tx1"/>
              </a:solidFill>
            </a:endParaRPr>
          </a:p>
          <a:p>
            <a:pPr algn="ctr"/>
            <a:r>
              <a:rPr kumimoji="1" lang="ja-JP" altLang="en-US" dirty="0" smtClean="0">
                <a:solidFill>
                  <a:schemeClr val="accent6">
                    <a:lumMod val="50000"/>
                  </a:schemeClr>
                </a:solidFill>
              </a:rPr>
              <a:t>重要度をチャネルに適応させる際に入力が複数個になる</a:t>
            </a:r>
            <a:endParaRPr kumimoji="1" lang="en-US" altLang="ja-JP" dirty="0" smtClean="0">
              <a:solidFill>
                <a:schemeClr val="accent6">
                  <a:lumMod val="50000"/>
                </a:schemeClr>
              </a:solidFill>
            </a:endParaRPr>
          </a:p>
        </p:txBody>
      </p:sp>
      <p:sp>
        <p:nvSpPr>
          <p:cNvPr id="9" name="四角形: 角を丸くする 49">
            <a:extLst>
              <a:ext uri="{FF2B5EF4-FFF2-40B4-BE49-F238E27FC236}">
                <a16:creationId xmlns="" xmlns:a16="http://schemas.microsoft.com/office/drawing/2014/main" id="{5341B99F-B039-4EB0-B439-30281F2BA186}"/>
              </a:ext>
            </a:extLst>
          </p:cNvPr>
          <p:cNvSpPr/>
          <p:nvPr/>
        </p:nvSpPr>
        <p:spPr>
          <a:xfrm>
            <a:off x="6734400" y="1464696"/>
            <a:ext cx="3933601" cy="1762480"/>
          </a:xfrm>
          <a:prstGeom prst="roundRect">
            <a:avLst/>
          </a:prstGeom>
          <a:solidFill>
            <a:schemeClr val="accent6">
              <a:lumMod val="20000"/>
              <a:lumOff val="80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30">
            <a:extLst>
              <a:ext uri="{FF2B5EF4-FFF2-40B4-BE49-F238E27FC236}">
                <a16:creationId xmlns="" xmlns:a16="http://schemas.microsoft.com/office/drawing/2014/main" id="{A69989B7-9E83-46C7-B2B1-757EBD34C73C}"/>
              </a:ext>
            </a:extLst>
          </p:cNvPr>
          <p:cNvGrpSpPr/>
          <p:nvPr/>
        </p:nvGrpSpPr>
        <p:grpSpPr>
          <a:xfrm>
            <a:off x="2035029" y="1704932"/>
            <a:ext cx="1478466" cy="1485107"/>
            <a:chOff x="1719743" y="2188478"/>
            <a:chExt cx="1478466" cy="1485107"/>
          </a:xfrm>
        </p:grpSpPr>
        <p:sp>
          <p:nvSpPr>
            <p:cNvPr id="11" name="正方形/長方形 10">
              <a:extLst>
                <a:ext uri="{FF2B5EF4-FFF2-40B4-BE49-F238E27FC236}">
                  <a16:creationId xmlns="" xmlns:a16="http://schemas.microsoft.com/office/drawing/2014/main" id="{463B1EA0-62ED-4678-9E94-092235DCBB19}"/>
                </a:ext>
              </a:extLst>
            </p:cNvPr>
            <p:cNvSpPr/>
            <p:nvPr/>
          </p:nvSpPr>
          <p:spPr>
            <a:xfrm>
              <a:off x="1974209" y="2188478"/>
              <a:ext cx="1224000" cy="1224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C951F1A8-4884-4B32-8794-C129C21D1B42}"/>
                </a:ext>
              </a:extLst>
            </p:cNvPr>
            <p:cNvSpPr/>
            <p:nvPr/>
          </p:nvSpPr>
          <p:spPr>
            <a:xfrm>
              <a:off x="1846976" y="2315361"/>
              <a:ext cx="1224000" cy="1224000"/>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EF1AA099-1BDA-44E7-B9E2-3DCF8500E9E0}"/>
                </a:ext>
              </a:extLst>
            </p:cNvPr>
            <p:cNvSpPr/>
            <p:nvPr/>
          </p:nvSpPr>
          <p:spPr>
            <a:xfrm>
              <a:off x="1719743" y="2449585"/>
              <a:ext cx="1224000" cy="1224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34">
            <a:extLst>
              <a:ext uri="{FF2B5EF4-FFF2-40B4-BE49-F238E27FC236}">
                <a16:creationId xmlns="" xmlns:a16="http://schemas.microsoft.com/office/drawing/2014/main" id="{BC94A5F7-BC3E-48BB-BFCC-4B2C16524CF1}"/>
              </a:ext>
            </a:extLst>
          </p:cNvPr>
          <p:cNvGrpSpPr/>
          <p:nvPr/>
        </p:nvGrpSpPr>
        <p:grpSpPr>
          <a:xfrm>
            <a:off x="4175994" y="2021936"/>
            <a:ext cx="817178" cy="809155"/>
            <a:chOff x="4036877" y="2623989"/>
            <a:chExt cx="817178" cy="809155"/>
          </a:xfrm>
        </p:grpSpPr>
        <p:sp>
          <p:nvSpPr>
            <p:cNvPr id="15" name="正方形/長方形 14">
              <a:extLst>
                <a:ext uri="{FF2B5EF4-FFF2-40B4-BE49-F238E27FC236}">
                  <a16:creationId xmlns="" xmlns:a16="http://schemas.microsoft.com/office/drawing/2014/main" id="{03CE0A8F-9210-45BF-95EB-5A77EE2B3B24}"/>
                </a:ext>
              </a:extLst>
            </p:cNvPr>
            <p:cNvSpPr/>
            <p:nvPr/>
          </p:nvSpPr>
          <p:spPr>
            <a:xfrm>
              <a:off x="4206055" y="2623989"/>
              <a:ext cx="648000" cy="648000"/>
            </a:xfrm>
            <a:prstGeom prst="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7526A6B8-0912-4B33-ACD2-92F90395D25B}"/>
                </a:ext>
              </a:extLst>
            </p:cNvPr>
            <p:cNvSpPr/>
            <p:nvPr/>
          </p:nvSpPr>
          <p:spPr>
            <a:xfrm>
              <a:off x="4036877" y="2785144"/>
              <a:ext cx="648000" cy="6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乗算記号 16">
            <a:extLst>
              <a:ext uri="{FF2B5EF4-FFF2-40B4-BE49-F238E27FC236}">
                <a16:creationId xmlns="" xmlns:a16="http://schemas.microsoft.com/office/drawing/2014/main" id="{EF779C9B-EC7F-45B9-B45F-10FFF5C4AED1}"/>
              </a:ext>
            </a:extLst>
          </p:cNvPr>
          <p:cNvSpPr/>
          <p:nvPr/>
        </p:nvSpPr>
        <p:spPr>
          <a:xfrm>
            <a:off x="3623950" y="2246150"/>
            <a:ext cx="453380" cy="4403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BA921B7-0713-4250-B7A1-D66B4B88443B}"/>
              </a:ext>
            </a:extLst>
          </p:cNvPr>
          <p:cNvSpPr/>
          <p:nvPr/>
        </p:nvSpPr>
        <p:spPr>
          <a:xfrm>
            <a:off x="5686200" y="2601097"/>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2</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19" name="正方形/長方形 18">
            <a:extLst>
              <a:ext uri="{FF2B5EF4-FFF2-40B4-BE49-F238E27FC236}">
                <a16:creationId xmlns="" xmlns:a16="http://schemas.microsoft.com/office/drawing/2014/main" id="{EA8E6886-D494-4F55-83C2-1EED03A50B76}"/>
              </a:ext>
            </a:extLst>
          </p:cNvPr>
          <p:cNvSpPr/>
          <p:nvPr/>
        </p:nvSpPr>
        <p:spPr>
          <a:xfrm>
            <a:off x="5686200" y="1467097"/>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1</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20" name="矢印: 右 40">
            <a:extLst>
              <a:ext uri="{FF2B5EF4-FFF2-40B4-BE49-F238E27FC236}">
                <a16:creationId xmlns="" xmlns:a16="http://schemas.microsoft.com/office/drawing/2014/main" id="{0AAF66F8-F864-4E47-B023-E87D79A3D4B9}"/>
              </a:ext>
            </a:extLst>
          </p:cNvPr>
          <p:cNvSpPr/>
          <p:nvPr/>
        </p:nvSpPr>
        <p:spPr>
          <a:xfrm>
            <a:off x="5197866" y="2234091"/>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 xmlns:a16="http://schemas.microsoft.com/office/drawing/2014/main" id="{0ECB8DB6-9619-4B32-9183-18E29CB5AAE4}"/>
              </a:ext>
            </a:extLst>
          </p:cNvPr>
          <p:cNvSpPr txBox="1"/>
          <p:nvPr/>
        </p:nvSpPr>
        <p:spPr>
          <a:xfrm>
            <a:off x="4139576" y="2597210"/>
            <a:ext cx="655949" cy="215444"/>
          </a:xfrm>
          <a:prstGeom prst="rect">
            <a:avLst/>
          </a:prstGeom>
          <a:noFill/>
        </p:spPr>
        <p:txBody>
          <a:bodyPr wrap="none" rtlCol="0">
            <a:spAutoFit/>
          </a:bodyPr>
          <a:lstStyle/>
          <a:p>
            <a:r>
              <a:rPr kumimoji="1" lang="ja-JP" altLang="en-US" sz="800" dirty="0"/>
              <a:t>チャネル</a:t>
            </a:r>
            <a:r>
              <a:rPr kumimoji="1" lang="en-US" altLang="ja-JP" sz="800" dirty="0"/>
              <a:t>1</a:t>
            </a:r>
            <a:endParaRPr kumimoji="1" lang="ja-JP" altLang="en-US" sz="800" dirty="0"/>
          </a:p>
        </p:txBody>
      </p:sp>
      <p:sp>
        <p:nvSpPr>
          <p:cNvPr id="22" name="テキスト ボックス 21">
            <a:extLst>
              <a:ext uri="{FF2B5EF4-FFF2-40B4-BE49-F238E27FC236}">
                <a16:creationId xmlns="" xmlns:a16="http://schemas.microsoft.com/office/drawing/2014/main" id="{0294F9E8-3DCF-49AF-BBE6-5EA6D7A857AA}"/>
              </a:ext>
            </a:extLst>
          </p:cNvPr>
          <p:cNvSpPr txBox="1"/>
          <p:nvPr/>
        </p:nvSpPr>
        <p:spPr>
          <a:xfrm>
            <a:off x="4287307" y="2007375"/>
            <a:ext cx="655949" cy="215444"/>
          </a:xfrm>
          <a:prstGeom prst="rect">
            <a:avLst/>
          </a:prstGeom>
          <a:noFill/>
        </p:spPr>
        <p:txBody>
          <a:bodyPr wrap="none" rtlCol="0">
            <a:spAutoFit/>
          </a:bodyPr>
          <a:lstStyle/>
          <a:p>
            <a:r>
              <a:rPr kumimoji="1" lang="ja-JP" altLang="en-US" sz="800" dirty="0">
                <a:solidFill>
                  <a:schemeClr val="bg1">
                    <a:lumMod val="95000"/>
                  </a:schemeClr>
                </a:solidFill>
              </a:rPr>
              <a:t>チャネル</a:t>
            </a:r>
            <a:r>
              <a:rPr kumimoji="1" lang="en-US" altLang="ja-JP" sz="800" dirty="0">
                <a:solidFill>
                  <a:schemeClr val="bg1">
                    <a:lumMod val="95000"/>
                  </a:schemeClr>
                </a:solidFill>
              </a:rPr>
              <a:t>2</a:t>
            </a:r>
            <a:endParaRPr kumimoji="1" lang="ja-JP" altLang="en-US" sz="800" dirty="0">
              <a:solidFill>
                <a:schemeClr val="bg1">
                  <a:lumMod val="95000"/>
                </a:schemeClr>
              </a:solidFill>
            </a:endParaRPr>
          </a:p>
        </p:txBody>
      </p:sp>
      <p:sp>
        <p:nvSpPr>
          <p:cNvPr id="23" name="テキスト ボックス 22">
            <a:extLst>
              <a:ext uri="{FF2B5EF4-FFF2-40B4-BE49-F238E27FC236}">
                <a16:creationId xmlns="" xmlns:a16="http://schemas.microsoft.com/office/drawing/2014/main" id="{267C5F8D-0262-4CD4-8BE0-9459AA936E3F}"/>
              </a:ext>
            </a:extLst>
          </p:cNvPr>
          <p:cNvSpPr txBox="1"/>
          <p:nvPr/>
        </p:nvSpPr>
        <p:spPr>
          <a:xfrm>
            <a:off x="6985807" y="2328386"/>
            <a:ext cx="2069797" cy="253916"/>
          </a:xfrm>
          <a:prstGeom prst="rect">
            <a:avLst/>
          </a:prstGeom>
          <a:noFill/>
        </p:spPr>
        <p:txBody>
          <a:bodyPr wrap="none" rtlCol="0">
            <a:spAutoFit/>
          </a:bodyPr>
          <a:lstStyle/>
          <a:p>
            <a:r>
              <a:rPr kumimoji="1" lang="ja-JP" altLang="en-US" sz="1050"/>
              <a:t>チャネル間の重要度</a:t>
            </a:r>
            <a:r>
              <a:rPr kumimoji="1" lang="ja-JP" altLang="en-US" sz="1050" dirty="0"/>
              <a:t>を決定する</a:t>
            </a:r>
          </a:p>
        </p:txBody>
      </p:sp>
      <p:grpSp>
        <p:nvGrpSpPr>
          <p:cNvPr id="24" name="図形グループ 23"/>
          <p:cNvGrpSpPr/>
          <p:nvPr/>
        </p:nvGrpSpPr>
        <p:grpSpPr>
          <a:xfrm>
            <a:off x="9260255" y="1764247"/>
            <a:ext cx="1215896" cy="1195879"/>
            <a:chOff x="7232741" y="5025945"/>
            <a:chExt cx="1215896" cy="1195879"/>
          </a:xfrm>
        </p:grpSpPr>
        <p:grpSp>
          <p:nvGrpSpPr>
            <p:cNvPr id="25" name="グループ化 44">
              <a:extLst>
                <a:ext uri="{FF2B5EF4-FFF2-40B4-BE49-F238E27FC236}">
                  <a16:creationId xmlns="" xmlns:a16="http://schemas.microsoft.com/office/drawing/2014/main" id="{1B69BA24-D323-4649-88F2-8176CEB944A2}"/>
                </a:ext>
              </a:extLst>
            </p:cNvPr>
            <p:cNvGrpSpPr/>
            <p:nvPr/>
          </p:nvGrpSpPr>
          <p:grpSpPr>
            <a:xfrm>
              <a:off x="7232741" y="5025945"/>
              <a:ext cx="1184536" cy="1195879"/>
              <a:chOff x="7083060" y="2615436"/>
              <a:chExt cx="1184536" cy="1195879"/>
            </a:xfrm>
          </p:grpSpPr>
          <p:sp>
            <p:nvSpPr>
              <p:cNvPr id="28" name="正方形/長方形 27">
                <a:extLst>
                  <a:ext uri="{FF2B5EF4-FFF2-40B4-BE49-F238E27FC236}">
                    <a16:creationId xmlns="" xmlns:a16="http://schemas.microsoft.com/office/drawing/2014/main" id="{A925BD3A-1F40-41AF-9918-AAC3671CE2E1}"/>
                  </a:ext>
                </a:extLst>
              </p:cNvPr>
              <p:cNvSpPr/>
              <p:nvPr/>
            </p:nvSpPr>
            <p:spPr>
              <a:xfrm>
                <a:off x="7295596" y="2615436"/>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29" name="正方形/長方形 28">
                <a:extLst>
                  <a:ext uri="{FF2B5EF4-FFF2-40B4-BE49-F238E27FC236}">
                    <a16:creationId xmlns="" xmlns:a16="http://schemas.microsoft.com/office/drawing/2014/main" id="{5EB7FF8C-8533-4498-8FF7-E22B4CACBFE7}"/>
                  </a:ext>
                </a:extLst>
              </p:cNvPr>
              <p:cNvSpPr/>
              <p:nvPr/>
            </p:nvSpPr>
            <p:spPr>
              <a:xfrm>
                <a:off x="7083060" y="283931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grpSp>
        <p:sp>
          <p:nvSpPr>
            <p:cNvPr id="26" name="テキスト ボックス 25">
              <a:extLst>
                <a:ext uri="{FF2B5EF4-FFF2-40B4-BE49-F238E27FC236}">
                  <a16:creationId xmlns="" xmlns:a16="http://schemas.microsoft.com/office/drawing/2014/main" id="{50B9C102-32C7-4A44-8770-F923C589D763}"/>
                </a:ext>
              </a:extLst>
            </p:cNvPr>
            <p:cNvSpPr txBox="1"/>
            <p:nvPr/>
          </p:nvSpPr>
          <p:spPr>
            <a:xfrm>
              <a:off x="7664448" y="5026829"/>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低</a:t>
              </a:r>
            </a:p>
          </p:txBody>
        </p:sp>
        <p:sp>
          <p:nvSpPr>
            <p:cNvPr id="27" name="テキスト ボックス 26">
              <a:extLst>
                <a:ext uri="{FF2B5EF4-FFF2-40B4-BE49-F238E27FC236}">
                  <a16:creationId xmlns="" xmlns:a16="http://schemas.microsoft.com/office/drawing/2014/main" id="{D366999F-77AF-4E85-9C2F-6C8EE4A20E12}"/>
                </a:ext>
              </a:extLst>
            </p:cNvPr>
            <p:cNvSpPr txBox="1"/>
            <p:nvPr/>
          </p:nvSpPr>
          <p:spPr>
            <a:xfrm>
              <a:off x="7232741" y="5945365"/>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高</a:t>
              </a:r>
              <a:endParaRPr kumimoji="1" lang="en-US" altLang="ja-JP" sz="1100" dirty="0"/>
            </a:p>
          </p:txBody>
        </p:sp>
      </p:grpSp>
      <p:sp>
        <p:nvSpPr>
          <p:cNvPr id="30" name="矢印: 右 24">
            <a:extLst>
              <a:ext uri="{FF2B5EF4-FFF2-40B4-BE49-F238E27FC236}">
                <a16:creationId xmlns="" xmlns:a16="http://schemas.microsoft.com/office/drawing/2014/main" id="{268331A1-F4CB-4542-A175-1EE0D35D556B}"/>
              </a:ext>
            </a:extLst>
          </p:cNvPr>
          <p:cNvSpPr/>
          <p:nvPr/>
        </p:nvSpPr>
        <p:spPr>
          <a:xfrm>
            <a:off x="6873813" y="2590326"/>
            <a:ext cx="2211558"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右 40">
            <a:extLst>
              <a:ext uri="{FF2B5EF4-FFF2-40B4-BE49-F238E27FC236}">
                <a16:creationId xmlns="" xmlns:a16="http://schemas.microsoft.com/office/drawing/2014/main" id="{0AAF66F8-F864-4E47-B023-E87D79A3D4B9}"/>
              </a:ext>
            </a:extLst>
          </p:cNvPr>
          <p:cNvSpPr/>
          <p:nvPr/>
        </p:nvSpPr>
        <p:spPr>
          <a:xfrm>
            <a:off x="6878896" y="1764247"/>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7237270" y="1568252"/>
            <a:ext cx="1462230" cy="748680"/>
          </a:xfrm>
          <a:prstGeom prst="rect">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SE Block</a:t>
            </a:r>
            <a:endParaRPr kumimoji="1" lang="ja-JP" altLang="en-US" sz="1600" dirty="0"/>
          </a:p>
        </p:txBody>
      </p:sp>
      <p:sp>
        <p:nvSpPr>
          <p:cNvPr id="33" name="矢印: 右 40">
            <a:extLst>
              <a:ext uri="{FF2B5EF4-FFF2-40B4-BE49-F238E27FC236}">
                <a16:creationId xmlns="" xmlns:a16="http://schemas.microsoft.com/office/drawing/2014/main" id="{0AAF66F8-F864-4E47-B023-E87D79A3D4B9}"/>
              </a:ext>
            </a:extLst>
          </p:cNvPr>
          <p:cNvSpPr/>
          <p:nvPr/>
        </p:nvSpPr>
        <p:spPr>
          <a:xfrm>
            <a:off x="8828094" y="1764247"/>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下矢印 33"/>
          <p:cNvSpPr/>
          <p:nvPr/>
        </p:nvSpPr>
        <p:spPr>
          <a:xfrm>
            <a:off x="5516647" y="4957038"/>
            <a:ext cx="874628"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822882" y="5419917"/>
            <a:ext cx="2262158" cy="369332"/>
          </a:xfrm>
          <a:prstGeom prst="rect">
            <a:avLst/>
          </a:prstGeom>
          <a:noFill/>
        </p:spPr>
        <p:txBody>
          <a:bodyPr wrap="none" rtlCol="0">
            <a:spAutoFit/>
          </a:bodyPr>
          <a:lstStyle/>
          <a:p>
            <a:r>
              <a:rPr kumimoji="1" lang="ja-JP" altLang="en-US" smtClean="0"/>
              <a:t>複雑なモデルの実装</a:t>
            </a:r>
            <a:endParaRPr kumimoji="1" lang="ja-JP" altLang="en-US"/>
          </a:p>
        </p:txBody>
      </p:sp>
      <p:sp>
        <p:nvSpPr>
          <p:cNvPr id="36" name="下矢印 35"/>
          <p:cNvSpPr/>
          <p:nvPr/>
        </p:nvSpPr>
        <p:spPr>
          <a:xfrm>
            <a:off x="5516647" y="5880653"/>
            <a:ext cx="874628"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156563" y="6337735"/>
            <a:ext cx="1594796" cy="369332"/>
          </a:xfrm>
          <a:prstGeom prst="rect">
            <a:avLst/>
          </a:prstGeom>
          <a:noFill/>
        </p:spPr>
        <p:txBody>
          <a:bodyPr wrap="none" rtlCol="0">
            <a:spAutoFit/>
          </a:bodyPr>
          <a:lstStyle/>
          <a:p>
            <a:r>
              <a:rPr kumimoji="1" lang="en-US" altLang="ja-JP" dirty="0" err="1" smtClean="0"/>
              <a:t>Pytorch</a:t>
            </a:r>
            <a:r>
              <a:rPr kumimoji="1" lang="ja-JP" altLang="en-US" dirty="0" smtClean="0"/>
              <a:t>で実装</a:t>
            </a:r>
            <a:endParaRPr kumimoji="1" lang="ja-JP" altLang="en-US" dirty="0"/>
          </a:p>
        </p:txBody>
      </p:sp>
    </p:spTree>
    <p:extLst>
      <p:ext uri="{BB962C8B-B14F-4D97-AF65-F5344CB8AC3E}">
        <p14:creationId xmlns:p14="http://schemas.microsoft.com/office/powerpoint/2010/main" val="134975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Pytorch,Tensorflow,Keras</a:t>
            </a:r>
            <a:r>
              <a:rPr lang="ja-JP" altLang="en-US" dirty="0" smtClean="0"/>
              <a:t>の違い</a:t>
            </a:r>
            <a:endParaRPr kumimoji="1" lang="ja-JP" altLang="en-US" dirty="0"/>
          </a:p>
        </p:txBody>
      </p:sp>
      <p:sp>
        <p:nvSpPr>
          <p:cNvPr id="3" name="コンテンツ プレースホルダー 2"/>
          <p:cNvSpPr>
            <a:spLocks noGrp="1"/>
          </p:cNvSpPr>
          <p:nvPr>
            <p:ph idx="1"/>
          </p:nvPr>
        </p:nvSpPr>
        <p:spPr>
          <a:xfrm>
            <a:off x="1371600" y="1773493"/>
            <a:ext cx="9601200" cy="4686300"/>
          </a:xfrm>
        </p:spPr>
        <p:txBody>
          <a:bodyPr>
            <a:normAutofit lnSpcReduction="10000"/>
          </a:bodyPr>
          <a:lstStyle/>
          <a:p>
            <a:r>
              <a:rPr kumimoji="1" lang="ja-JP" altLang="en-US" sz="1800" dirty="0" smtClean="0"/>
              <a:t>完全に別々のフレームワークではなく、ある程度互いに関連</a:t>
            </a:r>
            <a:endParaRPr lang="en-US" altLang="ja-JP" sz="1800" dirty="0"/>
          </a:p>
          <a:p>
            <a:pPr marL="0" indent="0">
              <a:buNone/>
            </a:pPr>
            <a:endParaRPr kumimoji="1" lang="en-US" altLang="ja-JP" sz="1800" dirty="0" smtClean="0"/>
          </a:p>
          <a:p>
            <a:r>
              <a:rPr lang="en-US" altLang="ja-JP" sz="1800" dirty="0" smtClean="0"/>
              <a:t>API</a:t>
            </a:r>
            <a:r>
              <a:rPr lang="ja-JP" altLang="en-US" sz="1800" dirty="0" smtClean="0"/>
              <a:t>レベルについて</a:t>
            </a:r>
            <a:r>
              <a:rPr lang="en-US" altLang="ja-JP" sz="1800" dirty="0"/>
              <a:t> </a:t>
            </a:r>
            <a:endParaRPr lang="en-US" altLang="ja-JP" sz="1800" dirty="0" smtClean="0"/>
          </a:p>
          <a:p>
            <a:pPr marL="0" indent="0">
              <a:lnSpc>
                <a:spcPct val="160000"/>
              </a:lnSpc>
              <a:buNone/>
            </a:pPr>
            <a:r>
              <a:rPr lang="en-US" altLang="ja-JP" sz="1400" dirty="0" smtClean="0"/>
              <a:t>(API</a:t>
            </a:r>
            <a:r>
              <a:rPr lang="ja-JP" altLang="en-US" sz="1400" dirty="0" smtClean="0"/>
              <a:t>レベル</a:t>
            </a:r>
            <a:r>
              <a:rPr lang="en-US" altLang="ja-JP" sz="1400" dirty="0" smtClean="0"/>
              <a:t> : </a:t>
            </a:r>
            <a:r>
              <a:rPr lang="ja-JP" altLang="en-US" sz="1400" dirty="0" smtClean="0"/>
              <a:t>コードを書く際にどの程度自身で書く必要があるかを示す。レベルが高い方がシンプルで扱いやすいが配列操作などの低いレベルの変更が困難、レベルが低いほど細かいところまで書く必要があるが慣れれば読みやすく何をしているか分かり易い。</a:t>
            </a:r>
            <a:r>
              <a:rPr lang="en-US" altLang="ja-JP" sz="1400" dirty="0" smtClean="0"/>
              <a:t>)</a:t>
            </a:r>
          </a:p>
          <a:p>
            <a:pPr marL="0" indent="0">
              <a:buNone/>
            </a:pPr>
            <a:endParaRPr lang="en-US" altLang="ja-JP" sz="1400" dirty="0" smtClean="0"/>
          </a:p>
          <a:p>
            <a:pPr>
              <a:buFont typeface="Arial" charset="0"/>
              <a:buChar char="•"/>
            </a:pPr>
            <a:r>
              <a:rPr kumimoji="1" lang="en-US" altLang="ja-JP" sz="1400" dirty="0" err="1" smtClean="0"/>
              <a:t>Pytorch</a:t>
            </a:r>
            <a:r>
              <a:rPr kumimoji="1" lang="en-US" altLang="ja-JP" sz="1400" dirty="0" smtClean="0"/>
              <a:t> : </a:t>
            </a:r>
            <a:r>
              <a:rPr kumimoji="1" lang="ja-JP" altLang="en-US" sz="1400" dirty="0" smtClean="0"/>
              <a:t>低レベル</a:t>
            </a:r>
            <a:r>
              <a:rPr kumimoji="1" lang="en-US" altLang="ja-JP" sz="1400" dirty="0" smtClean="0"/>
              <a:t>API</a:t>
            </a:r>
            <a:r>
              <a:rPr kumimoji="1" lang="ja-JP" altLang="en-US" sz="1400" dirty="0" smtClean="0"/>
              <a:t>を</a:t>
            </a:r>
            <a:r>
              <a:rPr lang="ja-JP" altLang="en-US" sz="1400" dirty="0" smtClean="0"/>
              <a:t>提供</a:t>
            </a:r>
            <a:r>
              <a:rPr lang="en-US" altLang="ja-JP" sz="1400" dirty="0" smtClean="0"/>
              <a:t> </a:t>
            </a:r>
            <a:r>
              <a:rPr kumimoji="1" lang="en-US" altLang="ja-JP" sz="1400" dirty="0" smtClean="0"/>
              <a:t>(</a:t>
            </a:r>
            <a:r>
              <a:rPr kumimoji="1" lang="ja-JP" altLang="en-US" sz="1400" dirty="0" smtClean="0"/>
              <a:t>より柔軟にモデルを変更することが可能</a:t>
            </a:r>
            <a:r>
              <a:rPr kumimoji="1" lang="en-US" altLang="ja-JP" sz="1400" dirty="0" smtClean="0"/>
              <a:t>)</a:t>
            </a:r>
          </a:p>
          <a:p>
            <a:pPr>
              <a:buFont typeface="Arial" charset="0"/>
              <a:buChar char="•"/>
            </a:pPr>
            <a:r>
              <a:rPr kumimoji="1" lang="en-US" altLang="ja-JP" sz="1400" dirty="0" err="1" smtClean="0"/>
              <a:t>Tensorflow</a:t>
            </a:r>
            <a:r>
              <a:rPr kumimoji="1" lang="en-US" altLang="ja-JP" sz="1400" dirty="0" smtClean="0"/>
              <a:t> : </a:t>
            </a:r>
            <a:r>
              <a:rPr kumimoji="1" lang="ja-JP" altLang="en-US" sz="1400" dirty="0" smtClean="0"/>
              <a:t>高レベル</a:t>
            </a:r>
            <a:r>
              <a:rPr kumimoji="1" lang="en-US" altLang="ja-JP" sz="1400" dirty="0" smtClean="0"/>
              <a:t>API</a:t>
            </a:r>
            <a:r>
              <a:rPr kumimoji="1" lang="ja-JP" altLang="en-US" sz="1400" dirty="0" smtClean="0"/>
              <a:t>と低レベル</a:t>
            </a:r>
            <a:r>
              <a:rPr kumimoji="1" lang="en-US" altLang="ja-JP" sz="1400" dirty="0" smtClean="0"/>
              <a:t>API</a:t>
            </a:r>
            <a:r>
              <a:rPr kumimoji="1" lang="ja-JP" altLang="en-US" sz="1400" dirty="0" smtClean="0"/>
              <a:t>の両方を提供</a:t>
            </a:r>
            <a:r>
              <a:rPr kumimoji="1" lang="en-US" altLang="ja-JP" sz="1400" dirty="0" smtClean="0"/>
              <a:t> (</a:t>
            </a:r>
            <a:r>
              <a:rPr kumimoji="1" lang="ja-JP" altLang="en-US" sz="1400" dirty="0" smtClean="0"/>
              <a:t>ややわかりにくい</a:t>
            </a:r>
            <a:r>
              <a:rPr kumimoji="1" lang="en-US" altLang="ja-JP" sz="1400" dirty="0" smtClean="0"/>
              <a:t>)</a:t>
            </a:r>
          </a:p>
          <a:p>
            <a:pPr>
              <a:lnSpc>
                <a:spcPct val="160000"/>
              </a:lnSpc>
              <a:buFont typeface="Arial" charset="0"/>
              <a:buChar char="•"/>
            </a:pPr>
            <a:r>
              <a:rPr lang="en-US" altLang="ja-JP" sz="1400" dirty="0" err="1" smtClean="0"/>
              <a:t>Keras</a:t>
            </a:r>
            <a:r>
              <a:rPr lang="en-US" altLang="ja-JP" sz="1400" dirty="0" smtClean="0"/>
              <a:t> : </a:t>
            </a:r>
            <a:r>
              <a:rPr lang="en-US" altLang="ja-JP" sz="1400" dirty="0" err="1" smtClean="0"/>
              <a:t>Tensorflow</a:t>
            </a:r>
            <a:r>
              <a:rPr lang="ja-JP" altLang="en-US" sz="1400" dirty="0" smtClean="0"/>
              <a:t>などをバックエンドとして動作する高レベル</a:t>
            </a:r>
            <a:r>
              <a:rPr lang="en-US" altLang="ja-JP" sz="1400" dirty="0" smtClean="0"/>
              <a:t>API</a:t>
            </a:r>
            <a:r>
              <a:rPr lang="ja-JP" altLang="en-US" sz="1400" dirty="0" smtClean="0"/>
              <a:t>を提供</a:t>
            </a:r>
            <a:r>
              <a:rPr lang="en-US" altLang="ja-JP" sz="1400" dirty="0" smtClean="0"/>
              <a:t> (</a:t>
            </a:r>
            <a:r>
              <a:rPr lang="ja-JP" altLang="en-US" sz="1400" dirty="0" smtClean="0"/>
              <a:t>非常に使いやすく、構造もシンプル</a:t>
            </a:r>
            <a:r>
              <a:rPr lang="en-US" altLang="ja-JP" sz="1400" dirty="0" smtClean="0"/>
              <a:t>)</a:t>
            </a:r>
          </a:p>
          <a:p>
            <a:pPr>
              <a:buFont typeface="Arial" charset="0"/>
              <a:buChar char="•"/>
            </a:pPr>
            <a:endParaRPr kumimoji="1" lang="en-US" altLang="ja-JP" dirty="0" smtClean="0"/>
          </a:p>
          <a:p>
            <a:pPr>
              <a:buFont typeface="Wingdings" charset="2"/>
              <a:buChar char="n"/>
            </a:pPr>
            <a:r>
              <a:rPr lang="ja-JP" altLang="en-US" dirty="0" smtClean="0"/>
              <a:t>より詳しいことについては実際のコードを見ながら説明</a:t>
            </a:r>
            <a:endParaRPr kumimoji="1" lang="ja-JP" altLang="en-US" dirty="0"/>
          </a:p>
        </p:txBody>
      </p:sp>
    </p:spTree>
    <p:extLst>
      <p:ext uri="{BB962C8B-B14F-4D97-AF65-F5344CB8AC3E}">
        <p14:creationId xmlns:p14="http://schemas.microsoft.com/office/powerpoint/2010/main" val="58098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Pytorch,Tensorflow,Keras</a:t>
            </a:r>
            <a:r>
              <a:rPr lang="ja-JP" altLang="en-US" dirty="0" smtClean="0"/>
              <a:t>の違い</a:t>
            </a:r>
            <a:endParaRPr kumimoji="1" lang="ja-JP" altLang="en-US" dirty="0"/>
          </a:p>
        </p:txBody>
      </p:sp>
      <p:sp>
        <p:nvSpPr>
          <p:cNvPr id="3" name="コンテンツ プレースホルダー 2"/>
          <p:cNvSpPr>
            <a:spLocks noGrp="1"/>
          </p:cNvSpPr>
          <p:nvPr>
            <p:ph idx="1"/>
          </p:nvPr>
        </p:nvSpPr>
        <p:spPr>
          <a:xfrm>
            <a:off x="1371600" y="1705158"/>
            <a:ext cx="9601200" cy="933084"/>
          </a:xfrm>
        </p:spPr>
        <p:txBody>
          <a:bodyPr>
            <a:normAutofit/>
          </a:bodyPr>
          <a:lstStyle/>
          <a:p>
            <a:pPr>
              <a:buFont typeface="Wingdings" charset="2"/>
              <a:buChar char="n"/>
            </a:pPr>
            <a:r>
              <a:rPr lang="ja-JP" altLang="en-US" sz="1600" dirty="0" smtClean="0"/>
              <a:t>コードの可読性</a:t>
            </a:r>
            <a:endParaRPr lang="en-US" altLang="ja-JP" sz="1600" dirty="0" smtClean="0"/>
          </a:p>
          <a:p>
            <a:pPr marL="0" indent="0">
              <a:buNone/>
            </a:pPr>
            <a:r>
              <a:rPr lang="ja-JP" altLang="en-US" sz="1600" dirty="0" smtClean="0"/>
              <a:t>それぞれのフレームワークを用いて同じモデルを表現した際のコードの違いを比較</a:t>
            </a:r>
            <a:endParaRPr lang="en-US" altLang="ja-JP" sz="16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r="16221"/>
          <a:stretch/>
        </p:blipFill>
        <p:spPr>
          <a:xfrm>
            <a:off x="1371600" y="3957623"/>
            <a:ext cx="3367668" cy="1904067"/>
          </a:xfrm>
          <a:prstGeom prst="rect">
            <a:avLst/>
          </a:prstGeom>
        </p:spPr>
      </p:pic>
      <p:pic>
        <p:nvPicPr>
          <p:cNvPr id="9" name="図 8"/>
          <p:cNvPicPr>
            <a:picLocks noChangeAspect="1"/>
          </p:cNvPicPr>
          <p:nvPr/>
        </p:nvPicPr>
        <p:blipFill rotWithShape="1">
          <a:blip r:embed="rId4">
            <a:extLst>
              <a:ext uri="{28A0092B-C50C-407E-A947-70E740481C1C}">
                <a14:useLocalDpi xmlns:a14="http://schemas.microsoft.com/office/drawing/2010/main" val="0"/>
              </a:ext>
            </a:extLst>
          </a:blip>
          <a:srcRect r="28764" b="2551"/>
          <a:stretch/>
        </p:blipFill>
        <p:spPr>
          <a:xfrm>
            <a:off x="1371600" y="6066126"/>
            <a:ext cx="3459455" cy="686484"/>
          </a:xfrm>
          <a:prstGeom prst="rect">
            <a:avLst/>
          </a:prstGeom>
        </p:spPr>
      </p:pic>
      <p:pic>
        <p:nvPicPr>
          <p:cNvPr id="10" name="図 9"/>
          <p:cNvPicPr>
            <a:picLocks noChangeAspect="1"/>
          </p:cNvPicPr>
          <p:nvPr/>
        </p:nvPicPr>
        <p:blipFill rotWithShape="1">
          <a:blip r:embed="rId5">
            <a:extLst>
              <a:ext uri="{28A0092B-C50C-407E-A947-70E740481C1C}">
                <a14:useLocalDpi xmlns:a14="http://schemas.microsoft.com/office/drawing/2010/main" val="0"/>
              </a:ext>
            </a:extLst>
          </a:blip>
          <a:srcRect r="52295"/>
          <a:stretch/>
        </p:blipFill>
        <p:spPr>
          <a:xfrm>
            <a:off x="1371600" y="2592522"/>
            <a:ext cx="1929950" cy="1128393"/>
          </a:xfrm>
          <a:prstGeom prst="rect">
            <a:avLst/>
          </a:prstGeom>
        </p:spPr>
      </p:pic>
      <p:sp>
        <p:nvSpPr>
          <p:cNvPr id="11" name="テキスト ボックス 10"/>
          <p:cNvSpPr txBox="1"/>
          <p:nvPr/>
        </p:nvSpPr>
        <p:spPr>
          <a:xfrm>
            <a:off x="1294725" y="2356725"/>
            <a:ext cx="665760" cy="276999"/>
          </a:xfrm>
          <a:prstGeom prst="rect">
            <a:avLst/>
          </a:prstGeom>
          <a:noFill/>
        </p:spPr>
        <p:txBody>
          <a:bodyPr wrap="none" rtlCol="0">
            <a:spAutoFit/>
          </a:bodyPr>
          <a:lstStyle/>
          <a:p>
            <a:r>
              <a:rPr kumimoji="1" lang="en-US" altLang="ja-JP" sz="1200" dirty="0" err="1" smtClean="0"/>
              <a:t>Pytorch</a:t>
            </a:r>
            <a:endParaRPr kumimoji="1" lang="ja-JP" altLang="en-US" sz="1200" dirty="0"/>
          </a:p>
        </p:txBody>
      </p:sp>
      <p:sp>
        <p:nvSpPr>
          <p:cNvPr id="12" name="テキスト ボックス 11"/>
          <p:cNvSpPr txBox="1"/>
          <p:nvPr/>
        </p:nvSpPr>
        <p:spPr>
          <a:xfrm>
            <a:off x="1294725" y="3687536"/>
            <a:ext cx="884666" cy="276999"/>
          </a:xfrm>
          <a:prstGeom prst="rect">
            <a:avLst/>
          </a:prstGeom>
          <a:noFill/>
        </p:spPr>
        <p:txBody>
          <a:bodyPr wrap="none" rtlCol="0">
            <a:spAutoFit/>
          </a:bodyPr>
          <a:lstStyle/>
          <a:p>
            <a:r>
              <a:rPr kumimoji="1" lang="en-US" altLang="ja-JP" sz="1200" dirty="0" err="1" smtClean="0"/>
              <a:t>Tensorflow</a:t>
            </a:r>
            <a:endParaRPr kumimoji="1" lang="ja-JP" altLang="en-US" sz="1200" dirty="0"/>
          </a:p>
        </p:txBody>
      </p:sp>
      <p:sp>
        <p:nvSpPr>
          <p:cNvPr id="13" name="テキスト ボックス 12"/>
          <p:cNvSpPr txBox="1"/>
          <p:nvPr/>
        </p:nvSpPr>
        <p:spPr>
          <a:xfrm>
            <a:off x="1294725" y="5830329"/>
            <a:ext cx="562333" cy="276999"/>
          </a:xfrm>
          <a:prstGeom prst="rect">
            <a:avLst/>
          </a:prstGeom>
          <a:noFill/>
        </p:spPr>
        <p:txBody>
          <a:bodyPr wrap="none" rtlCol="0">
            <a:spAutoFit/>
          </a:bodyPr>
          <a:lstStyle/>
          <a:p>
            <a:r>
              <a:rPr kumimoji="1" lang="en-US" altLang="ja-JP" sz="1200" dirty="0" err="1" smtClean="0"/>
              <a:t>Keras</a:t>
            </a:r>
            <a:endParaRPr kumimoji="1" lang="ja-JP" altLang="en-US" sz="1200" dirty="0"/>
          </a:p>
        </p:txBody>
      </p:sp>
      <p:grpSp>
        <p:nvGrpSpPr>
          <p:cNvPr id="41" name="図形グループ 40"/>
          <p:cNvGrpSpPr/>
          <p:nvPr/>
        </p:nvGrpSpPr>
        <p:grpSpPr>
          <a:xfrm>
            <a:off x="10626253" y="3013768"/>
            <a:ext cx="963038" cy="3052358"/>
            <a:chOff x="5311303" y="3202438"/>
            <a:chExt cx="963038" cy="3052358"/>
          </a:xfrm>
        </p:grpSpPr>
        <p:sp>
          <p:nvSpPr>
            <p:cNvPr id="14" name="正方形/長方形 13"/>
            <p:cNvSpPr/>
            <p:nvPr/>
          </p:nvSpPr>
          <p:spPr>
            <a:xfrm>
              <a:off x="5311303" y="3202438"/>
              <a:ext cx="963038" cy="37734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Input</a:t>
              </a:r>
              <a:endParaRPr kumimoji="1" lang="ja-JP" altLang="en-US" sz="1200" dirty="0"/>
            </a:p>
          </p:txBody>
        </p:sp>
        <p:sp>
          <p:nvSpPr>
            <p:cNvPr id="15" name="正方形/長方形 14"/>
            <p:cNvSpPr/>
            <p:nvPr/>
          </p:nvSpPr>
          <p:spPr>
            <a:xfrm>
              <a:off x="5311303" y="3718457"/>
              <a:ext cx="963038" cy="377341"/>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Conv</a:t>
              </a:r>
              <a:endParaRPr kumimoji="1" lang="ja-JP" altLang="en-US" sz="1200" dirty="0"/>
            </a:p>
          </p:txBody>
        </p:sp>
        <p:sp>
          <p:nvSpPr>
            <p:cNvPr id="16" name="正方形/長方形 15"/>
            <p:cNvSpPr/>
            <p:nvPr/>
          </p:nvSpPr>
          <p:spPr>
            <a:xfrm>
              <a:off x="5311303" y="4256875"/>
              <a:ext cx="963038" cy="377341"/>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MaxPool</a:t>
              </a:r>
              <a:endParaRPr kumimoji="1" lang="ja-JP" altLang="en-US" sz="1200" dirty="0"/>
            </a:p>
          </p:txBody>
        </p:sp>
        <p:sp>
          <p:nvSpPr>
            <p:cNvPr id="19" name="正方形/長方形 18"/>
            <p:cNvSpPr/>
            <p:nvPr/>
          </p:nvSpPr>
          <p:spPr>
            <a:xfrm>
              <a:off x="5311303" y="4795293"/>
              <a:ext cx="963038" cy="377341"/>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Conv</a:t>
              </a:r>
              <a:endParaRPr kumimoji="1" lang="ja-JP" altLang="en-US" sz="1200" dirty="0"/>
            </a:p>
          </p:txBody>
        </p:sp>
        <p:sp>
          <p:nvSpPr>
            <p:cNvPr id="20" name="正方形/長方形 19"/>
            <p:cNvSpPr/>
            <p:nvPr/>
          </p:nvSpPr>
          <p:spPr>
            <a:xfrm>
              <a:off x="5311303" y="5333711"/>
              <a:ext cx="963038" cy="377341"/>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MaxPool</a:t>
              </a:r>
              <a:endParaRPr kumimoji="1" lang="ja-JP" altLang="en-US" sz="1200" dirty="0"/>
            </a:p>
          </p:txBody>
        </p:sp>
        <p:sp>
          <p:nvSpPr>
            <p:cNvPr id="21" name="正方形/長方形 20"/>
            <p:cNvSpPr/>
            <p:nvPr/>
          </p:nvSpPr>
          <p:spPr>
            <a:xfrm>
              <a:off x="5311303" y="5877455"/>
              <a:ext cx="963038" cy="377341"/>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FC</a:t>
              </a:r>
              <a:endParaRPr kumimoji="1" lang="ja-JP" altLang="en-US" sz="1200" dirty="0"/>
            </a:p>
          </p:txBody>
        </p:sp>
        <p:cxnSp>
          <p:nvCxnSpPr>
            <p:cNvPr id="23" name="直線矢印コネクタ 22"/>
            <p:cNvCxnSpPr>
              <a:stCxn id="14" idx="2"/>
              <a:endCxn id="15" idx="0"/>
            </p:cNvCxnSpPr>
            <p:nvPr/>
          </p:nvCxnSpPr>
          <p:spPr>
            <a:xfrm>
              <a:off x="5792822" y="3579779"/>
              <a:ext cx="0" cy="1386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16" idx="0"/>
            </p:cNvCxnSpPr>
            <p:nvPr/>
          </p:nvCxnSpPr>
          <p:spPr>
            <a:xfrm>
              <a:off x="5792822" y="4095799"/>
              <a:ext cx="0" cy="1610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6" idx="2"/>
              <a:endCxn id="19" idx="0"/>
            </p:cNvCxnSpPr>
            <p:nvPr/>
          </p:nvCxnSpPr>
          <p:spPr>
            <a:xfrm>
              <a:off x="5792822" y="4634216"/>
              <a:ext cx="0" cy="1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9" idx="2"/>
              <a:endCxn id="20" idx="0"/>
            </p:cNvCxnSpPr>
            <p:nvPr/>
          </p:nvCxnSpPr>
          <p:spPr>
            <a:xfrm>
              <a:off x="5792822" y="5172634"/>
              <a:ext cx="0" cy="1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0" idx="2"/>
              <a:endCxn id="21" idx="0"/>
            </p:cNvCxnSpPr>
            <p:nvPr/>
          </p:nvCxnSpPr>
          <p:spPr>
            <a:xfrm>
              <a:off x="5792822" y="5711052"/>
              <a:ext cx="0" cy="1664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テキスト ボックス 42"/>
          <p:cNvSpPr txBox="1"/>
          <p:nvPr/>
        </p:nvSpPr>
        <p:spPr>
          <a:xfrm>
            <a:off x="4739268" y="2678055"/>
            <a:ext cx="5719182" cy="3524042"/>
          </a:xfrm>
          <a:prstGeom prst="rect">
            <a:avLst/>
          </a:prstGeom>
          <a:noFill/>
        </p:spPr>
        <p:txBody>
          <a:bodyPr wrap="square" rtlCol="0">
            <a:spAutoFit/>
          </a:bodyPr>
          <a:lstStyle/>
          <a:p>
            <a:pPr marL="285750" indent="-285750">
              <a:buFont typeface="Wingdings" charset="2"/>
              <a:buChar char="n"/>
            </a:pPr>
            <a:r>
              <a:rPr kumimoji="1" lang="ja-JP" altLang="en-US" sz="1600" dirty="0" smtClean="0"/>
              <a:t>それぞれのフレームワークで右のネットワークを構築</a:t>
            </a:r>
            <a:endParaRPr kumimoji="1" lang="en-US" altLang="ja-JP" sz="1600" dirty="0" smtClean="0"/>
          </a:p>
          <a:p>
            <a:pPr marL="285750" indent="-285750">
              <a:lnSpc>
                <a:spcPct val="150000"/>
              </a:lnSpc>
              <a:buFont typeface="Wingdings" charset="2"/>
              <a:buChar char="n"/>
            </a:pPr>
            <a:r>
              <a:rPr kumimoji="1" lang="en-US" altLang="ja-JP" sz="1400" dirty="0" err="1" smtClean="0"/>
              <a:t>Pytorch</a:t>
            </a:r>
            <a:endParaRPr kumimoji="1" lang="en-US" altLang="ja-JP" sz="1400" dirty="0"/>
          </a:p>
          <a:p>
            <a:pPr marL="285750" indent="-285750">
              <a:lnSpc>
                <a:spcPct val="150000"/>
              </a:lnSpc>
              <a:buFont typeface="Arial" charset="0"/>
              <a:buChar char="•"/>
            </a:pPr>
            <a:r>
              <a:rPr kumimoji="1" lang="en-US" altLang="ja-JP" sz="1200" dirty="0" err="1" smtClean="0"/>
              <a:t>Keras</a:t>
            </a:r>
            <a:r>
              <a:rPr kumimoji="1" lang="ja-JP" altLang="en-US" sz="1200" dirty="0" smtClean="0"/>
              <a:t>よりも読みにくいが</a:t>
            </a:r>
            <a:r>
              <a:rPr kumimoji="1" lang="en-US" altLang="ja-JP" sz="1200" dirty="0" err="1" smtClean="0"/>
              <a:t>Tensorflow</a:t>
            </a:r>
            <a:r>
              <a:rPr kumimoji="1" lang="ja-JP" altLang="en-US" sz="1200" dirty="0" smtClean="0"/>
              <a:t>ほどではない</a:t>
            </a:r>
            <a:endParaRPr kumimoji="1" lang="en-US" altLang="ja-JP" sz="1200" dirty="0" smtClean="0"/>
          </a:p>
          <a:p>
            <a:pPr marL="285750" indent="-285750">
              <a:lnSpc>
                <a:spcPct val="150000"/>
              </a:lnSpc>
              <a:buFont typeface="Arial" charset="0"/>
              <a:buChar char="•"/>
            </a:pPr>
            <a:r>
              <a:rPr kumimoji="1" lang="ja-JP" altLang="en-US" sz="1200" dirty="0" smtClean="0"/>
              <a:t>基本的な畳み込み処理などは存在するので使用可能</a:t>
            </a:r>
            <a:endParaRPr kumimoji="1" lang="en-US" altLang="ja-JP" sz="1200" dirty="0" smtClean="0"/>
          </a:p>
          <a:p>
            <a:pPr marL="285750" indent="-285750">
              <a:lnSpc>
                <a:spcPct val="150000"/>
              </a:lnSpc>
              <a:buFont typeface="Arial" charset="0"/>
              <a:buChar char="•"/>
            </a:pPr>
            <a:r>
              <a:rPr kumimoji="1" lang="ja-JP" altLang="en-US" sz="1200" dirty="0" smtClean="0"/>
              <a:t>コンストラクタ</a:t>
            </a:r>
            <a:r>
              <a:rPr kumimoji="1" lang="en-US" altLang="ja-JP" sz="1200" dirty="0" smtClean="0"/>
              <a:t>(__</a:t>
            </a:r>
            <a:r>
              <a:rPr kumimoji="1" lang="en-US" altLang="ja-JP" sz="1200" dirty="0" err="1" smtClean="0"/>
              <a:t>init</a:t>
            </a:r>
            <a:r>
              <a:rPr kumimoji="1" lang="en-US" altLang="ja-JP" sz="1200" dirty="0" smtClean="0"/>
              <a:t>__)</a:t>
            </a:r>
            <a:r>
              <a:rPr kumimoji="1" lang="ja-JP" altLang="en-US" sz="1200" dirty="0" smtClean="0"/>
              <a:t>で構造を定義、</a:t>
            </a:r>
            <a:r>
              <a:rPr kumimoji="1" lang="en-US" altLang="ja-JP" sz="1200" dirty="0" smtClean="0"/>
              <a:t>forward</a:t>
            </a:r>
            <a:r>
              <a:rPr kumimoji="1" lang="ja-JP" altLang="en-US" sz="1200" dirty="0" smtClean="0"/>
              <a:t>で順伝播の処理を記載</a:t>
            </a:r>
            <a:endParaRPr kumimoji="1" lang="en-US" altLang="ja-JP" sz="1200" dirty="0" smtClean="0"/>
          </a:p>
          <a:p>
            <a:pPr marL="285750" indent="-285750">
              <a:lnSpc>
                <a:spcPct val="150000"/>
              </a:lnSpc>
              <a:buFont typeface="Wingdings" charset="2"/>
              <a:buChar char="n"/>
            </a:pPr>
            <a:r>
              <a:rPr kumimoji="1" lang="en-US" altLang="ja-JP" sz="1400" dirty="0" err="1" smtClean="0"/>
              <a:t>Tensorflow</a:t>
            </a:r>
            <a:r>
              <a:rPr kumimoji="1" lang="en-US" altLang="ja-JP" sz="1400" dirty="0" smtClean="0"/>
              <a:t>  </a:t>
            </a:r>
          </a:p>
          <a:p>
            <a:pPr marL="228600" indent="-228600">
              <a:lnSpc>
                <a:spcPct val="150000"/>
              </a:lnSpc>
              <a:buFont typeface="Arial" charset="0"/>
              <a:buChar char="•"/>
            </a:pPr>
            <a:r>
              <a:rPr kumimoji="1" lang="en-US" altLang="ja-JP" sz="1200" dirty="0" err="1" smtClean="0"/>
              <a:t>Keras</a:t>
            </a:r>
            <a:r>
              <a:rPr kumimoji="1" lang="ja-JP" altLang="en-US" sz="1200" dirty="0" smtClean="0"/>
              <a:t>を一切使わない場合、重みやバイアスを準備した上で色々な関数を定義する必要があるので複雑</a:t>
            </a:r>
            <a:endParaRPr kumimoji="1" lang="en-US" altLang="ja-JP" sz="1200" dirty="0" smtClean="0"/>
          </a:p>
          <a:p>
            <a:pPr marL="228600" indent="-228600">
              <a:lnSpc>
                <a:spcPct val="150000"/>
              </a:lnSpc>
              <a:buFont typeface="Arial" charset="0"/>
              <a:buChar char="•"/>
            </a:pPr>
            <a:r>
              <a:rPr kumimoji="1" lang="en-US" altLang="ja-JP" sz="1200" dirty="0" err="1" smtClean="0"/>
              <a:t>Pytorch</a:t>
            </a:r>
            <a:r>
              <a:rPr kumimoji="1" lang="ja-JP" altLang="en-US" sz="1200" dirty="0" smtClean="0"/>
              <a:t>内の</a:t>
            </a:r>
            <a:r>
              <a:rPr kumimoji="1" lang="en-US" altLang="ja-JP" sz="1200" dirty="0" smtClean="0"/>
              <a:t>forward</a:t>
            </a:r>
            <a:r>
              <a:rPr kumimoji="1" lang="ja-JP" altLang="en-US" sz="1200" dirty="0" smtClean="0"/>
              <a:t>と同じように定義できないため複雑なモデルの定義が困難</a:t>
            </a:r>
            <a:endParaRPr kumimoji="1" lang="en-US" altLang="ja-JP" sz="1200" dirty="0" smtClean="0"/>
          </a:p>
          <a:p>
            <a:pPr marL="228600" indent="-228600">
              <a:lnSpc>
                <a:spcPct val="150000"/>
              </a:lnSpc>
              <a:buFont typeface="Wingdings" charset="2"/>
              <a:buChar char="n"/>
            </a:pPr>
            <a:r>
              <a:rPr kumimoji="1" lang="en-US" altLang="ja-JP" sz="1200" dirty="0" err="1" smtClean="0"/>
              <a:t>Keras</a:t>
            </a:r>
            <a:r>
              <a:rPr kumimoji="1" lang="en-US" altLang="ja-JP" sz="1200" dirty="0" smtClean="0"/>
              <a:t> </a:t>
            </a:r>
          </a:p>
          <a:p>
            <a:pPr marL="228600" indent="-228600">
              <a:lnSpc>
                <a:spcPct val="150000"/>
              </a:lnSpc>
              <a:buFont typeface="Arial" charset="0"/>
              <a:buChar char="•"/>
            </a:pPr>
            <a:r>
              <a:rPr kumimoji="1" lang="ja-JP" altLang="en-US" sz="1200" dirty="0" smtClean="0"/>
              <a:t>非常にシンプルで見やすいが自身で設定できる部分が極端に少ない</a:t>
            </a:r>
            <a:endParaRPr kumimoji="1" lang="en-US" altLang="ja-JP" sz="1200" dirty="0" smtClean="0"/>
          </a:p>
          <a:p>
            <a:pPr marL="285750" indent="-285750">
              <a:lnSpc>
                <a:spcPct val="150000"/>
              </a:lnSpc>
              <a:buFont typeface="Arial" charset="0"/>
              <a:buChar char="•"/>
            </a:pPr>
            <a:endParaRPr kumimoji="1" lang="en-US" altLang="ja-JP" sz="1400" dirty="0" smtClean="0"/>
          </a:p>
        </p:txBody>
      </p:sp>
    </p:spTree>
    <p:extLst>
      <p:ext uri="{BB962C8B-B14F-4D97-AF65-F5344CB8AC3E}">
        <p14:creationId xmlns:p14="http://schemas.microsoft.com/office/powerpoint/2010/main" val="123332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Pytorch,Tensorflow,Keras</a:t>
            </a:r>
            <a:r>
              <a:rPr lang="ja-JP" altLang="en-US" dirty="0" smtClean="0"/>
              <a:t>の違い</a:t>
            </a:r>
            <a:endParaRPr kumimoji="1" lang="ja-JP" altLang="en-US" dirty="0"/>
          </a:p>
        </p:txBody>
      </p:sp>
      <p:sp>
        <p:nvSpPr>
          <p:cNvPr id="3" name="コンテンツ プレースホルダー 2"/>
          <p:cNvSpPr>
            <a:spLocks noGrp="1"/>
          </p:cNvSpPr>
          <p:nvPr>
            <p:ph idx="1"/>
          </p:nvPr>
        </p:nvSpPr>
        <p:spPr>
          <a:xfrm>
            <a:off x="1371600" y="1705158"/>
            <a:ext cx="9601200" cy="933084"/>
          </a:xfrm>
        </p:spPr>
        <p:txBody>
          <a:bodyPr>
            <a:normAutofit/>
          </a:bodyPr>
          <a:lstStyle/>
          <a:p>
            <a:pPr>
              <a:buFont typeface="Wingdings" charset="2"/>
              <a:buChar char="n"/>
            </a:pPr>
            <a:r>
              <a:rPr lang="ja-JP" altLang="en-US" sz="1600" dirty="0" smtClean="0"/>
              <a:t>コードの可読性</a:t>
            </a:r>
            <a:endParaRPr lang="en-US" altLang="ja-JP" sz="1600" dirty="0" smtClean="0"/>
          </a:p>
          <a:p>
            <a:pPr marL="0" indent="0">
              <a:buNone/>
            </a:pPr>
            <a:r>
              <a:rPr lang="ja-JP" altLang="en-US" sz="1600" dirty="0" smtClean="0"/>
              <a:t>それぞれのフレームワークを用いて同じモデルを表現した際のコードの違いを比較</a:t>
            </a:r>
            <a:endParaRPr lang="en-US" altLang="ja-JP" sz="1600" dirty="0"/>
          </a:p>
        </p:txBody>
      </p:sp>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r="16221"/>
          <a:stretch/>
        </p:blipFill>
        <p:spPr>
          <a:xfrm>
            <a:off x="1371600" y="3957623"/>
            <a:ext cx="3367668" cy="1904067"/>
          </a:xfrm>
          <a:prstGeom prst="rect">
            <a:avLst/>
          </a:prstGeom>
        </p:spPr>
      </p:pic>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r="28764" b="2551"/>
          <a:stretch/>
        </p:blipFill>
        <p:spPr>
          <a:xfrm>
            <a:off x="1371600" y="6066126"/>
            <a:ext cx="3459455" cy="686484"/>
          </a:xfrm>
          <a:prstGeom prst="rect">
            <a:avLst/>
          </a:prstGeom>
        </p:spPr>
      </p:pic>
      <p:pic>
        <p:nvPicPr>
          <p:cNvPr id="10" name="図 9"/>
          <p:cNvPicPr>
            <a:picLocks noChangeAspect="1"/>
          </p:cNvPicPr>
          <p:nvPr/>
        </p:nvPicPr>
        <p:blipFill rotWithShape="1">
          <a:blip r:embed="rId4">
            <a:extLst>
              <a:ext uri="{28A0092B-C50C-407E-A947-70E740481C1C}">
                <a14:useLocalDpi xmlns:a14="http://schemas.microsoft.com/office/drawing/2010/main" val="0"/>
              </a:ext>
            </a:extLst>
          </a:blip>
          <a:srcRect r="52295"/>
          <a:stretch/>
        </p:blipFill>
        <p:spPr>
          <a:xfrm>
            <a:off x="1371600" y="2592522"/>
            <a:ext cx="1929950" cy="1128393"/>
          </a:xfrm>
          <a:prstGeom prst="rect">
            <a:avLst/>
          </a:prstGeom>
        </p:spPr>
      </p:pic>
      <p:sp>
        <p:nvSpPr>
          <p:cNvPr id="11" name="テキスト ボックス 10"/>
          <p:cNvSpPr txBox="1"/>
          <p:nvPr/>
        </p:nvSpPr>
        <p:spPr>
          <a:xfrm>
            <a:off x="1294725" y="2356725"/>
            <a:ext cx="665760" cy="276999"/>
          </a:xfrm>
          <a:prstGeom prst="rect">
            <a:avLst/>
          </a:prstGeom>
          <a:noFill/>
        </p:spPr>
        <p:txBody>
          <a:bodyPr wrap="none" rtlCol="0">
            <a:spAutoFit/>
          </a:bodyPr>
          <a:lstStyle/>
          <a:p>
            <a:r>
              <a:rPr kumimoji="1" lang="en-US" altLang="ja-JP" sz="1200" dirty="0" err="1" smtClean="0"/>
              <a:t>Pytorch</a:t>
            </a:r>
            <a:endParaRPr kumimoji="1" lang="ja-JP" altLang="en-US" sz="1200" dirty="0"/>
          </a:p>
        </p:txBody>
      </p:sp>
      <p:sp>
        <p:nvSpPr>
          <p:cNvPr id="12" name="テキスト ボックス 11"/>
          <p:cNvSpPr txBox="1"/>
          <p:nvPr/>
        </p:nvSpPr>
        <p:spPr>
          <a:xfrm>
            <a:off x="1294725" y="3687536"/>
            <a:ext cx="884666" cy="276999"/>
          </a:xfrm>
          <a:prstGeom prst="rect">
            <a:avLst/>
          </a:prstGeom>
          <a:noFill/>
        </p:spPr>
        <p:txBody>
          <a:bodyPr wrap="none" rtlCol="0">
            <a:spAutoFit/>
          </a:bodyPr>
          <a:lstStyle/>
          <a:p>
            <a:r>
              <a:rPr kumimoji="1" lang="en-US" altLang="ja-JP" sz="1200" dirty="0" err="1" smtClean="0"/>
              <a:t>Tensorflow</a:t>
            </a:r>
            <a:endParaRPr kumimoji="1" lang="ja-JP" altLang="en-US" sz="1200" dirty="0"/>
          </a:p>
        </p:txBody>
      </p:sp>
      <p:sp>
        <p:nvSpPr>
          <p:cNvPr id="13" name="テキスト ボックス 12"/>
          <p:cNvSpPr txBox="1"/>
          <p:nvPr/>
        </p:nvSpPr>
        <p:spPr>
          <a:xfrm>
            <a:off x="1294725" y="5830329"/>
            <a:ext cx="562333" cy="276999"/>
          </a:xfrm>
          <a:prstGeom prst="rect">
            <a:avLst/>
          </a:prstGeom>
          <a:noFill/>
        </p:spPr>
        <p:txBody>
          <a:bodyPr wrap="none" rtlCol="0">
            <a:spAutoFit/>
          </a:bodyPr>
          <a:lstStyle/>
          <a:p>
            <a:r>
              <a:rPr kumimoji="1" lang="en-US" altLang="ja-JP" sz="1200" dirty="0" err="1" smtClean="0"/>
              <a:t>Keras</a:t>
            </a:r>
            <a:endParaRPr kumimoji="1" lang="ja-JP" altLang="en-US" sz="1200" dirty="0"/>
          </a:p>
        </p:txBody>
      </p:sp>
      <p:grpSp>
        <p:nvGrpSpPr>
          <p:cNvPr id="41" name="図形グループ 40"/>
          <p:cNvGrpSpPr/>
          <p:nvPr/>
        </p:nvGrpSpPr>
        <p:grpSpPr>
          <a:xfrm>
            <a:off x="10626253" y="3013768"/>
            <a:ext cx="963038" cy="3052358"/>
            <a:chOff x="5311303" y="3202438"/>
            <a:chExt cx="963038" cy="3052358"/>
          </a:xfrm>
        </p:grpSpPr>
        <p:sp>
          <p:nvSpPr>
            <p:cNvPr id="14" name="正方形/長方形 13"/>
            <p:cNvSpPr/>
            <p:nvPr/>
          </p:nvSpPr>
          <p:spPr>
            <a:xfrm>
              <a:off x="5311303" y="3202438"/>
              <a:ext cx="963038" cy="377341"/>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Input</a:t>
              </a:r>
              <a:endParaRPr kumimoji="1" lang="ja-JP" altLang="en-US" sz="1200" dirty="0"/>
            </a:p>
          </p:txBody>
        </p:sp>
        <p:sp>
          <p:nvSpPr>
            <p:cNvPr id="15" name="正方形/長方形 14"/>
            <p:cNvSpPr/>
            <p:nvPr/>
          </p:nvSpPr>
          <p:spPr>
            <a:xfrm>
              <a:off x="5311303" y="3718457"/>
              <a:ext cx="963038" cy="377341"/>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Conv</a:t>
              </a:r>
              <a:endParaRPr kumimoji="1" lang="ja-JP" altLang="en-US" sz="1200" dirty="0"/>
            </a:p>
          </p:txBody>
        </p:sp>
        <p:sp>
          <p:nvSpPr>
            <p:cNvPr id="16" name="正方形/長方形 15"/>
            <p:cNvSpPr/>
            <p:nvPr/>
          </p:nvSpPr>
          <p:spPr>
            <a:xfrm>
              <a:off x="5311303" y="4256875"/>
              <a:ext cx="963038" cy="377341"/>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MaxPool</a:t>
              </a:r>
              <a:endParaRPr kumimoji="1" lang="ja-JP" altLang="en-US" sz="1200" dirty="0"/>
            </a:p>
          </p:txBody>
        </p:sp>
        <p:sp>
          <p:nvSpPr>
            <p:cNvPr id="19" name="正方形/長方形 18"/>
            <p:cNvSpPr/>
            <p:nvPr/>
          </p:nvSpPr>
          <p:spPr>
            <a:xfrm>
              <a:off x="5311303" y="4795293"/>
              <a:ext cx="963038" cy="377341"/>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Conv</a:t>
              </a:r>
              <a:endParaRPr kumimoji="1" lang="ja-JP" altLang="en-US" sz="1200" dirty="0"/>
            </a:p>
          </p:txBody>
        </p:sp>
        <p:sp>
          <p:nvSpPr>
            <p:cNvPr id="20" name="正方形/長方形 19"/>
            <p:cNvSpPr/>
            <p:nvPr/>
          </p:nvSpPr>
          <p:spPr>
            <a:xfrm>
              <a:off x="5311303" y="5333711"/>
              <a:ext cx="963038" cy="377341"/>
            </a:xfrm>
            <a:prstGeom prst="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smtClean="0"/>
                <a:t>MaxPool</a:t>
              </a:r>
              <a:endParaRPr kumimoji="1" lang="ja-JP" altLang="en-US" sz="1200" dirty="0"/>
            </a:p>
          </p:txBody>
        </p:sp>
        <p:sp>
          <p:nvSpPr>
            <p:cNvPr id="21" name="正方形/長方形 20"/>
            <p:cNvSpPr/>
            <p:nvPr/>
          </p:nvSpPr>
          <p:spPr>
            <a:xfrm>
              <a:off x="5311303" y="5877455"/>
              <a:ext cx="963038" cy="377341"/>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t>FC</a:t>
              </a:r>
              <a:endParaRPr kumimoji="1" lang="ja-JP" altLang="en-US" sz="1200" dirty="0"/>
            </a:p>
          </p:txBody>
        </p:sp>
        <p:cxnSp>
          <p:nvCxnSpPr>
            <p:cNvPr id="23" name="直線矢印コネクタ 22"/>
            <p:cNvCxnSpPr>
              <a:stCxn id="14" idx="2"/>
              <a:endCxn id="15" idx="0"/>
            </p:cNvCxnSpPr>
            <p:nvPr/>
          </p:nvCxnSpPr>
          <p:spPr>
            <a:xfrm>
              <a:off x="5792822" y="3579779"/>
              <a:ext cx="0" cy="1386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endCxn id="16" idx="0"/>
            </p:cNvCxnSpPr>
            <p:nvPr/>
          </p:nvCxnSpPr>
          <p:spPr>
            <a:xfrm>
              <a:off x="5792822" y="4095799"/>
              <a:ext cx="0" cy="1610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6" idx="2"/>
              <a:endCxn id="19" idx="0"/>
            </p:cNvCxnSpPr>
            <p:nvPr/>
          </p:nvCxnSpPr>
          <p:spPr>
            <a:xfrm>
              <a:off x="5792822" y="4634216"/>
              <a:ext cx="0" cy="1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9" idx="2"/>
              <a:endCxn id="20" idx="0"/>
            </p:cNvCxnSpPr>
            <p:nvPr/>
          </p:nvCxnSpPr>
          <p:spPr>
            <a:xfrm>
              <a:off x="5792822" y="5172634"/>
              <a:ext cx="0" cy="161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20" idx="2"/>
              <a:endCxn id="21" idx="0"/>
            </p:cNvCxnSpPr>
            <p:nvPr/>
          </p:nvCxnSpPr>
          <p:spPr>
            <a:xfrm>
              <a:off x="5792822" y="5711052"/>
              <a:ext cx="0" cy="1664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テキスト ボックス 25"/>
          <p:cNvSpPr txBox="1"/>
          <p:nvPr/>
        </p:nvSpPr>
        <p:spPr>
          <a:xfrm>
            <a:off x="4831055" y="2683525"/>
            <a:ext cx="5795198" cy="2723823"/>
          </a:xfrm>
          <a:prstGeom prst="rect">
            <a:avLst/>
          </a:prstGeom>
          <a:noFill/>
        </p:spPr>
        <p:txBody>
          <a:bodyPr wrap="square" rtlCol="0">
            <a:spAutoFit/>
          </a:bodyPr>
          <a:lstStyle/>
          <a:p>
            <a:pPr marL="285750" indent="-285750">
              <a:lnSpc>
                <a:spcPct val="150000"/>
              </a:lnSpc>
              <a:buFont typeface="Wingdings" charset="2"/>
              <a:buChar char="n"/>
            </a:pPr>
            <a:r>
              <a:rPr kumimoji="1" lang="ja-JP" altLang="en-US" sz="1400" dirty="0" smtClean="0"/>
              <a:t>デバッグについて</a:t>
            </a:r>
            <a:endParaRPr kumimoji="1" lang="en-US" altLang="ja-JP" sz="1400" dirty="0" smtClean="0"/>
          </a:p>
          <a:p>
            <a:pPr marL="285750" indent="-285750">
              <a:lnSpc>
                <a:spcPct val="150000"/>
              </a:lnSpc>
              <a:buFont typeface="Wingdings" charset="2"/>
              <a:buChar char="n"/>
            </a:pPr>
            <a:r>
              <a:rPr kumimoji="1" lang="en-US" altLang="ja-JP" sz="1400" dirty="0" err="1" smtClean="0"/>
              <a:t>Pytorch</a:t>
            </a:r>
            <a:endParaRPr kumimoji="1" lang="en-US" altLang="ja-JP" sz="1400" dirty="0"/>
          </a:p>
          <a:p>
            <a:pPr marL="285750" indent="-285750">
              <a:lnSpc>
                <a:spcPct val="150000"/>
              </a:lnSpc>
              <a:buFont typeface="Arial" charset="0"/>
              <a:buChar char="•"/>
            </a:pPr>
            <a:r>
              <a:rPr kumimoji="1" lang="ja-JP" altLang="en-US" sz="1200" dirty="0" smtClean="0"/>
              <a:t>一般的な</a:t>
            </a:r>
            <a:r>
              <a:rPr kumimoji="1" lang="en-US" altLang="ja-JP" sz="1200" dirty="0" smtClean="0"/>
              <a:t>Python</a:t>
            </a:r>
            <a:r>
              <a:rPr kumimoji="1" lang="ja-JP" altLang="en-US" sz="1200" dirty="0" smtClean="0"/>
              <a:t>のコードのデバッグの際に使用するデバッグツールが利用可能</a:t>
            </a:r>
            <a:endParaRPr kumimoji="1" lang="en-US" altLang="ja-JP" sz="1200" dirty="0" smtClean="0"/>
          </a:p>
          <a:p>
            <a:pPr marL="285750" indent="-285750">
              <a:lnSpc>
                <a:spcPct val="150000"/>
              </a:lnSpc>
              <a:buFont typeface="Arial" charset="0"/>
              <a:buChar char="•"/>
            </a:pPr>
            <a:r>
              <a:rPr kumimoji="1" lang="ja-JP" altLang="en-US" sz="1200" dirty="0" smtClean="0"/>
              <a:t>コードが見やすいので</a:t>
            </a:r>
            <a:r>
              <a:rPr kumimoji="1" lang="en-US" altLang="ja-JP" sz="1200" dirty="0" err="1" smtClean="0"/>
              <a:t>Tensorflow</a:t>
            </a:r>
            <a:r>
              <a:rPr kumimoji="1" lang="ja-JP" altLang="en-US" sz="1200" dirty="0" smtClean="0"/>
              <a:t>よりバグを見つけやすい</a:t>
            </a:r>
            <a:endParaRPr kumimoji="1" lang="en-US" altLang="ja-JP" sz="1200" dirty="0" smtClean="0"/>
          </a:p>
          <a:p>
            <a:pPr marL="285750" indent="-285750">
              <a:lnSpc>
                <a:spcPct val="150000"/>
              </a:lnSpc>
              <a:buFont typeface="Wingdings" charset="2"/>
              <a:buChar char="n"/>
            </a:pPr>
            <a:r>
              <a:rPr kumimoji="1" lang="en-US" altLang="ja-JP" sz="1400" dirty="0" err="1" smtClean="0"/>
              <a:t>Tensorflow</a:t>
            </a:r>
            <a:r>
              <a:rPr kumimoji="1" lang="en-US" altLang="ja-JP" sz="1400" dirty="0" smtClean="0"/>
              <a:t>  </a:t>
            </a:r>
          </a:p>
          <a:p>
            <a:pPr marL="228600" indent="-228600">
              <a:lnSpc>
                <a:spcPct val="150000"/>
              </a:lnSpc>
              <a:buFont typeface="Arial" charset="0"/>
              <a:buChar char="•"/>
            </a:pPr>
            <a:r>
              <a:rPr kumimoji="1" lang="ja-JP" altLang="en-US" sz="1200" dirty="0" smtClean="0"/>
              <a:t>構造がかなり複雑なのでバグの発見が非常に困難</a:t>
            </a:r>
            <a:endParaRPr kumimoji="1" lang="en-US" altLang="ja-JP" sz="1200" dirty="0" smtClean="0"/>
          </a:p>
          <a:p>
            <a:pPr marL="228600" indent="-228600">
              <a:lnSpc>
                <a:spcPct val="150000"/>
              </a:lnSpc>
              <a:buFont typeface="Arial" charset="0"/>
              <a:buChar char="•"/>
            </a:pPr>
            <a:r>
              <a:rPr kumimoji="1" lang="ja-JP" altLang="en-US" sz="1200" dirty="0" smtClean="0"/>
              <a:t>デバッグツールも非常に複雑なもの</a:t>
            </a:r>
            <a:r>
              <a:rPr kumimoji="1" lang="en-US" altLang="ja-JP" sz="1200" dirty="0" smtClean="0"/>
              <a:t>(</a:t>
            </a:r>
            <a:r>
              <a:rPr kumimoji="1" lang="en-US" altLang="ja-JP" sz="1200" dirty="0" err="1" smtClean="0"/>
              <a:t>tfdbg</a:t>
            </a:r>
            <a:r>
              <a:rPr kumimoji="1" lang="en-US" altLang="ja-JP" sz="1200" dirty="0" smtClean="0"/>
              <a:t>)</a:t>
            </a:r>
            <a:r>
              <a:rPr kumimoji="1" lang="ja-JP" altLang="en-US" sz="1200" dirty="0" smtClean="0"/>
              <a:t>しかない</a:t>
            </a:r>
            <a:endParaRPr kumimoji="1" lang="en-US" altLang="ja-JP" sz="1200" dirty="0" smtClean="0"/>
          </a:p>
          <a:p>
            <a:pPr marL="228600" indent="-228600">
              <a:lnSpc>
                <a:spcPct val="150000"/>
              </a:lnSpc>
              <a:buFont typeface="Wingdings" charset="2"/>
              <a:buChar char="n"/>
            </a:pPr>
            <a:r>
              <a:rPr kumimoji="1" lang="en-US" altLang="ja-JP" sz="1200" dirty="0" err="1" smtClean="0"/>
              <a:t>Keras</a:t>
            </a:r>
            <a:r>
              <a:rPr kumimoji="1" lang="en-US" altLang="ja-JP" sz="1200" dirty="0" smtClean="0"/>
              <a:t> </a:t>
            </a:r>
          </a:p>
          <a:p>
            <a:pPr marL="228600" indent="-228600">
              <a:lnSpc>
                <a:spcPct val="150000"/>
              </a:lnSpc>
              <a:buFont typeface="Arial" charset="0"/>
              <a:buChar char="•"/>
            </a:pPr>
            <a:r>
              <a:rPr kumimoji="1" lang="ja-JP" altLang="en-US" sz="1200" dirty="0" smtClean="0"/>
              <a:t>非常に単純な構造なので困難ではない</a:t>
            </a:r>
            <a:endParaRPr kumimoji="1" lang="en-US" altLang="ja-JP" sz="1400" dirty="0" smtClean="0"/>
          </a:p>
        </p:txBody>
      </p:sp>
    </p:spTree>
    <p:extLst>
      <p:ext uri="{BB962C8B-B14F-4D97-AF65-F5344CB8AC3E}">
        <p14:creationId xmlns:p14="http://schemas.microsoft.com/office/powerpoint/2010/main" val="76328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Pytorch,Tensorflow,Keras</a:t>
            </a:r>
            <a:r>
              <a:rPr lang="ja-JP" altLang="en-US" dirty="0" smtClean="0"/>
              <a:t>の違い</a:t>
            </a:r>
            <a:endParaRPr kumimoji="1" lang="ja-JP" altLang="en-US" dirty="0"/>
          </a:p>
        </p:txBody>
      </p:sp>
      <p:sp>
        <p:nvSpPr>
          <p:cNvPr id="3" name="コンテンツ プレースホルダー 2"/>
          <p:cNvSpPr>
            <a:spLocks noGrp="1"/>
          </p:cNvSpPr>
          <p:nvPr>
            <p:ph idx="1"/>
          </p:nvPr>
        </p:nvSpPr>
        <p:spPr>
          <a:xfrm>
            <a:off x="1371600" y="1757362"/>
            <a:ext cx="9601200" cy="3581400"/>
          </a:xfrm>
        </p:spPr>
        <p:txBody>
          <a:bodyPr/>
          <a:lstStyle/>
          <a:p>
            <a:pPr>
              <a:buFont typeface="Wingdings" charset="2"/>
              <a:buChar char="n"/>
            </a:pPr>
            <a:r>
              <a:rPr lang="ja-JP" altLang="en-US" dirty="0" smtClean="0"/>
              <a:t>学習速度</a:t>
            </a:r>
            <a:endParaRPr lang="en-US" altLang="ja-JP"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578" y="2672831"/>
            <a:ext cx="3825939" cy="2901050"/>
          </a:xfrm>
          <a:prstGeom prst="rect">
            <a:avLst/>
          </a:prstGeom>
        </p:spPr>
      </p:pic>
      <p:sp>
        <p:nvSpPr>
          <p:cNvPr id="5" name="テキスト ボックス 4"/>
          <p:cNvSpPr txBox="1"/>
          <p:nvPr/>
        </p:nvSpPr>
        <p:spPr>
          <a:xfrm>
            <a:off x="5972046" y="2227599"/>
            <a:ext cx="5493812" cy="2308324"/>
          </a:xfrm>
          <a:prstGeom prst="rect">
            <a:avLst/>
          </a:prstGeom>
          <a:noFill/>
        </p:spPr>
        <p:txBody>
          <a:bodyPr wrap="none" rtlCol="0">
            <a:spAutoFit/>
          </a:bodyPr>
          <a:lstStyle/>
          <a:p>
            <a:r>
              <a:rPr kumimoji="1" lang="ja-JP" altLang="en-US" dirty="0" smtClean="0"/>
              <a:t>　実験環境</a:t>
            </a:r>
            <a:endParaRPr kumimoji="1" lang="en-US" altLang="ja-JP" dirty="0" smtClean="0"/>
          </a:p>
          <a:p>
            <a:pPr>
              <a:lnSpc>
                <a:spcPct val="150000"/>
              </a:lnSpc>
            </a:pPr>
            <a:r>
              <a:rPr kumimoji="1" lang="ja-JP" altLang="en-US" dirty="0" smtClean="0"/>
              <a:t>ほぼ同じ条件でそれぞれのフレームワークを用いて</a:t>
            </a:r>
            <a:endParaRPr kumimoji="1" lang="en-US" altLang="ja-JP" dirty="0" smtClean="0"/>
          </a:p>
          <a:p>
            <a:pPr>
              <a:lnSpc>
                <a:spcPct val="150000"/>
              </a:lnSpc>
            </a:pPr>
            <a:r>
              <a:rPr kumimoji="1" lang="ja-JP" altLang="en-US" dirty="0" smtClean="0"/>
              <a:t>同じモデルを作成</a:t>
            </a:r>
            <a:endParaRPr kumimoji="1" lang="en-US" altLang="ja-JP" dirty="0" smtClean="0"/>
          </a:p>
          <a:p>
            <a:endParaRPr kumimoji="1" lang="en-US" altLang="ja-JP" dirty="0"/>
          </a:p>
          <a:p>
            <a:pPr marL="285750" indent="-285750">
              <a:buFont typeface="Wingdings" charset="2"/>
              <a:buChar char="n"/>
            </a:pPr>
            <a:r>
              <a:rPr kumimoji="1" lang="ja-JP" altLang="en-US" dirty="0" smtClean="0"/>
              <a:t>データセット</a:t>
            </a:r>
            <a:r>
              <a:rPr kumimoji="1" lang="en-US" altLang="ja-JP" dirty="0" smtClean="0"/>
              <a:t> : </a:t>
            </a:r>
            <a:r>
              <a:rPr lang="en-US" altLang="ja-JP" dirty="0" smtClean="0"/>
              <a:t>Dog Breed Identification</a:t>
            </a:r>
          </a:p>
          <a:p>
            <a:endParaRPr kumimoji="1" lang="en-US" altLang="ja-JP" dirty="0"/>
          </a:p>
          <a:p>
            <a:pPr marL="285750" indent="-285750">
              <a:buFont typeface="Wingdings" charset="2"/>
              <a:buChar char="n"/>
            </a:pPr>
            <a:r>
              <a:rPr kumimoji="1" lang="ja-JP" altLang="en-US" dirty="0" smtClean="0"/>
              <a:t>ネットワークモデル</a:t>
            </a:r>
            <a:r>
              <a:rPr kumimoji="1" lang="en-US" altLang="ja-JP" dirty="0" smtClean="0"/>
              <a:t> : ResNet50,VGG16,VGG19</a:t>
            </a:r>
          </a:p>
        </p:txBody>
      </p:sp>
      <p:sp>
        <p:nvSpPr>
          <p:cNvPr id="6" name="下矢印 5"/>
          <p:cNvSpPr/>
          <p:nvPr/>
        </p:nvSpPr>
        <p:spPr>
          <a:xfrm>
            <a:off x="8214127" y="4591822"/>
            <a:ext cx="895350"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6235448" y="5088372"/>
            <a:ext cx="4852708" cy="97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Keras</a:t>
            </a:r>
            <a:r>
              <a:rPr kumimoji="1" lang="ja-JP" altLang="en-US" dirty="0" smtClean="0"/>
              <a:t>は他の二つのフレームワークに比べてかなり遅い</a:t>
            </a:r>
            <a:endParaRPr kumimoji="1" lang="ja-JP" altLang="en-US" dirty="0"/>
          </a:p>
        </p:txBody>
      </p:sp>
    </p:spTree>
    <p:extLst>
      <p:ext uri="{BB962C8B-B14F-4D97-AF65-F5344CB8AC3E}">
        <p14:creationId xmlns:p14="http://schemas.microsoft.com/office/powerpoint/2010/main" val="71165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Pytorch</a:t>
            </a:r>
            <a:r>
              <a:rPr kumimoji="1" lang="ja-JP" altLang="en-US" dirty="0" smtClean="0"/>
              <a:t>での実装</a:t>
            </a:r>
            <a:endParaRPr kumimoji="1" lang="ja-JP" altLang="en-US" dirty="0"/>
          </a:p>
        </p:txBody>
      </p:sp>
      <p:sp>
        <p:nvSpPr>
          <p:cNvPr id="3" name="コンテンツ プレースホルダー 2"/>
          <p:cNvSpPr>
            <a:spLocks noGrp="1"/>
          </p:cNvSpPr>
          <p:nvPr>
            <p:ph idx="1"/>
          </p:nvPr>
        </p:nvSpPr>
        <p:spPr>
          <a:xfrm>
            <a:off x="1371600" y="1728787"/>
            <a:ext cx="9601200" cy="4084184"/>
          </a:xfrm>
        </p:spPr>
        <p:txBody>
          <a:bodyPr>
            <a:normAutofit/>
          </a:bodyPr>
          <a:lstStyle/>
          <a:p>
            <a:r>
              <a:rPr kumimoji="1" lang="ja-JP" altLang="en-US" dirty="0" smtClean="0"/>
              <a:t>利点</a:t>
            </a:r>
            <a:endParaRPr kumimoji="1" lang="en-US" altLang="ja-JP" dirty="0" smtClean="0"/>
          </a:p>
          <a:p>
            <a:pPr>
              <a:buFont typeface="Arial" charset="0"/>
              <a:buChar char="•"/>
            </a:pPr>
            <a:r>
              <a:rPr lang="ja-JP" altLang="en-US" dirty="0" smtClean="0"/>
              <a:t>より詳細な部分の変更が可能</a:t>
            </a:r>
            <a:r>
              <a:rPr lang="en-US" altLang="ja-JP" dirty="0" smtClean="0"/>
              <a:t> </a:t>
            </a:r>
          </a:p>
          <a:p>
            <a:pPr>
              <a:buFont typeface="Arial" charset="0"/>
              <a:buChar char="•"/>
            </a:pPr>
            <a:r>
              <a:rPr kumimoji="1" lang="ja-JP" altLang="en-US" dirty="0" smtClean="0"/>
              <a:t>他の人が書いたコードが読みやすい</a:t>
            </a:r>
            <a:endParaRPr kumimoji="1" lang="en-US" altLang="ja-JP" dirty="0" smtClean="0"/>
          </a:p>
          <a:p>
            <a:pPr>
              <a:buFont typeface="Arial" charset="0"/>
              <a:buChar char="•"/>
            </a:pPr>
            <a:r>
              <a:rPr lang="ja-JP" altLang="en-US" dirty="0" smtClean="0"/>
              <a:t>バグが起きた際に対処する方法が複数存在</a:t>
            </a:r>
            <a:endParaRPr lang="en-US" altLang="ja-JP" dirty="0" smtClean="0"/>
          </a:p>
          <a:p>
            <a:pPr>
              <a:buFont typeface="Arial" charset="0"/>
              <a:buChar char="•"/>
            </a:pPr>
            <a:r>
              <a:rPr lang="ja-JP" altLang="en-US" dirty="0" smtClean="0"/>
              <a:t>計算速度は</a:t>
            </a:r>
            <a:r>
              <a:rPr lang="en-US" altLang="ja-JP" dirty="0" err="1" smtClean="0"/>
              <a:t>Tensorflow</a:t>
            </a:r>
            <a:r>
              <a:rPr lang="ja-JP" altLang="en-US" dirty="0" smtClean="0"/>
              <a:t>と同様に早い</a:t>
            </a:r>
            <a:endParaRPr lang="en-US" altLang="ja-JP" dirty="0" smtClean="0"/>
          </a:p>
          <a:p>
            <a:pPr>
              <a:buFont typeface="Arial" charset="0"/>
              <a:buChar char="•"/>
            </a:pPr>
            <a:endParaRPr kumimoji="1" lang="en-US" altLang="ja-JP" dirty="0"/>
          </a:p>
          <a:p>
            <a:pPr>
              <a:buFont typeface="Wingdings" charset="2"/>
              <a:buChar char="n"/>
            </a:pPr>
            <a:r>
              <a:rPr lang="ja-JP" altLang="en-US" dirty="0" smtClean="0"/>
              <a:t>欠点</a:t>
            </a:r>
            <a:endParaRPr lang="en-US" altLang="ja-JP" dirty="0" smtClean="0"/>
          </a:p>
          <a:p>
            <a:pPr>
              <a:buFont typeface="Arial" charset="0"/>
              <a:buChar char="•"/>
            </a:pPr>
            <a:r>
              <a:rPr kumimoji="1" lang="ja-JP" altLang="en-US" dirty="0" smtClean="0"/>
              <a:t>慣れるまではコードが少し複雑</a:t>
            </a:r>
            <a:endParaRPr kumimoji="1" lang="en-US" altLang="ja-JP" dirty="0" smtClean="0"/>
          </a:p>
          <a:p>
            <a:pPr>
              <a:buFont typeface="Arial" charset="0"/>
              <a:buChar char="•"/>
            </a:pPr>
            <a:r>
              <a:rPr kumimoji="1" lang="ja-JP" altLang="en-US" dirty="0" smtClean="0"/>
              <a:t>学習する際の重みの初期化や順伝播、誤差伝播の設定をする必要がある</a:t>
            </a:r>
            <a:endParaRPr kumimoji="1" lang="ja-JP" altLang="en-US" dirty="0"/>
          </a:p>
        </p:txBody>
      </p:sp>
    </p:spTree>
    <p:extLst>
      <p:ext uri="{BB962C8B-B14F-4D97-AF65-F5344CB8AC3E}">
        <p14:creationId xmlns:p14="http://schemas.microsoft.com/office/powerpoint/2010/main" val="1359208914"/>
      </p:ext>
    </p:extLst>
  </p:cSld>
  <p:clrMapOvr>
    <a:masterClrMapping/>
  </p:clrMapOvr>
</p:sld>
</file>

<file path=ppt/theme/theme1.xml><?xml version="1.0" encoding="utf-8"?>
<a:theme xmlns:a="http://schemas.openxmlformats.org/drawingml/2006/main" name="トリミン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トリミング</Template>
  <TotalTime>9042</TotalTime>
  <Words>738</Words>
  <Application>Microsoft Macintosh PowerPoint</Application>
  <PresentationFormat>ワイド画面</PresentationFormat>
  <Paragraphs>141</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Cambria Math</vt:lpstr>
      <vt:lpstr>Franklin Gothic Book</vt:lpstr>
      <vt:lpstr>Wingdings</vt:lpstr>
      <vt:lpstr>Yu Gothic</vt:lpstr>
      <vt:lpstr>メイリオ</vt:lpstr>
      <vt:lpstr>Arial</vt:lpstr>
      <vt:lpstr>トリミング</vt:lpstr>
      <vt:lpstr>グループミーティング</vt:lpstr>
      <vt:lpstr>今回の内容</vt:lpstr>
      <vt:lpstr>SEブロックの手法</vt:lpstr>
      <vt:lpstr>SEブロックの実装について</vt:lpstr>
      <vt:lpstr>Pytorch,Tensorflow,Kerasの違い</vt:lpstr>
      <vt:lpstr>Pytorch,Tensorflow,Kerasの違い</vt:lpstr>
      <vt:lpstr>Pytorch,Tensorflow,Kerasの違い</vt:lpstr>
      <vt:lpstr>Pytorch,Tensorflow,Kerasの違い</vt:lpstr>
      <vt:lpstr>Pytorchでの実装</vt:lpstr>
      <vt:lpstr>ResNet50の実装 (Pytorch)</vt:lpstr>
      <vt:lpstr>アプリ開発</vt:lpstr>
      <vt:lpstr>次回の内容</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グループミーティング</dc:title>
  <dc:creator>奥野　涼雅</dc:creator>
  <cp:lastModifiedBy>奥野　涼雅</cp:lastModifiedBy>
  <cp:revision>79</cp:revision>
  <dcterms:created xsi:type="dcterms:W3CDTF">2021-04-06T16:41:06Z</dcterms:created>
  <dcterms:modified xsi:type="dcterms:W3CDTF">2021-05-12T03:31:32Z</dcterms:modified>
</cp:coreProperties>
</file>