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4" r:id="rId4"/>
    <p:sldId id="283" r:id="rId5"/>
    <p:sldId id="282" r:id="rId6"/>
    <p:sldId id="284" r:id="rId7"/>
    <p:sldId id="286" r:id="rId8"/>
    <p:sldId id="285" r:id="rId9"/>
    <p:sldId id="28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6"/>
    <p:restoredTop sz="94653"/>
  </p:normalViewPr>
  <p:slideViewPr>
    <p:cSldViewPr snapToGrid="0" snapToObjects="1">
      <p:cViewPr>
        <p:scale>
          <a:sx n="63" d="100"/>
          <a:sy n="63" d="100"/>
        </p:scale>
        <p:origin x="1624" y="5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E1B19-DFA3-4247-A2B1-420AB4BBE874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562E-2FED-2C44-BF16-8B073E2D6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74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4562E-2FED-2C44-BF16-8B073E2D601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8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グループミーティング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M214135</a:t>
            </a:r>
            <a:r>
              <a:rPr kumimoji="1" lang="ja-JP" altLang="en-US" dirty="0" smtClean="0"/>
              <a:t>　奥野涼雅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7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次回の内容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01479" y="2171700"/>
            <a:ext cx="726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dirty="0" smtClean="0"/>
              <a:t>作成したデータセット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SE-ResNet50</a:t>
            </a:r>
            <a:r>
              <a:rPr kumimoji="1" lang="ja-JP" altLang="en-US" smtClean="0"/>
              <a:t>に適応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5581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</a:t>
            </a:r>
            <a:r>
              <a:rPr lang="ja-JP" altLang="en-US" dirty="0" smtClean="0"/>
              <a:t>ブロックの実装</a:t>
            </a:r>
            <a:endParaRPr lang="en-US" altLang="ja-JP" dirty="0" smtClean="0"/>
          </a:p>
          <a:p>
            <a:r>
              <a:rPr lang="ja-JP" altLang="en-US" dirty="0" smtClean="0"/>
              <a:t>アプリ開発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四角形: 角を丸くする 49">
            <a:extLst>
              <a:ext uri="{FF2B5EF4-FFF2-40B4-BE49-F238E27FC236}">
                <a16:creationId xmlns="" xmlns:a16="http://schemas.microsoft.com/office/drawing/2014/main" id="{5341B99F-B039-4EB0-B439-30281F2BA186}"/>
              </a:ext>
            </a:extLst>
          </p:cNvPr>
          <p:cNvSpPr/>
          <p:nvPr/>
        </p:nvSpPr>
        <p:spPr>
          <a:xfrm>
            <a:off x="6658200" y="4326969"/>
            <a:ext cx="3933601" cy="17624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2C22268-2F28-4215-BE8F-C6122C8C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3269"/>
            <a:ext cx="9601200" cy="1485900"/>
          </a:xfrm>
        </p:spPr>
        <p:txBody>
          <a:bodyPr/>
          <a:lstStyle/>
          <a:p>
            <a:r>
              <a:rPr lang="en-US" altLang="ja-JP" dirty="0" smtClean="0"/>
              <a:t>SE</a:t>
            </a:r>
            <a:r>
              <a:rPr lang="ja-JP" altLang="en-US" dirty="0" smtClean="0"/>
              <a:t>ブロックの</a:t>
            </a:r>
            <a:r>
              <a:rPr lang="ja-JP" altLang="en-US" dirty="0"/>
              <a:t>手法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6A67F784-57FD-49F3-97BE-0411876385F2}"/>
              </a:ext>
            </a:extLst>
          </p:cNvPr>
          <p:cNvSpPr txBox="1"/>
          <p:nvPr/>
        </p:nvSpPr>
        <p:spPr>
          <a:xfrm>
            <a:off x="1465088" y="1083450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従来の</a:t>
            </a:r>
            <a:r>
              <a:rPr kumimoji="1" lang="en-US" altLang="ja-JP" dirty="0"/>
              <a:t>CNN(</a:t>
            </a:r>
            <a:r>
              <a:rPr kumimoji="1" lang="ja-JP" altLang="en-US" dirty="0"/>
              <a:t>入力を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チャネル、出力を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チャネルとする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="" xmlns:a16="http://schemas.microsoft.com/office/drawing/2014/main" id="{1D935057-3C6F-4178-9E6B-DB6CE2C92DD7}"/>
              </a:ext>
            </a:extLst>
          </p:cNvPr>
          <p:cNvGrpSpPr/>
          <p:nvPr/>
        </p:nvGrpSpPr>
        <p:grpSpPr>
          <a:xfrm>
            <a:off x="1958829" y="1795510"/>
            <a:ext cx="1478466" cy="1485107"/>
            <a:chOff x="1719743" y="2188478"/>
            <a:chExt cx="1478466" cy="1485107"/>
          </a:xfrm>
        </p:grpSpPr>
        <p:sp>
          <p:nvSpPr>
            <p:cNvPr id="12" name="正方形/長方形 11">
              <a:extLst>
                <a:ext uri="{FF2B5EF4-FFF2-40B4-BE49-F238E27FC236}">
                  <a16:creationId xmlns="" xmlns:a16="http://schemas.microsoft.com/office/drawing/2014/main" id="{9D47B8DB-6CCF-4491-9443-C734955F4A80}"/>
                </a:ext>
              </a:extLst>
            </p:cNvPr>
            <p:cNvSpPr/>
            <p:nvPr/>
          </p:nvSpPr>
          <p:spPr>
            <a:xfrm>
              <a:off x="1974209" y="2188478"/>
              <a:ext cx="1224000" cy="122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="" xmlns:a16="http://schemas.microsoft.com/office/drawing/2014/main" id="{91779EFA-83C4-4855-B3A5-8F66AD7F395B}"/>
                </a:ext>
              </a:extLst>
            </p:cNvPr>
            <p:cNvSpPr/>
            <p:nvPr/>
          </p:nvSpPr>
          <p:spPr>
            <a:xfrm>
              <a:off x="1846976" y="2315361"/>
              <a:ext cx="1224000" cy="12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="" xmlns:a16="http://schemas.microsoft.com/office/drawing/2014/main" id="{8C836896-8DD0-46CC-B78E-61A7DC62D719}"/>
                </a:ext>
              </a:extLst>
            </p:cNvPr>
            <p:cNvSpPr/>
            <p:nvPr/>
          </p:nvSpPr>
          <p:spPr>
            <a:xfrm>
              <a:off x="1719743" y="2449585"/>
              <a:ext cx="1224000" cy="12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4B97598A-F157-47F8-A983-87E6F1D7D285}"/>
              </a:ext>
            </a:extLst>
          </p:cNvPr>
          <p:cNvGrpSpPr/>
          <p:nvPr/>
        </p:nvGrpSpPr>
        <p:grpSpPr>
          <a:xfrm>
            <a:off x="4099794" y="2112514"/>
            <a:ext cx="817178" cy="809155"/>
            <a:chOff x="4036877" y="2623989"/>
            <a:chExt cx="817178" cy="809155"/>
          </a:xfrm>
        </p:grpSpPr>
        <p:sp>
          <p:nvSpPr>
            <p:cNvPr id="15" name="正方形/長方形 14">
              <a:extLst>
                <a:ext uri="{FF2B5EF4-FFF2-40B4-BE49-F238E27FC236}">
                  <a16:creationId xmlns="" xmlns:a16="http://schemas.microsoft.com/office/drawing/2014/main" id="{AF4984B6-65F9-48A4-B8DB-607ADD405EED}"/>
                </a:ext>
              </a:extLst>
            </p:cNvPr>
            <p:cNvSpPr/>
            <p:nvPr/>
          </p:nvSpPr>
          <p:spPr>
            <a:xfrm>
              <a:off x="4206055" y="2623989"/>
              <a:ext cx="648000" cy="64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="" xmlns:a16="http://schemas.microsoft.com/office/drawing/2014/main" id="{EA7DEB7C-0B77-424C-9A2D-4C8E5559515C}"/>
                </a:ext>
              </a:extLst>
            </p:cNvPr>
            <p:cNvSpPr/>
            <p:nvPr/>
          </p:nvSpPr>
          <p:spPr>
            <a:xfrm>
              <a:off x="4036877" y="2785144"/>
              <a:ext cx="648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乗算記号 16">
            <a:extLst>
              <a:ext uri="{FF2B5EF4-FFF2-40B4-BE49-F238E27FC236}">
                <a16:creationId xmlns="" xmlns:a16="http://schemas.microsoft.com/office/drawing/2014/main" id="{8D5BBC44-3DCB-42D0-9518-EB639B52ED0F}"/>
              </a:ext>
            </a:extLst>
          </p:cNvPr>
          <p:cNvSpPr/>
          <p:nvPr/>
        </p:nvSpPr>
        <p:spPr>
          <a:xfrm>
            <a:off x="3547750" y="2336728"/>
            <a:ext cx="453380" cy="44034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CAEED330-EDC0-468E-8A0D-F3254E91DE83}"/>
              </a:ext>
            </a:extLst>
          </p:cNvPr>
          <p:cNvSpPr/>
          <p:nvPr/>
        </p:nvSpPr>
        <p:spPr>
          <a:xfrm>
            <a:off x="5610000" y="2691675"/>
            <a:ext cx="972000" cy="9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チャネル</a:t>
            </a:r>
            <a:r>
              <a:rPr kumimoji="1" lang="en-US" altLang="ja-JP" sz="1000" dirty="0">
                <a:solidFill>
                  <a:schemeClr val="tx1"/>
                </a:solidFill>
              </a:rPr>
              <a:t>2</a:t>
            </a:r>
            <a:r>
              <a:rPr kumimoji="1" lang="ja-JP" altLang="en-US" sz="1000" dirty="0">
                <a:solidFill>
                  <a:schemeClr val="tx1"/>
                </a:solidFill>
              </a:rPr>
              <a:t>の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出力結果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AB3EC012-D67E-421F-9220-2ED8F2BBB9B3}"/>
              </a:ext>
            </a:extLst>
          </p:cNvPr>
          <p:cNvSpPr/>
          <p:nvPr/>
        </p:nvSpPr>
        <p:spPr>
          <a:xfrm>
            <a:off x="5610000" y="1557675"/>
            <a:ext cx="972000" cy="9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チャネル</a:t>
            </a:r>
            <a:r>
              <a:rPr kumimoji="1" lang="en-US" altLang="ja-JP" sz="1000" dirty="0">
                <a:solidFill>
                  <a:schemeClr val="tx1"/>
                </a:solidFill>
              </a:rPr>
              <a:t>1</a:t>
            </a:r>
            <a:r>
              <a:rPr kumimoji="1" lang="ja-JP" altLang="en-US" sz="1000" dirty="0">
                <a:solidFill>
                  <a:schemeClr val="tx1"/>
                </a:solidFill>
              </a:rPr>
              <a:t>の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出力結果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="" xmlns:a16="http://schemas.microsoft.com/office/drawing/2014/main" id="{33CB0ADF-B638-40E3-AB28-A19B70B98770}"/>
              </a:ext>
            </a:extLst>
          </p:cNvPr>
          <p:cNvSpPr/>
          <p:nvPr/>
        </p:nvSpPr>
        <p:spPr>
          <a:xfrm>
            <a:off x="5121666" y="2324669"/>
            <a:ext cx="318781" cy="440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D5C23863-67E6-4529-AE1B-1697099EF9C2}"/>
              </a:ext>
            </a:extLst>
          </p:cNvPr>
          <p:cNvSpPr txBox="1"/>
          <p:nvPr/>
        </p:nvSpPr>
        <p:spPr>
          <a:xfrm>
            <a:off x="4063376" y="2687788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チャネル</a:t>
            </a:r>
            <a:r>
              <a:rPr kumimoji="1" lang="en-US" altLang="ja-JP" sz="800" dirty="0"/>
              <a:t>1</a:t>
            </a:r>
            <a:endParaRPr kumimoji="1" lang="ja-JP" altLang="en-US" sz="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200835A9-C5E5-4807-A6FF-A3DFFB761C13}"/>
              </a:ext>
            </a:extLst>
          </p:cNvPr>
          <p:cNvSpPr txBox="1"/>
          <p:nvPr/>
        </p:nvSpPr>
        <p:spPr>
          <a:xfrm>
            <a:off x="4211107" y="2097953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>
                    <a:lumMod val="95000"/>
                  </a:schemeClr>
                </a:solidFill>
              </a:rPr>
              <a:t>チャネル</a:t>
            </a:r>
            <a:r>
              <a:rPr kumimoji="1" lang="en-US" altLang="ja-JP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="" xmlns:a16="http://schemas.microsoft.com/office/drawing/2014/main" id="{268331A1-F4CB-4542-A175-1EE0D35D556B}"/>
              </a:ext>
            </a:extLst>
          </p:cNvPr>
          <p:cNvSpPr/>
          <p:nvPr/>
        </p:nvSpPr>
        <p:spPr>
          <a:xfrm>
            <a:off x="6842289" y="2326926"/>
            <a:ext cx="318781" cy="440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="" xmlns:a16="http://schemas.microsoft.com/office/drawing/2014/main" id="{5F704E07-B734-4241-A107-460317457742}"/>
              </a:ext>
            </a:extLst>
          </p:cNvPr>
          <p:cNvGrpSpPr/>
          <p:nvPr/>
        </p:nvGrpSpPr>
        <p:grpSpPr>
          <a:xfrm>
            <a:off x="7307649" y="2014977"/>
            <a:ext cx="1109628" cy="1131416"/>
            <a:chOff x="7083060" y="2679899"/>
            <a:chExt cx="1109628" cy="1131416"/>
          </a:xfrm>
        </p:grpSpPr>
        <p:sp>
          <p:nvSpPr>
            <p:cNvPr id="27" name="正方形/長方形 26">
              <a:extLst>
                <a:ext uri="{FF2B5EF4-FFF2-40B4-BE49-F238E27FC236}">
                  <a16:creationId xmlns="" xmlns:a16="http://schemas.microsoft.com/office/drawing/2014/main" id="{7856B6BF-B162-4884-B9FA-7F9FAC0E1977}"/>
                </a:ext>
              </a:extLst>
            </p:cNvPr>
            <p:cNvSpPr/>
            <p:nvPr/>
          </p:nvSpPr>
          <p:spPr>
            <a:xfrm>
              <a:off x="7220688" y="2679899"/>
              <a:ext cx="972000" cy="97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="" xmlns:a16="http://schemas.microsoft.com/office/drawing/2014/main" id="{4D11D9F0-53DD-4AF6-9550-E1337231275E}"/>
                </a:ext>
              </a:extLst>
            </p:cNvPr>
            <p:cNvSpPr/>
            <p:nvPr/>
          </p:nvSpPr>
          <p:spPr>
            <a:xfrm>
              <a:off x="7083060" y="2839315"/>
              <a:ext cx="972000" cy="9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6071CD8D-3FBC-41DD-8B52-6CAB719AE3F5}"/>
              </a:ext>
            </a:extLst>
          </p:cNvPr>
          <p:cNvSpPr txBox="1"/>
          <p:nvPr/>
        </p:nvSpPr>
        <p:spPr>
          <a:xfrm>
            <a:off x="1465088" y="3842256"/>
            <a:ext cx="751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ブロックを搭載した</a:t>
            </a:r>
            <a:r>
              <a:rPr kumimoji="1" lang="en-US" altLang="ja-JP" dirty="0" smtClean="0"/>
              <a:t>CNN(</a:t>
            </a:r>
            <a:r>
              <a:rPr kumimoji="1" lang="ja-JP" altLang="en-US" dirty="0"/>
              <a:t>入力を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チャネル、出力を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チャネルとする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="" xmlns:a16="http://schemas.microsoft.com/office/drawing/2014/main" id="{A69989B7-9E83-46C7-B2B1-757EBD34C73C}"/>
              </a:ext>
            </a:extLst>
          </p:cNvPr>
          <p:cNvGrpSpPr/>
          <p:nvPr/>
        </p:nvGrpSpPr>
        <p:grpSpPr>
          <a:xfrm>
            <a:off x="1958829" y="4567205"/>
            <a:ext cx="1478466" cy="1485107"/>
            <a:chOff x="1719743" y="2188478"/>
            <a:chExt cx="1478466" cy="1485107"/>
          </a:xfrm>
        </p:grpSpPr>
        <p:sp>
          <p:nvSpPr>
            <p:cNvPr id="32" name="正方形/長方形 31">
              <a:extLst>
                <a:ext uri="{FF2B5EF4-FFF2-40B4-BE49-F238E27FC236}">
                  <a16:creationId xmlns="" xmlns:a16="http://schemas.microsoft.com/office/drawing/2014/main" id="{463B1EA0-62ED-4678-9E94-092235DCBB19}"/>
                </a:ext>
              </a:extLst>
            </p:cNvPr>
            <p:cNvSpPr/>
            <p:nvPr/>
          </p:nvSpPr>
          <p:spPr>
            <a:xfrm>
              <a:off x="1974209" y="2188478"/>
              <a:ext cx="1224000" cy="122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="" xmlns:a16="http://schemas.microsoft.com/office/drawing/2014/main" id="{C951F1A8-4884-4B32-8794-C129C21D1B42}"/>
                </a:ext>
              </a:extLst>
            </p:cNvPr>
            <p:cNvSpPr/>
            <p:nvPr/>
          </p:nvSpPr>
          <p:spPr>
            <a:xfrm>
              <a:off x="1846976" y="2315361"/>
              <a:ext cx="1224000" cy="12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="" xmlns:a16="http://schemas.microsoft.com/office/drawing/2014/main" id="{EF1AA099-1BDA-44E7-B9E2-3DCF8500E9E0}"/>
                </a:ext>
              </a:extLst>
            </p:cNvPr>
            <p:cNvSpPr/>
            <p:nvPr/>
          </p:nvSpPr>
          <p:spPr>
            <a:xfrm>
              <a:off x="1719743" y="2449585"/>
              <a:ext cx="1224000" cy="12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="" xmlns:a16="http://schemas.microsoft.com/office/drawing/2014/main" id="{BC94A5F7-BC3E-48BB-BFCC-4B2C16524CF1}"/>
              </a:ext>
            </a:extLst>
          </p:cNvPr>
          <p:cNvGrpSpPr/>
          <p:nvPr/>
        </p:nvGrpSpPr>
        <p:grpSpPr>
          <a:xfrm>
            <a:off x="4099794" y="4884209"/>
            <a:ext cx="817178" cy="809155"/>
            <a:chOff x="4036877" y="2623989"/>
            <a:chExt cx="817178" cy="809155"/>
          </a:xfrm>
        </p:grpSpPr>
        <p:sp>
          <p:nvSpPr>
            <p:cNvPr id="36" name="正方形/長方形 35">
              <a:extLst>
                <a:ext uri="{FF2B5EF4-FFF2-40B4-BE49-F238E27FC236}">
                  <a16:creationId xmlns="" xmlns:a16="http://schemas.microsoft.com/office/drawing/2014/main" id="{03CE0A8F-9210-45BF-95EB-5A77EE2B3B24}"/>
                </a:ext>
              </a:extLst>
            </p:cNvPr>
            <p:cNvSpPr/>
            <p:nvPr/>
          </p:nvSpPr>
          <p:spPr>
            <a:xfrm>
              <a:off x="4206055" y="2623989"/>
              <a:ext cx="648000" cy="64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="" xmlns:a16="http://schemas.microsoft.com/office/drawing/2014/main" id="{7526A6B8-0912-4B33-ACD2-92F90395D25B}"/>
                </a:ext>
              </a:extLst>
            </p:cNvPr>
            <p:cNvSpPr/>
            <p:nvPr/>
          </p:nvSpPr>
          <p:spPr>
            <a:xfrm>
              <a:off x="4036877" y="2785144"/>
              <a:ext cx="648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乗算記号 37">
            <a:extLst>
              <a:ext uri="{FF2B5EF4-FFF2-40B4-BE49-F238E27FC236}">
                <a16:creationId xmlns="" xmlns:a16="http://schemas.microsoft.com/office/drawing/2014/main" id="{EF779C9B-EC7F-45B9-B45F-10FFF5C4AED1}"/>
              </a:ext>
            </a:extLst>
          </p:cNvPr>
          <p:cNvSpPr/>
          <p:nvPr/>
        </p:nvSpPr>
        <p:spPr>
          <a:xfrm>
            <a:off x="3547750" y="5108423"/>
            <a:ext cx="453380" cy="44034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DBA921B7-0713-4250-B7A1-D66B4B88443B}"/>
              </a:ext>
            </a:extLst>
          </p:cNvPr>
          <p:cNvSpPr/>
          <p:nvPr/>
        </p:nvSpPr>
        <p:spPr>
          <a:xfrm>
            <a:off x="5610000" y="5463370"/>
            <a:ext cx="972000" cy="9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チャネル</a:t>
            </a:r>
            <a:r>
              <a:rPr kumimoji="1" lang="en-US" altLang="ja-JP" sz="1000" dirty="0">
                <a:solidFill>
                  <a:schemeClr val="tx1"/>
                </a:solidFill>
              </a:rPr>
              <a:t>2</a:t>
            </a:r>
            <a:r>
              <a:rPr kumimoji="1" lang="ja-JP" altLang="en-US" sz="1000" dirty="0">
                <a:solidFill>
                  <a:schemeClr val="tx1"/>
                </a:solidFill>
              </a:rPr>
              <a:t>の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出力結果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EA8E6886-D494-4F55-83C2-1EED03A50B76}"/>
              </a:ext>
            </a:extLst>
          </p:cNvPr>
          <p:cNvSpPr/>
          <p:nvPr/>
        </p:nvSpPr>
        <p:spPr>
          <a:xfrm>
            <a:off x="5610000" y="4329370"/>
            <a:ext cx="972000" cy="9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チャネル</a:t>
            </a:r>
            <a:r>
              <a:rPr kumimoji="1" lang="en-US" altLang="ja-JP" sz="1000" dirty="0">
                <a:solidFill>
                  <a:schemeClr val="tx1"/>
                </a:solidFill>
              </a:rPr>
              <a:t>1</a:t>
            </a:r>
            <a:r>
              <a:rPr kumimoji="1" lang="ja-JP" altLang="en-US" sz="1000" dirty="0">
                <a:solidFill>
                  <a:schemeClr val="tx1"/>
                </a:solidFill>
              </a:rPr>
              <a:t>の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出力結果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="" xmlns:a16="http://schemas.microsoft.com/office/drawing/2014/main" id="{0AAF66F8-F864-4E47-B023-E87D79A3D4B9}"/>
              </a:ext>
            </a:extLst>
          </p:cNvPr>
          <p:cNvSpPr/>
          <p:nvPr/>
        </p:nvSpPr>
        <p:spPr>
          <a:xfrm>
            <a:off x="5121666" y="5096364"/>
            <a:ext cx="318781" cy="440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0ECB8DB6-9619-4B32-9183-18E29CB5AAE4}"/>
              </a:ext>
            </a:extLst>
          </p:cNvPr>
          <p:cNvSpPr txBox="1"/>
          <p:nvPr/>
        </p:nvSpPr>
        <p:spPr>
          <a:xfrm>
            <a:off x="4063376" y="5459483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チャネル</a:t>
            </a:r>
            <a:r>
              <a:rPr kumimoji="1" lang="en-US" altLang="ja-JP" sz="800" dirty="0"/>
              <a:t>1</a:t>
            </a:r>
            <a:endParaRPr kumimoji="1" lang="ja-JP" altLang="en-US" sz="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="" xmlns:a16="http://schemas.microsoft.com/office/drawing/2014/main" id="{0294F9E8-3DCF-49AF-BBE6-5EA6D7A857AA}"/>
              </a:ext>
            </a:extLst>
          </p:cNvPr>
          <p:cNvSpPr txBox="1"/>
          <p:nvPr/>
        </p:nvSpPr>
        <p:spPr>
          <a:xfrm>
            <a:off x="4211107" y="4869648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>
                    <a:lumMod val="95000"/>
                  </a:schemeClr>
                </a:solidFill>
              </a:rPr>
              <a:t>チャネル</a:t>
            </a:r>
            <a:r>
              <a:rPr kumimoji="1" lang="en-US" altLang="ja-JP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="" xmlns:a16="http://schemas.microsoft.com/office/drawing/2014/main" id="{267C5F8D-0262-4CD4-8BE0-9459AA936E3F}"/>
              </a:ext>
            </a:extLst>
          </p:cNvPr>
          <p:cNvSpPr txBox="1"/>
          <p:nvPr/>
        </p:nvSpPr>
        <p:spPr>
          <a:xfrm>
            <a:off x="6909607" y="5190659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チャネル間の重要度</a:t>
            </a:r>
            <a:r>
              <a:rPr kumimoji="1" lang="ja-JP" altLang="en-US" sz="1050" dirty="0"/>
              <a:t>を決定する</a:t>
            </a:r>
          </a:p>
        </p:txBody>
      </p:sp>
      <p:grpSp>
        <p:nvGrpSpPr>
          <p:cNvPr id="4" name="図形グループ 3"/>
          <p:cNvGrpSpPr/>
          <p:nvPr/>
        </p:nvGrpSpPr>
        <p:grpSpPr>
          <a:xfrm>
            <a:off x="9184055" y="4626520"/>
            <a:ext cx="1215896" cy="1195879"/>
            <a:chOff x="7232741" y="5025945"/>
            <a:chExt cx="1215896" cy="1195879"/>
          </a:xfrm>
        </p:grpSpPr>
        <p:grpSp>
          <p:nvGrpSpPr>
            <p:cNvPr id="45" name="グループ化 44">
              <a:extLst>
                <a:ext uri="{FF2B5EF4-FFF2-40B4-BE49-F238E27FC236}">
                  <a16:creationId xmlns="" xmlns:a16="http://schemas.microsoft.com/office/drawing/2014/main" id="{1B69BA24-D323-4649-88F2-8176CEB944A2}"/>
                </a:ext>
              </a:extLst>
            </p:cNvPr>
            <p:cNvGrpSpPr/>
            <p:nvPr/>
          </p:nvGrpSpPr>
          <p:grpSpPr>
            <a:xfrm>
              <a:off x="7232741" y="5025945"/>
              <a:ext cx="1184536" cy="1195879"/>
              <a:chOff x="7083060" y="2615436"/>
              <a:chExt cx="1184536" cy="1195879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A925BD3A-1F40-41AF-9918-AAC3671CE2E1}"/>
                  </a:ext>
                </a:extLst>
              </p:cNvPr>
              <p:cNvSpPr/>
              <p:nvPr/>
            </p:nvSpPr>
            <p:spPr>
              <a:xfrm>
                <a:off x="7295596" y="2615436"/>
                <a:ext cx="972000" cy="97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5EB7FF8C-8533-4498-8FF7-E22B4CACBFE7}"/>
                  </a:ext>
                </a:extLst>
              </p:cNvPr>
              <p:cNvSpPr/>
              <p:nvPr/>
            </p:nvSpPr>
            <p:spPr>
              <a:xfrm>
                <a:off x="7083060" y="2839315"/>
                <a:ext cx="972000" cy="9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="" xmlns:a16="http://schemas.microsoft.com/office/drawing/2014/main" id="{50B9C102-32C7-4A44-8770-F923C589D763}"/>
                </a:ext>
              </a:extLst>
            </p:cNvPr>
            <p:cNvSpPr txBox="1"/>
            <p:nvPr/>
          </p:nvSpPr>
          <p:spPr>
            <a:xfrm>
              <a:off x="7664448" y="5026829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重要度</a:t>
              </a:r>
              <a:r>
                <a:rPr kumimoji="1" lang="en-US" altLang="ja-JP" sz="1100" dirty="0"/>
                <a:t>:</a:t>
              </a:r>
              <a:r>
                <a:rPr kumimoji="1" lang="ja-JP" altLang="en-US" sz="1100" dirty="0"/>
                <a:t>低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="" xmlns:a16="http://schemas.microsoft.com/office/drawing/2014/main" id="{D366999F-77AF-4E85-9C2F-6C8EE4A20E12}"/>
                </a:ext>
              </a:extLst>
            </p:cNvPr>
            <p:cNvSpPr txBox="1"/>
            <p:nvPr/>
          </p:nvSpPr>
          <p:spPr>
            <a:xfrm>
              <a:off x="7232741" y="5945365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重要度</a:t>
              </a:r>
              <a:r>
                <a:rPr kumimoji="1" lang="en-US" altLang="ja-JP" sz="1100" dirty="0"/>
                <a:t>:</a:t>
              </a:r>
              <a:r>
                <a:rPr kumimoji="1" lang="ja-JP" altLang="en-US" sz="1100" dirty="0"/>
                <a:t>高</a:t>
              </a:r>
              <a:endParaRPr kumimoji="1" lang="en-US" altLang="ja-JP" sz="1100" dirty="0"/>
            </a:p>
          </p:txBody>
        </p:sp>
      </p:grpSp>
      <p:sp>
        <p:nvSpPr>
          <p:cNvPr id="53" name="矢印: 右 24">
            <a:extLst>
              <a:ext uri="{FF2B5EF4-FFF2-40B4-BE49-F238E27FC236}">
                <a16:creationId xmlns="" xmlns:a16="http://schemas.microsoft.com/office/drawing/2014/main" id="{268331A1-F4CB-4542-A175-1EE0D35D556B}"/>
              </a:ext>
            </a:extLst>
          </p:cNvPr>
          <p:cNvSpPr/>
          <p:nvPr/>
        </p:nvSpPr>
        <p:spPr>
          <a:xfrm>
            <a:off x="6797613" y="5452599"/>
            <a:ext cx="2211558" cy="440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矢印: 右 40">
            <a:extLst>
              <a:ext uri="{FF2B5EF4-FFF2-40B4-BE49-F238E27FC236}">
                <a16:creationId xmlns="" xmlns:a16="http://schemas.microsoft.com/office/drawing/2014/main" id="{0AAF66F8-F864-4E47-B023-E87D79A3D4B9}"/>
              </a:ext>
            </a:extLst>
          </p:cNvPr>
          <p:cNvSpPr/>
          <p:nvPr/>
        </p:nvSpPr>
        <p:spPr>
          <a:xfrm>
            <a:off x="6802696" y="4626520"/>
            <a:ext cx="318781" cy="44034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161070" y="4430525"/>
            <a:ext cx="1462230" cy="7486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SE Block</a:t>
            </a:r>
            <a:endParaRPr kumimoji="1" lang="ja-JP" altLang="en-US" sz="1600" dirty="0"/>
          </a:p>
        </p:txBody>
      </p:sp>
      <p:sp>
        <p:nvSpPr>
          <p:cNvPr id="56" name="矢印: 右 40">
            <a:extLst>
              <a:ext uri="{FF2B5EF4-FFF2-40B4-BE49-F238E27FC236}">
                <a16:creationId xmlns="" xmlns:a16="http://schemas.microsoft.com/office/drawing/2014/main" id="{0AAF66F8-F864-4E47-B023-E87D79A3D4B9}"/>
              </a:ext>
            </a:extLst>
          </p:cNvPr>
          <p:cNvSpPr/>
          <p:nvPr/>
        </p:nvSpPr>
        <p:spPr>
          <a:xfrm>
            <a:off x="8751894" y="4626520"/>
            <a:ext cx="318781" cy="44034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SE</a:t>
            </a:r>
            <a:r>
              <a:rPr kumimoji="1" lang="ja-JP" altLang="en-US" sz="3200" dirty="0" smtClean="0"/>
              <a:t>ブロックを搭載した際のネットワーク構造</a:t>
            </a:r>
            <a:endParaRPr kumimoji="1" lang="ja-JP" altLang="en-US" sz="3200" dirty="0"/>
          </a:p>
        </p:txBody>
      </p:sp>
      <p:grpSp>
        <p:nvGrpSpPr>
          <p:cNvPr id="409" name="図形グループ 408"/>
          <p:cNvGrpSpPr/>
          <p:nvPr/>
        </p:nvGrpSpPr>
        <p:grpSpPr>
          <a:xfrm>
            <a:off x="3707476" y="1428750"/>
            <a:ext cx="6716499" cy="5220831"/>
            <a:chOff x="1371600" y="1305462"/>
            <a:chExt cx="6716499" cy="5220831"/>
          </a:xfrm>
        </p:grpSpPr>
        <p:cxnSp>
          <p:nvCxnSpPr>
            <p:cNvPr id="164" name="直線コネクタ 163"/>
            <p:cNvCxnSpPr/>
            <p:nvPr/>
          </p:nvCxnSpPr>
          <p:spPr>
            <a:xfrm flipV="1">
              <a:off x="3105022" y="1598329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2241409" y="1588152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 flipV="1">
              <a:off x="2241855" y="1596556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 flipV="1">
              <a:off x="1722055" y="215024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正方形/長方形 178"/>
            <p:cNvSpPr/>
            <p:nvPr/>
          </p:nvSpPr>
          <p:spPr>
            <a:xfrm>
              <a:off x="1433113" y="1900140"/>
              <a:ext cx="358256" cy="37996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397894" y="1937782"/>
              <a:ext cx="358256" cy="3799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71600" y="1999498"/>
              <a:ext cx="358256" cy="3799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角丸四角形 181"/>
            <p:cNvSpPr/>
            <p:nvPr/>
          </p:nvSpPr>
          <p:spPr>
            <a:xfrm>
              <a:off x="1861925" y="1876071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183" name="角丸四角形 182"/>
            <p:cNvSpPr/>
            <p:nvPr/>
          </p:nvSpPr>
          <p:spPr>
            <a:xfrm>
              <a:off x="2276812" y="1871831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185" name="角丸四角形 184"/>
            <p:cNvSpPr/>
            <p:nvPr/>
          </p:nvSpPr>
          <p:spPr>
            <a:xfrm>
              <a:off x="2461523" y="1873730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186" name="角丸四角形 185"/>
            <p:cNvSpPr/>
            <p:nvPr/>
          </p:nvSpPr>
          <p:spPr>
            <a:xfrm>
              <a:off x="2635017" y="1871540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187" name="角丸四角形 186"/>
            <p:cNvSpPr/>
            <p:nvPr/>
          </p:nvSpPr>
          <p:spPr>
            <a:xfrm>
              <a:off x="3046656" y="1900140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193" name="角丸四角形 192"/>
            <p:cNvSpPr/>
            <p:nvPr/>
          </p:nvSpPr>
          <p:spPr>
            <a:xfrm>
              <a:off x="2461523" y="1305462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cxnSp>
          <p:nvCxnSpPr>
            <p:cNvPr id="196" name="直線コネクタ 195"/>
            <p:cNvCxnSpPr/>
            <p:nvPr/>
          </p:nvCxnSpPr>
          <p:spPr>
            <a:xfrm flipV="1">
              <a:off x="5322055" y="2150249"/>
              <a:ext cx="2657" cy="417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角丸四角形 196"/>
            <p:cNvSpPr/>
            <p:nvPr/>
          </p:nvSpPr>
          <p:spPr>
            <a:xfrm>
              <a:off x="2838537" y="1845131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直線コネクタ 198"/>
            <p:cNvCxnSpPr/>
            <p:nvPr/>
          </p:nvCxnSpPr>
          <p:spPr>
            <a:xfrm flipV="1">
              <a:off x="4133509" y="1606733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>
              <a:off x="3269896" y="1596556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flipV="1">
              <a:off x="3270342" y="1604960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角丸四角形 201"/>
            <p:cNvSpPr/>
            <p:nvPr/>
          </p:nvSpPr>
          <p:spPr>
            <a:xfrm>
              <a:off x="3305299" y="188023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03" name="角丸四角形 202"/>
            <p:cNvSpPr/>
            <p:nvPr/>
          </p:nvSpPr>
          <p:spPr>
            <a:xfrm>
              <a:off x="3490010" y="188213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04" name="角丸四角形 203"/>
            <p:cNvSpPr/>
            <p:nvPr/>
          </p:nvSpPr>
          <p:spPr>
            <a:xfrm>
              <a:off x="3663504" y="187994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05" name="角丸四角形 204"/>
            <p:cNvSpPr/>
            <p:nvPr/>
          </p:nvSpPr>
          <p:spPr>
            <a:xfrm>
              <a:off x="4075143" y="1908544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207" name="角丸四角形 206"/>
            <p:cNvSpPr/>
            <p:nvPr/>
          </p:nvSpPr>
          <p:spPr>
            <a:xfrm>
              <a:off x="3867024" y="1853535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直線コネクタ 207"/>
            <p:cNvCxnSpPr/>
            <p:nvPr/>
          </p:nvCxnSpPr>
          <p:spPr>
            <a:xfrm flipV="1">
              <a:off x="5151368" y="1606733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>
              <a:off x="4287755" y="1596556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/>
            <p:nvPr/>
          </p:nvCxnSpPr>
          <p:spPr>
            <a:xfrm flipV="1">
              <a:off x="4288201" y="1604960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角丸四角形 210"/>
            <p:cNvSpPr/>
            <p:nvPr/>
          </p:nvSpPr>
          <p:spPr>
            <a:xfrm>
              <a:off x="4323158" y="188023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12" name="角丸四角形 211"/>
            <p:cNvSpPr/>
            <p:nvPr/>
          </p:nvSpPr>
          <p:spPr>
            <a:xfrm>
              <a:off x="4507869" y="188213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13" name="角丸四角形 212"/>
            <p:cNvSpPr/>
            <p:nvPr/>
          </p:nvSpPr>
          <p:spPr>
            <a:xfrm>
              <a:off x="4681363" y="187994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14" name="角丸四角形 213"/>
            <p:cNvSpPr/>
            <p:nvPr/>
          </p:nvSpPr>
          <p:spPr>
            <a:xfrm>
              <a:off x="5093002" y="1908544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216" name="角丸四角形 215"/>
            <p:cNvSpPr/>
            <p:nvPr/>
          </p:nvSpPr>
          <p:spPr>
            <a:xfrm>
              <a:off x="4884883" y="1853535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217" name="直線コネクタ 216"/>
            <p:cNvCxnSpPr/>
            <p:nvPr/>
          </p:nvCxnSpPr>
          <p:spPr>
            <a:xfrm>
              <a:off x="1707687" y="2567456"/>
              <a:ext cx="3614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コネクタ 217"/>
            <p:cNvCxnSpPr/>
            <p:nvPr/>
          </p:nvCxnSpPr>
          <p:spPr>
            <a:xfrm flipH="1">
              <a:off x="1707688" y="2570563"/>
              <a:ext cx="0" cy="937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 flipV="1">
              <a:off x="1710904" y="3509332"/>
              <a:ext cx="42799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/>
            <p:cNvCxnSpPr/>
            <p:nvPr/>
          </p:nvCxnSpPr>
          <p:spPr>
            <a:xfrm flipV="1">
              <a:off x="2675809" y="2963668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/>
            <p:cNvCxnSpPr/>
            <p:nvPr/>
          </p:nvCxnSpPr>
          <p:spPr>
            <a:xfrm>
              <a:off x="1812196" y="2953491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/>
            <p:cNvCxnSpPr/>
            <p:nvPr/>
          </p:nvCxnSpPr>
          <p:spPr>
            <a:xfrm flipV="1">
              <a:off x="1812642" y="2961895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角丸四角形 276"/>
            <p:cNvSpPr/>
            <p:nvPr/>
          </p:nvSpPr>
          <p:spPr>
            <a:xfrm>
              <a:off x="1847599" y="3237170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78" name="角丸四角形 277"/>
            <p:cNvSpPr/>
            <p:nvPr/>
          </p:nvSpPr>
          <p:spPr>
            <a:xfrm>
              <a:off x="2032310" y="3239069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79" name="角丸四角形 278"/>
            <p:cNvSpPr/>
            <p:nvPr/>
          </p:nvSpPr>
          <p:spPr>
            <a:xfrm>
              <a:off x="2205804" y="3236879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80" name="角丸四角形 279"/>
            <p:cNvSpPr/>
            <p:nvPr/>
          </p:nvSpPr>
          <p:spPr>
            <a:xfrm>
              <a:off x="2617443" y="3265479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281" name="角丸四角形 280"/>
            <p:cNvSpPr/>
            <p:nvPr/>
          </p:nvSpPr>
          <p:spPr>
            <a:xfrm>
              <a:off x="2032310" y="2670801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82" name="角丸四角形 281"/>
            <p:cNvSpPr/>
            <p:nvPr/>
          </p:nvSpPr>
          <p:spPr>
            <a:xfrm>
              <a:off x="2409324" y="3210470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283" name="直線コネクタ 282"/>
            <p:cNvCxnSpPr/>
            <p:nvPr/>
          </p:nvCxnSpPr>
          <p:spPr>
            <a:xfrm flipV="1">
              <a:off x="3704296" y="2972072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/>
            <p:cNvCxnSpPr/>
            <p:nvPr/>
          </p:nvCxnSpPr>
          <p:spPr>
            <a:xfrm>
              <a:off x="2840683" y="2961895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/>
            <p:cNvCxnSpPr/>
            <p:nvPr/>
          </p:nvCxnSpPr>
          <p:spPr>
            <a:xfrm flipV="1">
              <a:off x="2841129" y="2970299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角丸四角形 285"/>
            <p:cNvSpPr/>
            <p:nvPr/>
          </p:nvSpPr>
          <p:spPr>
            <a:xfrm>
              <a:off x="2876086" y="324557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87" name="角丸四角形 286"/>
            <p:cNvSpPr/>
            <p:nvPr/>
          </p:nvSpPr>
          <p:spPr>
            <a:xfrm>
              <a:off x="3060797" y="324747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88" name="角丸四角形 287"/>
            <p:cNvSpPr/>
            <p:nvPr/>
          </p:nvSpPr>
          <p:spPr>
            <a:xfrm>
              <a:off x="3234291" y="324528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89" name="角丸四角形 288"/>
            <p:cNvSpPr/>
            <p:nvPr/>
          </p:nvSpPr>
          <p:spPr>
            <a:xfrm>
              <a:off x="3645930" y="3273883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291" name="角丸四角形 290"/>
            <p:cNvSpPr/>
            <p:nvPr/>
          </p:nvSpPr>
          <p:spPr>
            <a:xfrm>
              <a:off x="3437811" y="3218874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292" name="直線コネクタ 291"/>
            <p:cNvCxnSpPr/>
            <p:nvPr/>
          </p:nvCxnSpPr>
          <p:spPr>
            <a:xfrm flipV="1">
              <a:off x="4722155" y="2972072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コネクタ 292"/>
            <p:cNvCxnSpPr/>
            <p:nvPr/>
          </p:nvCxnSpPr>
          <p:spPr>
            <a:xfrm>
              <a:off x="3858542" y="2961895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/>
            <p:cNvCxnSpPr/>
            <p:nvPr/>
          </p:nvCxnSpPr>
          <p:spPr>
            <a:xfrm flipV="1">
              <a:off x="3858988" y="2970299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角丸四角形 294"/>
            <p:cNvSpPr/>
            <p:nvPr/>
          </p:nvSpPr>
          <p:spPr>
            <a:xfrm>
              <a:off x="3893945" y="324557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96" name="角丸四角形 295"/>
            <p:cNvSpPr/>
            <p:nvPr/>
          </p:nvSpPr>
          <p:spPr>
            <a:xfrm>
              <a:off x="4078656" y="324747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97" name="角丸四角形 296"/>
            <p:cNvSpPr/>
            <p:nvPr/>
          </p:nvSpPr>
          <p:spPr>
            <a:xfrm>
              <a:off x="4252150" y="324528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298" name="角丸四角形 297"/>
            <p:cNvSpPr/>
            <p:nvPr/>
          </p:nvSpPr>
          <p:spPr>
            <a:xfrm>
              <a:off x="4663789" y="3273883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00" name="角丸四角形 299"/>
            <p:cNvSpPr/>
            <p:nvPr/>
          </p:nvSpPr>
          <p:spPr>
            <a:xfrm>
              <a:off x="4455670" y="3218874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01" name="直線コネクタ 300"/>
            <p:cNvCxnSpPr/>
            <p:nvPr/>
          </p:nvCxnSpPr>
          <p:spPr>
            <a:xfrm flipV="1">
              <a:off x="5770115" y="2979285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/>
            <p:cNvCxnSpPr/>
            <p:nvPr/>
          </p:nvCxnSpPr>
          <p:spPr>
            <a:xfrm>
              <a:off x="4906502" y="2969108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/>
            <p:cNvCxnSpPr/>
            <p:nvPr/>
          </p:nvCxnSpPr>
          <p:spPr>
            <a:xfrm flipV="1">
              <a:off x="4906948" y="2977512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角丸四角形 303"/>
            <p:cNvSpPr/>
            <p:nvPr/>
          </p:nvSpPr>
          <p:spPr>
            <a:xfrm>
              <a:off x="4941905" y="3252787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05" name="角丸四角形 304"/>
            <p:cNvSpPr/>
            <p:nvPr/>
          </p:nvSpPr>
          <p:spPr>
            <a:xfrm>
              <a:off x="5126616" y="3254686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06" name="角丸四角形 305"/>
            <p:cNvSpPr/>
            <p:nvPr/>
          </p:nvSpPr>
          <p:spPr>
            <a:xfrm>
              <a:off x="5300110" y="3252496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07" name="角丸四角形 306"/>
            <p:cNvSpPr/>
            <p:nvPr/>
          </p:nvSpPr>
          <p:spPr>
            <a:xfrm>
              <a:off x="5711749" y="3281096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09" name="角丸四角形 308"/>
            <p:cNvSpPr/>
            <p:nvPr/>
          </p:nvSpPr>
          <p:spPr>
            <a:xfrm>
              <a:off x="5503630" y="3226087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11" name="直線コネクタ 310"/>
            <p:cNvCxnSpPr/>
            <p:nvPr/>
          </p:nvCxnSpPr>
          <p:spPr>
            <a:xfrm flipV="1">
              <a:off x="5994548" y="3505520"/>
              <a:ext cx="2657" cy="417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コネクタ 311"/>
            <p:cNvCxnSpPr/>
            <p:nvPr/>
          </p:nvCxnSpPr>
          <p:spPr>
            <a:xfrm flipV="1">
              <a:off x="1707687" y="3922727"/>
              <a:ext cx="42799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/>
            <p:cNvCxnSpPr/>
            <p:nvPr/>
          </p:nvCxnSpPr>
          <p:spPr>
            <a:xfrm flipH="1">
              <a:off x="1707687" y="3922727"/>
              <a:ext cx="0" cy="937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/>
            <p:cNvCxnSpPr/>
            <p:nvPr/>
          </p:nvCxnSpPr>
          <p:spPr>
            <a:xfrm>
              <a:off x="1707687" y="4856316"/>
              <a:ext cx="6380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コネクタ 316"/>
            <p:cNvCxnSpPr/>
            <p:nvPr/>
          </p:nvCxnSpPr>
          <p:spPr>
            <a:xfrm flipV="1">
              <a:off x="2643763" y="4314970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コネクタ 317"/>
            <p:cNvCxnSpPr/>
            <p:nvPr/>
          </p:nvCxnSpPr>
          <p:spPr>
            <a:xfrm>
              <a:off x="1780150" y="4304793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コネクタ 318"/>
            <p:cNvCxnSpPr/>
            <p:nvPr/>
          </p:nvCxnSpPr>
          <p:spPr>
            <a:xfrm flipV="1">
              <a:off x="1780596" y="4313197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角丸四角形 319"/>
            <p:cNvSpPr/>
            <p:nvPr/>
          </p:nvSpPr>
          <p:spPr>
            <a:xfrm>
              <a:off x="1815553" y="4588472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21" name="角丸四角形 320"/>
            <p:cNvSpPr/>
            <p:nvPr/>
          </p:nvSpPr>
          <p:spPr>
            <a:xfrm>
              <a:off x="2000264" y="4590371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22" name="角丸四角形 321"/>
            <p:cNvSpPr/>
            <p:nvPr/>
          </p:nvSpPr>
          <p:spPr>
            <a:xfrm>
              <a:off x="2173758" y="4588181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23" name="角丸四角形 322"/>
            <p:cNvSpPr/>
            <p:nvPr/>
          </p:nvSpPr>
          <p:spPr>
            <a:xfrm>
              <a:off x="2585397" y="4616781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24" name="角丸四角形 323"/>
            <p:cNvSpPr/>
            <p:nvPr/>
          </p:nvSpPr>
          <p:spPr>
            <a:xfrm>
              <a:off x="2000264" y="402210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25" name="角丸四角形 324"/>
            <p:cNvSpPr/>
            <p:nvPr/>
          </p:nvSpPr>
          <p:spPr>
            <a:xfrm>
              <a:off x="2377278" y="4561772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26" name="直線コネクタ 325"/>
            <p:cNvCxnSpPr/>
            <p:nvPr/>
          </p:nvCxnSpPr>
          <p:spPr>
            <a:xfrm flipV="1">
              <a:off x="3672250" y="4323374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>
              <a:off x="2808637" y="4313197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/>
            <p:nvPr/>
          </p:nvCxnSpPr>
          <p:spPr>
            <a:xfrm flipV="1">
              <a:off x="2809083" y="4321601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角丸四角形 328"/>
            <p:cNvSpPr/>
            <p:nvPr/>
          </p:nvSpPr>
          <p:spPr>
            <a:xfrm>
              <a:off x="2844040" y="4596876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30" name="角丸四角形 329"/>
            <p:cNvSpPr/>
            <p:nvPr/>
          </p:nvSpPr>
          <p:spPr>
            <a:xfrm>
              <a:off x="3028751" y="459877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31" name="角丸四角形 330"/>
            <p:cNvSpPr/>
            <p:nvPr/>
          </p:nvSpPr>
          <p:spPr>
            <a:xfrm>
              <a:off x="3202245" y="459658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32" name="角丸四角形 331"/>
            <p:cNvSpPr/>
            <p:nvPr/>
          </p:nvSpPr>
          <p:spPr>
            <a:xfrm>
              <a:off x="3613884" y="4625185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34" name="角丸四角形 333"/>
            <p:cNvSpPr/>
            <p:nvPr/>
          </p:nvSpPr>
          <p:spPr>
            <a:xfrm>
              <a:off x="3405765" y="4570176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35" name="直線コネクタ 334"/>
            <p:cNvCxnSpPr/>
            <p:nvPr/>
          </p:nvCxnSpPr>
          <p:spPr>
            <a:xfrm flipV="1">
              <a:off x="4690109" y="4323374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コネクタ 335"/>
            <p:cNvCxnSpPr/>
            <p:nvPr/>
          </p:nvCxnSpPr>
          <p:spPr>
            <a:xfrm>
              <a:off x="3826496" y="4313197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/>
            <p:nvPr/>
          </p:nvCxnSpPr>
          <p:spPr>
            <a:xfrm flipV="1">
              <a:off x="3826942" y="4321601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角丸四角形 337"/>
            <p:cNvSpPr/>
            <p:nvPr/>
          </p:nvSpPr>
          <p:spPr>
            <a:xfrm>
              <a:off x="3861899" y="4596876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39" name="角丸四角形 338"/>
            <p:cNvSpPr/>
            <p:nvPr/>
          </p:nvSpPr>
          <p:spPr>
            <a:xfrm>
              <a:off x="4046610" y="459877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40" name="角丸四角形 339"/>
            <p:cNvSpPr/>
            <p:nvPr/>
          </p:nvSpPr>
          <p:spPr>
            <a:xfrm>
              <a:off x="4220104" y="459658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41" name="角丸四角形 340"/>
            <p:cNvSpPr/>
            <p:nvPr/>
          </p:nvSpPr>
          <p:spPr>
            <a:xfrm>
              <a:off x="4631743" y="4625185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43" name="角丸四角形 342"/>
            <p:cNvSpPr/>
            <p:nvPr/>
          </p:nvSpPr>
          <p:spPr>
            <a:xfrm>
              <a:off x="4423624" y="4570176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44" name="直線コネクタ 343"/>
            <p:cNvCxnSpPr/>
            <p:nvPr/>
          </p:nvCxnSpPr>
          <p:spPr>
            <a:xfrm flipV="1">
              <a:off x="5738069" y="4318313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>
              <a:off x="4874456" y="4308136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4874902" y="4316540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角丸四角形 346"/>
            <p:cNvSpPr/>
            <p:nvPr/>
          </p:nvSpPr>
          <p:spPr>
            <a:xfrm>
              <a:off x="4909859" y="459181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48" name="角丸四角形 347"/>
            <p:cNvSpPr/>
            <p:nvPr/>
          </p:nvSpPr>
          <p:spPr>
            <a:xfrm>
              <a:off x="5094570" y="459371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49" name="角丸四角形 348"/>
            <p:cNvSpPr/>
            <p:nvPr/>
          </p:nvSpPr>
          <p:spPr>
            <a:xfrm>
              <a:off x="5268064" y="459152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50" name="角丸四角形 349"/>
            <p:cNvSpPr/>
            <p:nvPr/>
          </p:nvSpPr>
          <p:spPr>
            <a:xfrm>
              <a:off x="5679703" y="4620124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52" name="角丸四角形 351"/>
            <p:cNvSpPr/>
            <p:nvPr/>
          </p:nvSpPr>
          <p:spPr>
            <a:xfrm>
              <a:off x="5471584" y="4565115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55" name="直線コネクタ 354"/>
            <p:cNvCxnSpPr/>
            <p:nvPr/>
          </p:nvCxnSpPr>
          <p:spPr>
            <a:xfrm flipV="1">
              <a:off x="6758647" y="4320031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>
              <a:off x="5895034" y="4309854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V="1">
              <a:off x="5895480" y="4318258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角丸四角形 357"/>
            <p:cNvSpPr/>
            <p:nvPr/>
          </p:nvSpPr>
          <p:spPr>
            <a:xfrm>
              <a:off x="5930437" y="459353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59" name="角丸四角形 358"/>
            <p:cNvSpPr/>
            <p:nvPr/>
          </p:nvSpPr>
          <p:spPr>
            <a:xfrm>
              <a:off x="6115148" y="4595432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60" name="角丸四角形 359"/>
            <p:cNvSpPr/>
            <p:nvPr/>
          </p:nvSpPr>
          <p:spPr>
            <a:xfrm>
              <a:off x="6288642" y="4593242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61" name="角丸四角形 360"/>
            <p:cNvSpPr/>
            <p:nvPr/>
          </p:nvSpPr>
          <p:spPr>
            <a:xfrm>
              <a:off x="6700281" y="4621842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63" name="角丸四角形 362"/>
            <p:cNvSpPr/>
            <p:nvPr/>
          </p:nvSpPr>
          <p:spPr>
            <a:xfrm>
              <a:off x="6492162" y="4566833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64" name="直線コネクタ 363"/>
            <p:cNvCxnSpPr/>
            <p:nvPr/>
          </p:nvCxnSpPr>
          <p:spPr>
            <a:xfrm flipV="1">
              <a:off x="7806607" y="4314970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コネクタ 364"/>
            <p:cNvCxnSpPr/>
            <p:nvPr/>
          </p:nvCxnSpPr>
          <p:spPr>
            <a:xfrm>
              <a:off x="6942994" y="4304793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/>
            <p:nvPr/>
          </p:nvCxnSpPr>
          <p:spPr>
            <a:xfrm flipV="1">
              <a:off x="6943440" y="4313197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角丸四角形 366"/>
            <p:cNvSpPr/>
            <p:nvPr/>
          </p:nvSpPr>
          <p:spPr>
            <a:xfrm>
              <a:off x="6978397" y="4588472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68" name="角丸四角形 367"/>
            <p:cNvSpPr/>
            <p:nvPr/>
          </p:nvSpPr>
          <p:spPr>
            <a:xfrm>
              <a:off x="7163108" y="4590371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69" name="角丸四角形 368"/>
            <p:cNvSpPr/>
            <p:nvPr/>
          </p:nvSpPr>
          <p:spPr>
            <a:xfrm>
              <a:off x="7336602" y="4588181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70" name="角丸四角形 369"/>
            <p:cNvSpPr/>
            <p:nvPr/>
          </p:nvSpPr>
          <p:spPr>
            <a:xfrm>
              <a:off x="7748241" y="4616781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72" name="角丸四角形 371"/>
            <p:cNvSpPr/>
            <p:nvPr/>
          </p:nvSpPr>
          <p:spPr>
            <a:xfrm>
              <a:off x="7540122" y="4561772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74" name="直線コネクタ 373"/>
            <p:cNvCxnSpPr/>
            <p:nvPr/>
          </p:nvCxnSpPr>
          <p:spPr>
            <a:xfrm flipV="1">
              <a:off x="8084114" y="4860443"/>
              <a:ext cx="2657" cy="417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コネクタ 374"/>
            <p:cNvCxnSpPr/>
            <p:nvPr/>
          </p:nvCxnSpPr>
          <p:spPr>
            <a:xfrm>
              <a:off x="1701061" y="5277650"/>
              <a:ext cx="6380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コネクタ 375"/>
            <p:cNvCxnSpPr/>
            <p:nvPr/>
          </p:nvCxnSpPr>
          <p:spPr>
            <a:xfrm flipH="1">
              <a:off x="1701061" y="5277650"/>
              <a:ext cx="0" cy="937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矢印コネクタ 376"/>
            <p:cNvCxnSpPr/>
            <p:nvPr/>
          </p:nvCxnSpPr>
          <p:spPr>
            <a:xfrm>
              <a:off x="1701061" y="6214804"/>
              <a:ext cx="36598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コネクタ 377"/>
            <p:cNvCxnSpPr/>
            <p:nvPr/>
          </p:nvCxnSpPr>
          <p:spPr>
            <a:xfrm flipV="1">
              <a:off x="2617197" y="5667192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コネクタ 378"/>
            <p:cNvCxnSpPr/>
            <p:nvPr/>
          </p:nvCxnSpPr>
          <p:spPr>
            <a:xfrm>
              <a:off x="1753584" y="5657015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コネクタ 379"/>
            <p:cNvCxnSpPr/>
            <p:nvPr/>
          </p:nvCxnSpPr>
          <p:spPr>
            <a:xfrm flipV="1">
              <a:off x="1754030" y="5665419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角丸四角形 380"/>
            <p:cNvSpPr/>
            <p:nvPr/>
          </p:nvSpPr>
          <p:spPr>
            <a:xfrm>
              <a:off x="1788987" y="5940694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82" name="角丸四角形 381"/>
            <p:cNvSpPr/>
            <p:nvPr/>
          </p:nvSpPr>
          <p:spPr>
            <a:xfrm>
              <a:off x="1973698" y="594259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83" name="角丸四角形 382"/>
            <p:cNvSpPr/>
            <p:nvPr/>
          </p:nvSpPr>
          <p:spPr>
            <a:xfrm>
              <a:off x="2147192" y="5940403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84" name="角丸四角形 383"/>
            <p:cNvSpPr/>
            <p:nvPr/>
          </p:nvSpPr>
          <p:spPr>
            <a:xfrm>
              <a:off x="2558831" y="5969003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85" name="角丸四角形 384"/>
            <p:cNvSpPr/>
            <p:nvPr/>
          </p:nvSpPr>
          <p:spPr>
            <a:xfrm>
              <a:off x="1973698" y="5374325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86" name="角丸四角形 385"/>
            <p:cNvSpPr/>
            <p:nvPr/>
          </p:nvSpPr>
          <p:spPr>
            <a:xfrm>
              <a:off x="2350712" y="5913994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87" name="直線コネクタ 386"/>
            <p:cNvCxnSpPr/>
            <p:nvPr/>
          </p:nvCxnSpPr>
          <p:spPr>
            <a:xfrm flipV="1">
              <a:off x="3645684" y="5675596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/>
            <p:nvPr/>
          </p:nvCxnSpPr>
          <p:spPr>
            <a:xfrm>
              <a:off x="2782071" y="5665419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 flipV="1">
              <a:off x="2782517" y="5673823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角丸四角形 389"/>
            <p:cNvSpPr/>
            <p:nvPr/>
          </p:nvSpPr>
          <p:spPr>
            <a:xfrm>
              <a:off x="2817474" y="5949098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91" name="角丸四角形 390"/>
            <p:cNvSpPr/>
            <p:nvPr/>
          </p:nvSpPr>
          <p:spPr>
            <a:xfrm>
              <a:off x="3002185" y="5950997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92" name="角丸四角形 391"/>
            <p:cNvSpPr/>
            <p:nvPr/>
          </p:nvSpPr>
          <p:spPr>
            <a:xfrm>
              <a:off x="3175679" y="5948807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393" name="角丸四角形 392"/>
            <p:cNvSpPr/>
            <p:nvPr/>
          </p:nvSpPr>
          <p:spPr>
            <a:xfrm>
              <a:off x="3587318" y="5977407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395" name="角丸四角形 394"/>
            <p:cNvSpPr/>
            <p:nvPr/>
          </p:nvSpPr>
          <p:spPr>
            <a:xfrm>
              <a:off x="3379199" y="5922398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96" name="直線コネクタ 395"/>
            <p:cNvCxnSpPr/>
            <p:nvPr/>
          </p:nvCxnSpPr>
          <p:spPr>
            <a:xfrm flipV="1">
              <a:off x="4663543" y="5675596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コネクタ 396"/>
            <p:cNvCxnSpPr/>
            <p:nvPr/>
          </p:nvCxnSpPr>
          <p:spPr>
            <a:xfrm>
              <a:off x="3799930" y="5665419"/>
              <a:ext cx="86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コネクタ 397"/>
            <p:cNvCxnSpPr/>
            <p:nvPr/>
          </p:nvCxnSpPr>
          <p:spPr>
            <a:xfrm flipV="1">
              <a:off x="3800376" y="5673823"/>
              <a:ext cx="0" cy="547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角丸四角形 398"/>
            <p:cNvSpPr/>
            <p:nvPr/>
          </p:nvSpPr>
          <p:spPr>
            <a:xfrm>
              <a:off x="3835333" y="5949098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400" name="角丸四角形 399"/>
            <p:cNvSpPr/>
            <p:nvPr/>
          </p:nvSpPr>
          <p:spPr>
            <a:xfrm>
              <a:off x="4020044" y="5950997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401" name="角丸四角形 400"/>
            <p:cNvSpPr/>
            <p:nvPr/>
          </p:nvSpPr>
          <p:spPr>
            <a:xfrm>
              <a:off x="4193538" y="5948807"/>
              <a:ext cx="116588" cy="514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500" dirty="0"/>
                <a:t>Conv</a:t>
              </a:r>
              <a:endParaRPr kumimoji="1" lang="ja-JP" altLang="en-US" sz="500" dirty="0"/>
            </a:p>
          </p:txBody>
        </p:sp>
        <p:sp>
          <p:nvSpPr>
            <p:cNvPr id="402" name="角丸四角形 401"/>
            <p:cNvSpPr/>
            <p:nvPr/>
          </p:nvSpPr>
          <p:spPr>
            <a:xfrm>
              <a:off x="4605177" y="5977407"/>
              <a:ext cx="118395" cy="4328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400" dirty="0"/>
                <a:t>ADD</a:t>
              </a:r>
              <a:endParaRPr kumimoji="1" lang="ja-JP" altLang="en-US" sz="400" dirty="0"/>
            </a:p>
          </p:txBody>
        </p:sp>
        <p:sp>
          <p:nvSpPr>
            <p:cNvPr id="404" name="角丸四角形 403"/>
            <p:cNvSpPr/>
            <p:nvPr/>
          </p:nvSpPr>
          <p:spPr>
            <a:xfrm>
              <a:off x="4397058" y="5922398"/>
              <a:ext cx="122400" cy="576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bg1"/>
                  </a:solidFill>
                </a:rPr>
                <a:t>SE</a:t>
              </a:r>
              <a:r>
                <a:rPr kumimoji="1" lang="ja-JP" altLang="en-US" sz="600" dirty="0" smtClean="0">
                  <a:solidFill>
                    <a:schemeClr val="bg1"/>
                  </a:solidFill>
                </a:rPr>
                <a:t>ブロック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5" name="角丸四角形 404"/>
            <p:cNvSpPr/>
            <p:nvPr/>
          </p:nvSpPr>
          <p:spPr>
            <a:xfrm>
              <a:off x="2032961" y="1809679"/>
              <a:ext cx="150851" cy="6294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700" dirty="0" err="1"/>
                <a:t>MaxPool</a:t>
              </a:r>
              <a:endParaRPr kumimoji="1" lang="ja-JP" altLang="en-US" sz="700" dirty="0"/>
            </a:p>
          </p:txBody>
        </p:sp>
        <p:sp>
          <p:nvSpPr>
            <p:cNvPr id="406" name="角丸四角形 405"/>
            <p:cNvSpPr/>
            <p:nvPr/>
          </p:nvSpPr>
          <p:spPr>
            <a:xfrm>
              <a:off x="4815841" y="5896849"/>
              <a:ext cx="150851" cy="6294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700" dirty="0" err="1"/>
                <a:t>MaxPool</a:t>
              </a:r>
              <a:endParaRPr kumimoji="1" lang="ja-JP" altLang="en-US" sz="700" dirty="0"/>
            </a:p>
          </p:txBody>
        </p:sp>
        <p:sp>
          <p:nvSpPr>
            <p:cNvPr id="407" name="角丸四角形 406"/>
            <p:cNvSpPr/>
            <p:nvPr/>
          </p:nvSpPr>
          <p:spPr>
            <a:xfrm>
              <a:off x="5073385" y="6009771"/>
              <a:ext cx="99907" cy="38444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800" dirty="0"/>
                <a:t>FC</a:t>
              </a:r>
              <a:endParaRPr kumimoji="1" lang="ja-JP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98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ブロックの実装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2412876"/>
            <a:ext cx="963038" cy="3773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2928895"/>
            <a:ext cx="963038" cy="3773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Conv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1371600" y="3467313"/>
            <a:ext cx="963038" cy="3773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MaxPool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1371600" y="4005731"/>
            <a:ext cx="963038" cy="3773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Conv</a:t>
            </a:r>
            <a:endParaRPr kumimoji="1"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1371600" y="4544149"/>
            <a:ext cx="963038" cy="3773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MaxPool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1371600" y="6028432"/>
            <a:ext cx="963038" cy="3773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FC</a:t>
            </a:r>
            <a:endParaRPr kumimoji="1" lang="ja-JP" altLang="en-US" sz="12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853119" y="2790217"/>
            <a:ext cx="0" cy="138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853119" y="3306237"/>
            <a:ext cx="0" cy="161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853119" y="3844654"/>
            <a:ext cx="0" cy="161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53119" y="4383072"/>
            <a:ext cx="0" cy="161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0"/>
          </p:cNvCxnSpPr>
          <p:nvPr/>
        </p:nvCxnSpPr>
        <p:spPr>
          <a:xfrm>
            <a:off x="1853119" y="4921490"/>
            <a:ext cx="0" cy="1106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334638" y="5082567"/>
            <a:ext cx="963038" cy="3773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SEBlock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>
            <a:stCxn id="8" idx="3"/>
          </p:cNvCxnSpPr>
          <p:nvPr/>
        </p:nvCxnSpPr>
        <p:spPr>
          <a:xfrm flipV="1">
            <a:off x="2334638" y="4732819"/>
            <a:ext cx="48151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824948" y="4732819"/>
            <a:ext cx="1" cy="349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5" idx="2"/>
          </p:cNvCxnSpPr>
          <p:nvPr/>
        </p:nvCxnSpPr>
        <p:spPr>
          <a:xfrm flipH="1">
            <a:off x="2816156" y="5459908"/>
            <a:ext cx="1" cy="277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1853119" y="5717513"/>
            <a:ext cx="9806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11388" y="18023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データセット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7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ブロックの実装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371600" y="1428750"/>
                <a:ext cx="62007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charset="2"/>
                  <a:buChar char="n"/>
                </a:pPr>
                <a:r>
                  <a:rPr lang="ja-JP" altLang="en-US" dirty="0" smtClean="0"/>
                  <a:t>データセット</a:t>
                </a:r>
                <a:r>
                  <a:rPr lang="en-US" altLang="ja-JP" dirty="0" smtClean="0"/>
                  <a:t> : </a:t>
                </a:r>
                <a:r>
                  <a:rPr lang="en-US" altLang="ja-JP" dirty="0" err="1" smtClean="0"/>
                  <a:t>FashionMnist</a:t>
                </a:r>
                <a:r>
                  <a:rPr lang="en-US" altLang="ja-JP" dirty="0" smtClean="0"/>
                  <a:t> 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charset="0"/>
                      </a:rPr>
                      <m:t>28 </m:t>
                    </m:r>
                    <m:r>
                      <a:rPr kumimoji="1"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× 28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のサイズ、</a:t>
                </a:r>
                <a:r>
                  <a:rPr kumimoji="1" lang="en-US" altLang="ja-JP" dirty="0"/>
                  <a:t>0(</a:t>
                </a:r>
                <a:r>
                  <a:rPr lang="ja-JP" altLang="en-US" dirty="0"/>
                  <a:t>白</a:t>
                </a:r>
                <a:r>
                  <a:rPr kumimoji="1" lang="en-US" altLang="ja-JP" dirty="0"/>
                  <a:t>)~255(</a:t>
                </a:r>
                <a:r>
                  <a:rPr kumimoji="1" lang="ja-JP" altLang="en-US" dirty="0"/>
                  <a:t>黒</a:t>
                </a:r>
                <a:r>
                  <a:rPr kumimoji="1" lang="en-US" altLang="ja-JP" dirty="0"/>
                  <a:t>)</a:t>
                </a:r>
                <a:r>
                  <a:rPr lang="ja-JP" altLang="en-US" dirty="0"/>
                  <a:t>で表現される</a:t>
                </a:r>
                <a:r>
                  <a:rPr kumimoji="1" lang="ja-JP" altLang="en-US" dirty="0"/>
                  <a:t>画像データ</a:t>
                </a:r>
                <a:endParaRPr kumimoji="1" lang="en-US" altLang="ja-JP" dirty="0"/>
              </a:p>
              <a:p>
                <a:pPr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ja-JP" altLang="en-US" dirty="0"/>
                  <a:t>訓練データ</a:t>
                </a:r>
                <a:r>
                  <a:rPr lang="en-US" altLang="ja-JP" dirty="0"/>
                  <a:t>(60000</a:t>
                </a:r>
                <a:r>
                  <a:rPr lang="ja-JP" altLang="en-US" dirty="0"/>
                  <a:t>枚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とテストデータ</a:t>
                </a:r>
                <a:r>
                  <a:rPr lang="en-US" altLang="ja-JP" dirty="0"/>
                  <a:t>(10000</a:t>
                </a:r>
                <a:r>
                  <a:rPr lang="ja-JP" altLang="en-US" dirty="0"/>
                  <a:t>枚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で構成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ja-JP" dirty="0"/>
                  <a:t>10</a:t>
                </a:r>
                <a:r>
                  <a:rPr lang="ja-JP" altLang="en-US" dirty="0"/>
                  <a:t>クラスで</a:t>
                </a:r>
                <a:r>
                  <a:rPr lang="ja-JP" altLang="en-US" dirty="0" smtClean="0"/>
                  <a:t>構成</a:t>
                </a:r>
                <a:endParaRPr lang="en-US" altLang="ja-JP" dirty="0" smtClean="0"/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n"/>
                </a:pPr>
                <a:r>
                  <a:rPr lang="ja-JP" altLang="en-US" dirty="0" smtClean="0"/>
                  <a:t>ネットワーク</a:t>
                </a:r>
                <a:r>
                  <a:rPr lang="en-US" altLang="ja-JP" dirty="0" smtClean="0"/>
                  <a:t> : ResNet50(blue) or SE-ResNet50(red)</a:t>
                </a:r>
                <a:endParaRPr lang="en-US" altLang="ja-JP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28750"/>
                <a:ext cx="6200736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590" t="-2395" r="-98" b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460075"/>
            <a:ext cx="7543800" cy="301752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2" y="1428750"/>
            <a:ext cx="2828891" cy="16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</a:t>
            </a:r>
            <a:r>
              <a:rPr lang="ja-JP" altLang="en-US" dirty="0"/>
              <a:t>ブロックの実装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371600" y="1428750"/>
                <a:ext cx="6448240" cy="2966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charset="2"/>
                  <a:buChar char="n"/>
                </a:pPr>
                <a:r>
                  <a:rPr kumimoji="1" lang="ja-JP" altLang="en-US" dirty="0" smtClean="0"/>
                  <a:t>データセット</a:t>
                </a:r>
                <a:r>
                  <a:rPr kumimoji="1" lang="en-US" altLang="ja-JP" dirty="0" smtClean="0"/>
                  <a:t> : Cifar100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ja-JP" dirty="0" smtClean="0"/>
                  <a:t>20</a:t>
                </a:r>
                <a:r>
                  <a:rPr kumimoji="1" lang="ja-JP" altLang="en-US" dirty="0" smtClean="0"/>
                  <a:t>種類の上位クラスで構成</a:t>
                </a:r>
                <a:endParaRPr kumimoji="1" lang="en-US" altLang="ja-JP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ja-JP" altLang="en-US" dirty="0" smtClean="0"/>
                  <a:t>それぞれの上位クラスにはさらに</a:t>
                </a:r>
                <a:r>
                  <a:rPr kumimoji="1" lang="en-US" altLang="ja-JP" dirty="0" smtClean="0"/>
                  <a:t>5</a:t>
                </a:r>
                <a:r>
                  <a:rPr kumimoji="1" lang="ja-JP" altLang="en-US" dirty="0" smtClean="0"/>
                  <a:t>種類のクラスで構成</a:t>
                </a:r>
                <a:endParaRPr kumimoji="1" lang="en-US" altLang="ja-JP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ja-JP" altLang="en-US" dirty="0" smtClean="0"/>
                  <a:t>正解ラベルを</a:t>
                </a:r>
                <a:r>
                  <a:rPr kumimoji="1" lang="en-US" altLang="ja-JP" dirty="0" smtClean="0"/>
                  <a:t>100</a:t>
                </a:r>
                <a:r>
                  <a:rPr kumimoji="1" lang="ja-JP" altLang="en-US" dirty="0" smtClean="0"/>
                  <a:t>分類とするか</a:t>
                </a:r>
                <a:r>
                  <a:rPr kumimoji="1" lang="en-US" altLang="ja-JP" dirty="0" smtClean="0"/>
                  <a:t>20</a:t>
                </a:r>
                <a:r>
                  <a:rPr kumimoji="1" lang="ja-JP" altLang="en-US" dirty="0" smtClean="0"/>
                  <a:t>分類とするかを決定可能</a:t>
                </a:r>
                <a:endParaRPr kumimoji="1" lang="en-US" altLang="ja-JP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ja-JP" dirty="0" smtClean="0"/>
                  <a:t>5</a:t>
                </a:r>
                <a:r>
                  <a:rPr kumimoji="1" lang="ja-JP" altLang="en-US" dirty="0" smtClean="0"/>
                  <a:t>万枚の訓練画像と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万枚のテスト画像で構成</a:t>
                </a:r>
                <a:endParaRPr kumimoji="1" lang="en-US" altLang="ja-JP" dirty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クラスあたり</a:t>
                </a:r>
                <a:r>
                  <a:rPr kumimoji="1" lang="en-US" altLang="ja-JP" dirty="0" smtClean="0"/>
                  <a:t>600</a:t>
                </a:r>
                <a:r>
                  <a:rPr kumimoji="1" lang="ja-JP" altLang="en-US" dirty="0" smtClean="0"/>
                  <a:t>枚で構成</a:t>
                </a:r>
                <a:endParaRPr kumimoji="1" lang="en-US" altLang="ja-JP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32 </m:t>
                    </m:r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32</m:t>
                    </m:r>
                  </m:oMath>
                </a14:m>
                <a:r>
                  <a:rPr kumimoji="1" lang="ja-JP" altLang="en-US" dirty="0" smtClean="0"/>
                  <a:t>の</a:t>
                </a:r>
                <a:r>
                  <a:rPr kumimoji="1" lang="en-US" altLang="ja-JP" dirty="0" smtClean="0"/>
                  <a:t>24bit</a:t>
                </a:r>
                <a:r>
                  <a:rPr kumimoji="1" lang="ja-JP" altLang="en-US" dirty="0" smtClean="0"/>
                  <a:t>フルカラー画像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28750"/>
                <a:ext cx="6448240" cy="2966197"/>
              </a:xfrm>
              <a:prstGeom prst="rect">
                <a:avLst/>
              </a:prstGeom>
              <a:blipFill rotWithShape="0">
                <a:blip r:embed="rId2"/>
                <a:stretch>
                  <a:fillRect l="-567" r="-95" b="-13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07" y="198280"/>
            <a:ext cx="2560226" cy="64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9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ブロックの実装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371600" y="1563221"/>
                <a:ext cx="645689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charset="2"/>
                  <a:buChar char="n"/>
                </a:pPr>
                <a:r>
                  <a:rPr lang="ja-JP" altLang="en-US" dirty="0" smtClean="0"/>
                  <a:t>データセット</a:t>
                </a:r>
                <a:r>
                  <a:rPr lang="en-US" altLang="ja-JP" dirty="0" smtClean="0"/>
                  <a:t> : Cifar100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charset="0"/>
                      </a:rPr>
                      <m:t>3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2</m:t>
                    </m:r>
                    <m:r>
                      <a:rPr kumimoji="1" lang="en-US" altLang="ja-JP" i="1">
                        <a:latin typeface="Cambria Math" charset="0"/>
                      </a:rPr>
                      <m:t> </m:t>
                    </m:r>
                    <m:r>
                      <a:rPr kumimoji="1"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32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/>
                  <a:t>のサイズ</a:t>
                </a:r>
                <a:r>
                  <a:rPr kumimoji="1" lang="ja-JP" altLang="en-US" dirty="0" smtClean="0"/>
                  <a:t>、</a:t>
                </a:r>
                <a:r>
                  <a:rPr kumimoji="1" lang="en-US" altLang="ja-JP" dirty="0" smtClean="0"/>
                  <a:t>24bit</a:t>
                </a:r>
                <a:r>
                  <a:rPr kumimoji="1" lang="ja-JP" altLang="en-US" dirty="0" smtClean="0"/>
                  <a:t>フルカラー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表現される</a:t>
                </a:r>
                <a:r>
                  <a:rPr kumimoji="1" lang="ja-JP" altLang="en-US" dirty="0"/>
                  <a:t>画像データ</a:t>
                </a:r>
                <a:endParaRPr kumimoji="1" lang="en-US" altLang="ja-JP" dirty="0"/>
              </a:p>
              <a:p>
                <a:pPr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ja-JP" altLang="en-US" dirty="0"/>
                  <a:t>訓練データ</a:t>
                </a:r>
                <a:r>
                  <a:rPr lang="en-US" altLang="ja-JP" dirty="0" smtClean="0"/>
                  <a:t>(50000</a:t>
                </a:r>
                <a:r>
                  <a:rPr lang="ja-JP" altLang="en-US" dirty="0"/>
                  <a:t>枚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とテストデータ</a:t>
                </a:r>
                <a:r>
                  <a:rPr lang="en-US" altLang="ja-JP" dirty="0"/>
                  <a:t>(10000</a:t>
                </a:r>
                <a:r>
                  <a:rPr lang="ja-JP" altLang="en-US" dirty="0"/>
                  <a:t>枚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で構成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ja-JP" dirty="0" smtClean="0"/>
                  <a:t>100</a:t>
                </a:r>
                <a:r>
                  <a:rPr lang="ja-JP" altLang="en-US" dirty="0" smtClean="0"/>
                  <a:t>クラス</a:t>
                </a:r>
                <a:r>
                  <a:rPr lang="ja-JP" altLang="en-US" dirty="0"/>
                  <a:t>で</a:t>
                </a:r>
                <a:r>
                  <a:rPr lang="ja-JP" altLang="en-US" dirty="0" smtClean="0"/>
                  <a:t>構成</a:t>
                </a:r>
                <a:endParaRPr lang="en-US" altLang="ja-JP" dirty="0" smtClean="0"/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n"/>
                </a:pPr>
                <a:r>
                  <a:rPr lang="ja-JP" altLang="en-US" dirty="0"/>
                  <a:t>ネットワーク</a:t>
                </a:r>
                <a:r>
                  <a:rPr lang="en-US" altLang="ja-JP" dirty="0"/>
                  <a:t> : </a:t>
                </a:r>
                <a:r>
                  <a:rPr lang="en-US" altLang="ja-JP" dirty="0" smtClean="0"/>
                  <a:t>ResNet50(blue) </a:t>
                </a:r>
                <a:r>
                  <a:rPr lang="en-US" altLang="ja-JP" dirty="0"/>
                  <a:t>or </a:t>
                </a:r>
                <a:r>
                  <a:rPr lang="en-US" altLang="ja-JP" dirty="0" smtClean="0"/>
                  <a:t>SE-ResNet50(red)</a:t>
                </a:r>
                <a:endParaRPr lang="en-US" altLang="ja-JP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63221"/>
                <a:ext cx="6456896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567" t="-2395" r="-94" b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01" y="3594546"/>
            <a:ext cx="7295028" cy="29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3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アプリ開発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7" y="1995399"/>
            <a:ext cx="1925659" cy="3443195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3" y="1995399"/>
            <a:ext cx="1937224" cy="347543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34" y="1979277"/>
            <a:ext cx="1925659" cy="34754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30" y="1995398"/>
            <a:ext cx="1952038" cy="347543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05" y="1992653"/>
            <a:ext cx="1948789" cy="347543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052877" y="1428750"/>
            <a:ext cx="947567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ja-JP" altLang="en-US" dirty="0" smtClean="0"/>
              <a:t>ライブラリ内の写真・撮影した写真のどちらでも動作</a:t>
            </a: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ja-JP" altLang="en-US" dirty="0" smtClean="0"/>
              <a:t>使用した際の感想</a:t>
            </a: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ja-JP" altLang="en-US" dirty="0" smtClean="0"/>
              <a:t>同じ風景を撮影した際、真正面から撮影するよりも少し角度をつけたほうが点数が高い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527788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17820</TotalTime>
  <Words>436</Words>
  <Application>Microsoft Macintosh PowerPoint</Application>
  <PresentationFormat>ワイド画面</PresentationFormat>
  <Paragraphs>158</Paragraphs>
  <Slides>10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Cambria Math</vt:lpstr>
      <vt:lpstr>Franklin Gothic Book</vt:lpstr>
      <vt:lpstr>Wingdings</vt:lpstr>
      <vt:lpstr>Yu Gothic</vt:lpstr>
      <vt:lpstr>メイリオ</vt:lpstr>
      <vt:lpstr>Arial</vt:lpstr>
      <vt:lpstr>トリミング</vt:lpstr>
      <vt:lpstr>グループミーティング</vt:lpstr>
      <vt:lpstr>今回の内容</vt:lpstr>
      <vt:lpstr>SEブロックの手法</vt:lpstr>
      <vt:lpstr>SEブロックを搭載した際のネットワーク構造</vt:lpstr>
      <vt:lpstr>SEブロックの実装</vt:lpstr>
      <vt:lpstr>SEブロックの実装</vt:lpstr>
      <vt:lpstr>SEブロックの実装</vt:lpstr>
      <vt:lpstr>SEブロックの実装</vt:lpstr>
      <vt:lpstr>アプリ開発</vt:lpstr>
      <vt:lpstr>次回の内容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グループミーティング</dc:title>
  <dc:creator>奥野　涼雅</dc:creator>
  <cp:lastModifiedBy>奥野　涼雅</cp:lastModifiedBy>
  <cp:revision>83</cp:revision>
  <dcterms:created xsi:type="dcterms:W3CDTF">2021-04-06T16:41:06Z</dcterms:created>
  <dcterms:modified xsi:type="dcterms:W3CDTF">2021-05-21T07:50:58Z</dcterms:modified>
</cp:coreProperties>
</file>