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73" r:id="rId4"/>
    <p:sldId id="281" r:id="rId5"/>
    <p:sldId id="282" r:id="rId6"/>
    <p:sldId id="274" r:id="rId7"/>
    <p:sldId id="257" r:id="rId8"/>
    <p:sldId id="258" r:id="rId9"/>
    <p:sldId id="259" r:id="rId10"/>
    <p:sldId id="275" r:id="rId11"/>
    <p:sldId id="264" r:id="rId12"/>
    <p:sldId id="265" r:id="rId13"/>
    <p:sldId id="263" r:id="rId14"/>
    <p:sldId id="266" r:id="rId15"/>
    <p:sldId id="267" r:id="rId16"/>
    <p:sldId id="268" r:id="rId17"/>
    <p:sldId id="270" r:id="rId18"/>
    <p:sldId id="269" r:id="rId19"/>
    <p:sldId id="276" r:id="rId20"/>
    <p:sldId id="280" r:id="rId21"/>
    <p:sldId id="277" r:id="rId22"/>
    <p:sldId id="278" r:id="rId23"/>
    <p:sldId id="283" r:id="rId24"/>
    <p:sldId id="279" r:id="rId25"/>
    <p:sldId id="284" r:id="rId26"/>
    <p:sldId id="285" r:id="rId27"/>
    <p:sldId id="286" r:id="rId28"/>
    <p:sldId id="292" r:id="rId29"/>
    <p:sldId id="288" r:id="rId30"/>
    <p:sldId id="287" r:id="rId31"/>
    <p:sldId id="289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47"/>
    <a:srgbClr val="FF9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8144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E014-E316-4DC3-8A35-56BAAEDE623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7A945-92B3-41B4-B2B0-0789344D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3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3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would keep on repeating code – where there is a chance for error.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1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4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9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89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0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Sebesta Chapter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7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4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4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5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java.util.function.Predicate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5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33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0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4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39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2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7A945-92B3-41B4-B2B0-0789344DC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5B96-5D8D-0C11-B0A3-85E48885D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AE4E6-33A8-6675-2D59-A0A2122B1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447-E7BA-33BC-3683-DB2D53C5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93CB-891F-B112-D22B-196D5A3E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5823-8D5B-F66E-64B8-7EB1146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B1DE-92DC-1B46-1961-D23AF6D2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5C0B-36F6-71B5-1791-3CEE19BB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59AB-97F2-9710-4501-DDA00677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232C-90C0-DED2-EA43-DA497474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260F-CD76-28CC-E85C-198386A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5F92B-D283-B219-5CEC-1A7CD9177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1BBB-CEF1-9F91-AF3D-1D72E0AD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A973-918A-3AD5-30F2-1B185F4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B6C5-0421-A878-1CA6-CB182D9A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6413-C328-A106-51F1-90A0D15D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9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8B4B-6B37-D4FD-CD03-EBCA0C06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1AE0-9CAF-2857-C60C-A3D33637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25CB-4ED9-65FD-B59E-8C578CD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22F1-5E5C-4954-AEB1-F1894EA5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9B8D-8D8C-424E-E3AC-0E4BF504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1B60-3C60-13BD-B0F8-B36094BC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2472-84FA-7EFD-86F0-C0E24CF7E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DD8E-FDE4-5F57-50E8-39BF6764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590E-8B0C-84E5-D400-036EDD6E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2759-2928-9FE5-35DA-C907AFC2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995A-6F3A-36E9-3C27-CA201660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DE15-23CA-37B4-C15C-52482B8DD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9D4DE-F808-8D7D-996F-B2B78618B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591D5-B96E-0193-CEBA-526553D9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59900-43C9-404A-0020-6D700EB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F0A73-956D-368A-C553-5C4A04F0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EAFD-3F39-6416-421E-AB833646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C175B-C5CA-8E60-8936-2A2D4C0F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02EBC-43FF-689A-84AD-674F71903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BD95F-6EAA-1CC8-7A58-085C0936F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E5AE8-8122-9E97-42E7-271B884EE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E5490-18F4-53B2-C92D-8E3817EB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60B37-0ACD-FF3C-0B02-526E2885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28439-F42C-55DB-183B-7D125F6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4C85-36A4-0CB9-75BB-749628D2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DC709-5B62-E5E8-A5DD-EB142E4A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C6A00-A763-0D45-5067-466DCCD2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60BD3-7555-5B5C-D1A1-3B571F3C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9A606-95C3-ABEC-093E-E36FD9F8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3E04A-77D3-418A-07B8-8CF22D7B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0A3C-AC2C-172E-0FBC-32A86567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92B9-BEE4-FB7D-8672-9A8B6D88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314B-AD7D-4FFC-D20E-61AC6F56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82C98-58FC-297E-C1D7-645EA6DD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A3CF6-7661-BB65-593E-E91CCC8A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1B38A-9F07-79CA-DAB4-354EBA98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616D-364F-A5E7-EE7D-B6C0970F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745B-533C-DCD0-06D1-C873D8D6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21C72-7E93-B607-0C01-1E0A6B7B8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66F80-E25F-3B6A-5E1C-7E586FC39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B450F-6FAE-24AC-5491-71ED5F9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4F09E-F062-B9AB-3629-96C19A49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FF1F-C6E5-70AC-9458-12990055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78598-62E9-1182-2D25-3154C35D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6BF0-2DE8-4E74-2453-1A19AA56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A817-D45E-DAC8-4B81-87605AC64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9AE8-58D0-40A3-8C6F-6AEB1F2815F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5E02-21C3-E017-5894-972F4B282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6C0D-88F2-8776-D1E9-BE726AC7A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F291-17D2-4986-A135-F3C75535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3E19-8C9C-7C0A-D6AD-0683AAE7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0809"/>
            <a:ext cx="9144000" cy="2936382"/>
          </a:xfrm>
        </p:spPr>
        <p:txBody>
          <a:bodyPr>
            <a:noAutofit/>
          </a:bodyPr>
          <a:lstStyle/>
          <a:p>
            <a:pPr algn="l"/>
            <a:r>
              <a:rPr lang="en-US" sz="9600" b="1" dirty="0">
                <a:solidFill>
                  <a:srgbClr val="FF9F8F"/>
                </a:solidFill>
              </a:rPr>
              <a:t>Functional Programming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D8DF2-1184-2713-4000-1DD7464BC01F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5197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22262-8305-8CA9-A052-E4E8D196AE3D}"/>
              </a:ext>
            </a:extLst>
          </p:cNvPr>
          <p:cNvSpPr txBox="1"/>
          <p:nvPr/>
        </p:nvSpPr>
        <p:spPr>
          <a:xfrm>
            <a:off x="9279984" y="6488668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1.6; Part 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97628-E6C1-7D74-7448-6ADE84A1DE06}"/>
              </a:ext>
            </a:extLst>
          </p:cNvPr>
          <p:cNvSpPr txBox="1"/>
          <p:nvPr/>
        </p:nvSpPr>
        <p:spPr>
          <a:xfrm>
            <a:off x="527957" y="889843"/>
            <a:ext cx="111360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Not only Java:</a:t>
            </a:r>
          </a:p>
          <a:p>
            <a:pPr marL="742950" lvl="1" indent="-285750">
              <a:buFontTx/>
              <a:buChar char="-"/>
            </a:pPr>
            <a:r>
              <a:rPr lang="en-US" sz="3600" dirty="0">
                <a:solidFill>
                  <a:srgbClr val="00B0F0"/>
                </a:solidFill>
              </a:rPr>
              <a:t>Question: </a:t>
            </a:r>
            <a:r>
              <a:rPr lang="en-US" sz="3600" dirty="0">
                <a:solidFill>
                  <a:schemeClr val="bg1"/>
                </a:solidFill>
              </a:rPr>
              <a:t>What was the first functional programming language? (from Week 2 - Sebesta Chapter 2)</a:t>
            </a:r>
          </a:p>
          <a:p>
            <a:pPr marL="742950" lvl="1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LISP</a:t>
            </a:r>
          </a:p>
          <a:p>
            <a:pPr marL="742950" lvl="1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JavaScript</a:t>
            </a:r>
          </a:p>
          <a:p>
            <a:pPr marL="742950" lvl="1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Scala – April 10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with Zia</a:t>
            </a:r>
          </a:p>
          <a:p>
            <a:pPr marL="742950" lvl="1" indent="-285750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435C0-8485-BB95-9AA0-D3F59A2F4928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59013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F52099-6B2B-AFC3-D4F8-EE12293F28F4}"/>
              </a:ext>
            </a:extLst>
          </p:cNvPr>
          <p:cNvSpPr txBox="1"/>
          <p:nvPr/>
        </p:nvSpPr>
        <p:spPr>
          <a:xfrm>
            <a:off x="674895" y="22528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27B29-172A-3C59-0E1E-FD4DDB7DBDF7}"/>
              </a:ext>
            </a:extLst>
          </p:cNvPr>
          <p:cNvSpPr txBox="1"/>
          <p:nvPr/>
        </p:nvSpPr>
        <p:spPr>
          <a:xfrm>
            <a:off x="236745" y="301485"/>
            <a:ext cx="733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Project A: </a:t>
            </a:r>
            <a:r>
              <a:rPr lang="en-US" sz="3600" b="1" dirty="0">
                <a:solidFill>
                  <a:schemeClr val="bg1"/>
                </a:solidFill>
              </a:rPr>
              <a:t>Launch the </a:t>
            </a:r>
            <a:r>
              <a:rPr lang="en-US" sz="3600" b="1" dirty="0" err="1">
                <a:solidFill>
                  <a:schemeClr val="bg1"/>
                </a:solidFill>
              </a:rPr>
              <a:t>BlueJ</a:t>
            </a:r>
            <a:r>
              <a:rPr lang="en-US" sz="3600" b="1" dirty="0">
                <a:solidFill>
                  <a:schemeClr val="bg1"/>
                </a:solidFill>
              </a:rPr>
              <a:t> project. </a:t>
            </a:r>
            <a:endParaRPr lang="en-US" sz="3600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4EDFA-EAC1-C1F1-0433-5CC505D2A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9" y="2038538"/>
            <a:ext cx="2234293" cy="1404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14BAC-4829-092E-9BFE-D684CE19F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59" y="4903744"/>
            <a:ext cx="2234293" cy="1308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1F4CA2-ED69-533F-0B18-8C4F33576090}"/>
              </a:ext>
            </a:extLst>
          </p:cNvPr>
          <p:cNvSpPr txBox="1"/>
          <p:nvPr/>
        </p:nvSpPr>
        <p:spPr>
          <a:xfrm>
            <a:off x="3419476" y="871616"/>
            <a:ext cx="877252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effectLst/>
              </a:rPr>
              <a:t>Apple Class</a:t>
            </a:r>
          </a:p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Properties of Apple</a:t>
            </a:r>
            <a:b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// weight of the Apple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// color of the Apple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numberSeeds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// number of seeds in Apple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isPoisonous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// whether or not Apple is poisonous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Methods of Apple</a:t>
            </a:r>
            <a:endParaRPr lang="en-US" sz="2000" b="1" u="sng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getWeight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setWeight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... Rest of the getters and setters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ADBC4-8410-6EBC-D341-8A9C53E44E9A}"/>
              </a:ext>
            </a:extLst>
          </p:cNvPr>
          <p:cNvSpPr txBox="1"/>
          <p:nvPr/>
        </p:nvSpPr>
        <p:spPr>
          <a:xfrm>
            <a:off x="3419476" y="4957909"/>
            <a:ext cx="87725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 err="1">
                <a:solidFill>
                  <a:schemeClr val="bg1"/>
                </a:solidFill>
                <a:effectLst/>
              </a:rPr>
              <a:t>AppleReader</a:t>
            </a:r>
            <a:r>
              <a:rPr lang="en-US" sz="3200" b="1" u="sng" dirty="0">
                <a:solidFill>
                  <a:schemeClr val="bg1"/>
                </a:solidFill>
                <a:effectLst/>
              </a:rPr>
              <a:t> Class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takes in data from a .csv to help create a </a:t>
            </a:r>
            <a:r>
              <a:rPr lang="en-US" sz="2000" dirty="0" err="1">
                <a:solidFill>
                  <a:schemeClr val="bg1"/>
                </a:solidFill>
              </a:rPr>
              <a:t>ArrayList</a:t>
            </a:r>
            <a:r>
              <a:rPr lang="en-US" sz="2000" dirty="0">
                <a:solidFill>
                  <a:schemeClr val="bg1"/>
                </a:solidFill>
              </a:rPr>
              <a:t> of Apples</a:t>
            </a:r>
            <a:endParaRPr 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02103-7CF4-D7BF-DF24-001A388C5BBF}"/>
              </a:ext>
            </a:extLst>
          </p:cNvPr>
          <p:cNvSpPr txBox="1"/>
          <p:nvPr/>
        </p:nvSpPr>
        <p:spPr>
          <a:xfrm>
            <a:off x="10121433" y="6488668"/>
            <a:ext cx="20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B0B7D-1C8C-9C71-D3B6-30D0A901BD26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65840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1F4CA2-ED69-533F-0B18-8C4F33576090}"/>
              </a:ext>
            </a:extLst>
          </p:cNvPr>
          <p:cNvSpPr txBox="1"/>
          <p:nvPr/>
        </p:nvSpPr>
        <p:spPr>
          <a:xfrm>
            <a:off x="3158219" y="1427973"/>
            <a:ext cx="86964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 err="1">
                <a:solidFill>
                  <a:schemeClr val="bg1"/>
                </a:solidFill>
                <a:effectLst/>
              </a:rPr>
              <a:t>FilteringApples</a:t>
            </a:r>
            <a:endParaRPr lang="en-US" sz="3200" b="1" u="sng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Has starter code </a:t>
            </a:r>
            <a:r>
              <a:rPr lang="en-US" sz="2000" dirty="0">
                <a:solidFill>
                  <a:schemeClr val="bg1"/>
                </a:solidFill>
              </a:rPr>
              <a:t>which goal is to </a:t>
            </a:r>
            <a:r>
              <a:rPr lang="en-US" sz="2000" dirty="0">
                <a:solidFill>
                  <a:schemeClr val="bg1"/>
                </a:solidFill>
                <a:effectLst/>
              </a:rPr>
              <a:t>filter a list of Apples.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// The list of Apples to 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                 filter, stores all the 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                 apples 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Create an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AppleFilter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FilteringApples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AppleReader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AppleReader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"appleList.csv"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reads in data from CSV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// Uses the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AppleReader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 to get the list of Apples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566D8-8AE9-4B3E-1B69-ACEABC7A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5" y="3004570"/>
            <a:ext cx="2234293" cy="1432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127B29-172A-3C59-0E1E-FD4DDB7DBDF7}"/>
              </a:ext>
            </a:extLst>
          </p:cNvPr>
          <p:cNvSpPr txBox="1"/>
          <p:nvPr/>
        </p:nvSpPr>
        <p:spPr>
          <a:xfrm>
            <a:off x="236745" y="301485"/>
            <a:ext cx="842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Project A: </a:t>
            </a:r>
            <a:r>
              <a:rPr lang="en-US" sz="3600" b="1" dirty="0">
                <a:solidFill>
                  <a:schemeClr val="bg1"/>
                </a:solidFill>
              </a:rPr>
              <a:t>Launch the </a:t>
            </a:r>
            <a:r>
              <a:rPr lang="en-US" sz="3600" b="1" dirty="0" err="1">
                <a:solidFill>
                  <a:schemeClr val="bg1"/>
                </a:solidFill>
              </a:rPr>
              <a:t>BlueJ</a:t>
            </a:r>
            <a:r>
              <a:rPr lang="en-US" sz="3600" b="1" dirty="0">
                <a:solidFill>
                  <a:schemeClr val="bg1"/>
                </a:solidFill>
              </a:rPr>
              <a:t> project. (cont.) 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8BCCC-A821-E803-B92E-9F502457F061}"/>
              </a:ext>
            </a:extLst>
          </p:cNvPr>
          <p:cNvSpPr txBox="1"/>
          <p:nvPr/>
        </p:nvSpPr>
        <p:spPr>
          <a:xfrm>
            <a:off x="10121433" y="6488668"/>
            <a:ext cx="20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6C6A9-804A-88C9-91EB-708F2AFC8519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381788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AC926-C255-A1CB-20EB-CA9F3BCC08CB}"/>
              </a:ext>
            </a:extLst>
          </p:cNvPr>
          <p:cNvSpPr txBox="1"/>
          <p:nvPr/>
        </p:nvSpPr>
        <p:spPr>
          <a:xfrm>
            <a:off x="236745" y="2609809"/>
            <a:ext cx="84618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&lt;Apple&gt;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filterGreenApples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 Your code here **/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10863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Exercise 1: </a:t>
            </a:r>
            <a:r>
              <a:rPr lang="en-US" sz="3600" b="1" dirty="0">
                <a:solidFill>
                  <a:schemeClr val="bg1"/>
                </a:solidFill>
              </a:rPr>
              <a:t>Write a program to filter out Apples that are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Green.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See the starter code below.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Store the Apples you filtered out in </a:t>
            </a:r>
            <a:r>
              <a:rPr lang="en-US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BB792-0A3B-6012-5188-2F2A3A3FF30C}"/>
              </a:ext>
            </a:extLst>
          </p:cNvPr>
          <p:cNvSpPr txBox="1"/>
          <p:nvPr/>
        </p:nvSpPr>
        <p:spPr>
          <a:xfrm>
            <a:off x="236745" y="6325682"/>
            <a:ext cx="9691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if you now want to filter out Apples that are Red? Or even Yellow?  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6FFD4-5BBE-A220-361C-0BDD8C7F5993}"/>
              </a:ext>
            </a:extLst>
          </p:cNvPr>
          <p:cNvSpPr txBox="1"/>
          <p:nvPr/>
        </p:nvSpPr>
        <p:spPr>
          <a:xfrm>
            <a:off x="9977264" y="6488668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2.1)</a:t>
            </a:r>
          </a:p>
        </p:txBody>
      </p:sp>
    </p:spTree>
    <p:extLst>
      <p:ext uri="{BB962C8B-B14F-4D97-AF65-F5344CB8AC3E}">
        <p14:creationId xmlns:p14="http://schemas.microsoft.com/office/powerpoint/2010/main" val="17856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11803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Exercise 2: </a:t>
            </a:r>
            <a:r>
              <a:rPr lang="en-US" sz="3600" b="1" dirty="0">
                <a:solidFill>
                  <a:schemeClr val="bg1"/>
                </a:solidFill>
              </a:rPr>
              <a:t>Now write a program to filter out Apples that are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of the type of color specified by a parameter.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Take in a String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color </a:t>
            </a:r>
            <a:r>
              <a:rPr lang="en-US" sz="3600" dirty="0">
                <a:solidFill>
                  <a:schemeClr val="bg1"/>
                </a:solidFill>
              </a:rPr>
              <a:t>as a parameter.  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44FB-188F-3849-8DE2-CF5523EFD29C}"/>
              </a:ext>
            </a:extLst>
          </p:cNvPr>
          <p:cNvSpPr txBox="1"/>
          <p:nvPr/>
        </p:nvSpPr>
        <p:spPr>
          <a:xfrm>
            <a:off x="236745" y="6325682"/>
            <a:ext cx="9691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if we wanted to filter by the Apple’s weight? 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F0BD7-B757-9C98-9BD3-B18363292D9E}"/>
              </a:ext>
            </a:extLst>
          </p:cNvPr>
          <p:cNvSpPr txBox="1"/>
          <p:nvPr/>
        </p:nvSpPr>
        <p:spPr>
          <a:xfrm>
            <a:off x="9977264" y="6488668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(Java in Action Ch 2.1)</a:t>
            </a:r>
          </a:p>
        </p:txBody>
      </p:sp>
    </p:spTree>
    <p:extLst>
      <p:ext uri="{BB962C8B-B14F-4D97-AF65-F5344CB8AC3E}">
        <p14:creationId xmlns:p14="http://schemas.microsoft.com/office/powerpoint/2010/main" val="35929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11803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Exercise 3: </a:t>
            </a:r>
            <a:r>
              <a:rPr lang="en-US" sz="3600" b="1" dirty="0">
                <a:solidFill>
                  <a:schemeClr val="bg1"/>
                </a:solidFill>
              </a:rPr>
              <a:t>Now write a program to filter out Apples that are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of the type of color specified by a parameter.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Take in a int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3600" dirty="0">
                <a:solidFill>
                  <a:schemeClr val="bg1"/>
                </a:solidFill>
              </a:rPr>
              <a:t> as a parameter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76C2C-B97E-2BA1-F171-51E0F6A47E2D}"/>
              </a:ext>
            </a:extLst>
          </p:cNvPr>
          <p:cNvSpPr txBox="1"/>
          <p:nvPr/>
        </p:nvSpPr>
        <p:spPr>
          <a:xfrm>
            <a:off x="124204" y="6199072"/>
            <a:ext cx="10719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if we wanted to filter by the Apple’s weight and color or something else?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A548A-5E92-F9A1-4D4D-C709007F4C5B}"/>
              </a:ext>
            </a:extLst>
          </p:cNvPr>
          <p:cNvSpPr txBox="1"/>
          <p:nvPr/>
        </p:nvSpPr>
        <p:spPr>
          <a:xfrm>
            <a:off x="9977264" y="6488668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2.1)</a:t>
            </a:r>
          </a:p>
        </p:txBody>
      </p:sp>
    </p:spTree>
    <p:extLst>
      <p:ext uri="{BB962C8B-B14F-4D97-AF65-F5344CB8AC3E}">
        <p14:creationId xmlns:p14="http://schemas.microsoft.com/office/powerpoint/2010/main" val="423266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AC926-C255-A1CB-20EB-CA9F3BCC08CB}"/>
              </a:ext>
            </a:extLst>
          </p:cNvPr>
          <p:cNvSpPr txBox="1"/>
          <p:nvPr/>
        </p:nvSpPr>
        <p:spPr>
          <a:xfrm>
            <a:off x="236745" y="2590718"/>
            <a:ext cx="10058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ApplePredicate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118007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Example 4: </a:t>
            </a:r>
            <a:r>
              <a:rPr lang="en-US" sz="3600" b="1" dirty="0">
                <a:solidFill>
                  <a:schemeClr val="bg1"/>
                </a:solidFill>
              </a:rPr>
              <a:t>We can try behavior parameterization.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Let’s try it with Exercise 1.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First create a new Interface: </a:t>
            </a:r>
            <a:r>
              <a:rPr lang="en-US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ApplePredicate</a:t>
            </a:r>
            <a:r>
              <a:rPr lang="en-US" sz="3600" dirty="0">
                <a:solidFill>
                  <a:schemeClr val="bg1"/>
                </a:solidFill>
              </a:rPr>
              <a:t>, with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the following code.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CD6EC-A97D-E28E-12B4-EBB7796B6DDD}"/>
              </a:ext>
            </a:extLst>
          </p:cNvPr>
          <p:cNvSpPr txBox="1"/>
          <p:nvPr/>
        </p:nvSpPr>
        <p:spPr>
          <a:xfrm>
            <a:off x="236745" y="4206544"/>
            <a:ext cx="7078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Question: </a:t>
            </a:r>
            <a:r>
              <a:rPr lang="en-US" sz="3600" dirty="0">
                <a:solidFill>
                  <a:schemeClr val="bg1"/>
                </a:solidFill>
              </a:rPr>
              <a:t>What are interfaces for?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C8F0-D37C-8530-9D18-996BCB0C6582}"/>
              </a:ext>
            </a:extLst>
          </p:cNvPr>
          <p:cNvSpPr txBox="1"/>
          <p:nvPr/>
        </p:nvSpPr>
        <p:spPr>
          <a:xfrm>
            <a:off x="9977264" y="6488668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C8F46-EF9A-F3EF-AD85-42BD5CEE8888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301993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113239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Example 4: </a:t>
            </a:r>
            <a:r>
              <a:rPr lang="en-US" sz="3600" b="1" dirty="0">
                <a:solidFill>
                  <a:schemeClr val="bg1"/>
                </a:solidFill>
              </a:rPr>
              <a:t>We can try behavior parameterization.  (cont.)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Create a new class: </a:t>
            </a:r>
            <a:r>
              <a:rPr lang="en-US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AppleColorPredicate</a:t>
            </a:r>
            <a:r>
              <a:rPr lang="en-US" sz="3600" dirty="0">
                <a:solidFill>
                  <a:schemeClr val="bg1"/>
                </a:solidFill>
              </a:rPr>
              <a:t>, with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the following code. 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46BC5-B080-637A-74D7-BBEAFA934F72}"/>
              </a:ext>
            </a:extLst>
          </p:cNvPr>
          <p:cNvSpPr txBox="1"/>
          <p:nvPr/>
        </p:nvSpPr>
        <p:spPr>
          <a:xfrm>
            <a:off x="236745" y="1942686"/>
            <a:ext cx="114858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AppleColorPredicate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ApplePredicate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Green"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C9431-C2B9-82CC-72AB-2F9440E873B5}"/>
              </a:ext>
            </a:extLst>
          </p:cNvPr>
          <p:cNvSpPr txBox="1"/>
          <p:nvPr/>
        </p:nvSpPr>
        <p:spPr>
          <a:xfrm>
            <a:off x="9977264" y="6488668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4523C-9C47-D328-FDAC-E78D88E8A49F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320289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114129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Example 4: </a:t>
            </a:r>
            <a:r>
              <a:rPr lang="en-US" sz="3600" b="1" dirty="0">
                <a:solidFill>
                  <a:schemeClr val="bg1"/>
                </a:solidFill>
              </a:rPr>
              <a:t>We can try behavior parameterization.  (cont.)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Now add this method to: </a:t>
            </a:r>
            <a:r>
              <a:rPr lang="en-US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FilteringApples</a:t>
            </a:r>
            <a:r>
              <a:rPr lang="en-US" sz="3600" dirty="0">
                <a:solidFill>
                  <a:schemeClr val="bg1"/>
                </a:solidFill>
              </a:rPr>
              <a:t>, with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the following code. 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46BC5-B080-637A-74D7-BBEAFA934F72}"/>
              </a:ext>
            </a:extLst>
          </p:cNvPr>
          <p:cNvSpPr txBox="1"/>
          <p:nvPr/>
        </p:nvSpPr>
        <p:spPr>
          <a:xfrm>
            <a:off x="236745" y="2055811"/>
            <a:ext cx="114858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ApplePredicate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C61F5-80EE-C993-396C-1505FA9D0241}"/>
              </a:ext>
            </a:extLst>
          </p:cNvPr>
          <p:cNvSpPr txBox="1"/>
          <p:nvPr/>
        </p:nvSpPr>
        <p:spPr>
          <a:xfrm>
            <a:off x="9977264" y="6488668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2.2)</a:t>
            </a:r>
          </a:p>
        </p:txBody>
      </p:sp>
    </p:spTree>
    <p:extLst>
      <p:ext uri="{BB962C8B-B14F-4D97-AF65-F5344CB8AC3E}">
        <p14:creationId xmlns:p14="http://schemas.microsoft.com/office/powerpoint/2010/main" val="3062046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04823-06E3-987F-FA10-EF76ADF7447D}"/>
              </a:ext>
            </a:extLst>
          </p:cNvPr>
          <p:cNvSpPr txBox="1"/>
          <p:nvPr/>
        </p:nvSpPr>
        <p:spPr>
          <a:xfrm>
            <a:off x="1641021" y="1905506"/>
            <a:ext cx="89099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And Now…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</a:rPr>
              <a:t>Lambdas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13B46-78E8-6644-CDC2-8BF3D2D25EE7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2.3; Ch 3.1 - 3.2)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3CF9E-ADA6-7D3A-CCDD-8660AD1352FD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390740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22262-8305-8CA9-A052-E4E8D196AE3D}"/>
              </a:ext>
            </a:extLst>
          </p:cNvPr>
          <p:cNvSpPr txBox="1"/>
          <p:nvPr/>
        </p:nvSpPr>
        <p:spPr>
          <a:xfrm>
            <a:off x="9135586" y="6488668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1.1 – Ch 1.2)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0F83E-B11D-1376-4F3F-AF600CF3CEC4}"/>
              </a:ext>
            </a:extLst>
          </p:cNvPr>
          <p:cNvSpPr txBox="1"/>
          <p:nvPr/>
        </p:nvSpPr>
        <p:spPr>
          <a:xfrm>
            <a:off x="259080" y="163314"/>
            <a:ext cx="116052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Question: </a:t>
            </a:r>
            <a:r>
              <a:rPr lang="en-US" sz="5400" dirty="0">
                <a:solidFill>
                  <a:schemeClr val="bg1"/>
                </a:solidFill>
              </a:rPr>
              <a:t>What’s one of biggest uses of Python?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1312A-DD05-F098-C566-B94F6B0E4401}"/>
              </a:ext>
            </a:extLst>
          </p:cNvPr>
          <p:cNvSpPr txBox="1"/>
          <p:nvPr/>
        </p:nvSpPr>
        <p:spPr>
          <a:xfrm>
            <a:off x="884445" y="1917640"/>
            <a:ext cx="3118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Data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4D9D7-C16C-EECA-F7AD-D1DEF2F4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56" y="1250328"/>
            <a:ext cx="6651806" cy="500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BABA2-411B-01D0-7CF8-AD388DFD29F1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48879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DAC69-58D7-56B0-A397-2E581E16F603}"/>
              </a:ext>
            </a:extLst>
          </p:cNvPr>
          <p:cNvSpPr txBox="1"/>
          <p:nvPr/>
        </p:nvSpPr>
        <p:spPr>
          <a:xfrm>
            <a:off x="323850" y="2459504"/>
            <a:ext cx="11544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More concise behavior parametrization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5CC4B-7E3B-9407-2504-030A42A1DBA4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2.3; Ch 3.1 - 3.2)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5CF96-380D-A001-E49B-89C073FF02D0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91144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58F0BE-0B6B-B1DD-1ECB-3B5D0ACD742B}"/>
              </a:ext>
            </a:extLst>
          </p:cNvPr>
          <p:cNvSpPr txBox="1"/>
          <p:nvPr/>
        </p:nvSpPr>
        <p:spPr>
          <a:xfrm>
            <a:off x="527957" y="1018125"/>
            <a:ext cx="111360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Expression-style: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bg1"/>
                </a:solidFill>
              </a:rPr>
              <a:t>(parameters) -&gt; expression; </a:t>
            </a:r>
          </a:p>
          <a:p>
            <a:endParaRPr lang="en-US" sz="3600" i="1" dirty="0">
              <a:solidFill>
                <a:schemeClr val="bg1"/>
              </a:solidFill>
            </a:endParaRPr>
          </a:p>
          <a:p>
            <a:endParaRPr lang="en-US" sz="3600" i="1" dirty="0">
              <a:solidFill>
                <a:schemeClr val="bg1"/>
              </a:solidFill>
            </a:endParaRPr>
          </a:p>
          <a:p>
            <a:endParaRPr lang="en-US" sz="3600" i="1" dirty="0">
              <a:solidFill>
                <a:schemeClr val="bg1"/>
              </a:solidFill>
            </a:endParaRPr>
          </a:p>
          <a:p>
            <a:r>
              <a:rPr lang="en-US" sz="3600" i="1" dirty="0">
                <a:solidFill>
                  <a:schemeClr val="bg1"/>
                </a:solidFill>
              </a:rPr>
              <a:t>Block-style: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bg1"/>
                </a:solidFill>
              </a:rPr>
              <a:t>(parameters) -&gt; { statements;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FE48F-A2E9-6519-BE3A-611E60536A65}"/>
              </a:ext>
            </a:extLst>
          </p:cNvPr>
          <p:cNvSpPr txBox="1"/>
          <p:nvPr/>
        </p:nvSpPr>
        <p:spPr>
          <a:xfrm>
            <a:off x="338818" y="2411577"/>
            <a:ext cx="2763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List of parameters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87ED3-162A-A261-4708-21A3ACE70A67}"/>
              </a:ext>
            </a:extLst>
          </p:cNvPr>
          <p:cNvSpPr txBox="1"/>
          <p:nvPr/>
        </p:nvSpPr>
        <p:spPr>
          <a:xfrm>
            <a:off x="5680640" y="2371522"/>
            <a:ext cx="2763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body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E261A-81BB-316F-4AE9-667677993F16}"/>
              </a:ext>
            </a:extLst>
          </p:cNvPr>
          <p:cNvSpPr txBox="1"/>
          <p:nvPr/>
        </p:nvSpPr>
        <p:spPr>
          <a:xfrm>
            <a:off x="2961594" y="2410404"/>
            <a:ext cx="2763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arrow</a:t>
            </a: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601BF4-9F03-A63B-30B2-1C42ECFDDC25}"/>
              </a:ext>
            </a:extLst>
          </p:cNvPr>
          <p:cNvCxnSpPr>
            <a:stCxn id="10" idx="0"/>
          </p:cNvCxnSpPr>
          <p:nvPr/>
        </p:nvCxnSpPr>
        <p:spPr>
          <a:xfrm flipV="1">
            <a:off x="1720623" y="2106386"/>
            <a:ext cx="777648" cy="30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BF680F-8A2B-264E-8449-BD9163AD10F3}"/>
              </a:ext>
            </a:extLst>
          </p:cNvPr>
          <p:cNvCxnSpPr>
            <a:stCxn id="13" idx="0"/>
          </p:cNvCxnSpPr>
          <p:nvPr/>
        </p:nvCxnSpPr>
        <p:spPr>
          <a:xfrm flipV="1">
            <a:off x="4343399" y="2106386"/>
            <a:ext cx="0" cy="30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D47FC5-ED29-493C-9C6D-DE673148A1AD}"/>
              </a:ext>
            </a:extLst>
          </p:cNvPr>
          <p:cNvCxnSpPr/>
          <p:nvPr/>
        </p:nvCxnSpPr>
        <p:spPr>
          <a:xfrm flipH="1" flipV="1">
            <a:off x="6302829" y="2106386"/>
            <a:ext cx="759616" cy="26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6AA5E5-E876-C5A3-B1AE-5F17ADE3BDB2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2.3; Ch 3.1 - 3.2)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DE7AE-4BC5-3465-D7E0-34C229CFCF3F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238206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25589-96B5-2BFC-90DA-F6DA80325B27}"/>
              </a:ext>
            </a:extLst>
          </p:cNvPr>
          <p:cNvSpPr txBox="1"/>
          <p:nvPr/>
        </p:nvSpPr>
        <p:spPr>
          <a:xfrm>
            <a:off x="323850" y="920621"/>
            <a:ext cx="115443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1" u="none" strike="noStrike" baseline="0" dirty="0">
                <a:solidFill>
                  <a:schemeClr val="bg1"/>
                </a:solidFill>
              </a:rPr>
              <a:t>Anonymous</a:t>
            </a:r>
            <a:r>
              <a:rPr lang="en-US" sz="3200" b="0" i="0" u="none" strike="noStrike" baseline="0" dirty="0">
                <a:solidFill>
                  <a:schemeClr val="bg1"/>
                </a:solidFill>
              </a:rPr>
              <a:t>—it doesn’t have an explicit name like a method would normally have; less to write and think about!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1" u="none" strike="noStrike" baseline="0" dirty="0">
                <a:solidFill>
                  <a:schemeClr val="bg1"/>
                </a:solidFill>
              </a:rPr>
              <a:t>Function</a:t>
            </a:r>
            <a:r>
              <a:rPr lang="en-US" sz="3200" b="0" i="0" u="none" strike="noStrike" baseline="0" dirty="0">
                <a:solidFill>
                  <a:schemeClr val="bg1"/>
                </a:solidFill>
              </a:rPr>
              <a:t>—a lambda isn’t associated with a particular class like a method is. But like a method, a lambda has a list of parameters, a body, a return type, and a possible list of exceptions that can be thrown.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1" u="none" strike="noStrike" baseline="0" dirty="0">
                <a:solidFill>
                  <a:schemeClr val="bg1"/>
                </a:solidFill>
              </a:rPr>
              <a:t>Passed around</a:t>
            </a:r>
            <a:r>
              <a:rPr lang="en-US" sz="3200" b="0" i="0" u="none" strike="noStrike" baseline="0" dirty="0">
                <a:solidFill>
                  <a:schemeClr val="bg1"/>
                </a:solidFill>
              </a:rPr>
              <a:t>—A lambda expression can be passed as argument to a method or stored in a variable.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1" u="none" strike="noStrike" baseline="0" dirty="0">
                <a:solidFill>
                  <a:schemeClr val="bg1"/>
                </a:solidFill>
              </a:rPr>
              <a:t>Concise</a:t>
            </a:r>
            <a:r>
              <a:rPr lang="en-US" sz="3200" b="0" i="0" u="none" strike="noStrike" baseline="0" dirty="0">
                <a:solidFill>
                  <a:schemeClr val="bg1"/>
                </a:solidFill>
              </a:rPr>
              <a:t>—You don’t need to write a lot of boilerplate like you do for anonymous classes.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6496-EF79-5EE6-DB30-C4B5ECD14586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2.3; Ch 3.1 - 3.2)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7CA75-8E31-2E9A-6782-24FAAE3BAC00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6748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25589-96B5-2BFC-90DA-F6DA80325B27}"/>
              </a:ext>
            </a:extLst>
          </p:cNvPr>
          <p:cNvSpPr txBox="1"/>
          <p:nvPr/>
        </p:nvSpPr>
        <p:spPr>
          <a:xfrm>
            <a:off x="323850" y="920621"/>
            <a:ext cx="115443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Where can you use lambdas? </a:t>
            </a:r>
          </a:p>
          <a:p>
            <a:pPr marL="914400" lvl="1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Within Functional Interfaces</a:t>
            </a:r>
          </a:p>
          <a:p>
            <a:pPr marL="1371600" lvl="2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Functional Interfaces that specifies only one abstract method. Example: </a:t>
            </a:r>
          </a:p>
          <a:p>
            <a:pPr marL="1371600" lvl="2" indent="-45720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Lambdas are responsible for implementing that interface, directly inline.</a:t>
            </a:r>
          </a:p>
          <a:p>
            <a:pPr marL="1828800" lvl="3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No need to create a separate class.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E214F-B1C6-F316-45CE-2FA97E924C44}"/>
              </a:ext>
            </a:extLst>
          </p:cNvPr>
          <p:cNvSpPr txBox="1"/>
          <p:nvPr/>
        </p:nvSpPr>
        <p:spPr>
          <a:xfrm>
            <a:off x="1573237" y="2982724"/>
            <a:ext cx="90455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ApplePredicate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D4D06-6EC6-3D95-133E-FB41152CB714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2.3; Ch 3.1 - 3.2)</a:t>
            </a:r>
          </a:p>
        </p:txBody>
      </p:sp>
    </p:spTree>
    <p:extLst>
      <p:ext uri="{BB962C8B-B14F-4D97-AF65-F5344CB8AC3E}">
        <p14:creationId xmlns:p14="http://schemas.microsoft.com/office/powerpoint/2010/main" val="3642478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8532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Example 5: </a:t>
            </a:r>
            <a:r>
              <a:rPr lang="en-US" sz="3600" b="1" dirty="0">
                <a:solidFill>
                  <a:schemeClr val="bg1"/>
                </a:solidFill>
              </a:rPr>
              <a:t>We can try using lambdas now.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Let’s try it with Exercise 1.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How do we write the lambda for it?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D6F62-F64E-11DA-5CC8-B582A64298FD}"/>
              </a:ext>
            </a:extLst>
          </p:cNvPr>
          <p:cNvSpPr txBox="1"/>
          <p:nvPr/>
        </p:nvSpPr>
        <p:spPr>
          <a:xfrm>
            <a:off x="3046828" y="422316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(parameters) 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0D282-2ABC-E6CF-06E6-43F54497BC36}"/>
              </a:ext>
            </a:extLst>
          </p:cNvPr>
          <p:cNvSpPr txBox="1"/>
          <p:nvPr/>
        </p:nvSpPr>
        <p:spPr>
          <a:xfrm>
            <a:off x="2015783" y="4899914"/>
            <a:ext cx="816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2F18E-EB52-77EB-96D2-A6E3D1E6408E}"/>
              </a:ext>
            </a:extLst>
          </p:cNvPr>
          <p:cNvSpPr txBox="1"/>
          <p:nvPr/>
        </p:nvSpPr>
        <p:spPr>
          <a:xfrm>
            <a:off x="-515816" y="5576668"/>
            <a:ext cx="13223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7B529-A25C-D539-D200-C88C622778FD}"/>
              </a:ext>
            </a:extLst>
          </p:cNvPr>
          <p:cNvSpPr txBox="1"/>
          <p:nvPr/>
        </p:nvSpPr>
        <p:spPr>
          <a:xfrm>
            <a:off x="1917309" y="2246579"/>
            <a:ext cx="90455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ApplePredicate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06AAAB-38A1-59E5-2B9A-DD4463CC4F86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2.3; Ch 3.1 - 3.2)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68DFB1-7057-4DA3-DEC3-38129392520C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4803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8532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Example 6: </a:t>
            </a:r>
            <a:r>
              <a:rPr lang="en-US" sz="3600" b="1" dirty="0">
                <a:solidFill>
                  <a:schemeClr val="bg1"/>
                </a:solidFill>
              </a:rPr>
              <a:t>We can try using lambdas now.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Let’s try it with Yellow.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D6F62-F64E-11DA-5CC8-B582A64298FD}"/>
              </a:ext>
            </a:extLst>
          </p:cNvPr>
          <p:cNvSpPr txBox="1"/>
          <p:nvPr/>
        </p:nvSpPr>
        <p:spPr>
          <a:xfrm>
            <a:off x="3046828" y="301334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(parameters) 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0D282-2ABC-E6CF-06E6-43F54497BC36}"/>
              </a:ext>
            </a:extLst>
          </p:cNvPr>
          <p:cNvSpPr txBox="1"/>
          <p:nvPr/>
        </p:nvSpPr>
        <p:spPr>
          <a:xfrm>
            <a:off x="2015783" y="3690095"/>
            <a:ext cx="816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2F18E-EB52-77EB-96D2-A6E3D1E6408E}"/>
              </a:ext>
            </a:extLst>
          </p:cNvPr>
          <p:cNvSpPr txBox="1"/>
          <p:nvPr/>
        </p:nvSpPr>
        <p:spPr>
          <a:xfrm>
            <a:off x="-515816" y="4366849"/>
            <a:ext cx="13223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“Yellow"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7B529-A25C-D539-D200-C88C622778FD}"/>
              </a:ext>
            </a:extLst>
          </p:cNvPr>
          <p:cNvSpPr txBox="1"/>
          <p:nvPr/>
        </p:nvSpPr>
        <p:spPr>
          <a:xfrm>
            <a:off x="2015783" y="1631204"/>
            <a:ext cx="90455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ApplePredicate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12CB5-61C2-CDBF-DC64-0ADC1BB321DE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2.3; Ch 3.1 - 3.2)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B190D-7D95-5567-DDB6-5E63964333EC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820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8426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Exercise 7: </a:t>
            </a:r>
            <a:r>
              <a:rPr lang="en-US" sz="3600" b="1" dirty="0">
                <a:solidFill>
                  <a:schemeClr val="bg1"/>
                </a:solidFill>
              </a:rPr>
              <a:t>We can try using lambdas now.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Let’s try it with weight &gt; 100.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D6F62-F64E-11DA-5CC8-B582A64298FD}"/>
              </a:ext>
            </a:extLst>
          </p:cNvPr>
          <p:cNvSpPr txBox="1"/>
          <p:nvPr/>
        </p:nvSpPr>
        <p:spPr>
          <a:xfrm>
            <a:off x="3046828" y="301334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(parameters) 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0D282-2ABC-E6CF-06E6-43F54497BC36}"/>
              </a:ext>
            </a:extLst>
          </p:cNvPr>
          <p:cNvSpPr txBox="1"/>
          <p:nvPr/>
        </p:nvSpPr>
        <p:spPr>
          <a:xfrm>
            <a:off x="2015783" y="3690095"/>
            <a:ext cx="816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2F18E-EB52-77EB-96D2-A6E3D1E6408E}"/>
              </a:ext>
            </a:extLst>
          </p:cNvPr>
          <p:cNvSpPr txBox="1"/>
          <p:nvPr/>
        </p:nvSpPr>
        <p:spPr>
          <a:xfrm>
            <a:off x="-515816" y="4366849"/>
            <a:ext cx="13223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Apple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getWeight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 &gt;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7B529-A25C-D539-D200-C88C622778FD}"/>
              </a:ext>
            </a:extLst>
          </p:cNvPr>
          <p:cNvSpPr txBox="1"/>
          <p:nvPr/>
        </p:nvSpPr>
        <p:spPr>
          <a:xfrm>
            <a:off x="2015783" y="1631204"/>
            <a:ext cx="90455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ApplePredicate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AEA1C-3CD8-61BE-B6C9-6984A171704A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2.3; Ch 3.1 - 3.2)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15FAB-BB1F-9765-6C80-68945B9E164D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7638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4482A-B437-EAE9-4ED6-C27FA392087F}"/>
              </a:ext>
            </a:extLst>
          </p:cNvPr>
          <p:cNvSpPr txBox="1"/>
          <p:nvPr/>
        </p:nvSpPr>
        <p:spPr>
          <a:xfrm>
            <a:off x="527957" y="889843"/>
            <a:ext cx="111360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Functional Interfaces (again)</a:t>
            </a:r>
          </a:p>
          <a:p>
            <a:pPr marL="742950" lvl="1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Java has already provided a bunch of Functional Interfaces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8C293-1D2E-D17F-A3E6-82997C8D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86" y="2305598"/>
            <a:ext cx="3949284" cy="4217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EA67D-9015-73C1-9780-5DD81727FF15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3.4)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764D8-0592-182B-8AF4-E575AA214F72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16799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63EB9-8E4E-D5ED-A690-73D32675D3E6}"/>
              </a:ext>
            </a:extLst>
          </p:cNvPr>
          <p:cNvSpPr txBox="1"/>
          <p:nvPr/>
        </p:nvSpPr>
        <p:spPr>
          <a:xfrm>
            <a:off x="236745" y="301485"/>
            <a:ext cx="1152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Example 8: </a:t>
            </a:r>
            <a:r>
              <a:rPr lang="en-US" sz="3600" b="1" dirty="0">
                <a:solidFill>
                  <a:schemeClr val="bg1"/>
                </a:solidFill>
              </a:rPr>
              <a:t>We can try use the built in Functional Interface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import </a:t>
            </a:r>
            <a:r>
              <a:rPr lang="en-US" sz="3600" dirty="0" err="1">
                <a:solidFill>
                  <a:schemeClr val="bg1"/>
                </a:solidFill>
              </a:rPr>
              <a:t>java.util.function.Predicate</a:t>
            </a:r>
            <a:r>
              <a:rPr lang="en-US" sz="36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AF3B7-0797-793C-E376-DFF6EE5CA864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3.4)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371A3-C97F-326D-6610-5D433372236B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3357937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4482A-B437-EAE9-4ED6-C27FA392087F}"/>
              </a:ext>
            </a:extLst>
          </p:cNvPr>
          <p:cNvSpPr txBox="1"/>
          <p:nvPr/>
        </p:nvSpPr>
        <p:spPr>
          <a:xfrm>
            <a:off x="527957" y="889843"/>
            <a:ext cx="11136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Lambdas aren’t just limited to this simple example</a:t>
            </a:r>
          </a:p>
          <a:p>
            <a:pPr marL="285750" indent="-285750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58E3C-7152-6E24-4071-81963AB41FDD}"/>
              </a:ext>
            </a:extLst>
          </p:cNvPr>
          <p:cNvSpPr txBox="1"/>
          <p:nvPr/>
        </p:nvSpPr>
        <p:spPr>
          <a:xfrm>
            <a:off x="250873" y="1859339"/>
            <a:ext cx="11690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getWeight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getWeight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929A3-1FCC-BC98-16E6-7095B6DC0A50}"/>
              </a:ext>
            </a:extLst>
          </p:cNvPr>
          <p:cNvSpPr txBox="1"/>
          <p:nvPr/>
        </p:nvSpPr>
        <p:spPr>
          <a:xfrm>
            <a:off x="1877450" y="3429000"/>
            <a:ext cx="8437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a)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getWeight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3FDCD-29AD-B686-DD41-7423932309C9}"/>
              </a:ext>
            </a:extLst>
          </p:cNvPr>
          <p:cNvSpPr txBox="1"/>
          <p:nvPr/>
        </p:nvSpPr>
        <p:spPr>
          <a:xfrm>
            <a:off x="3581918" y="3997065"/>
            <a:ext cx="4394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(with the Consumer&lt;T&gt; interface)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BD3D6-9E29-8A4E-70F8-1E1A686B8090}"/>
              </a:ext>
            </a:extLst>
          </p:cNvPr>
          <p:cNvSpPr txBox="1"/>
          <p:nvPr/>
        </p:nvSpPr>
        <p:spPr>
          <a:xfrm>
            <a:off x="3581918" y="2413337"/>
            <a:ext cx="4633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(with the Comparable&lt;T&gt; interface)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453FC-2C69-15B9-35A3-19960AE2D3E6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3.4)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DB951-3157-BF8A-3918-10A54C4ACC89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30943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22262-8305-8CA9-A052-E4E8D196AE3D}"/>
              </a:ext>
            </a:extLst>
          </p:cNvPr>
          <p:cNvSpPr txBox="1"/>
          <p:nvPr/>
        </p:nvSpPr>
        <p:spPr>
          <a:xfrm>
            <a:off x="9135586" y="6488668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1.1 – Ch 1.2)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365FB-B0AD-0059-DC19-E1FC61DC15AD}"/>
              </a:ext>
            </a:extLst>
          </p:cNvPr>
          <p:cNvSpPr txBox="1"/>
          <p:nvPr/>
        </p:nvSpPr>
        <p:spPr>
          <a:xfrm>
            <a:off x="3421614" y="2186970"/>
            <a:ext cx="5348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rgbClr val="FF6347"/>
                </a:solidFill>
              </a:rPr>
              <a:t>“Big Data”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00ECB-A0C5-2E61-AA4E-810202604236}"/>
              </a:ext>
            </a:extLst>
          </p:cNvPr>
          <p:cNvSpPr txBox="1"/>
          <p:nvPr/>
        </p:nvSpPr>
        <p:spPr>
          <a:xfrm>
            <a:off x="386366" y="3756630"/>
            <a:ext cx="1141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</a:rPr>
              <a:t>Question: </a:t>
            </a:r>
            <a:r>
              <a:rPr lang="en-US" sz="3600" b="1" dirty="0">
                <a:solidFill>
                  <a:schemeClr val="bg1"/>
                </a:solidFill>
              </a:rPr>
              <a:t>What is a useful feature for Big Data processing?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49C46-42FB-9C09-B1C6-FF9FAE3F1CC7}"/>
              </a:ext>
            </a:extLst>
          </p:cNvPr>
          <p:cNvSpPr txBox="1"/>
          <p:nvPr/>
        </p:nvSpPr>
        <p:spPr>
          <a:xfrm>
            <a:off x="3932331" y="4288661"/>
            <a:ext cx="432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Parallel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F9E5D-C9AD-07E4-AADF-FD04601AD515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425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4482A-B437-EAE9-4ED6-C27FA392087F}"/>
              </a:ext>
            </a:extLst>
          </p:cNvPr>
          <p:cNvSpPr txBox="1"/>
          <p:nvPr/>
        </p:nvSpPr>
        <p:spPr>
          <a:xfrm>
            <a:off x="527957" y="889843"/>
            <a:ext cx="11136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Lambdas and type checking</a:t>
            </a:r>
          </a:p>
          <a:p>
            <a:pPr marL="742950" lvl="1" indent="-285750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511F7-81BB-3B07-940B-AFEBC989F5B1}"/>
              </a:ext>
            </a:extLst>
          </p:cNvPr>
          <p:cNvSpPr txBox="1"/>
          <p:nvPr/>
        </p:nvSpPr>
        <p:spPr>
          <a:xfrm>
            <a:off x="1259057" y="1665852"/>
            <a:ext cx="9673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Apple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getWeight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 &gt;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62436-D99A-B49A-DB42-E6807A04A294}"/>
              </a:ext>
            </a:extLst>
          </p:cNvPr>
          <p:cNvSpPr txBox="1"/>
          <p:nvPr/>
        </p:nvSpPr>
        <p:spPr>
          <a:xfrm>
            <a:off x="1259057" y="2306694"/>
            <a:ext cx="9673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getWeight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 &gt;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1C8BE-E8B3-CD98-339B-DE5E95A6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089" y="3026636"/>
            <a:ext cx="3935876" cy="3435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A109-DE15-B856-AE85-8237F5EB0C76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(Java in Action Ch 3.5)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C951D-B00E-81D8-4DF8-76247C2E9BF4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7795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57B99-7906-4A71-89B0-32FCD2273BD1}"/>
              </a:ext>
            </a:extLst>
          </p:cNvPr>
          <p:cNvSpPr txBox="1"/>
          <p:nvPr/>
        </p:nvSpPr>
        <p:spPr>
          <a:xfrm>
            <a:off x="138332" y="3167390"/>
            <a:ext cx="11915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getWeight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 &gt;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72162-65EB-6C67-4E90-B7E9F1F69909}"/>
              </a:ext>
            </a:extLst>
          </p:cNvPr>
          <p:cNvSpPr txBox="1"/>
          <p:nvPr/>
        </p:nvSpPr>
        <p:spPr>
          <a:xfrm>
            <a:off x="138332" y="200526"/>
            <a:ext cx="11136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 summary:</a:t>
            </a:r>
          </a:p>
          <a:p>
            <a:pPr marL="742950" lvl="1" indent="-285750">
              <a:buFontTx/>
              <a:buChar char="-"/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AA97A-1519-2602-BDFE-659953B2C4C2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Part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1E3F8-C817-C5FA-4BAA-7CD5828FC8CF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64428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57B99-7906-4A71-89B0-32FCD2273BD1}"/>
              </a:ext>
            </a:extLst>
          </p:cNvPr>
          <p:cNvSpPr txBox="1"/>
          <p:nvPr/>
        </p:nvSpPr>
        <p:spPr>
          <a:xfrm>
            <a:off x="138332" y="3167390"/>
            <a:ext cx="11915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apple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getWeight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 &gt;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8E286-B721-0C1A-4E43-F488D0795FE3}"/>
              </a:ext>
            </a:extLst>
          </p:cNvPr>
          <p:cNvSpPr/>
          <p:nvPr/>
        </p:nvSpPr>
        <p:spPr>
          <a:xfrm>
            <a:off x="4780669" y="3232052"/>
            <a:ext cx="6726703" cy="3938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F576A-02BF-164C-432D-A2B34E60E1CC}"/>
              </a:ext>
            </a:extLst>
          </p:cNvPr>
          <p:cNvSpPr txBox="1"/>
          <p:nvPr/>
        </p:nvSpPr>
        <p:spPr>
          <a:xfrm>
            <a:off x="138332" y="200526"/>
            <a:ext cx="11136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 summary:</a:t>
            </a:r>
          </a:p>
          <a:p>
            <a:pPr marL="742950" lvl="1" indent="-285750">
              <a:buFontTx/>
              <a:buChar char="-"/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1724A-0D84-B1C1-95A0-4D407D1350D9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Part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AC3BE-CC07-B6F7-5944-CEEA19E61888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3862439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D4BD2-FEED-94A4-97D2-4E874B54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204912"/>
            <a:ext cx="10810875" cy="444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DB32D-5D6A-7EDA-DC8D-1BB92B5650AB}"/>
              </a:ext>
            </a:extLst>
          </p:cNvPr>
          <p:cNvSpPr txBox="1"/>
          <p:nvPr/>
        </p:nvSpPr>
        <p:spPr>
          <a:xfrm>
            <a:off x="8703212" y="6488668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53C2A-C7FE-5C82-36A2-CF938CBC5AE0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10544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22262-8305-8CA9-A052-E4E8D196AE3D}"/>
              </a:ext>
            </a:extLst>
          </p:cNvPr>
          <p:cNvSpPr txBox="1"/>
          <p:nvPr/>
        </p:nvSpPr>
        <p:spPr>
          <a:xfrm>
            <a:off x="9884189" y="6488668"/>
            <a:ext cx="23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1.2)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97628-E6C1-7D74-7448-6ADE84A1DE06}"/>
              </a:ext>
            </a:extLst>
          </p:cNvPr>
          <p:cNvSpPr txBox="1"/>
          <p:nvPr/>
        </p:nvSpPr>
        <p:spPr>
          <a:xfrm>
            <a:off x="527957" y="889843"/>
            <a:ext cx="1113608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Java 8 and Newer:</a:t>
            </a:r>
          </a:p>
          <a:p>
            <a:pPr marL="1028700" lvl="1" indent="-57150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Introduction of New Concepts:</a:t>
            </a:r>
          </a:p>
          <a:p>
            <a:pPr marL="1485900" lvl="2" indent="-57150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Stream Processing</a:t>
            </a:r>
          </a:p>
          <a:p>
            <a:pPr marL="1943100" lvl="3" indent="-57150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“Stream” – A sequence of data items that are produced one at a time</a:t>
            </a:r>
          </a:p>
          <a:p>
            <a:pPr marL="1943100" lvl="3" indent="-57150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Concept can help with implementing parallelism for free*</a:t>
            </a:r>
          </a:p>
          <a:p>
            <a:pPr marL="1943100" lvl="3" indent="-57150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*</a:t>
            </a:r>
            <a:r>
              <a:rPr lang="en-US" sz="3600" dirty="0">
                <a:solidFill>
                  <a:srgbClr val="00B0F0"/>
                </a:solidFill>
              </a:rPr>
              <a:t>Question: </a:t>
            </a:r>
            <a:r>
              <a:rPr lang="en-US" sz="3600" dirty="0">
                <a:solidFill>
                  <a:schemeClr val="bg1"/>
                </a:solidFill>
              </a:rPr>
              <a:t>If you recall of Operating Systems, what are problems that may arise when doing parallelism? </a:t>
            </a:r>
          </a:p>
          <a:p>
            <a:pPr lvl="2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C9B5F-3975-E040-03D2-10537C1B789E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2481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22262-8305-8CA9-A052-E4E8D196AE3D}"/>
              </a:ext>
            </a:extLst>
          </p:cNvPr>
          <p:cNvSpPr txBox="1"/>
          <p:nvPr/>
        </p:nvSpPr>
        <p:spPr>
          <a:xfrm>
            <a:off x="9884189" y="6488668"/>
            <a:ext cx="23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1.2)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97628-E6C1-7D74-7448-6ADE84A1DE06}"/>
              </a:ext>
            </a:extLst>
          </p:cNvPr>
          <p:cNvSpPr txBox="1"/>
          <p:nvPr/>
        </p:nvSpPr>
        <p:spPr>
          <a:xfrm>
            <a:off x="527957" y="889843"/>
            <a:ext cx="111360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Java 8 and Newer:</a:t>
            </a:r>
          </a:p>
          <a:p>
            <a:pPr marL="1028700" lvl="1" indent="-57150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Introduction of New Concepts: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- Behavior Parametrization</a:t>
            </a:r>
          </a:p>
          <a:p>
            <a:pPr marL="1657350" lvl="3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Ability to pass code to an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49AB4-01D0-54B9-6FB0-2109DAAB2C21}"/>
              </a:ext>
            </a:extLst>
          </p:cNvPr>
          <p:cNvSpPr txBox="1"/>
          <p:nvPr/>
        </p:nvSpPr>
        <p:spPr>
          <a:xfrm>
            <a:off x="527956" y="3643088"/>
            <a:ext cx="10557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data mutation &amp; Behavior Parametrization are the cornerstone of functional programming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F7A77-2F92-D6E0-D72C-4DAC3B072EEE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394394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22262-8305-8CA9-A052-E4E8D196AE3D}"/>
              </a:ext>
            </a:extLst>
          </p:cNvPr>
          <p:cNvSpPr txBox="1"/>
          <p:nvPr/>
        </p:nvSpPr>
        <p:spPr>
          <a:xfrm>
            <a:off x="7749245" y="6488668"/>
            <a:ext cx="44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1.1 – Ch 1.2; Part 2; Part 5 )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97628-E6C1-7D74-7448-6ADE84A1DE06}"/>
              </a:ext>
            </a:extLst>
          </p:cNvPr>
          <p:cNvSpPr txBox="1"/>
          <p:nvPr/>
        </p:nvSpPr>
        <p:spPr>
          <a:xfrm>
            <a:off x="527957" y="889843"/>
            <a:ext cx="111360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Java 8 and Newer:</a:t>
            </a:r>
          </a:p>
          <a:p>
            <a:pPr marL="742950" lvl="1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New features:</a:t>
            </a:r>
          </a:p>
          <a:p>
            <a:pPr marL="1200150" lvl="2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Streams API – March 20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with Simone</a:t>
            </a:r>
          </a:p>
          <a:p>
            <a:pPr marL="1657350" lvl="3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Supports Parallel Processing of “Big Data”</a:t>
            </a:r>
          </a:p>
          <a:p>
            <a:pPr marL="1657350" lvl="3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Makes use of the idea of behavior as a parameter</a:t>
            </a:r>
          </a:p>
          <a:p>
            <a:pPr marL="1657350" lvl="3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Rule: No data mutation </a:t>
            </a:r>
          </a:p>
          <a:p>
            <a:pPr marL="1200150" lvl="2" indent="-285750">
              <a:buFontTx/>
              <a:buChar char="-"/>
            </a:pPr>
            <a:r>
              <a:rPr lang="en-US" sz="3600" b="1" dirty="0">
                <a:solidFill>
                  <a:schemeClr val="bg1"/>
                </a:solidFill>
              </a:rPr>
              <a:t>Lambdas – Today’s Topic </a:t>
            </a:r>
          </a:p>
          <a:p>
            <a:pPr marL="1657350" lvl="3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Introduced with Streams </a:t>
            </a:r>
          </a:p>
          <a:p>
            <a:pPr marL="1200150" lvl="2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Other Concurrency Improvements – April 3</a:t>
            </a:r>
            <a:r>
              <a:rPr lang="en-US" sz="3600" baseline="30000" dirty="0">
                <a:solidFill>
                  <a:schemeClr val="bg1"/>
                </a:solidFill>
              </a:rPr>
              <a:t>rd</a:t>
            </a:r>
            <a:r>
              <a:rPr lang="en-US" sz="3600" dirty="0">
                <a:solidFill>
                  <a:schemeClr val="bg1"/>
                </a:solidFill>
              </a:rPr>
              <a:t> with Chris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82924-8676-9E8A-5ECA-31DD2D971C68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2310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AAAD5-94EB-3F23-3EE3-241FCCAE4482}"/>
              </a:ext>
            </a:extLst>
          </p:cNvPr>
          <p:cNvSpPr txBox="1"/>
          <p:nvPr/>
        </p:nvSpPr>
        <p:spPr>
          <a:xfrm>
            <a:off x="259080" y="163314"/>
            <a:ext cx="116052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Question: </a:t>
            </a:r>
            <a:r>
              <a:rPr lang="en-US" sz="5400" dirty="0">
                <a:solidFill>
                  <a:schemeClr val="bg1"/>
                </a:solidFill>
              </a:rPr>
              <a:t>What features in Java makes it useful for programmers?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DA928-D737-E81E-D441-92509A15CEBC}"/>
              </a:ext>
            </a:extLst>
          </p:cNvPr>
          <p:cNvSpPr txBox="1"/>
          <p:nvPr/>
        </p:nvSpPr>
        <p:spPr>
          <a:xfrm>
            <a:off x="884445" y="1917640"/>
            <a:ext cx="5211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A robust standard library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B2F2C-3760-7E2E-3E9E-3E3A0365F3E4}"/>
              </a:ext>
            </a:extLst>
          </p:cNvPr>
          <p:cNvSpPr txBox="1"/>
          <p:nvPr/>
        </p:nvSpPr>
        <p:spPr>
          <a:xfrm>
            <a:off x="9946705" y="6510020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1.2)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AB32F-E4DE-4A4D-8993-620DE9853A91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38906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BEF00-24F2-4847-14CC-E811A8CE3054}"/>
              </a:ext>
            </a:extLst>
          </p:cNvPr>
          <p:cNvSpPr txBox="1"/>
          <p:nvPr/>
        </p:nvSpPr>
        <p:spPr>
          <a:xfrm>
            <a:off x="527957" y="889843"/>
            <a:ext cx="111360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A robust standard library</a:t>
            </a:r>
          </a:p>
          <a:p>
            <a:pPr marL="742950" lvl="1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We don’t need to know </a:t>
            </a:r>
            <a:r>
              <a:rPr lang="en-US" sz="3600" i="1" dirty="0">
                <a:solidFill>
                  <a:schemeClr val="bg1"/>
                </a:solidFill>
              </a:rPr>
              <a:t>how</a:t>
            </a:r>
            <a:r>
              <a:rPr lang="en-US" sz="3600" dirty="0">
                <a:solidFill>
                  <a:schemeClr val="bg1"/>
                </a:solidFill>
              </a:rPr>
              <a:t> the libraries are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implemented </a:t>
            </a:r>
          </a:p>
          <a:p>
            <a:pPr marL="1200150" lvl="2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Written by better programmers who can write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more efficient code</a:t>
            </a:r>
          </a:p>
          <a:p>
            <a:pPr marL="1200150" lvl="2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We can focus on what we want to do with those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libraries </a:t>
            </a:r>
          </a:p>
          <a:p>
            <a:pPr marL="1200150" lvl="2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Examples:</a:t>
            </a:r>
          </a:p>
          <a:p>
            <a:pPr marL="1657350" lvl="3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Collections and </a:t>
            </a:r>
            <a:r>
              <a:rPr lang="en-US" sz="3600" dirty="0" err="1">
                <a:solidFill>
                  <a:schemeClr val="bg1"/>
                </a:solidFill>
              </a:rPr>
              <a:t>ArrayLists</a:t>
            </a:r>
            <a:r>
              <a:rPr lang="en-US" sz="3600" dirty="0">
                <a:solidFill>
                  <a:schemeClr val="bg1"/>
                </a:solidFill>
              </a:rPr>
              <a:t>; Stacks; </a:t>
            </a:r>
            <a:r>
              <a:rPr lang="en-US" sz="3600" dirty="0" err="1">
                <a:solidFill>
                  <a:schemeClr val="bg1"/>
                </a:solidFill>
              </a:rPr>
              <a:t>LinkedLists</a:t>
            </a:r>
            <a:r>
              <a:rPr lang="en-US" sz="3600" dirty="0">
                <a:solidFill>
                  <a:schemeClr val="bg1"/>
                </a:solidFill>
              </a:rPr>
              <a:t>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776468-A2A1-4D39-EE63-77AECC51172D}"/>
              </a:ext>
            </a:extLst>
          </p:cNvPr>
          <p:cNvSpPr txBox="1"/>
          <p:nvPr/>
        </p:nvSpPr>
        <p:spPr>
          <a:xfrm>
            <a:off x="9946705" y="6488668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1.2)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76BCB-B223-7A20-CA8E-ACCB76F943E7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0611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F52099-6B2B-AFC3-D4F8-EE12293F28F4}"/>
              </a:ext>
            </a:extLst>
          </p:cNvPr>
          <p:cNvSpPr txBox="1"/>
          <p:nvPr/>
        </p:nvSpPr>
        <p:spPr>
          <a:xfrm>
            <a:off x="2004142" y="2644170"/>
            <a:ext cx="8183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6347"/>
                </a:solidFill>
              </a:rPr>
              <a:t>“what” &gt; “how”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22262-8305-8CA9-A052-E4E8D196AE3D}"/>
              </a:ext>
            </a:extLst>
          </p:cNvPr>
          <p:cNvSpPr txBox="1"/>
          <p:nvPr/>
        </p:nvSpPr>
        <p:spPr>
          <a:xfrm>
            <a:off x="9946705" y="6488668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(Java in Action Ch 1.2)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31F9-C4E3-B69B-7CA8-4E1C06B5B4F0}"/>
              </a:ext>
            </a:extLst>
          </p:cNvPr>
          <p:cNvSpPr txBox="1"/>
          <p:nvPr/>
        </p:nvSpPr>
        <p:spPr>
          <a:xfrm>
            <a:off x="0" y="6488668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Java</a:t>
            </a:r>
          </a:p>
        </p:txBody>
      </p:sp>
    </p:spTree>
    <p:extLst>
      <p:ext uri="{BB962C8B-B14F-4D97-AF65-F5344CB8AC3E}">
        <p14:creationId xmlns:p14="http://schemas.microsoft.com/office/powerpoint/2010/main" val="155541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1750</Words>
  <Application>Microsoft Office PowerPoint</Application>
  <PresentationFormat>Widescreen</PresentationFormat>
  <Paragraphs>271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Functional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</dc:title>
  <dc:creator>Okura, Kenji</dc:creator>
  <cp:lastModifiedBy>Okura, Kenji</cp:lastModifiedBy>
  <cp:revision>18</cp:revision>
  <dcterms:created xsi:type="dcterms:W3CDTF">2023-02-12T08:16:31Z</dcterms:created>
  <dcterms:modified xsi:type="dcterms:W3CDTF">2023-03-06T11:11:23Z</dcterms:modified>
</cp:coreProperties>
</file>