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1" name="Shape 11"/>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2" name="Shape 12"/>
          <p:cNvSpPr txBox="1"/>
          <p:nvPr>
            <p:ph type="ctrTitle"/>
          </p:nvPr>
        </p:nvSpPr>
        <p:spPr>
          <a:xfrm>
            <a:off x="685800" y="473108"/>
            <a:ext cx="7772400" cy="2842199"/>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3896921"/>
            <a:ext cx="7772400" cy="460800"/>
          </a:xfrm>
          <a:prstGeom prst="rect">
            <a:avLst/>
          </a:prstGeom>
        </p:spPr>
        <p:txBody>
          <a:bodyPr anchorCtr="0" anchor="ctr" bIns="91425" lIns="91425" rIns="91425" tIns="91425"/>
          <a:lstStyle>
            <a:lvl1pPr lvl="0">
              <a:spcBef>
                <a:spcPts val="0"/>
              </a:spcBef>
              <a:buNone/>
              <a:defRPr/>
            </a:lvl1pPr>
            <a:lvl2pPr lvl="1">
              <a:spcBef>
                <a:spcPts val="0"/>
              </a:spcBef>
              <a:buSzPct val="100000"/>
              <a:buNone/>
              <a:defRPr sz="3000"/>
            </a:lvl2pPr>
            <a:lvl3pPr lvl="2">
              <a:spcBef>
                <a:spcPts val="0"/>
              </a:spcBef>
              <a:buSzPct val="100000"/>
              <a:buNone/>
              <a:defRPr sz="3000"/>
            </a:lvl3pPr>
            <a:lvl4pPr lvl="3">
              <a:spcBef>
                <a:spcPts val="0"/>
              </a:spcBef>
              <a:buSzPct val="100000"/>
              <a:buNone/>
              <a:defRPr sz="3000"/>
            </a:lvl4pPr>
            <a:lvl5pPr lvl="4">
              <a:spcBef>
                <a:spcPts val="0"/>
              </a:spcBef>
              <a:buSzPct val="100000"/>
              <a:buNone/>
              <a:defRPr sz="3000"/>
            </a:lvl5pPr>
            <a:lvl6pPr lvl="5">
              <a:spcBef>
                <a:spcPts val="0"/>
              </a:spcBef>
              <a:buSzPct val="100000"/>
              <a:buNone/>
              <a:defRPr sz="3000"/>
            </a:lvl6pPr>
            <a:lvl7pPr lvl="6">
              <a:spcBef>
                <a:spcPts val="0"/>
              </a:spcBef>
              <a:buSzPct val="100000"/>
              <a:buNone/>
              <a:defRPr sz="3000"/>
            </a:lvl7pPr>
            <a:lvl8pPr lvl="7">
              <a:spcBef>
                <a:spcPts val="0"/>
              </a:spcBef>
              <a:buSzPct val="100000"/>
              <a:buNone/>
              <a:defRPr sz="3000"/>
            </a:lvl8pPr>
            <a:lvl9pPr lvl="8">
              <a:spcBef>
                <a:spcPts val="0"/>
              </a:spcBef>
              <a:buSzPct val="100000"/>
              <a:buNone/>
              <a:defRPr sz="3000"/>
            </a:lvl9pPr>
          </a:lstStyle>
          <a:p/>
        </p:txBody>
      </p:sp>
      <p:sp>
        <p:nvSpPr>
          <p:cNvPr id="14" name="Shape 14"/>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7" name="Shape 17"/>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8" name="Shape 18"/>
          <p:cNvSpPr txBox="1"/>
          <p:nvPr>
            <p:ph type="title"/>
          </p:nvPr>
        </p:nvSpPr>
        <p:spPr>
          <a:xfrm>
            <a:off x="457200" y="139527"/>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3" name="Shape 23"/>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4" name="Shape 24"/>
          <p:cNvSpPr txBox="1"/>
          <p:nvPr>
            <p:ph type="title"/>
          </p:nvPr>
        </p:nvSpPr>
        <p:spPr>
          <a:xfrm>
            <a:off x="457200" y="139527"/>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200150"/>
            <a:ext cx="3925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7" name="Shape 27"/>
          <p:cNvSpPr txBox="1"/>
          <p:nvPr>
            <p:ph idx="2" type="body"/>
          </p:nvPr>
        </p:nvSpPr>
        <p:spPr>
          <a:xfrm>
            <a:off x="4761353" y="1200150"/>
            <a:ext cx="3925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31" name="Shape 31"/>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32" name="Shape 32"/>
          <p:cNvSpPr txBox="1"/>
          <p:nvPr>
            <p:ph type="title"/>
          </p:nvPr>
        </p:nvSpPr>
        <p:spPr>
          <a:xfrm>
            <a:off x="457200" y="139527"/>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4" name="Shape 34"/>
        <p:cNvGrpSpPr/>
        <p:nvPr/>
      </p:nvGrpSpPr>
      <p:grpSpPr>
        <a:xfrm>
          <a:off x="0" y="0"/>
          <a:ext cx="0" cy="0"/>
          <a:chOff x="0" y="0"/>
          <a:chExt cx="0" cy="0"/>
        </a:xfrm>
      </p:grpSpPr>
      <p:sp>
        <p:nvSpPr>
          <p:cNvPr id="35" name="Shape 35"/>
          <p:cNvSpPr txBox="1"/>
          <p:nvPr>
            <p:ph idx="1" type="body"/>
          </p:nvPr>
        </p:nvSpPr>
        <p:spPr>
          <a:xfrm>
            <a:off x="372035" y="4276652"/>
            <a:ext cx="8399999" cy="649199"/>
          </a:xfrm>
          <a:prstGeom prst="rect">
            <a:avLst/>
          </a:prstGeom>
        </p:spPr>
        <p:txBody>
          <a:bodyPr anchorCtr="0" anchor="t" bIns="91425" lIns="91425" rIns="91425" tIns="91425"/>
          <a:lstStyle>
            <a:lvl1pPr lvl="0">
              <a:spcBef>
                <a:spcPts val="0"/>
              </a:spcBef>
              <a:buClr>
                <a:schemeClr val="lt1"/>
              </a:buClr>
              <a:buSzPct val="100000"/>
              <a:buNone/>
              <a:defRPr b="1" sz="2400">
                <a:solidFill>
                  <a:schemeClr val="lt1"/>
                </a:solidFill>
              </a:defRPr>
            </a:lvl1pPr>
          </a:lstStyle>
          <a:p/>
        </p:txBody>
      </p:sp>
      <p:sp>
        <p:nvSpPr>
          <p:cNvPr id="36" name="Shape 36"/>
          <p:cNvSpPr/>
          <p:nvPr/>
        </p:nvSpPr>
        <p:spPr>
          <a:xfrm>
            <a:off x="372035" y="233279"/>
            <a:ext cx="8399999" cy="3868499"/>
          </a:xfrm>
          <a:prstGeom prst="roundRect">
            <a:avLst>
              <a:gd fmla="val 2776"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37" name="Shape 37"/>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8" name="Shape 38"/>
        <p:cNvGrpSpPr/>
        <p:nvPr/>
      </p:nvGrpSpPr>
      <p:grpSpPr>
        <a:xfrm>
          <a:off x="0" y="0"/>
          <a:ext cx="0" cy="0"/>
          <a:chOff x="0" y="0"/>
          <a:chExt cx="0" cy="0"/>
        </a:xfrm>
      </p:grpSpPr>
      <p:sp>
        <p:nvSpPr>
          <p:cNvPr id="39" name="Shape 39"/>
          <p:cNvSpPr/>
          <p:nvPr/>
        </p:nvSpPr>
        <p:spPr>
          <a:xfrm>
            <a:off x="372035" y="235584"/>
            <a:ext cx="8399999" cy="4672199"/>
          </a:xfrm>
          <a:prstGeom prst="roundRect">
            <a:avLst>
              <a:gd fmla="val 2255"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40" name="Shape 40"/>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abel">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139527"/>
            <a:ext cx="8229600" cy="857400"/>
          </a:xfrm>
          <a:prstGeom prst="rect">
            <a:avLst/>
          </a:prstGeom>
          <a:noFill/>
          <a:ln>
            <a:noFill/>
          </a:ln>
        </p:spPr>
        <p:txBody>
          <a:bodyPr anchorCtr="0" anchor="b" bIns="91425" lIns="91425" rIns="91425" tIns="91425"/>
          <a:lstStyle>
            <a:lvl1pPr lvl="0">
              <a:spcBef>
                <a:spcPts val="0"/>
              </a:spcBef>
              <a:buClr>
                <a:schemeClr val="dk2"/>
              </a:buClr>
              <a:buSzPct val="100000"/>
              <a:buNone/>
              <a:defRPr b="1" sz="3600">
                <a:solidFill>
                  <a:schemeClr val="dk2"/>
                </a:solidFill>
              </a:defRPr>
            </a:lvl1pPr>
            <a:lvl2pPr lvl="1">
              <a:spcBef>
                <a:spcPts val="0"/>
              </a:spcBef>
              <a:buClr>
                <a:schemeClr val="dk2"/>
              </a:buClr>
              <a:buSzPct val="100000"/>
              <a:buNone/>
              <a:defRPr b="1" sz="3600">
                <a:solidFill>
                  <a:schemeClr val="dk2"/>
                </a:solidFill>
              </a:defRPr>
            </a:lvl2pPr>
            <a:lvl3pPr lvl="2">
              <a:spcBef>
                <a:spcPts val="0"/>
              </a:spcBef>
              <a:buClr>
                <a:schemeClr val="dk2"/>
              </a:buClr>
              <a:buSzPct val="100000"/>
              <a:buNone/>
              <a:defRPr b="1" sz="3600">
                <a:solidFill>
                  <a:schemeClr val="dk2"/>
                </a:solidFill>
              </a:defRPr>
            </a:lvl3pPr>
            <a:lvl4pPr lvl="3">
              <a:spcBef>
                <a:spcPts val="0"/>
              </a:spcBef>
              <a:buClr>
                <a:schemeClr val="dk2"/>
              </a:buClr>
              <a:buSzPct val="100000"/>
              <a:buNone/>
              <a:defRPr b="1" sz="3600">
                <a:solidFill>
                  <a:schemeClr val="dk2"/>
                </a:solidFill>
              </a:defRPr>
            </a:lvl4pPr>
            <a:lvl5pPr lvl="4">
              <a:spcBef>
                <a:spcPts val="0"/>
              </a:spcBef>
              <a:buClr>
                <a:schemeClr val="dk2"/>
              </a:buClr>
              <a:buSzPct val="100000"/>
              <a:buNone/>
              <a:defRPr b="1" sz="3600">
                <a:solidFill>
                  <a:schemeClr val="dk2"/>
                </a:solidFill>
              </a:defRPr>
            </a:lvl5pPr>
            <a:lvl6pPr lvl="5">
              <a:spcBef>
                <a:spcPts val="0"/>
              </a:spcBef>
              <a:buClr>
                <a:schemeClr val="dk2"/>
              </a:buClr>
              <a:buSzPct val="100000"/>
              <a:buNone/>
              <a:defRPr b="1" sz="3600">
                <a:solidFill>
                  <a:schemeClr val="dk2"/>
                </a:solidFill>
              </a:defRPr>
            </a:lvl6pPr>
            <a:lvl7pPr lvl="6">
              <a:spcBef>
                <a:spcPts val="0"/>
              </a:spcBef>
              <a:buClr>
                <a:schemeClr val="dk2"/>
              </a:buClr>
              <a:buSzPct val="100000"/>
              <a:buNone/>
              <a:defRPr b="1" sz="3600">
                <a:solidFill>
                  <a:schemeClr val="dk2"/>
                </a:solidFill>
              </a:defRPr>
            </a:lvl7pPr>
            <a:lvl8pPr lvl="7">
              <a:spcBef>
                <a:spcPts val="0"/>
              </a:spcBef>
              <a:buClr>
                <a:schemeClr val="dk2"/>
              </a:buClr>
              <a:buSzPct val="100000"/>
              <a:buNone/>
              <a:defRPr b="1" sz="3600">
                <a:solidFill>
                  <a:schemeClr val="dk2"/>
                </a:solidFill>
              </a:defRPr>
            </a:lvl8pPr>
            <a:lvl9pPr lvl="8">
              <a:spcBef>
                <a:spcPts val="0"/>
              </a:spcBef>
              <a:buClr>
                <a:schemeClr val="dk2"/>
              </a:buClr>
              <a:buSzPct val="100000"/>
              <a:buNone/>
              <a:defRPr b="1" sz="3600">
                <a:solidFill>
                  <a:schemeClr val="dk2"/>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607464" y="474987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ja" sz="1300">
                <a:solidFill>
                  <a:schemeClr val="lt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Shape 45"/>
          <p:cNvSpPr txBox="1"/>
          <p:nvPr>
            <p:ph type="ctrTitle"/>
          </p:nvPr>
        </p:nvSpPr>
        <p:spPr>
          <a:xfrm>
            <a:off x="685800" y="473108"/>
            <a:ext cx="7772400" cy="2842199"/>
          </a:xfrm>
          <a:prstGeom prst="rect">
            <a:avLst/>
          </a:prstGeom>
        </p:spPr>
        <p:txBody>
          <a:bodyPr anchorCtr="0" anchor="ctr" bIns="91425" lIns="91425" rIns="91425" tIns="91425">
            <a:noAutofit/>
          </a:bodyPr>
          <a:lstStyle/>
          <a:p>
            <a:pPr lvl="0" algn="ctr">
              <a:spcBef>
                <a:spcPts val="0"/>
              </a:spcBef>
              <a:buNone/>
            </a:pPr>
            <a:r>
              <a:rPr lang="ja" sz="6000"/>
              <a:t>必殺技LT@kameko</a:t>
            </a:r>
          </a:p>
        </p:txBody>
      </p:sp>
      <p:sp>
        <p:nvSpPr>
          <p:cNvPr id="46" name="Shape 46"/>
          <p:cNvSpPr txBox="1"/>
          <p:nvPr>
            <p:ph idx="1" type="subTitle"/>
          </p:nvPr>
        </p:nvSpPr>
        <p:spPr>
          <a:xfrm>
            <a:off x="685800" y="3896921"/>
            <a:ext cx="7772400" cy="460800"/>
          </a:xfrm>
          <a:prstGeom prst="rect">
            <a:avLst/>
          </a:prstGeom>
        </p:spPr>
        <p:txBody>
          <a:bodyPr anchorCtr="0" anchor="ctr" bIns="91425" lIns="91425" rIns="91425" tIns="91425">
            <a:noAutofit/>
          </a:bodyPr>
          <a:lstStyle/>
          <a:p>
            <a:pPr lvl="0" algn="ctr">
              <a:spcBef>
                <a:spcPts val="0"/>
              </a:spcBef>
              <a:buNone/>
            </a:pPr>
            <a:r>
              <a:rPr lang="ja"/>
              <a:t>2015-08-05 BPStyle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そんな時。。</a:t>
            </a:r>
          </a:p>
        </p:txBody>
      </p:sp>
      <p:sp>
        <p:nvSpPr>
          <p:cNvPr id="102" name="Shape 10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sz="2400"/>
              <a:t>夫がPh.Dを取るために大学に戻ると言い出す。</a:t>
            </a:r>
          </a:p>
          <a:p>
            <a:pPr lvl="0" rtl="0">
              <a:spcBef>
                <a:spcPts val="0"/>
              </a:spcBef>
              <a:buNone/>
            </a:pPr>
            <a:r>
              <a:rPr lang="ja" sz="2400"/>
              <a:t>渡りに船！ということで、就職することに！</a:t>
            </a:r>
          </a:p>
          <a:p>
            <a:pPr lvl="0" rtl="0">
              <a:spcBef>
                <a:spcPts val="0"/>
              </a:spcBef>
              <a:buNone/>
            </a:pPr>
            <a:r>
              <a:t/>
            </a:r>
            <a:endParaRPr sz="2400"/>
          </a:p>
          <a:p>
            <a:pPr lvl="0" rtl="0">
              <a:spcBef>
                <a:spcPts val="0"/>
              </a:spcBef>
              <a:buNone/>
            </a:pPr>
            <a:r>
              <a:rPr lang="ja" sz="2400"/>
              <a:t>〜探した会社の条件〜</a:t>
            </a:r>
          </a:p>
          <a:p>
            <a:pPr lvl="0">
              <a:spcBef>
                <a:spcPts val="0"/>
              </a:spcBef>
              <a:buNone/>
            </a:pPr>
            <a:r>
              <a:rPr lang="ja" sz="2400"/>
              <a:t>プライム、技術力がある。</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139527"/>
            <a:ext cx="8229600" cy="857400"/>
          </a:xfrm>
          <a:prstGeom prst="rect">
            <a:avLst/>
          </a:prstGeom>
        </p:spPr>
        <p:txBody>
          <a:bodyPr anchorCtr="0" anchor="b" bIns="91425" lIns="91425" rIns="91425" tIns="91425">
            <a:noAutofit/>
          </a:bodyPr>
          <a:lstStyle/>
          <a:p>
            <a:pPr lvl="0" rtl="0">
              <a:spcBef>
                <a:spcPts val="0"/>
              </a:spcBef>
              <a:buNone/>
            </a:pPr>
            <a:r>
              <a:rPr lang="ja"/>
              <a:t>2013〜現在　サイオステクノロジー </a:t>
            </a:r>
          </a:p>
        </p:txBody>
      </p:sp>
      <p:sp>
        <p:nvSpPr>
          <p:cNvPr id="108" name="Shape 10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sz="2400"/>
              <a:t>入社後SIを行わない方針になったのでビッグデータ担当になりました。BIツールを作成しました。</a:t>
            </a:r>
          </a:p>
          <a:p>
            <a:pPr lvl="0" rtl="0">
              <a:spcBef>
                <a:spcPts val="0"/>
              </a:spcBef>
              <a:buNone/>
            </a:pPr>
            <a:r>
              <a:t/>
            </a:r>
            <a:endParaRPr sz="2400"/>
          </a:p>
          <a:p>
            <a:pPr lvl="0" rtl="0">
              <a:spcBef>
                <a:spcPts val="0"/>
              </a:spcBef>
              <a:buNone/>
            </a:pPr>
            <a:r>
              <a:rPr lang="ja" sz="2400"/>
              <a:t>〜やっていること〜</a:t>
            </a:r>
          </a:p>
          <a:p>
            <a:pPr lvl="0" rtl="0">
              <a:spcBef>
                <a:spcPts val="0"/>
              </a:spcBef>
              <a:buNone/>
            </a:pPr>
            <a:r>
              <a:rPr lang="ja" sz="2400"/>
              <a:t>ビッグデータ用ツール開発（Ruby on Rails）</a:t>
            </a:r>
          </a:p>
          <a:p>
            <a:pPr lvl="0" rtl="0">
              <a:spcBef>
                <a:spcPts val="0"/>
              </a:spcBef>
              <a:buNone/>
            </a:pPr>
            <a:r>
              <a:rPr lang="ja" sz="2400"/>
              <a:t>Google apps 修正（Java）、AWSの環境構築</a:t>
            </a:r>
          </a:p>
          <a:p>
            <a:pPr lvl="0" rtl="0">
              <a:spcBef>
                <a:spcPts val="0"/>
              </a:spcBef>
              <a:buNone/>
            </a:pPr>
            <a:r>
              <a:rPr lang="ja" sz="2400"/>
              <a:t>ほっともっとお弁当宅配システム開発コンサル（発注側）</a:t>
            </a:r>
          </a:p>
          <a:p>
            <a:pPr lvl="0" rtl="0">
              <a:spcBef>
                <a:spcPts val="0"/>
              </a:spcBef>
              <a:buNone/>
            </a:pPr>
            <a:r>
              <a:rPr lang="ja" sz="2400"/>
              <a:t>Treasure Dataにてテクニカルサポートエンジニア</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私の得意なこととかやっていること</a:t>
            </a:r>
          </a:p>
        </p:txBody>
      </p:sp>
      <p:sp>
        <p:nvSpPr>
          <p:cNvPr id="114" name="Shape 11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a:t>・製造業、物流業の業務</a:t>
            </a:r>
          </a:p>
          <a:p>
            <a:pPr lvl="0" rtl="0">
              <a:spcBef>
                <a:spcPts val="0"/>
              </a:spcBef>
              <a:buNone/>
            </a:pPr>
            <a:r>
              <a:rPr lang="ja"/>
              <a:t>・成人教育</a:t>
            </a:r>
          </a:p>
          <a:p>
            <a:pPr lvl="0" rtl="0">
              <a:spcBef>
                <a:spcPts val="0"/>
              </a:spcBef>
              <a:buNone/>
            </a:pPr>
            <a:r>
              <a:rPr lang="ja"/>
              <a:t>・飲酒する。つまみを作る。</a:t>
            </a:r>
          </a:p>
          <a:p>
            <a:pPr lvl="0" rtl="0">
              <a:spcBef>
                <a:spcPts val="0"/>
              </a:spcBef>
              <a:buNone/>
            </a:pPr>
            <a:r>
              <a:rPr lang="ja"/>
              <a:t>・ボーイスカウト、Yoga、バドミントン</a:t>
            </a:r>
          </a:p>
          <a:p>
            <a:pPr lvl="0">
              <a:spcBef>
                <a:spcPts val="0"/>
              </a:spcBef>
              <a:buNone/>
            </a:pPr>
            <a:r>
              <a:rPr lang="ja"/>
              <a:t>・ingress（エンライテンド緑チーム）</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139527"/>
            <a:ext cx="8229600" cy="857400"/>
          </a:xfrm>
          <a:prstGeom prst="rect">
            <a:avLst/>
          </a:prstGeom>
        </p:spPr>
        <p:txBody>
          <a:bodyPr anchorCtr="0" anchor="b" bIns="91425" lIns="91425" rIns="91425" tIns="91425">
            <a:noAutofit/>
          </a:bodyPr>
          <a:lstStyle/>
          <a:p>
            <a:pPr lvl="0" rtl="0">
              <a:spcBef>
                <a:spcPts val="0"/>
              </a:spcBef>
              <a:buNone/>
            </a:pPr>
            <a:r>
              <a:rPr lang="ja"/>
              <a:t>よく聞かれるけど不愉快な質問</a:t>
            </a:r>
          </a:p>
        </p:txBody>
      </p:sp>
      <p:sp>
        <p:nvSpPr>
          <p:cNvPr id="120" name="Shape 120"/>
          <p:cNvSpPr/>
          <p:nvPr/>
        </p:nvSpPr>
        <p:spPr>
          <a:xfrm>
            <a:off x="1888350" y="1564625"/>
            <a:ext cx="2814599" cy="1420800"/>
          </a:xfrm>
          <a:prstGeom prst="wedgeRoundRectCallout">
            <a:avLst>
              <a:gd fmla="val -68849" name="adj1"/>
              <a:gd fmla="val -33952" name="adj2"/>
              <a:gd fmla="val 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ja"/>
              <a:t>どうやったら奥さんだけに働いてもらえるでしょうか？</a:t>
            </a:r>
          </a:p>
        </p:txBody>
      </p:sp>
      <p:sp>
        <p:nvSpPr>
          <p:cNvPr id="121" name="Shape 121"/>
          <p:cNvSpPr/>
          <p:nvPr/>
        </p:nvSpPr>
        <p:spPr>
          <a:xfrm>
            <a:off x="5098550" y="3776700"/>
            <a:ext cx="1375800" cy="916799"/>
          </a:xfrm>
          <a:prstGeom prst="wedgeRoundRectCallout">
            <a:avLst>
              <a:gd fmla="val 69183" name="adj1"/>
              <a:gd fmla="val 28510" name="adj2"/>
              <a:gd fmla="val 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ja"/>
              <a:t>クズめ</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Shape 5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自己紹介</a:t>
            </a:r>
          </a:p>
        </p:txBody>
      </p:sp>
      <p:sp>
        <p:nvSpPr>
          <p:cNvPr id="52" name="Shape 5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a:t>大村和子(オオムラカズコ) @kameko </a:t>
            </a:r>
          </a:p>
          <a:p>
            <a:pPr lvl="0" rtl="0">
              <a:spcBef>
                <a:spcPts val="0"/>
              </a:spcBef>
              <a:buNone/>
            </a:pPr>
            <a:r>
              <a:t/>
            </a:r>
            <a:endParaRPr sz="2400"/>
          </a:p>
          <a:p>
            <a:pPr lvl="0" rtl="0">
              <a:spcBef>
                <a:spcPts val="0"/>
              </a:spcBef>
              <a:buNone/>
            </a:pPr>
            <a:r>
              <a:rPr lang="ja" sz="2400"/>
              <a:t>　東京都練馬区在住</a:t>
            </a:r>
          </a:p>
          <a:p>
            <a:pPr lvl="0" rtl="0">
              <a:spcBef>
                <a:spcPts val="0"/>
              </a:spcBef>
              <a:buNone/>
            </a:pPr>
            <a:r>
              <a:rPr lang="ja" sz="2400"/>
              <a:t>　２児の母（2015年現在：小２と年中）</a:t>
            </a:r>
          </a:p>
          <a:p>
            <a:pPr lvl="0" rtl="0">
              <a:spcBef>
                <a:spcPts val="0"/>
              </a:spcBef>
              <a:buNone/>
            </a:pPr>
            <a:r>
              <a:rPr lang="ja" sz="2400"/>
              <a:t>　趣味：英語の勉強、ダイエット、飲酒</a:t>
            </a:r>
          </a:p>
          <a:p>
            <a:pPr lvl="0" rtl="0">
              <a:spcBef>
                <a:spcPts val="0"/>
              </a:spcBef>
              <a:buNone/>
            </a:pPr>
            <a:r>
              <a:rPr lang="ja" sz="2400"/>
              <a:t>　憧れの人：両津勘兵衛</a:t>
            </a:r>
          </a:p>
          <a:p>
            <a:pPr lvl="0">
              <a:spcBef>
                <a:spcPts val="0"/>
              </a:spcBef>
              <a:buNone/>
            </a:pPr>
            <a:r>
              <a:t/>
            </a:r>
            <a:endParaRPr/>
          </a:p>
        </p:txBody>
      </p:sp>
      <p:pic>
        <p:nvPicPr>
          <p:cNvPr descr="IMG_0893_2015-07-23_035458.png" id="53" name="Shape 53"/>
          <p:cNvPicPr preferRelativeResize="0"/>
          <p:nvPr/>
        </p:nvPicPr>
        <p:blipFill>
          <a:blip r:embed="rId3">
            <a:alphaModFix/>
          </a:blip>
          <a:stretch>
            <a:fillRect/>
          </a:stretch>
        </p:blipFill>
        <p:spPr>
          <a:xfrm>
            <a:off x="6407050" y="2397825"/>
            <a:ext cx="1905000" cy="2038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将来の野望</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sz="3600"/>
              <a:t>「あっ！あれって、</a:t>
            </a:r>
          </a:p>
          <a:p>
            <a:pPr lvl="0" rtl="0">
              <a:spcBef>
                <a:spcPts val="0"/>
              </a:spcBef>
              <a:buNone/>
            </a:pPr>
            <a:r>
              <a:rPr lang="ja" sz="3600"/>
              <a:t>　　　　YOUが作ったの？」</a:t>
            </a:r>
          </a:p>
          <a:p>
            <a:pPr lvl="0" rtl="0">
              <a:spcBef>
                <a:spcPts val="0"/>
              </a:spcBef>
              <a:buNone/>
            </a:pPr>
            <a:r>
              <a:t/>
            </a:r>
            <a:endParaRPr sz="3600"/>
          </a:p>
          <a:p>
            <a:pPr lvl="0" rtl="0">
              <a:spcBef>
                <a:spcPts val="0"/>
              </a:spcBef>
              <a:buNone/>
            </a:pPr>
            <a:r>
              <a:rPr lang="ja" sz="3600"/>
              <a:t>と言われるものを作る。</a:t>
            </a:r>
          </a:p>
          <a:p>
            <a:pPr lvl="0" rtl="0">
              <a:spcBef>
                <a:spcPts val="0"/>
              </a:spcBef>
              <a:buNone/>
            </a:pPr>
            <a:r>
              <a:rPr lang="ja" sz="3600"/>
              <a:t>死ぬまで。</a:t>
            </a:r>
          </a:p>
          <a:p>
            <a:pPr lvl="0">
              <a:spcBef>
                <a:spcPts val="0"/>
              </a:spcBef>
              <a:buNone/>
            </a:pPr>
            <a:r>
              <a:rPr lang="ja" sz="1200"/>
              <a:t>年齢によってアイデアって様々ですよね。。。</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応募した理由</a:t>
            </a:r>
          </a:p>
        </p:txBody>
      </p:sp>
      <p:sp>
        <p:nvSpPr>
          <p:cNvPr id="65" name="Shape 65"/>
          <p:cNvSpPr txBox="1"/>
          <p:nvPr>
            <p:ph idx="1" type="body"/>
          </p:nvPr>
        </p:nvSpPr>
        <p:spPr>
          <a:xfrm>
            <a:off x="457200" y="1200150"/>
            <a:ext cx="8229600" cy="2150699"/>
          </a:xfrm>
          <a:prstGeom prst="rect">
            <a:avLst/>
          </a:prstGeom>
        </p:spPr>
        <p:txBody>
          <a:bodyPr anchorCtr="0" anchor="t" bIns="91425" lIns="91425" rIns="91425" tIns="91425">
            <a:noAutofit/>
          </a:bodyPr>
          <a:lstStyle/>
          <a:p>
            <a:pPr lvl="0" rtl="0">
              <a:spcBef>
                <a:spcPts val="0"/>
              </a:spcBef>
              <a:buNone/>
            </a:pPr>
            <a:r>
              <a:rPr lang="ja" sz="2400"/>
              <a:t>・情報が公開されており、会社の様子がわかる。</a:t>
            </a:r>
          </a:p>
          <a:p>
            <a:pPr lvl="0" rtl="0">
              <a:spcBef>
                <a:spcPts val="0"/>
              </a:spcBef>
              <a:buNone/>
            </a:pPr>
            <a:r>
              <a:rPr lang="ja" sz="2400"/>
              <a:t>・新技術の習得にも意欲的。</a:t>
            </a:r>
          </a:p>
          <a:p>
            <a:pPr lvl="0">
              <a:spcBef>
                <a:spcPts val="0"/>
              </a:spcBef>
              <a:buNone/>
            </a:pPr>
            <a:r>
              <a:rPr lang="ja" sz="2400"/>
              <a:t>・外部に情報を提供していく姿勢に共感。</a:t>
            </a:r>
          </a:p>
        </p:txBody>
      </p:sp>
      <p:sp>
        <p:nvSpPr>
          <p:cNvPr id="66" name="Shape 66"/>
          <p:cNvSpPr txBox="1"/>
          <p:nvPr/>
        </p:nvSpPr>
        <p:spPr>
          <a:xfrm>
            <a:off x="544225" y="3041400"/>
            <a:ext cx="7950000" cy="1387199"/>
          </a:xfrm>
          <a:prstGeom prst="rect">
            <a:avLst/>
          </a:prstGeom>
          <a:noFill/>
          <a:ln>
            <a:noFill/>
          </a:ln>
        </p:spPr>
        <p:txBody>
          <a:bodyPr anchorCtr="0" anchor="t" bIns="91425" lIns="91425" rIns="91425" tIns="91425">
            <a:noAutofit/>
          </a:bodyPr>
          <a:lstStyle/>
          <a:p>
            <a:pPr lvl="0" rtl="0" algn="ctr">
              <a:spcBef>
                <a:spcPts val="600"/>
              </a:spcBef>
              <a:buNone/>
            </a:pPr>
            <a:r>
              <a:rPr b="1" lang="ja" sz="6000">
                <a:solidFill>
                  <a:srgbClr val="FF0000"/>
                </a:solidFill>
              </a:rPr>
              <a:t>楽しそう！！</a:t>
            </a:r>
          </a:p>
          <a:p>
            <a:pPr lvl="0" rtl="0" algn="ctr">
              <a:spcBef>
                <a:spcPts val="600"/>
              </a:spcBef>
              <a:buNone/>
            </a:pPr>
            <a:r>
              <a:rPr lang="ja"/>
              <a:t>楽しい≠楽そう</a:t>
            </a:r>
          </a:p>
          <a:p>
            <a:pPr lvl="0" rtl="0" algn="ctr">
              <a:spcBef>
                <a:spcPts val="600"/>
              </a:spcBef>
              <a:buNone/>
            </a:pPr>
            <a:r>
              <a:rPr lang="ja"/>
              <a:t>たとえ炎上してもいっぱい働いても、納期は守りたい。それがMy楽しい。</a:t>
            </a:r>
          </a:p>
          <a:p>
            <a:pPr lvl="0" rtl="0" algn="ctr">
              <a:spcBef>
                <a:spcPts val="0"/>
              </a:spcBef>
              <a:buNone/>
            </a:pPr>
            <a:r>
              <a:t/>
            </a:r>
            <a:endParaRPr b="1" sz="60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1995〜2001	HI Corp.inc</a:t>
            </a:r>
          </a:p>
        </p:txBody>
      </p:sp>
      <p:sp>
        <p:nvSpPr>
          <p:cNvPr id="72" name="Shape 7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sz="2400"/>
              <a:t>大学の時バイトしていたゲーム会社（当時）に１年の休学をはさみそのまま就職。高分子工学科（化学系）でしたが、卒業(1999)はしました。</a:t>
            </a:r>
          </a:p>
          <a:p>
            <a:pPr lvl="0" rtl="0">
              <a:spcBef>
                <a:spcPts val="0"/>
              </a:spcBef>
              <a:buNone/>
            </a:pPr>
            <a:r>
              <a:t/>
            </a:r>
            <a:endParaRPr sz="2400"/>
          </a:p>
          <a:p>
            <a:pPr lvl="0" rtl="0">
              <a:spcBef>
                <a:spcPts val="0"/>
              </a:spcBef>
              <a:buNone/>
            </a:pPr>
            <a:r>
              <a:rPr lang="ja" sz="2400"/>
              <a:t>〜やっていたこと〜</a:t>
            </a:r>
          </a:p>
          <a:p>
            <a:pPr lvl="0" rtl="0">
              <a:spcBef>
                <a:spcPts val="0"/>
              </a:spcBef>
              <a:buNone/>
            </a:pPr>
            <a:r>
              <a:rPr lang="ja" sz="2400"/>
              <a:t>社内ツール開発（MSAccess)</a:t>
            </a:r>
          </a:p>
          <a:p>
            <a:pPr lvl="0" rtl="0">
              <a:spcBef>
                <a:spcPts val="0"/>
              </a:spcBef>
              <a:buNone/>
            </a:pPr>
            <a:r>
              <a:rPr lang="ja" sz="2400"/>
              <a:t>プログラミング講師（C,C++,Java,VB,Perl)</a:t>
            </a:r>
          </a:p>
          <a:p>
            <a:pPr lvl="0">
              <a:spcBef>
                <a:spcPts val="0"/>
              </a:spcBef>
              <a:buNone/>
            </a:pPr>
            <a:r>
              <a:rPr lang="ja" sz="2400"/>
              <a:t>ゲームのテスト</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2001〜2003 FAMOTIK</a:t>
            </a:r>
          </a:p>
        </p:txBody>
      </p:sp>
      <p:sp>
        <p:nvSpPr>
          <p:cNvPr id="78" name="Shape 7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sz="2400"/>
              <a:t>開発の仕事がしたくて当時Javaで本などを出しており、Javaでミドルウェアを作っていた製造業向けSIerに転職。楽しく働く。→倒産</a:t>
            </a:r>
          </a:p>
          <a:p>
            <a:pPr lvl="0" rtl="0">
              <a:spcBef>
                <a:spcPts val="0"/>
              </a:spcBef>
              <a:buNone/>
            </a:pPr>
            <a:r>
              <a:t/>
            </a:r>
            <a:endParaRPr sz="2400"/>
          </a:p>
          <a:p>
            <a:pPr lvl="0" rtl="0">
              <a:spcBef>
                <a:spcPts val="0"/>
              </a:spcBef>
              <a:buNone/>
            </a:pPr>
            <a:r>
              <a:rPr lang="ja" sz="2400"/>
              <a:t>〜やっていたこと〜</a:t>
            </a:r>
          </a:p>
          <a:p>
            <a:pPr lvl="0" rtl="0">
              <a:spcBef>
                <a:spcPts val="0"/>
              </a:spcBef>
              <a:buNone/>
            </a:pPr>
            <a:r>
              <a:rPr lang="ja" sz="2400"/>
              <a:t>Javaで開発（製造業向けシステム）</a:t>
            </a:r>
          </a:p>
          <a:p>
            <a:pPr lvl="0">
              <a:spcBef>
                <a:spcPts val="0"/>
              </a:spcBef>
              <a:buNone/>
            </a:pPr>
            <a:r>
              <a:rPr lang="ja" sz="2400"/>
              <a:t>自社ミドルウェア導入支援</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2003〜2005 東計電算 </a:t>
            </a:r>
          </a:p>
        </p:txBody>
      </p:sp>
      <p:sp>
        <p:nvSpPr>
          <p:cNvPr id="84" name="Shape 8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sz="2400"/>
              <a:t>会社が急に倒産したショックで家の近所で安定している会社に急いで転職。プライムで大きな案件ができることが魅力。</a:t>
            </a:r>
          </a:p>
          <a:p>
            <a:pPr lvl="0" rtl="0">
              <a:spcBef>
                <a:spcPts val="0"/>
              </a:spcBef>
              <a:buNone/>
            </a:pPr>
            <a:r>
              <a:t/>
            </a:r>
            <a:endParaRPr sz="2400"/>
          </a:p>
          <a:p>
            <a:pPr lvl="0" rtl="0">
              <a:spcBef>
                <a:spcPts val="0"/>
              </a:spcBef>
              <a:buNone/>
            </a:pPr>
            <a:r>
              <a:rPr lang="ja" sz="2400"/>
              <a:t>〜やっていたこと〜</a:t>
            </a:r>
          </a:p>
          <a:p>
            <a:pPr lvl="0" rtl="0">
              <a:spcBef>
                <a:spcPts val="0"/>
              </a:spcBef>
              <a:buNone/>
            </a:pPr>
            <a:r>
              <a:rPr lang="ja" sz="2400"/>
              <a:t>VBで開発。</a:t>
            </a:r>
          </a:p>
          <a:p>
            <a:pPr lvl="0">
              <a:spcBef>
                <a:spcPts val="0"/>
              </a:spcBef>
              <a:buNone/>
            </a:pPr>
            <a:r>
              <a:rPr lang="ja" sz="2400"/>
              <a:t>物流システムの開発。リーダーポジション。約２年かけてイトーヨーカドーの物流センターのシステムの総入れ替えを行いました。</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457200" y="139527"/>
            <a:ext cx="8229600" cy="857400"/>
          </a:xfrm>
          <a:prstGeom prst="rect">
            <a:avLst/>
          </a:prstGeom>
        </p:spPr>
        <p:txBody>
          <a:bodyPr anchorCtr="0" anchor="b" bIns="91425" lIns="91425" rIns="91425" tIns="91425">
            <a:noAutofit/>
          </a:bodyPr>
          <a:lstStyle/>
          <a:p>
            <a:pPr lvl="0" rtl="0">
              <a:spcBef>
                <a:spcPts val="0"/>
              </a:spcBef>
              <a:buNone/>
            </a:pPr>
            <a:r>
              <a:rPr lang="ja"/>
              <a:t>2005〜2012 個人事業主 </a:t>
            </a:r>
          </a:p>
        </p:txBody>
      </p:sp>
      <p:sp>
        <p:nvSpPr>
          <p:cNvPr id="90" name="Shape 9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sz="2400"/>
              <a:t>結婚後、個人事業主へ。前職が24h365d対応でシフト制だったので、退職。出産後は育休無しで保育園を利用し、在宅勤務。</a:t>
            </a:r>
          </a:p>
          <a:p>
            <a:pPr lvl="0" rtl="0">
              <a:spcBef>
                <a:spcPts val="0"/>
              </a:spcBef>
              <a:buNone/>
            </a:pPr>
            <a:r>
              <a:t/>
            </a:r>
            <a:endParaRPr sz="2400"/>
          </a:p>
          <a:p>
            <a:pPr lvl="0" rtl="0">
              <a:spcBef>
                <a:spcPts val="0"/>
              </a:spcBef>
              <a:buNone/>
            </a:pPr>
            <a:r>
              <a:rPr lang="ja" sz="2400"/>
              <a:t>〜やっていたこと〜</a:t>
            </a:r>
          </a:p>
          <a:p>
            <a:pPr lvl="0" rtl="0">
              <a:spcBef>
                <a:spcPts val="0"/>
              </a:spcBef>
              <a:buNone/>
            </a:pPr>
            <a:r>
              <a:rPr lang="ja" sz="2400"/>
              <a:t>妊娠前：製造業、NEXCOのシステムをJavaで開発。</a:t>
            </a:r>
          </a:p>
          <a:p>
            <a:pPr lvl="0" rtl="0">
              <a:spcBef>
                <a:spcPts val="0"/>
              </a:spcBef>
              <a:buNone/>
            </a:pPr>
            <a:r>
              <a:rPr lang="ja" sz="2400"/>
              <a:t>出産後：新人研修講師、PHPにてWEBシステム受託開発。外資系メーカーの情報シス（リモート勤務）、歯医者の点数計算システム(VC++)、裁判管理システム</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sz="3000"/>
              <a:t>個人事業主に行き詰まりを感じていたある日</a:t>
            </a:r>
          </a:p>
        </p:txBody>
      </p:sp>
      <p:sp>
        <p:nvSpPr>
          <p:cNvPr id="96" name="Shape 96"/>
          <p:cNvSpPr/>
          <p:nvPr/>
        </p:nvSpPr>
        <p:spPr>
          <a:xfrm>
            <a:off x="691475" y="1309825"/>
            <a:ext cx="7423200" cy="3109499"/>
          </a:xfrm>
          <a:prstGeom prst="cloudCallout">
            <a:avLst>
              <a:gd fmla="val -20833" name="adj1"/>
              <a:gd fmla="val 62500" name="adj2"/>
            </a:avLst>
          </a:prstGeom>
          <a:solidFill>
            <a:srgbClr val="F3F3F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ja" sz="2400"/>
              <a:t>個人の営業力に限界を感じる。</a:t>
            </a:r>
          </a:p>
          <a:p>
            <a:pPr lvl="0" rtl="0">
              <a:spcBef>
                <a:spcPts val="0"/>
              </a:spcBef>
              <a:buNone/>
            </a:pPr>
            <a:r>
              <a:rPr lang="ja" sz="2400"/>
              <a:t>BtoB案件をやりたい。</a:t>
            </a:r>
          </a:p>
          <a:p>
            <a:pPr lvl="0">
              <a:spcBef>
                <a:spcPts val="0"/>
              </a:spcBef>
              <a:buNone/>
            </a:pPr>
            <a:r>
              <a:rPr lang="ja" sz="2400"/>
              <a:t>刺激が少なく技術力が陳腐化していく。。</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