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1" name="Shape 11"/>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2" name="Shape 12"/>
          <p:cNvSpPr txBox="1"/>
          <p:nvPr>
            <p:ph type="ctrTitle"/>
          </p:nvPr>
        </p:nvSpPr>
        <p:spPr>
          <a:xfrm>
            <a:off x="685800" y="473108"/>
            <a:ext cx="7772400" cy="2842199"/>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3896921"/>
            <a:ext cx="7772400" cy="460800"/>
          </a:xfrm>
          <a:prstGeom prst="rect">
            <a:avLst/>
          </a:prstGeom>
        </p:spPr>
        <p:txBody>
          <a:bodyPr anchorCtr="0" anchor="ctr" bIns="91425" lIns="91425" rIns="91425" tIns="91425"/>
          <a:lstStyle>
            <a:lvl1pPr lvl="0">
              <a:spcBef>
                <a:spcPts val="0"/>
              </a:spcBef>
              <a:buNone/>
              <a:defRPr/>
            </a:lvl1pPr>
            <a:lvl2pPr lvl="1">
              <a:spcBef>
                <a:spcPts val="0"/>
              </a:spcBef>
              <a:buSzPct val="100000"/>
              <a:buNone/>
              <a:defRPr sz="3000"/>
            </a:lvl2pPr>
            <a:lvl3pPr lvl="2">
              <a:spcBef>
                <a:spcPts val="0"/>
              </a:spcBef>
              <a:buSzPct val="100000"/>
              <a:buNone/>
              <a:defRPr sz="3000"/>
            </a:lvl3pPr>
            <a:lvl4pPr lvl="3">
              <a:spcBef>
                <a:spcPts val="0"/>
              </a:spcBef>
              <a:buSzPct val="100000"/>
              <a:buNone/>
              <a:defRPr sz="3000"/>
            </a:lvl4pPr>
            <a:lvl5pPr lvl="4">
              <a:spcBef>
                <a:spcPts val="0"/>
              </a:spcBef>
              <a:buSzPct val="100000"/>
              <a:buNone/>
              <a:defRPr sz="3000"/>
            </a:lvl5pPr>
            <a:lvl6pPr lvl="5">
              <a:spcBef>
                <a:spcPts val="0"/>
              </a:spcBef>
              <a:buSzPct val="100000"/>
              <a:buNone/>
              <a:defRPr sz="3000"/>
            </a:lvl6pPr>
            <a:lvl7pPr lvl="6">
              <a:spcBef>
                <a:spcPts val="0"/>
              </a:spcBef>
              <a:buSzPct val="100000"/>
              <a:buNone/>
              <a:defRPr sz="3000"/>
            </a:lvl7pPr>
            <a:lvl8pPr lvl="7">
              <a:spcBef>
                <a:spcPts val="0"/>
              </a:spcBef>
              <a:buSzPct val="100000"/>
              <a:buNone/>
              <a:defRPr sz="3000"/>
            </a:lvl8pPr>
            <a:lvl9pPr lvl="8">
              <a:spcBef>
                <a:spcPts val="0"/>
              </a:spcBef>
              <a:buSzPct val="100000"/>
              <a:buNone/>
              <a:defRPr sz="3000"/>
            </a:lvl9pPr>
          </a:lstStyle>
          <a:p/>
        </p:txBody>
      </p:sp>
      <p:sp>
        <p:nvSpPr>
          <p:cNvPr id="14" name="Shape 14"/>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7" name="Shape 17"/>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18" name="Shape 18"/>
          <p:cNvSpPr txBox="1"/>
          <p:nvPr>
            <p:ph type="title"/>
          </p:nvPr>
        </p:nvSpPr>
        <p:spPr>
          <a:xfrm>
            <a:off x="457200" y="139527"/>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3" name="Shape 23"/>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4" name="Shape 24"/>
          <p:cNvSpPr txBox="1"/>
          <p:nvPr>
            <p:ph type="title"/>
          </p:nvPr>
        </p:nvSpPr>
        <p:spPr>
          <a:xfrm>
            <a:off x="457200" y="139527"/>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200150"/>
            <a:ext cx="3925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27" name="Shape 27"/>
          <p:cNvSpPr txBox="1"/>
          <p:nvPr>
            <p:ph idx="2" type="body"/>
          </p:nvPr>
        </p:nvSpPr>
        <p:spPr>
          <a:xfrm>
            <a:off x="4761353" y="1200150"/>
            <a:ext cx="3925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31" name="Shape 31"/>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32" name="Shape 32"/>
          <p:cNvSpPr txBox="1"/>
          <p:nvPr>
            <p:ph type="title"/>
          </p:nvPr>
        </p:nvSpPr>
        <p:spPr>
          <a:xfrm>
            <a:off x="457200" y="139527"/>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4" name="Shape 34"/>
        <p:cNvGrpSpPr/>
        <p:nvPr/>
      </p:nvGrpSpPr>
      <p:grpSpPr>
        <a:xfrm>
          <a:off x="0" y="0"/>
          <a:ext cx="0" cy="0"/>
          <a:chOff x="0" y="0"/>
          <a:chExt cx="0" cy="0"/>
        </a:xfrm>
      </p:grpSpPr>
      <p:sp>
        <p:nvSpPr>
          <p:cNvPr id="35" name="Shape 35"/>
          <p:cNvSpPr txBox="1"/>
          <p:nvPr>
            <p:ph idx="1" type="body"/>
          </p:nvPr>
        </p:nvSpPr>
        <p:spPr>
          <a:xfrm>
            <a:off x="372035" y="4276652"/>
            <a:ext cx="8399999" cy="649199"/>
          </a:xfrm>
          <a:prstGeom prst="rect">
            <a:avLst/>
          </a:prstGeom>
        </p:spPr>
        <p:txBody>
          <a:bodyPr anchorCtr="0" anchor="t" bIns="91425" lIns="91425" rIns="91425" tIns="91425"/>
          <a:lstStyle>
            <a:lvl1pPr lvl="0">
              <a:spcBef>
                <a:spcPts val="0"/>
              </a:spcBef>
              <a:buClr>
                <a:schemeClr val="lt1"/>
              </a:buClr>
              <a:buSzPct val="100000"/>
              <a:buNone/>
              <a:defRPr b="1" sz="2400">
                <a:solidFill>
                  <a:schemeClr val="lt1"/>
                </a:solidFill>
              </a:defRPr>
            </a:lvl1pPr>
          </a:lstStyle>
          <a:p/>
        </p:txBody>
      </p:sp>
      <p:sp>
        <p:nvSpPr>
          <p:cNvPr id="36" name="Shape 36"/>
          <p:cNvSpPr/>
          <p:nvPr/>
        </p:nvSpPr>
        <p:spPr>
          <a:xfrm>
            <a:off x="372035" y="233279"/>
            <a:ext cx="8399999" cy="3868499"/>
          </a:xfrm>
          <a:prstGeom prst="roundRect">
            <a:avLst>
              <a:gd fmla="val 2776"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37" name="Shape 37"/>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8" name="Shape 38"/>
        <p:cNvGrpSpPr/>
        <p:nvPr/>
      </p:nvGrpSpPr>
      <p:grpSpPr>
        <a:xfrm>
          <a:off x="0" y="0"/>
          <a:ext cx="0" cy="0"/>
          <a:chOff x="0" y="0"/>
          <a:chExt cx="0" cy="0"/>
        </a:xfrm>
      </p:grpSpPr>
      <p:sp>
        <p:nvSpPr>
          <p:cNvPr id="39" name="Shape 39"/>
          <p:cNvSpPr/>
          <p:nvPr/>
        </p:nvSpPr>
        <p:spPr>
          <a:xfrm>
            <a:off x="372035" y="235584"/>
            <a:ext cx="8399999" cy="4672199"/>
          </a:xfrm>
          <a:prstGeom prst="roundRect">
            <a:avLst>
              <a:gd fmla="val 2255" name="adj"/>
            </a:avLst>
          </a:prstGeom>
          <a:solidFill>
            <a:srgbClr val="FFFFFF"/>
          </a:solidFill>
          <a:ln>
            <a:noFill/>
          </a:ln>
        </p:spPr>
        <p:txBody>
          <a:bodyPr anchorCtr="0" anchor="ctr" bIns="45700" lIns="91425" rIns="91425" tIns="45700">
            <a:noAutofit/>
          </a:bodyPr>
          <a:lstStyle/>
          <a:p>
            <a:pPr lvl="0">
              <a:spcBef>
                <a:spcPts val="0"/>
              </a:spcBef>
              <a:buNone/>
            </a:pPr>
            <a:r>
              <a:t/>
            </a:r>
            <a:endParaRPr/>
          </a:p>
        </p:txBody>
      </p:sp>
      <p:sp>
        <p:nvSpPr>
          <p:cNvPr id="40" name="Shape 40"/>
          <p:cNvSpPr txBox="1"/>
          <p:nvPr>
            <p:ph idx="12" type="sldNum"/>
          </p:nvPr>
        </p:nvSpPr>
        <p:spPr>
          <a:xfrm>
            <a:off x="8607464" y="474987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abel">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139527"/>
            <a:ext cx="8229600" cy="857400"/>
          </a:xfrm>
          <a:prstGeom prst="rect">
            <a:avLst/>
          </a:prstGeom>
          <a:noFill/>
          <a:ln>
            <a:noFill/>
          </a:ln>
        </p:spPr>
        <p:txBody>
          <a:bodyPr anchorCtr="0" anchor="b" bIns="91425" lIns="91425" rIns="91425" tIns="91425"/>
          <a:lstStyle>
            <a:lvl1pPr lvl="0">
              <a:spcBef>
                <a:spcPts val="0"/>
              </a:spcBef>
              <a:buClr>
                <a:schemeClr val="dk2"/>
              </a:buClr>
              <a:buSzPct val="100000"/>
              <a:buNone/>
              <a:defRPr b="1" sz="3600">
                <a:solidFill>
                  <a:schemeClr val="dk2"/>
                </a:solidFill>
              </a:defRPr>
            </a:lvl1pPr>
            <a:lvl2pPr lvl="1">
              <a:spcBef>
                <a:spcPts val="0"/>
              </a:spcBef>
              <a:buClr>
                <a:schemeClr val="dk2"/>
              </a:buClr>
              <a:buSzPct val="100000"/>
              <a:buNone/>
              <a:defRPr b="1" sz="3600">
                <a:solidFill>
                  <a:schemeClr val="dk2"/>
                </a:solidFill>
              </a:defRPr>
            </a:lvl2pPr>
            <a:lvl3pPr lvl="2">
              <a:spcBef>
                <a:spcPts val="0"/>
              </a:spcBef>
              <a:buClr>
                <a:schemeClr val="dk2"/>
              </a:buClr>
              <a:buSzPct val="100000"/>
              <a:buNone/>
              <a:defRPr b="1" sz="3600">
                <a:solidFill>
                  <a:schemeClr val="dk2"/>
                </a:solidFill>
              </a:defRPr>
            </a:lvl3pPr>
            <a:lvl4pPr lvl="3">
              <a:spcBef>
                <a:spcPts val="0"/>
              </a:spcBef>
              <a:buClr>
                <a:schemeClr val="dk2"/>
              </a:buClr>
              <a:buSzPct val="100000"/>
              <a:buNone/>
              <a:defRPr b="1" sz="3600">
                <a:solidFill>
                  <a:schemeClr val="dk2"/>
                </a:solidFill>
              </a:defRPr>
            </a:lvl4pPr>
            <a:lvl5pPr lvl="4">
              <a:spcBef>
                <a:spcPts val="0"/>
              </a:spcBef>
              <a:buClr>
                <a:schemeClr val="dk2"/>
              </a:buClr>
              <a:buSzPct val="100000"/>
              <a:buNone/>
              <a:defRPr b="1" sz="3600">
                <a:solidFill>
                  <a:schemeClr val="dk2"/>
                </a:solidFill>
              </a:defRPr>
            </a:lvl5pPr>
            <a:lvl6pPr lvl="5">
              <a:spcBef>
                <a:spcPts val="0"/>
              </a:spcBef>
              <a:buClr>
                <a:schemeClr val="dk2"/>
              </a:buClr>
              <a:buSzPct val="100000"/>
              <a:buNone/>
              <a:defRPr b="1" sz="3600">
                <a:solidFill>
                  <a:schemeClr val="dk2"/>
                </a:solidFill>
              </a:defRPr>
            </a:lvl6pPr>
            <a:lvl7pPr lvl="6">
              <a:spcBef>
                <a:spcPts val="0"/>
              </a:spcBef>
              <a:buClr>
                <a:schemeClr val="dk2"/>
              </a:buClr>
              <a:buSzPct val="100000"/>
              <a:buNone/>
              <a:defRPr b="1" sz="3600">
                <a:solidFill>
                  <a:schemeClr val="dk2"/>
                </a:solidFill>
              </a:defRPr>
            </a:lvl7pPr>
            <a:lvl8pPr lvl="7">
              <a:spcBef>
                <a:spcPts val="0"/>
              </a:spcBef>
              <a:buClr>
                <a:schemeClr val="dk2"/>
              </a:buClr>
              <a:buSzPct val="100000"/>
              <a:buNone/>
              <a:defRPr b="1" sz="3600">
                <a:solidFill>
                  <a:schemeClr val="dk2"/>
                </a:solidFill>
              </a:defRPr>
            </a:lvl8pPr>
            <a:lvl9pPr lvl="8">
              <a:spcBef>
                <a:spcPts val="0"/>
              </a:spcBef>
              <a:buClr>
                <a:schemeClr val="dk2"/>
              </a:buClr>
              <a:buSzPct val="100000"/>
              <a:buNone/>
              <a:defRPr b="1" sz="3600">
                <a:solidFill>
                  <a:schemeClr val="dk2"/>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607464" y="474987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ja" sz="1300">
                <a:solidFill>
                  <a:schemeClr val="lt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iron-hot.com" TargetMode="External"/><Relationship Id="rId4" Type="http://schemas.openxmlformats.org/officeDocument/2006/relationships/hyperlink" Target="http://sstd-bigdata.blogspot.jp" TargetMode="External"/><Relationship Id="rId5" Type="http://schemas.openxmlformats.org/officeDocument/2006/relationships/hyperlink" Target="https://oss.sios.com/bigdata-blog" TargetMode="External"/><Relationship Id="rId6" Type="http://schemas.openxmlformats.org/officeDocument/2006/relationships/hyperlink" Target="https://github.com/siosbig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Shape 45"/>
          <p:cNvSpPr txBox="1"/>
          <p:nvPr>
            <p:ph type="ctrTitle"/>
          </p:nvPr>
        </p:nvSpPr>
        <p:spPr>
          <a:xfrm>
            <a:off x="685800" y="473108"/>
            <a:ext cx="7772400" cy="2842199"/>
          </a:xfrm>
          <a:prstGeom prst="rect">
            <a:avLst/>
          </a:prstGeom>
        </p:spPr>
        <p:txBody>
          <a:bodyPr anchorCtr="0" anchor="ctr" bIns="91425" lIns="91425" rIns="91425" tIns="91425">
            <a:noAutofit/>
          </a:bodyPr>
          <a:lstStyle/>
          <a:p>
            <a:pPr lvl="0" algn="ctr">
              <a:spcBef>
                <a:spcPts val="0"/>
              </a:spcBef>
              <a:buNone/>
            </a:pPr>
            <a:r>
              <a:rPr lang="ja" sz="6000"/>
              <a:t>My Engineer History</a:t>
            </a:r>
          </a:p>
        </p:txBody>
      </p:sp>
      <p:sp>
        <p:nvSpPr>
          <p:cNvPr id="46" name="Shape 46"/>
          <p:cNvSpPr txBox="1"/>
          <p:nvPr>
            <p:ph idx="1" type="subTitle"/>
          </p:nvPr>
        </p:nvSpPr>
        <p:spPr>
          <a:xfrm>
            <a:off x="685800" y="3896921"/>
            <a:ext cx="7772400" cy="460800"/>
          </a:xfrm>
          <a:prstGeom prst="rect">
            <a:avLst/>
          </a:prstGeom>
        </p:spPr>
        <p:txBody>
          <a:bodyPr anchorCtr="0" anchor="ctr" bIns="91425" lIns="91425" rIns="91425" tIns="91425">
            <a:noAutofit/>
          </a:bodyPr>
          <a:lstStyle/>
          <a:p>
            <a:pPr lvl="0" algn="ctr">
              <a:spcBef>
                <a:spcPts val="0"/>
              </a:spcBef>
              <a:buNone/>
            </a:pPr>
            <a:r>
              <a:rPr lang="ja"/>
              <a:t>1995〜2015</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sz="3000"/>
              <a:t>個人事業主に行き詰まりを感じていたある日</a:t>
            </a:r>
          </a:p>
        </p:txBody>
      </p:sp>
      <p:sp>
        <p:nvSpPr>
          <p:cNvPr id="101" name="Shape 101"/>
          <p:cNvSpPr/>
          <p:nvPr/>
        </p:nvSpPr>
        <p:spPr>
          <a:xfrm>
            <a:off x="691475" y="1309825"/>
            <a:ext cx="7423200" cy="3109499"/>
          </a:xfrm>
          <a:prstGeom prst="cloudCallout">
            <a:avLst>
              <a:gd fmla="val -20833" name="adj1"/>
              <a:gd fmla="val 62500" name="adj2"/>
            </a:avLst>
          </a:prstGeom>
          <a:solidFill>
            <a:srgbClr val="F3F3F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ja" sz="2400"/>
              <a:t>個人の営業力に限界を感じる。</a:t>
            </a:r>
          </a:p>
          <a:p>
            <a:pPr lvl="0" rtl="0">
              <a:spcBef>
                <a:spcPts val="0"/>
              </a:spcBef>
              <a:buNone/>
            </a:pPr>
            <a:r>
              <a:rPr lang="ja" sz="2400"/>
              <a:t>BtoB案件をやりたい。</a:t>
            </a:r>
          </a:p>
          <a:p>
            <a:pPr lvl="0">
              <a:spcBef>
                <a:spcPts val="0"/>
              </a:spcBef>
              <a:buNone/>
            </a:pPr>
            <a:r>
              <a:rPr lang="ja" sz="2400"/>
              <a:t>刺激が少なく技術力が陳腐化していく。。</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そんな時。。</a:t>
            </a:r>
          </a:p>
        </p:txBody>
      </p:sp>
      <p:sp>
        <p:nvSpPr>
          <p:cNvPr id="107" name="Shape 10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sz="2400"/>
              <a:t>夫がPh.Dを取るために大学に戻ると言い出す。</a:t>
            </a:r>
          </a:p>
          <a:p>
            <a:pPr lvl="0" rtl="0">
              <a:spcBef>
                <a:spcPts val="0"/>
              </a:spcBef>
              <a:buNone/>
            </a:pPr>
            <a:r>
              <a:rPr lang="ja" sz="2400"/>
              <a:t>渡りに船！ということで、就職することに！</a:t>
            </a:r>
          </a:p>
          <a:p>
            <a:pPr lvl="0" rtl="0">
              <a:spcBef>
                <a:spcPts val="0"/>
              </a:spcBef>
              <a:buNone/>
            </a:pPr>
            <a:r>
              <a:t/>
            </a:r>
            <a:endParaRPr sz="2400"/>
          </a:p>
          <a:p>
            <a:pPr lvl="0" rtl="0">
              <a:spcBef>
                <a:spcPts val="0"/>
              </a:spcBef>
              <a:buNone/>
            </a:pPr>
            <a:r>
              <a:rPr lang="ja" sz="2400"/>
              <a:t>〜探した会社の条件〜</a:t>
            </a:r>
          </a:p>
          <a:p>
            <a:pPr lvl="0">
              <a:spcBef>
                <a:spcPts val="0"/>
              </a:spcBef>
              <a:buNone/>
            </a:pPr>
            <a:r>
              <a:rPr lang="ja" sz="2400"/>
              <a:t>プライム、技術力がある。</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139527"/>
            <a:ext cx="8229600" cy="857400"/>
          </a:xfrm>
          <a:prstGeom prst="rect">
            <a:avLst/>
          </a:prstGeom>
        </p:spPr>
        <p:txBody>
          <a:bodyPr anchorCtr="0" anchor="b" bIns="91425" lIns="91425" rIns="91425" tIns="91425">
            <a:noAutofit/>
          </a:bodyPr>
          <a:lstStyle/>
          <a:p>
            <a:pPr lvl="0" rtl="0">
              <a:spcBef>
                <a:spcPts val="0"/>
              </a:spcBef>
              <a:buNone/>
            </a:pPr>
            <a:r>
              <a:rPr lang="ja"/>
              <a:t>2013〜現在　サイオステクノロジー </a:t>
            </a:r>
          </a:p>
        </p:txBody>
      </p:sp>
      <p:sp>
        <p:nvSpPr>
          <p:cNvPr id="113" name="Shape 11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sz="2400"/>
              <a:t>SIを行わない方針になったのでビッグデータ担当になりました。R&amp;Dから、BIツールを作成しました。</a:t>
            </a:r>
          </a:p>
          <a:p>
            <a:pPr lvl="0" rtl="0">
              <a:spcBef>
                <a:spcPts val="0"/>
              </a:spcBef>
              <a:buNone/>
            </a:pPr>
            <a:r>
              <a:t/>
            </a:r>
            <a:endParaRPr sz="2400"/>
          </a:p>
          <a:p>
            <a:pPr lvl="0" rtl="0">
              <a:spcBef>
                <a:spcPts val="0"/>
              </a:spcBef>
              <a:buNone/>
            </a:pPr>
            <a:r>
              <a:rPr lang="ja" sz="2400"/>
              <a:t>〜やっていること〜</a:t>
            </a:r>
          </a:p>
          <a:p>
            <a:pPr lvl="0" rtl="0">
              <a:spcBef>
                <a:spcPts val="0"/>
              </a:spcBef>
              <a:buNone/>
            </a:pPr>
            <a:r>
              <a:rPr lang="ja" sz="2400"/>
              <a:t>ビッグデータ用ツール開発（Ruby on Rails）</a:t>
            </a:r>
          </a:p>
          <a:p>
            <a:pPr lvl="0" rtl="0">
              <a:spcBef>
                <a:spcPts val="0"/>
              </a:spcBef>
              <a:buNone/>
            </a:pPr>
            <a:r>
              <a:rPr lang="ja" sz="2400"/>
              <a:t>Google apps 修正（Java）、AWSの環境構築</a:t>
            </a:r>
          </a:p>
          <a:p>
            <a:pPr lvl="0" rtl="0">
              <a:spcBef>
                <a:spcPts val="0"/>
              </a:spcBef>
              <a:buNone/>
            </a:pPr>
            <a:r>
              <a:rPr lang="ja" sz="2400"/>
              <a:t>ほっともっとお弁当宅配システム開発コンサル（発注側）</a:t>
            </a:r>
          </a:p>
          <a:p>
            <a:pPr lvl="0" rtl="0">
              <a:spcBef>
                <a:spcPts val="0"/>
              </a:spcBef>
              <a:buNone/>
            </a:pPr>
            <a:r>
              <a:rPr lang="ja" sz="2400"/>
              <a:t>Treasure Dataにてサポートエンジニア</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そんなある日。。</a:t>
            </a:r>
          </a:p>
        </p:txBody>
      </p:sp>
      <p:sp>
        <p:nvSpPr>
          <p:cNvPr id="119" name="Shape 11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sz="2400"/>
              <a:t>就職後１年が経ち、BigData部門のマネージャが急に退職</a:t>
            </a:r>
          </a:p>
          <a:p>
            <a:pPr lvl="0" rtl="0">
              <a:spcBef>
                <a:spcPts val="0"/>
              </a:spcBef>
              <a:buNone/>
            </a:pPr>
            <a:r>
              <a:rPr lang="ja" sz="2400"/>
              <a:t>→会社がインフラ案件押しの状態に。</a:t>
            </a:r>
          </a:p>
          <a:p>
            <a:pPr lvl="0" rtl="0">
              <a:spcBef>
                <a:spcPts val="0"/>
              </a:spcBef>
              <a:buNone/>
            </a:pPr>
            <a:r>
              <a:rPr lang="ja" sz="2400"/>
              <a:t>→仕事が無いので、コンサル部のコンサル見習いに。</a:t>
            </a:r>
          </a:p>
          <a:p>
            <a:pPr lvl="0" rtl="0">
              <a:spcBef>
                <a:spcPts val="0"/>
              </a:spcBef>
              <a:buNone/>
            </a:pPr>
            <a:r>
              <a:rPr lang="ja" sz="2400"/>
              <a:t>→その後も仕事がなく2014/10〜協業しているTreasure Dataに常駐し、サポートエンジニアとして現象の再現とお客様の開発支援を実施。</a:t>
            </a:r>
          </a:p>
          <a:p>
            <a:pPr lvl="0" rtl="0">
              <a:spcBef>
                <a:spcPts val="0"/>
              </a:spcBef>
              <a:buNone/>
            </a:pPr>
            <a:r>
              <a:rPr lang="ja" sz="2400"/>
              <a:t>→７月以降、社に戻る可能性はあるが、戻った場合はAWS環境の構築などの予定。</a:t>
            </a:r>
          </a:p>
          <a:p>
            <a:pPr lvl="0">
              <a:spcBef>
                <a:spcPts val="0"/>
              </a:spcBef>
              <a:buNone/>
            </a:pPr>
            <a:r>
              <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nvSpPr>
        <p:spPr>
          <a:xfrm>
            <a:off x="552700" y="832350"/>
            <a:ext cx="7952100" cy="3809699"/>
          </a:xfrm>
          <a:prstGeom prst="rect">
            <a:avLst/>
          </a:prstGeom>
          <a:noFill/>
          <a:ln>
            <a:noFill/>
          </a:ln>
        </p:spPr>
        <p:txBody>
          <a:bodyPr anchorCtr="0" anchor="t" bIns="91425" lIns="91425" rIns="91425" tIns="91425">
            <a:noAutofit/>
          </a:bodyPr>
          <a:lstStyle/>
          <a:p>
            <a:pPr lvl="0" rtl="0" algn="ctr">
              <a:spcBef>
                <a:spcPts val="600"/>
              </a:spcBef>
              <a:buNone/>
            </a:pPr>
            <a:r>
              <a:rPr b="1" lang="ja" sz="6000">
                <a:solidFill>
                  <a:srgbClr val="FF0000"/>
                </a:solidFill>
              </a:rPr>
              <a:t>私は</a:t>
            </a:r>
          </a:p>
          <a:p>
            <a:pPr lvl="0" rtl="0">
              <a:spcBef>
                <a:spcPts val="600"/>
              </a:spcBef>
              <a:buNone/>
            </a:pPr>
            <a:r>
              <a:rPr b="1" lang="ja" sz="6000">
                <a:solidFill>
                  <a:srgbClr val="FF0000"/>
                </a:solidFill>
              </a:rPr>
              <a:t>開発したいんです！！</a:t>
            </a:r>
          </a:p>
          <a:p>
            <a:pPr lvl="0" rtl="0">
              <a:spcBef>
                <a:spcPts val="600"/>
              </a:spcBef>
              <a:buNone/>
            </a:pPr>
            <a:r>
              <a:t/>
            </a:r>
            <a:endParaRPr b="1" sz="1800">
              <a:solidFill>
                <a:srgbClr val="FF0000"/>
              </a:solidFill>
            </a:endParaRPr>
          </a:p>
          <a:p>
            <a:pPr lvl="0" rtl="0">
              <a:spcBef>
                <a:spcPts val="600"/>
              </a:spcBef>
              <a:buNone/>
            </a:pPr>
            <a:r>
              <a:rPr lang="ja" sz="1800"/>
              <a:t>PGだけでなく、上流→下流→納品→運用管理→機能追加、不具合修正→納品→管理→。。と続くライフサイクルに関わりたいのです。ただそれだけなのに現在の会社では実現が難しくなってしまいました。</a:t>
            </a:r>
          </a:p>
          <a:p>
            <a:pPr lvl="0">
              <a:spcBef>
                <a:spcPts val="0"/>
              </a:spcBef>
              <a:buNone/>
            </a:pPr>
            <a:r>
              <a:t/>
            </a:r>
            <a:endParaRPr b="1" sz="60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私の問題点</a:t>
            </a:r>
          </a:p>
        </p:txBody>
      </p:sp>
      <p:sp>
        <p:nvSpPr>
          <p:cNvPr id="130" name="Shape 13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a:t>・Pythonで本格的な開発をしたことがない。</a:t>
            </a:r>
          </a:p>
          <a:p>
            <a:pPr lvl="0" rtl="0">
              <a:spcBef>
                <a:spcPts val="0"/>
              </a:spcBef>
              <a:buNone/>
            </a:pPr>
            <a:r>
              <a:rPr lang="ja"/>
              <a:t>・そんなにPythonに詳しくない。</a:t>
            </a:r>
          </a:p>
          <a:p>
            <a:pPr lvl="0" rtl="0">
              <a:spcBef>
                <a:spcPts val="0"/>
              </a:spcBef>
              <a:buNone/>
            </a:pPr>
            <a:r>
              <a:t/>
            </a:r>
            <a:endParaRPr/>
          </a:p>
          <a:p>
            <a:pPr lvl="0" rtl="0">
              <a:spcBef>
                <a:spcPts val="0"/>
              </a:spcBef>
              <a:buNone/>
            </a:pPr>
            <a:r>
              <a:rPr lang="ja"/>
              <a:t>解決策：勉強しています。</a:t>
            </a:r>
          </a:p>
          <a:p>
            <a:pPr lvl="0" rtl="0">
              <a:spcBef>
                <a:spcPts val="0"/>
              </a:spcBef>
              <a:buNone/>
            </a:pPr>
            <a:r>
              <a:rPr lang="ja"/>
              <a:t>・必要なことへの努力は惜しまない人間です。</a:t>
            </a:r>
          </a:p>
          <a:p>
            <a:pPr lvl="0">
              <a:spcBef>
                <a:spcPts val="0"/>
              </a:spcBef>
              <a:buNone/>
            </a:pPr>
            <a:r>
              <a:rPr lang="ja"/>
              <a:t>（例：ここ２年のTOEIC：450→620)</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これからどうしたいのか	</a:t>
            </a:r>
          </a:p>
        </p:txBody>
      </p:sp>
      <p:sp>
        <p:nvSpPr>
          <p:cNvPr id="136" name="Shape 13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sz="2400"/>
              <a:t>・システムの開発</a:t>
            </a:r>
          </a:p>
          <a:p>
            <a:pPr lvl="0" rtl="0">
              <a:spcBef>
                <a:spcPts val="0"/>
              </a:spcBef>
              <a:buNone/>
            </a:pPr>
            <a:r>
              <a:rPr lang="ja" sz="2400"/>
              <a:t>・刺激を受けて働きたい。</a:t>
            </a:r>
          </a:p>
          <a:p>
            <a:pPr lvl="0" rtl="0">
              <a:spcBef>
                <a:spcPts val="0"/>
              </a:spcBef>
              <a:buNone/>
            </a:pPr>
            <a:r>
              <a:rPr lang="ja" sz="2400"/>
              <a:t>・チームで働きたい。</a:t>
            </a:r>
          </a:p>
          <a:p>
            <a:pPr lvl="0" rtl="0">
              <a:spcBef>
                <a:spcPts val="0"/>
              </a:spcBef>
              <a:buNone/>
            </a:pPr>
            <a:r>
              <a:rPr lang="ja" sz="2400"/>
              <a:t>・本の執筆。ブログの執筆。発表。</a:t>
            </a:r>
          </a:p>
          <a:p>
            <a:pPr lvl="0" rtl="0">
              <a:spcBef>
                <a:spcPts val="0"/>
              </a:spcBef>
              <a:buNone/>
            </a:pPr>
            <a:r>
              <a:rPr lang="ja" sz="2400"/>
              <a:t>・たとえ介護などで家にいないといけなくなっても働き続けたい。</a:t>
            </a:r>
          </a:p>
          <a:p>
            <a:pPr lvl="0" rtl="0">
              <a:spcBef>
                <a:spcPts val="0"/>
              </a:spcBef>
              <a:buNone/>
            </a:pPr>
            <a:r>
              <a:rPr lang="ja" sz="2400"/>
              <a:t>・出産、育児後もキャリアが続くことを証明したい。</a:t>
            </a:r>
          </a:p>
          <a:p>
            <a:pPr lvl="0">
              <a:spcBef>
                <a:spcPts val="0"/>
              </a:spcBef>
              <a:buNone/>
            </a:pPr>
            <a:r>
              <a:rPr lang="ja" sz="2400"/>
              <a:t>・海外に住みたい。</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Shape 51"/>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自己紹介</a:t>
            </a:r>
          </a:p>
        </p:txBody>
      </p:sp>
      <p:sp>
        <p:nvSpPr>
          <p:cNvPr id="52" name="Shape 5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a:t>大村和子(オオムラカズコ) </a:t>
            </a:r>
          </a:p>
          <a:p>
            <a:pPr lvl="0" rtl="0">
              <a:spcBef>
                <a:spcPts val="0"/>
              </a:spcBef>
              <a:buNone/>
            </a:pPr>
            <a:r>
              <a:rPr lang="ja"/>
              <a:t>　　@okusama27 </a:t>
            </a:r>
          </a:p>
          <a:p>
            <a:pPr lvl="0" rtl="0">
              <a:spcBef>
                <a:spcPts val="0"/>
              </a:spcBef>
              <a:buNone/>
            </a:pPr>
            <a:r>
              <a:t/>
            </a:r>
            <a:endParaRPr/>
          </a:p>
          <a:p>
            <a:pPr lvl="0" rtl="0">
              <a:spcBef>
                <a:spcPts val="0"/>
              </a:spcBef>
              <a:buNone/>
            </a:pPr>
            <a:r>
              <a:rPr lang="ja" sz="2400"/>
              <a:t>　東京都練馬区在住</a:t>
            </a:r>
          </a:p>
          <a:p>
            <a:pPr lvl="0" rtl="0">
              <a:spcBef>
                <a:spcPts val="0"/>
              </a:spcBef>
              <a:buNone/>
            </a:pPr>
            <a:r>
              <a:rPr lang="ja" sz="2400"/>
              <a:t>　２児の母（2015年現在：小２と年中）</a:t>
            </a:r>
          </a:p>
          <a:p>
            <a:pPr lvl="0" rtl="0">
              <a:spcBef>
                <a:spcPts val="0"/>
              </a:spcBef>
              <a:buNone/>
            </a:pPr>
            <a:r>
              <a:rPr lang="ja" sz="2400"/>
              <a:t>　趣味：英語の勉強、ダイエット、飲酒</a:t>
            </a:r>
          </a:p>
          <a:p>
            <a:pPr lvl="0" rtl="0">
              <a:spcBef>
                <a:spcPts val="0"/>
              </a:spcBef>
              <a:buNone/>
            </a:pPr>
            <a:r>
              <a:rPr lang="ja" sz="2400"/>
              <a:t>　憧れの人：両津勘兵衛</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ブログなど</a:t>
            </a:r>
          </a:p>
        </p:txBody>
      </p:sp>
      <p:sp>
        <p:nvSpPr>
          <p:cNvPr id="58" name="Shape 5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a:t>個人</a:t>
            </a:r>
          </a:p>
          <a:p>
            <a:pPr lvl="0" rtl="0">
              <a:spcBef>
                <a:spcPts val="0"/>
              </a:spcBef>
              <a:buNone/>
            </a:pPr>
            <a:r>
              <a:rPr lang="ja" u="sng">
                <a:solidFill>
                  <a:schemeClr val="hlink"/>
                </a:solidFill>
                <a:hlinkClick r:id="rId3"/>
              </a:rPr>
              <a:t>http://iron-hot.com</a:t>
            </a:r>
          </a:p>
          <a:p>
            <a:pPr lvl="0" rtl="0">
              <a:spcBef>
                <a:spcPts val="0"/>
              </a:spcBef>
              <a:buNone/>
            </a:pPr>
            <a:r>
              <a:rPr lang="ja"/>
              <a:t>仕事</a:t>
            </a:r>
          </a:p>
          <a:p>
            <a:pPr lvl="0" rtl="0">
              <a:spcBef>
                <a:spcPts val="0"/>
              </a:spcBef>
              <a:buNone/>
            </a:pPr>
            <a:r>
              <a:rPr lang="ja" u="sng">
                <a:solidFill>
                  <a:schemeClr val="hlink"/>
                </a:solidFill>
                <a:hlinkClick r:id="rId4"/>
              </a:rPr>
              <a:t>http://sstd-bigdata.blogspot.jp</a:t>
            </a:r>
          </a:p>
          <a:p>
            <a:pPr lvl="0" rtl="0">
              <a:spcBef>
                <a:spcPts val="0"/>
              </a:spcBef>
              <a:buNone/>
            </a:pPr>
            <a:r>
              <a:rPr lang="ja" u="sng">
                <a:solidFill>
                  <a:schemeClr val="hlink"/>
                </a:solidFill>
                <a:hlinkClick r:id="rId5"/>
              </a:rPr>
              <a:t>https://oss.sios.com/bigdata-blog</a:t>
            </a:r>
          </a:p>
          <a:p>
            <a:pPr lvl="0" rtl="0">
              <a:spcBef>
                <a:spcPts val="0"/>
              </a:spcBef>
              <a:buNone/>
            </a:pPr>
            <a:r>
              <a:rPr lang="ja" u="sng">
                <a:solidFill>
                  <a:schemeClr val="hlink"/>
                </a:solidFill>
                <a:hlinkClick r:id="rId6"/>
              </a:rPr>
              <a:t>https://github.com/siosbigdata</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将来の野望</a:t>
            </a:r>
          </a:p>
        </p:txBody>
      </p:sp>
      <p:sp>
        <p:nvSpPr>
          <p:cNvPr id="64" name="Shape 6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sz="3600"/>
              <a:t>「あっ！あれって、</a:t>
            </a:r>
          </a:p>
          <a:p>
            <a:pPr lvl="0" rtl="0">
              <a:spcBef>
                <a:spcPts val="0"/>
              </a:spcBef>
              <a:buNone/>
            </a:pPr>
            <a:r>
              <a:rPr lang="ja" sz="3600"/>
              <a:t>　　　　YOUが作ったの？」</a:t>
            </a:r>
          </a:p>
          <a:p>
            <a:pPr lvl="0" rtl="0">
              <a:spcBef>
                <a:spcPts val="0"/>
              </a:spcBef>
              <a:buNone/>
            </a:pPr>
            <a:r>
              <a:t/>
            </a:r>
            <a:endParaRPr sz="3600"/>
          </a:p>
          <a:p>
            <a:pPr lvl="0" rtl="0">
              <a:spcBef>
                <a:spcPts val="0"/>
              </a:spcBef>
              <a:buNone/>
            </a:pPr>
            <a:r>
              <a:rPr lang="ja" sz="3600"/>
              <a:t>と言われるものを作る。</a:t>
            </a:r>
          </a:p>
          <a:p>
            <a:pPr lvl="0" rtl="0">
              <a:spcBef>
                <a:spcPts val="0"/>
              </a:spcBef>
              <a:buNone/>
            </a:pPr>
            <a:r>
              <a:rPr lang="ja" sz="3600"/>
              <a:t>死ぬまで。</a:t>
            </a:r>
          </a:p>
          <a:p>
            <a:pPr lvl="0">
              <a:spcBef>
                <a:spcPts val="0"/>
              </a:spcBef>
              <a:buNone/>
            </a:pPr>
            <a:r>
              <a:rPr lang="ja" sz="1200"/>
              <a:t>年齢によってアイデアって様々ですよね。。。</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御社に応募した理由</a:t>
            </a:r>
          </a:p>
        </p:txBody>
      </p:sp>
      <p:sp>
        <p:nvSpPr>
          <p:cNvPr id="70" name="Shape 70"/>
          <p:cNvSpPr txBox="1"/>
          <p:nvPr>
            <p:ph idx="1" type="body"/>
          </p:nvPr>
        </p:nvSpPr>
        <p:spPr>
          <a:xfrm>
            <a:off x="457200" y="1200150"/>
            <a:ext cx="8229600" cy="2150699"/>
          </a:xfrm>
          <a:prstGeom prst="rect">
            <a:avLst/>
          </a:prstGeom>
        </p:spPr>
        <p:txBody>
          <a:bodyPr anchorCtr="0" anchor="t" bIns="91425" lIns="91425" rIns="91425" tIns="91425">
            <a:noAutofit/>
          </a:bodyPr>
          <a:lstStyle/>
          <a:p>
            <a:pPr lvl="0" rtl="0">
              <a:spcBef>
                <a:spcPts val="0"/>
              </a:spcBef>
              <a:buNone/>
            </a:pPr>
            <a:r>
              <a:rPr lang="ja" sz="2400"/>
              <a:t>・情報が公開されており、会社の様子がわかる。</a:t>
            </a:r>
          </a:p>
          <a:p>
            <a:pPr lvl="0" rtl="0">
              <a:spcBef>
                <a:spcPts val="0"/>
              </a:spcBef>
              <a:buNone/>
            </a:pPr>
            <a:r>
              <a:rPr lang="ja" sz="2400"/>
              <a:t>・新技術の習得にも意欲的。</a:t>
            </a:r>
          </a:p>
          <a:p>
            <a:pPr lvl="0">
              <a:spcBef>
                <a:spcPts val="0"/>
              </a:spcBef>
              <a:buNone/>
            </a:pPr>
            <a:r>
              <a:rPr lang="ja" sz="2400"/>
              <a:t>・外部に情報を提供していく姿勢に共感。</a:t>
            </a:r>
          </a:p>
        </p:txBody>
      </p:sp>
      <p:sp>
        <p:nvSpPr>
          <p:cNvPr id="71" name="Shape 71"/>
          <p:cNvSpPr txBox="1"/>
          <p:nvPr/>
        </p:nvSpPr>
        <p:spPr>
          <a:xfrm>
            <a:off x="544225" y="3041400"/>
            <a:ext cx="7950000" cy="1387199"/>
          </a:xfrm>
          <a:prstGeom prst="rect">
            <a:avLst/>
          </a:prstGeom>
          <a:noFill/>
          <a:ln>
            <a:noFill/>
          </a:ln>
        </p:spPr>
        <p:txBody>
          <a:bodyPr anchorCtr="0" anchor="t" bIns="91425" lIns="91425" rIns="91425" tIns="91425">
            <a:noAutofit/>
          </a:bodyPr>
          <a:lstStyle/>
          <a:p>
            <a:pPr lvl="0" rtl="0" algn="ctr">
              <a:spcBef>
                <a:spcPts val="600"/>
              </a:spcBef>
              <a:buNone/>
            </a:pPr>
            <a:r>
              <a:rPr b="1" lang="ja" sz="6000">
                <a:solidFill>
                  <a:srgbClr val="FF0000"/>
                </a:solidFill>
              </a:rPr>
              <a:t>楽しそう！！</a:t>
            </a:r>
          </a:p>
          <a:p>
            <a:pPr lvl="0" rtl="0" algn="ctr">
              <a:spcBef>
                <a:spcPts val="600"/>
              </a:spcBef>
              <a:buNone/>
            </a:pPr>
            <a:r>
              <a:rPr lang="ja"/>
              <a:t>楽しい≠楽そう</a:t>
            </a:r>
          </a:p>
          <a:p>
            <a:pPr lvl="0" rtl="0" algn="ctr">
              <a:spcBef>
                <a:spcPts val="600"/>
              </a:spcBef>
              <a:buNone/>
            </a:pPr>
            <a:r>
              <a:rPr lang="ja"/>
              <a:t>たとえ炎上してもいっぱい働いても、納期は守りたい。それがMy楽しい。</a:t>
            </a:r>
          </a:p>
          <a:p>
            <a:pPr lvl="0" rtl="0" algn="ctr">
              <a:spcBef>
                <a:spcPts val="0"/>
              </a:spcBef>
              <a:buNone/>
            </a:pPr>
            <a:r>
              <a:t/>
            </a:r>
            <a:endParaRPr b="1" sz="60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1995〜2001	HI Corp.inc</a:t>
            </a:r>
          </a:p>
        </p:txBody>
      </p:sp>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sz="2400"/>
              <a:t>大学の時バイトしていたゲーム会社（当時）に１年の休学をはさみそのまま就職。高分子工学科（化学系）でしたが、卒業(1999)はしました。</a:t>
            </a:r>
          </a:p>
          <a:p>
            <a:pPr lvl="0" rtl="0">
              <a:spcBef>
                <a:spcPts val="0"/>
              </a:spcBef>
              <a:buNone/>
            </a:pPr>
            <a:r>
              <a:t/>
            </a:r>
            <a:endParaRPr sz="2400"/>
          </a:p>
          <a:p>
            <a:pPr lvl="0" rtl="0">
              <a:spcBef>
                <a:spcPts val="0"/>
              </a:spcBef>
              <a:buNone/>
            </a:pPr>
            <a:r>
              <a:rPr lang="ja" sz="2400"/>
              <a:t>〜やっていたこと〜</a:t>
            </a:r>
          </a:p>
          <a:p>
            <a:pPr lvl="0" rtl="0">
              <a:spcBef>
                <a:spcPts val="0"/>
              </a:spcBef>
              <a:buNone/>
            </a:pPr>
            <a:r>
              <a:rPr lang="ja" sz="2400"/>
              <a:t>社内ツール開発（MSAccess)</a:t>
            </a:r>
          </a:p>
          <a:p>
            <a:pPr lvl="0" rtl="0">
              <a:spcBef>
                <a:spcPts val="0"/>
              </a:spcBef>
              <a:buNone/>
            </a:pPr>
            <a:r>
              <a:rPr lang="ja" sz="2400"/>
              <a:t>プログラミング講師（C,C++,Java,VB,Perl)</a:t>
            </a:r>
          </a:p>
          <a:p>
            <a:pPr lvl="0">
              <a:spcBef>
                <a:spcPts val="0"/>
              </a:spcBef>
              <a:buNone/>
            </a:pPr>
            <a:r>
              <a:rPr lang="ja" sz="2400"/>
              <a:t>ゲームのテスト</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2001〜2003 FAMOTIK</a:t>
            </a:r>
          </a:p>
        </p:txBody>
      </p:sp>
      <p:sp>
        <p:nvSpPr>
          <p:cNvPr id="83" name="Shape 8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sz="2400"/>
              <a:t>開発の仕事がしたくて当時Javaで本などを出しており、Javaでミドルウェアを作っていた製造業向けSIerに転職。楽しく働く。→倒産</a:t>
            </a:r>
          </a:p>
          <a:p>
            <a:pPr lvl="0" rtl="0">
              <a:spcBef>
                <a:spcPts val="0"/>
              </a:spcBef>
              <a:buNone/>
            </a:pPr>
            <a:r>
              <a:t/>
            </a:r>
            <a:endParaRPr sz="2400"/>
          </a:p>
          <a:p>
            <a:pPr lvl="0" rtl="0">
              <a:spcBef>
                <a:spcPts val="0"/>
              </a:spcBef>
              <a:buNone/>
            </a:pPr>
            <a:r>
              <a:rPr lang="ja" sz="2400"/>
              <a:t>〜やっていたこと〜</a:t>
            </a:r>
          </a:p>
          <a:p>
            <a:pPr lvl="0" rtl="0">
              <a:spcBef>
                <a:spcPts val="0"/>
              </a:spcBef>
              <a:buNone/>
            </a:pPr>
            <a:r>
              <a:rPr lang="ja" sz="2400"/>
              <a:t>Javaで開発（製造業向けシステム）</a:t>
            </a:r>
          </a:p>
          <a:p>
            <a:pPr lvl="0">
              <a:spcBef>
                <a:spcPts val="0"/>
              </a:spcBef>
              <a:buNone/>
            </a:pPr>
            <a:r>
              <a:rPr lang="ja" sz="2400"/>
              <a:t>自社ミドルウェア導入支援</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457200" y="139527"/>
            <a:ext cx="8229600" cy="857400"/>
          </a:xfrm>
          <a:prstGeom prst="rect">
            <a:avLst/>
          </a:prstGeom>
        </p:spPr>
        <p:txBody>
          <a:bodyPr anchorCtr="0" anchor="b" bIns="91425" lIns="91425" rIns="91425" tIns="91425">
            <a:noAutofit/>
          </a:bodyPr>
          <a:lstStyle/>
          <a:p>
            <a:pPr lvl="0">
              <a:spcBef>
                <a:spcPts val="0"/>
              </a:spcBef>
              <a:buNone/>
            </a:pPr>
            <a:r>
              <a:rPr lang="ja"/>
              <a:t>2003〜2005 東計電算 </a:t>
            </a:r>
          </a:p>
        </p:txBody>
      </p:sp>
      <p:sp>
        <p:nvSpPr>
          <p:cNvPr id="89" name="Shape 8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sz="2400"/>
              <a:t>会社が急に倒産したショックで家の近所で安定している会社に急いで転職。プライムで大きな案件ができることが魅力。</a:t>
            </a:r>
          </a:p>
          <a:p>
            <a:pPr lvl="0" rtl="0">
              <a:spcBef>
                <a:spcPts val="0"/>
              </a:spcBef>
              <a:buNone/>
            </a:pPr>
            <a:r>
              <a:t/>
            </a:r>
            <a:endParaRPr sz="2400"/>
          </a:p>
          <a:p>
            <a:pPr lvl="0" rtl="0">
              <a:spcBef>
                <a:spcPts val="0"/>
              </a:spcBef>
              <a:buNone/>
            </a:pPr>
            <a:r>
              <a:rPr lang="ja" sz="2400"/>
              <a:t>〜やっていたこと〜</a:t>
            </a:r>
          </a:p>
          <a:p>
            <a:pPr lvl="0" rtl="0">
              <a:spcBef>
                <a:spcPts val="0"/>
              </a:spcBef>
              <a:buNone/>
            </a:pPr>
            <a:r>
              <a:rPr lang="ja" sz="2400"/>
              <a:t>VBで開発。</a:t>
            </a:r>
          </a:p>
          <a:p>
            <a:pPr lvl="0">
              <a:spcBef>
                <a:spcPts val="0"/>
              </a:spcBef>
              <a:buNone/>
            </a:pPr>
            <a:r>
              <a:rPr lang="ja" sz="2400"/>
              <a:t>物流システムの開発。リーダーポジション。約２年かけてイトーヨーカドーの物流センターのシステムの総入れ替えを行いました。</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457200" y="139527"/>
            <a:ext cx="8229600" cy="857400"/>
          </a:xfrm>
          <a:prstGeom prst="rect">
            <a:avLst/>
          </a:prstGeom>
        </p:spPr>
        <p:txBody>
          <a:bodyPr anchorCtr="0" anchor="b" bIns="91425" lIns="91425" rIns="91425" tIns="91425">
            <a:noAutofit/>
          </a:bodyPr>
          <a:lstStyle/>
          <a:p>
            <a:pPr lvl="0" rtl="0">
              <a:spcBef>
                <a:spcPts val="0"/>
              </a:spcBef>
              <a:buNone/>
            </a:pPr>
            <a:r>
              <a:rPr lang="ja"/>
              <a:t>2005〜2012 個人事業主 </a:t>
            </a:r>
          </a:p>
        </p:txBody>
      </p:sp>
      <p:sp>
        <p:nvSpPr>
          <p:cNvPr id="95" name="Shape 9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ja" sz="2400"/>
              <a:t>結婚後、個人事業主へ。前職が24h365d対応でシフト制だったので、退職。不妊治療したかったのが主な理由。</a:t>
            </a:r>
          </a:p>
          <a:p>
            <a:pPr lvl="0" rtl="0">
              <a:spcBef>
                <a:spcPts val="0"/>
              </a:spcBef>
              <a:buNone/>
            </a:pPr>
            <a:r>
              <a:rPr lang="ja" sz="2400"/>
              <a:t>出産後は育休無しで保育園を利用し、在宅勤務。</a:t>
            </a:r>
          </a:p>
          <a:p>
            <a:pPr lvl="0" rtl="0">
              <a:spcBef>
                <a:spcPts val="0"/>
              </a:spcBef>
              <a:buNone/>
            </a:pPr>
            <a:r>
              <a:rPr lang="ja" sz="2400"/>
              <a:t>〜やっていたこと〜</a:t>
            </a:r>
          </a:p>
          <a:p>
            <a:pPr lvl="0" rtl="0">
              <a:spcBef>
                <a:spcPts val="0"/>
              </a:spcBef>
              <a:buNone/>
            </a:pPr>
            <a:r>
              <a:rPr lang="ja" sz="2400"/>
              <a:t>妊娠前：製造業、NEXCOのシステムをJavaで開発。</a:t>
            </a:r>
          </a:p>
          <a:p>
            <a:pPr lvl="0" rtl="0">
              <a:spcBef>
                <a:spcPts val="0"/>
              </a:spcBef>
              <a:buNone/>
            </a:pPr>
            <a:r>
              <a:rPr lang="ja" sz="2400"/>
              <a:t>出産後：新人研修講師(COBOL,Java,C++,PHP)、PHPにてWEBシステム受託開発。外資系メーカーの情報システム部（リモート勤務）、歯医者の点数計算システム保守(VC++)</a:t>
            </a:r>
          </a:p>
        </p:txBody>
      </p:sp>
    </p:spTree>
  </p:cSld>
  <p:clrMapOvr>
    <a:masterClrMapping/>
  </p:clrMapOvr>
</p:sld>
</file>

<file path=ppt/theme/theme1.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