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66" r:id="rId14"/>
    <p:sldId id="267" r:id="rId15"/>
    <p:sldId id="268" r:id="rId16"/>
    <p:sldId id="269" r:id="rId17"/>
    <p:sldId id="273" r:id="rId18"/>
    <p:sldId id="270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61452-0EA6-4F3A-8017-C1D6157D9D3C}" v="1057" dt="2020-06-29T07:49:29.528"/>
    <p1510:client id="{2FAA80BD-8467-9601-821C-6B5FCA4A024F}" v="456" dt="2020-07-01T01:04:30.644"/>
    <p1510:client id="{69D568A1-17B1-C15C-EEBE-DFC7D7194310}" v="6" dt="2020-06-30T06:24:39.723"/>
    <p1510:client id="{7DAE03B6-1814-03BC-5D84-91F3DD786AD8}" v="4912" dt="2020-06-30T06:07:07.201"/>
    <p1510:client id="{9A404A28-8E4E-D926-15D6-D592452C8954}" v="379" dt="2020-06-30T07:18:19.302"/>
    <p1510:client id="{DBF844F3-52CF-E63F-F453-9563A03DCB21}" v="159" dt="2020-06-29T07:57:18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B2441C-7AFE-43A7-87FE-3356A807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>
                <a:solidFill>
                  <a:srgbClr val="080808"/>
                </a:solidFill>
                <a:ea typeface="맑은 고딕"/>
              </a:rPr>
              <a:t>서버프로그램 구현</a:t>
            </a:r>
            <a:br>
              <a:rPr lang="ko-KR" altLang="en-US" sz="3600">
                <a:solidFill>
                  <a:srgbClr val="080808"/>
                </a:solidFill>
                <a:ea typeface="맑은 고딕"/>
              </a:rPr>
            </a:br>
            <a:r>
              <a:rPr lang="ko-KR" altLang="en-US" sz="3600">
                <a:solidFill>
                  <a:srgbClr val="080808"/>
                </a:solidFill>
                <a:ea typeface="맑은 고딕"/>
              </a:rPr>
              <a:t>포트폴리오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2000">
                <a:solidFill>
                  <a:srgbClr val="080808"/>
                </a:solidFill>
                <a:ea typeface="맑은 고딕"/>
              </a:rPr>
              <a:t>류승우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2051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99177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35024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011922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5097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1711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241090" y="5965012"/>
            <a:ext cx="696678" cy="6966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5870" y="5837885"/>
            <a:ext cx="2055357" cy="102767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FBD36-9254-4EEA-B39B-8CA66C37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" y="2710"/>
            <a:ext cx="10515600" cy="730832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4-2 회원 기능</a:t>
            </a:r>
            <a:endParaRPr lang="ko-KR" altLang="en-US"/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7078FB0-4411-4E7C-A264-1AE16A6D7D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13371" y="1157219"/>
            <a:ext cx="4839359" cy="3062812"/>
          </a:xfrm>
        </p:spPr>
      </p:pic>
      <p:pic>
        <p:nvPicPr>
          <p:cNvPr id="8" name="그림 8" descr="모니터, 화면, 어두운, 쥐고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F722946A-709C-49BE-A762-3B37373DB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12" y="5029133"/>
            <a:ext cx="3207834" cy="842051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A2BEDD66-4F04-4C75-9EB6-5C658568E4F3}"/>
              </a:ext>
            </a:extLst>
          </p:cNvPr>
          <p:cNvSpPr/>
          <p:nvPr/>
        </p:nvSpPr>
        <p:spPr>
          <a:xfrm>
            <a:off x="1986776" y="4507285"/>
            <a:ext cx="511097" cy="33453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</a:t>
            </a:r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B4B7BB27-09ED-42B9-8E6F-2D951944BCC8}"/>
              </a:ext>
            </a:extLst>
          </p:cNvPr>
          <p:cNvSpPr/>
          <p:nvPr/>
        </p:nvSpPr>
        <p:spPr>
          <a:xfrm>
            <a:off x="2200507" y="780918"/>
            <a:ext cx="511097" cy="30665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118E1395-66F4-4DE6-9AC8-0374667664F2}"/>
              </a:ext>
            </a:extLst>
          </p:cNvPr>
          <p:cNvSpPr/>
          <p:nvPr/>
        </p:nvSpPr>
        <p:spPr>
          <a:xfrm rot="-1500000">
            <a:off x="211872" y="2304917"/>
            <a:ext cx="297366" cy="33453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22F28-DB29-4375-BC05-C386708FF322}"/>
              </a:ext>
            </a:extLst>
          </p:cNvPr>
          <p:cNvSpPr txBox="1"/>
          <p:nvPr/>
        </p:nvSpPr>
        <p:spPr>
          <a:xfrm>
            <a:off x="7720129" y="778495"/>
            <a:ext cx="4425175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2) 로그인</a:t>
            </a:r>
            <a:endParaRPr lang="ko-KR" altLang="en-US" sz="2400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1. 로그인 페이지 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2. 로그인 상태유지 체크박스</a:t>
            </a:r>
          </a:p>
          <a:p>
            <a:r>
              <a:rPr lang="ko-KR" altLang="en-US">
                <a:ea typeface="맑은 고딕"/>
              </a:rPr>
              <a:t>   Cookie 를 이용하여 id값 저장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3. 세션값 확인하여 로그인 상태 안내</a:t>
            </a:r>
          </a:p>
        </p:txBody>
      </p:sp>
      <p:pic>
        <p:nvPicPr>
          <p:cNvPr id="13" name="그림 13" descr="테이블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F96CA426-3D14-4565-B784-78B5C89DF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157" y="1361039"/>
            <a:ext cx="2743200" cy="3002215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D7652405-4081-423A-A257-8C39B467F79F}"/>
              </a:ext>
            </a:extLst>
          </p:cNvPr>
          <p:cNvSpPr/>
          <p:nvPr/>
        </p:nvSpPr>
        <p:spPr>
          <a:xfrm>
            <a:off x="4821043" y="883137"/>
            <a:ext cx="594731" cy="30665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2-1</a:t>
            </a:r>
          </a:p>
        </p:txBody>
      </p:sp>
      <p:pic>
        <p:nvPicPr>
          <p:cNvPr id="15" name="그림 15" descr="화면, 비디오이(가) 표시된 사진&#10;&#10;매우 높은 신뢰도로 생성된 설명">
            <a:extLst>
              <a:ext uri="{FF2B5EF4-FFF2-40B4-BE49-F238E27FC236}">
                <a16:creationId xmlns:a16="http://schemas.microsoft.com/office/drawing/2014/main" id="{DE8D2381-E0CD-4B5C-A15B-987C21603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425" y="5030751"/>
            <a:ext cx="3718931" cy="1610107"/>
          </a:xfrm>
          <a:prstGeom prst="rect">
            <a:avLst/>
          </a:prstGeo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8BBE3F1F-DCAA-4A70-8F1F-B751FEC30ED6}"/>
              </a:ext>
            </a:extLst>
          </p:cNvPr>
          <p:cNvSpPr/>
          <p:nvPr/>
        </p:nvSpPr>
        <p:spPr>
          <a:xfrm>
            <a:off x="4151971" y="4507285"/>
            <a:ext cx="631901" cy="33453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3-1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5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00BDB-EE23-4F71-903D-B0C46F79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" y="1443"/>
            <a:ext cx="10515600" cy="754063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</a:rPr>
              <a:t>4-2 회원 기능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B168E4-2D29-4038-AD78-8636087F9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49736" y="860272"/>
            <a:ext cx="3965846" cy="5385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3) 정보 수정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1. 관리자가 </a:t>
            </a:r>
            <a:r>
              <a:rPr lang="ko-KR" altLang="en-US" sz="1800" dirty="0" err="1">
                <a:ea typeface="맑은 고딕"/>
              </a:rPr>
              <a:t>아닌사람이</a:t>
            </a:r>
            <a:r>
              <a:rPr lang="ko-KR" altLang="en-US" sz="1800" dirty="0">
                <a:ea typeface="맑은 고딕"/>
              </a:rPr>
              <a:t> 개인 정보 수정하는 버튼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2. 아이디와 이름은 변경 불가능.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3. 변경된 비밀번호 확인</a:t>
            </a:r>
          </a:p>
          <a:p>
            <a:pPr marL="0" indent="0">
              <a:buNone/>
            </a:pPr>
            <a:endParaRPr lang="ko-KR" altLang="en-US" sz="18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1800" dirty="0">
                <a:ea typeface="맑은 고딕"/>
              </a:rPr>
              <a:t>4. 정보 수정 완료 </a:t>
            </a:r>
            <a:r>
              <a:rPr lang="ko-KR" altLang="en-US" sz="1800" dirty="0" err="1">
                <a:ea typeface="맑은 고딕"/>
              </a:rPr>
              <a:t>알림창</a:t>
            </a:r>
            <a:endParaRPr lang="ko-KR" altLang="en-US" sz="2000" dirty="0">
              <a:ea typeface="맑은 고딕"/>
            </a:endParaRPr>
          </a:p>
        </p:txBody>
      </p:sp>
      <p:pic>
        <p:nvPicPr>
          <p:cNvPr id="7" name="그림 7" descr="화면, 음식, 플레이어, 방이(가) 표시된 사진&#10;&#10;자동 생성된 설명">
            <a:extLst>
              <a:ext uri="{FF2B5EF4-FFF2-40B4-BE49-F238E27FC236}">
                <a16:creationId xmlns:a16="http://schemas.microsoft.com/office/drawing/2014/main" id="{D8DBC12D-E91C-4E8F-A6ED-87C5EF2E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7" y="1188401"/>
            <a:ext cx="3691054" cy="699075"/>
          </a:xfrm>
          <a:prstGeom prst="rect">
            <a:avLst/>
          </a:prstGeom>
        </p:spPr>
      </p:pic>
      <p:pic>
        <p:nvPicPr>
          <p:cNvPr id="8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12F425F-0395-46CE-A60E-D4122967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7" y="3432879"/>
            <a:ext cx="3254297" cy="3095997"/>
          </a:xfrm>
          <a:prstGeom prst="rect">
            <a:avLst/>
          </a:prstGeom>
        </p:spPr>
      </p:pic>
      <p:pic>
        <p:nvPicPr>
          <p:cNvPr id="9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C65FDCF-4B47-4B1A-9B96-FA15731C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207" y="1054140"/>
            <a:ext cx="1724025" cy="1571625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139E20DE-EE7F-43A4-8203-8AF848E53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937" y="4838085"/>
            <a:ext cx="2743200" cy="843148"/>
          </a:xfrm>
          <a:prstGeom prst="rect">
            <a:avLst/>
          </a:prstGeom>
        </p:spPr>
      </p:pic>
      <p:pic>
        <p:nvPicPr>
          <p:cNvPr id="11" name="그림 11" descr="보는, 앉아있는, 어두운, 화면이(가) 표시된 사진&#10;&#10;자동 생성된 설명">
            <a:extLst>
              <a:ext uri="{FF2B5EF4-FFF2-40B4-BE49-F238E27FC236}">
                <a16:creationId xmlns:a16="http://schemas.microsoft.com/office/drawing/2014/main" id="{02F7A035-D5C0-4D6E-A877-7D21FA3F3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107" y="2074127"/>
            <a:ext cx="2743200" cy="702527"/>
          </a:xfrm>
          <a:prstGeom prst="rect">
            <a:avLst/>
          </a:prstGeom>
        </p:spPr>
      </p:pic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B4CBEB5F-628D-40A3-B9F1-BAB10BA00C2E}"/>
              </a:ext>
            </a:extLst>
          </p:cNvPr>
          <p:cNvSpPr/>
          <p:nvPr/>
        </p:nvSpPr>
        <p:spPr>
          <a:xfrm>
            <a:off x="5638800" y="3373577"/>
            <a:ext cx="845634" cy="3624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A1262348-8C06-4662-8D71-7DB2C31F9FA8}"/>
              </a:ext>
            </a:extLst>
          </p:cNvPr>
          <p:cNvSpPr/>
          <p:nvPr/>
        </p:nvSpPr>
        <p:spPr>
          <a:xfrm>
            <a:off x="4412166" y="4256382"/>
            <a:ext cx="845634" cy="3624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4</a:t>
            </a:r>
            <a:endParaRPr lang="ko-KR" altLang="en-US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F1BB025D-A72E-4151-85D5-D5411CE239DF}"/>
              </a:ext>
            </a:extLst>
          </p:cNvPr>
          <p:cNvSpPr/>
          <p:nvPr/>
        </p:nvSpPr>
        <p:spPr>
          <a:xfrm>
            <a:off x="4412165" y="622942"/>
            <a:ext cx="845634" cy="3624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3</a:t>
            </a:r>
            <a:endParaRPr lang="ko-KR" altLang="en-US" dirty="0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38392BA-7411-4EDC-AA74-D4B948B3BD38}"/>
              </a:ext>
            </a:extLst>
          </p:cNvPr>
          <p:cNvSpPr/>
          <p:nvPr/>
        </p:nvSpPr>
        <p:spPr>
          <a:xfrm>
            <a:off x="1271238" y="3011162"/>
            <a:ext cx="845634" cy="3624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2</a:t>
            </a:r>
            <a:endParaRPr lang="ko-KR" altLang="en-US" dirty="0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0DFB7B6A-9DB1-4244-9E93-F80C5D353C8E}"/>
              </a:ext>
            </a:extLst>
          </p:cNvPr>
          <p:cNvSpPr/>
          <p:nvPr/>
        </p:nvSpPr>
        <p:spPr>
          <a:xfrm>
            <a:off x="1949604" y="1663723"/>
            <a:ext cx="845634" cy="3624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1-1</a:t>
            </a:r>
            <a:endParaRPr lang="ko-KR" altLang="en-US" dirty="0"/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63CC83F5-6B3F-4C1F-8FA6-91BD12CD6E1E}"/>
              </a:ext>
            </a:extLst>
          </p:cNvPr>
          <p:cNvSpPr/>
          <p:nvPr/>
        </p:nvSpPr>
        <p:spPr>
          <a:xfrm>
            <a:off x="1949605" y="753040"/>
            <a:ext cx="845634" cy="3624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21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6A3A9-5A13-406F-BECD-8DAAAFF1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" y="2710"/>
            <a:ext cx="10515600" cy="740124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4-3 게시판 기능</a:t>
            </a:r>
            <a:endParaRPr lang="ko-KR" altLang="en-US"/>
          </a:p>
        </p:txBody>
      </p:sp>
      <p:pic>
        <p:nvPicPr>
          <p:cNvPr id="11" name="그림 11" descr="모니터, 화면, 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F97121DC-7FC4-4F9C-BCB9-E80A53FCC1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4787" y="4974337"/>
            <a:ext cx="5740749" cy="1738306"/>
          </a:xfrm>
        </p:spPr>
      </p:pic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B7B08E4D-21A5-4522-8E11-90B01050B1DD}"/>
              </a:ext>
            </a:extLst>
          </p:cNvPr>
          <p:cNvSpPr/>
          <p:nvPr/>
        </p:nvSpPr>
        <p:spPr>
          <a:xfrm>
            <a:off x="434897" y="5390089"/>
            <a:ext cx="455342" cy="17656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5</a:t>
            </a: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DE742957-96AD-40AC-9250-F259ED190D44}"/>
              </a:ext>
            </a:extLst>
          </p:cNvPr>
          <p:cNvSpPr/>
          <p:nvPr/>
        </p:nvSpPr>
        <p:spPr>
          <a:xfrm>
            <a:off x="4263482" y="3262066"/>
            <a:ext cx="706244" cy="2137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4-1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69BF58-4B5A-4FE1-9147-DF2D67491DE7}"/>
              </a:ext>
            </a:extLst>
          </p:cNvPr>
          <p:cNvSpPr txBox="1"/>
          <p:nvPr/>
        </p:nvSpPr>
        <p:spPr>
          <a:xfrm>
            <a:off x="7893206" y="747132"/>
            <a:ext cx="413710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1) 게시판 화면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1. 동영상 썸네일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2. 좋아요 횟수. </a:t>
            </a:r>
            <a:r>
              <a:rPr lang="ko-KR" altLang="en-US" err="1">
                <a:ea typeface="맑은 고딕"/>
              </a:rPr>
              <a:t>AJAX를</a:t>
            </a:r>
            <a:r>
              <a:rPr lang="ko-KR" altLang="en-US">
                <a:ea typeface="맑은 고딕"/>
              </a:rPr>
              <a:t> 이용하여 썸네일 더블클릭 시 횟수 증가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3. 조회수 (4) </a:t>
            </a:r>
            <a:r>
              <a:rPr lang="ko-KR" altLang="en-US" err="1">
                <a:ea typeface="맑은 고딕"/>
              </a:rPr>
              <a:t>Watch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클릭시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AJAX를</a:t>
            </a:r>
            <a:r>
              <a:rPr lang="ko-KR" altLang="en-US">
                <a:ea typeface="맑은 고딕"/>
              </a:rPr>
              <a:t> 이용한 횟수 증가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4. 새 창 만든 후 동영상 플레이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5. 자신이 업로드한 동영상만 보기</a:t>
            </a:r>
          </a:p>
        </p:txBody>
      </p:sp>
      <p:pic>
        <p:nvPicPr>
          <p:cNvPr id="20" name="그림 20" descr="테이블, 노트북이(가) 표시된 사진&#10;&#10;매우 높은 신뢰도로 생성된 설명">
            <a:extLst>
              <a:ext uri="{FF2B5EF4-FFF2-40B4-BE49-F238E27FC236}">
                <a16:creationId xmlns:a16="http://schemas.microsoft.com/office/drawing/2014/main" id="{7F8A2F67-5CD1-4620-A441-9FDA6244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85" y="847108"/>
            <a:ext cx="3291468" cy="2357391"/>
          </a:xfrm>
          <a:prstGeom prst="rect">
            <a:avLst/>
          </a:prstGeom>
        </p:spPr>
      </p:pic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7DDE9DE9-4F94-4606-BAAD-B23DB8C02088}"/>
              </a:ext>
            </a:extLst>
          </p:cNvPr>
          <p:cNvSpPr/>
          <p:nvPr/>
        </p:nvSpPr>
        <p:spPr>
          <a:xfrm>
            <a:off x="4263483" y="539308"/>
            <a:ext cx="631903" cy="25090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2-1</a:t>
            </a:r>
            <a:endParaRPr lang="ko-KR" altLang="en-US"/>
          </a:p>
        </p:txBody>
      </p:sp>
      <p:pic>
        <p:nvPicPr>
          <p:cNvPr id="26" name="그림 26" descr="방, 전화이(가) 표시된 사진&#10;&#10;매우 높은 신뢰도로 생성된 설명">
            <a:extLst>
              <a:ext uri="{FF2B5EF4-FFF2-40B4-BE49-F238E27FC236}">
                <a16:creationId xmlns:a16="http://schemas.microsoft.com/office/drawing/2014/main" id="{39045CA3-DAEA-4615-8B6E-361267B5F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838" y="5264327"/>
            <a:ext cx="3932663" cy="1496077"/>
          </a:xfrm>
          <a:prstGeom prst="rect">
            <a:avLst/>
          </a:prstGeom>
        </p:spPr>
      </p:pic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9BCAAA73-6177-4943-AE86-F44DD9E02B4E}"/>
              </a:ext>
            </a:extLst>
          </p:cNvPr>
          <p:cNvSpPr/>
          <p:nvPr/>
        </p:nvSpPr>
        <p:spPr>
          <a:xfrm>
            <a:off x="6038384" y="4990503"/>
            <a:ext cx="585439" cy="20444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5-1</a:t>
            </a:r>
          </a:p>
        </p:txBody>
      </p:sp>
      <p:pic>
        <p:nvPicPr>
          <p:cNvPr id="29" name="그림 29" descr="그리기이(가) 표시된 사진&#10;&#10;매우 높은 신뢰도로 생성된 설명">
            <a:extLst>
              <a:ext uri="{FF2B5EF4-FFF2-40B4-BE49-F238E27FC236}">
                <a16:creationId xmlns:a16="http://schemas.microsoft.com/office/drawing/2014/main" id="{D8D8FC68-60B3-48F7-9B74-C2AF9E29D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987" y="3556357"/>
            <a:ext cx="4285785" cy="906871"/>
          </a:xfrm>
          <a:prstGeom prst="rect">
            <a:avLst/>
          </a:prstGeom>
        </p:spPr>
      </p:pic>
      <p:pic>
        <p:nvPicPr>
          <p:cNvPr id="30" name="그림 30">
            <a:extLst>
              <a:ext uri="{FF2B5EF4-FFF2-40B4-BE49-F238E27FC236}">
                <a16:creationId xmlns:a16="http://schemas.microsoft.com/office/drawing/2014/main" id="{F0917661-249A-4A58-8CBB-8200F9B84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961" y="4768974"/>
            <a:ext cx="5819077" cy="154318"/>
          </a:xfrm>
          <a:prstGeom prst="rect">
            <a:avLst/>
          </a:prstGeom>
        </p:spPr>
      </p:pic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E7E880F3-5814-43D7-B26D-AB62B6BBC0C5}"/>
              </a:ext>
            </a:extLst>
          </p:cNvPr>
          <p:cNvSpPr/>
          <p:nvPr/>
        </p:nvSpPr>
        <p:spPr>
          <a:xfrm>
            <a:off x="4291357" y="4460821"/>
            <a:ext cx="650488" cy="24161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4-2</a:t>
            </a:r>
          </a:p>
        </p:txBody>
      </p:sp>
      <p:pic>
        <p:nvPicPr>
          <p:cNvPr id="32" name="그림 32" descr="화면, 모니터, 자동차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E5197F98-5335-43A5-B89B-9BC92CDBC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083" y="851210"/>
            <a:ext cx="2429298" cy="3928947"/>
          </a:xfrm>
          <a:prstGeom prst="rect">
            <a:avLst/>
          </a:prstGeom>
        </p:spPr>
      </p:pic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B811DB29-1BED-458E-AEDE-1DD3ED6046FC}"/>
              </a:ext>
            </a:extLst>
          </p:cNvPr>
          <p:cNvSpPr/>
          <p:nvPr/>
        </p:nvSpPr>
        <p:spPr>
          <a:xfrm>
            <a:off x="834482" y="1607967"/>
            <a:ext cx="492513" cy="21373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0E59580A-EE92-4666-AF20-27EE976FAD37}"/>
              </a:ext>
            </a:extLst>
          </p:cNvPr>
          <p:cNvSpPr/>
          <p:nvPr/>
        </p:nvSpPr>
        <p:spPr>
          <a:xfrm>
            <a:off x="416311" y="3001869"/>
            <a:ext cx="501805" cy="20444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</a:p>
        </p:txBody>
      </p:sp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id="{15BEC149-890B-4829-A6D7-164ECEA725BA}"/>
              </a:ext>
            </a:extLst>
          </p:cNvPr>
          <p:cNvSpPr/>
          <p:nvPr/>
        </p:nvSpPr>
        <p:spPr>
          <a:xfrm>
            <a:off x="1968189" y="3001870"/>
            <a:ext cx="464635" cy="20443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</a:t>
            </a:r>
          </a:p>
        </p:txBody>
      </p:sp>
      <p:sp>
        <p:nvSpPr>
          <p:cNvPr id="40" name="말풍선: 모서리가 둥근 사각형 39">
            <a:extLst>
              <a:ext uri="{FF2B5EF4-FFF2-40B4-BE49-F238E27FC236}">
                <a16:creationId xmlns:a16="http://schemas.microsoft.com/office/drawing/2014/main" id="{A582C3F7-9D9B-4D6F-B9EC-845493687EA5}"/>
              </a:ext>
            </a:extLst>
          </p:cNvPr>
          <p:cNvSpPr/>
          <p:nvPr/>
        </p:nvSpPr>
        <p:spPr>
          <a:xfrm>
            <a:off x="1689409" y="3763869"/>
            <a:ext cx="511098" cy="1951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268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CE30B-F635-4EFD-85FA-10BA6E43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" y="2710"/>
            <a:ext cx="10515600" cy="749417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4-3 게시판 기능</a:t>
            </a:r>
            <a:endParaRPr lang="ko-KR" altLang="en-US"/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B0B9013-CA3F-4A86-B3C9-84F7DECBA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971" y="758050"/>
            <a:ext cx="3493202" cy="3368637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E3C5C6-F3D3-47E2-9870-F8100DC3C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65688" y="785929"/>
            <a:ext cx="4095943" cy="5050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>
                <a:ea typeface="맑은 고딕"/>
              </a:rPr>
              <a:t>2) 게시판 업로드</a:t>
            </a:r>
            <a:endParaRPr lang="ko-KR" sz="2400"/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1. 게시판 업로드 페이지</a:t>
            </a:r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2. 업로드할 파일 선택</a:t>
            </a:r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3. 업로드 게시물 내용의 글자수 제한 (JQUERY) 사용</a:t>
            </a:r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4. 업로드된 영상 확인</a:t>
            </a:r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CF61BE1-79E7-4249-883A-19712BD37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4" y="4349438"/>
            <a:ext cx="3486615" cy="872587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AC1BCD96-D3FB-4C1E-A27B-26546E43A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1" y="5432967"/>
            <a:ext cx="2634707" cy="1288894"/>
          </a:xfrm>
          <a:prstGeom prst="rect">
            <a:avLst/>
          </a:prstGeom>
        </p:spPr>
      </p:pic>
      <p:pic>
        <p:nvPicPr>
          <p:cNvPr id="10" name="그림 10" descr="테이블, 노트북, 화면, 목재의이(가) 표시된 사진&#10;&#10;매우 높은 신뢰도로 생성된 설명">
            <a:extLst>
              <a:ext uri="{FF2B5EF4-FFF2-40B4-BE49-F238E27FC236}">
                <a16:creationId xmlns:a16="http://schemas.microsoft.com/office/drawing/2014/main" id="{3CC35E84-4E2D-41F2-B0B7-C696F1432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865" y="5233483"/>
            <a:ext cx="2919760" cy="1492717"/>
          </a:xfrm>
          <a:prstGeom prst="rect">
            <a:avLst/>
          </a:prstGeom>
        </p:spPr>
      </p:pic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072B3290-DFF3-4235-B16E-55EDD3FAF921}"/>
              </a:ext>
            </a:extLst>
          </p:cNvPr>
          <p:cNvSpPr/>
          <p:nvPr/>
        </p:nvSpPr>
        <p:spPr>
          <a:xfrm>
            <a:off x="2107581" y="4005480"/>
            <a:ext cx="492512" cy="27878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E06E6EC3-FC78-4B46-8CCE-30F5A2073066}"/>
              </a:ext>
            </a:extLst>
          </p:cNvPr>
          <p:cNvSpPr/>
          <p:nvPr/>
        </p:nvSpPr>
        <p:spPr>
          <a:xfrm>
            <a:off x="648629" y="632234"/>
            <a:ext cx="501804" cy="2601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E8B4ECFC-0243-4B42-A0DB-3B0A039D9B05}"/>
              </a:ext>
            </a:extLst>
          </p:cNvPr>
          <p:cNvSpPr/>
          <p:nvPr/>
        </p:nvSpPr>
        <p:spPr>
          <a:xfrm>
            <a:off x="5136995" y="4860405"/>
            <a:ext cx="604024" cy="2509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3-1</a:t>
            </a:r>
            <a:endParaRPr lang="ko-KR" altLang="en-US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22DB508B-CBD0-4061-A80A-FC2EDF2217E5}"/>
              </a:ext>
            </a:extLst>
          </p:cNvPr>
          <p:cNvSpPr/>
          <p:nvPr/>
        </p:nvSpPr>
        <p:spPr>
          <a:xfrm>
            <a:off x="843775" y="5111308"/>
            <a:ext cx="399585" cy="25090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</a:t>
            </a:r>
            <a:endParaRPr lang="ko-KR" altLang="en-US"/>
          </a:p>
        </p:txBody>
      </p:sp>
      <p:pic>
        <p:nvPicPr>
          <p:cNvPr id="17" name="그림 17" descr="전자기기, 스크린샷, 모니터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F8B48777-1E6A-49B5-AB9F-F6D776863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083" y="782443"/>
            <a:ext cx="2780370" cy="3443869"/>
          </a:xfrm>
          <a:prstGeom prst="rect">
            <a:avLst/>
          </a:prstGeom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4D7B7186-BB42-4062-B51D-4E928E9651E9}"/>
              </a:ext>
            </a:extLst>
          </p:cNvPr>
          <p:cNvSpPr/>
          <p:nvPr/>
        </p:nvSpPr>
        <p:spPr>
          <a:xfrm>
            <a:off x="4505092" y="650820"/>
            <a:ext cx="501804" cy="2601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1002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7AE86-5B4F-432D-8098-2237A8A4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" y="2710"/>
            <a:ext cx="10515600" cy="768001"/>
          </a:xfrm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4-4 관리자 기능</a:t>
            </a:r>
            <a:endParaRPr lang="ko-KR" altLang="en-US"/>
          </a:p>
        </p:txBody>
      </p:sp>
      <p:pic>
        <p:nvPicPr>
          <p:cNvPr id="7" name="그림 7" descr="실외, 사람, 남자, 보드이(가) 표시된 사진&#10;&#10;매우 높은 신뢰도로 생성된 설명">
            <a:extLst>
              <a:ext uri="{FF2B5EF4-FFF2-40B4-BE49-F238E27FC236}">
                <a16:creationId xmlns:a16="http://schemas.microsoft.com/office/drawing/2014/main" id="{AA13B75B-1CE9-4C4E-AEA6-6BC60F04B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146" y="1254067"/>
            <a:ext cx="2475340" cy="1540265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4FD844-1E7D-4C2E-86B8-67099019D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14785" y="1891760"/>
            <a:ext cx="4235334" cy="4678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>
                <a:ea typeface="맑은 고딕"/>
              </a:rPr>
              <a:t>1) 게시판 편집</a:t>
            </a:r>
          </a:p>
          <a:p>
            <a:pPr marL="0" indent="0">
              <a:buNone/>
            </a:pPr>
            <a:endParaRPr lang="ko-KR" altLang="en-US" sz="24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1. 관리자 모드일때만 생성되는 영상 삭제 버튼</a:t>
            </a:r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2. (1)버튼 클릭시 게시물에 체크박스 생성</a:t>
            </a:r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2-1 게시글에 지정된 번호 모아서 넘김</a:t>
            </a:r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2-2. (2)버튼 클릭시 체크된 모든 게시물 일괄 삭제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DE06D7BB-4D3F-4F7E-BBB2-E38D9D12CC30}"/>
              </a:ext>
            </a:extLst>
          </p:cNvPr>
          <p:cNvSpPr/>
          <p:nvPr/>
        </p:nvSpPr>
        <p:spPr>
          <a:xfrm>
            <a:off x="379142" y="1412820"/>
            <a:ext cx="473927" cy="2509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4323D7E7-1EE4-4D64-A959-99BDE1FB0B28}"/>
              </a:ext>
            </a:extLst>
          </p:cNvPr>
          <p:cNvSpPr/>
          <p:nvPr/>
        </p:nvSpPr>
        <p:spPr>
          <a:xfrm>
            <a:off x="453483" y="2843893"/>
            <a:ext cx="473927" cy="2509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11E689C9-CC43-4CEF-BDA2-A147D1F3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302" y="949960"/>
            <a:ext cx="7900638" cy="218813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E4EAD1C7-2E0D-44EF-AD5F-C3AFF520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082" y="1217076"/>
            <a:ext cx="4573857" cy="223555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58C1836C-0EFD-49B0-B832-338CB2B30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692" y="1495741"/>
            <a:ext cx="4713248" cy="223785"/>
          </a:xfrm>
          <a:prstGeom prst="rect">
            <a:avLst/>
          </a:prstGeom>
        </p:spPr>
      </p:pic>
      <p:pic>
        <p:nvPicPr>
          <p:cNvPr id="14" name="그림 14" descr="사람, 컴퓨터, 키보드, 남자이(가) 표시된 사진&#10;&#10;매우 높은 신뢰도로 생성된 설명">
            <a:extLst>
              <a:ext uri="{FF2B5EF4-FFF2-40B4-BE49-F238E27FC236}">
                <a16:creationId xmlns:a16="http://schemas.microsoft.com/office/drawing/2014/main" id="{D14DE8DD-A65F-43D5-868A-C37FB0842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644" y="1253236"/>
            <a:ext cx="2845419" cy="1545139"/>
          </a:xfrm>
          <a:prstGeom prst="rect">
            <a:avLst/>
          </a:prstGeom>
        </p:spPr>
      </p:pic>
      <p:pic>
        <p:nvPicPr>
          <p:cNvPr id="15" name="그림 15" descr="전자기기, 모니터, 컴퓨터, 휴대폰이(가) 표시된 사진&#10;&#10;매우 높은 신뢰도로 생성된 설명">
            <a:extLst>
              <a:ext uri="{FF2B5EF4-FFF2-40B4-BE49-F238E27FC236}">
                <a16:creationId xmlns:a16="http://schemas.microsoft.com/office/drawing/2014/main" id="{B71AA61A-F3D2-492D-8605-EEAF4D8D5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815" y="3154930"/>
            <a:ext cx="2622396" cy="3568261"/>
          </a:xfrm>
          <a:prstGeom prst="rect">
            <a:avLst/>
          </a:prstGeom>
        </p:spPr>
      </p:pic>
      <p:pic>
        <p:nvPicPr>
          <p:cNvPr id="16" name="그림 16" descr="테이블, 앉아있는, 전화이(가) 표시된 사진&#10;&#10;매우 높은 신뢰도로 생성된 설명">
            <a:extLst>
              <a:ext uri="{FF2B5EF4-FFF2-40B4-BE49-F238E27FC236}">
                <a16:creationId xmlns:a16="http://schemas.microsoft.com/office/drawing/2014/main" id="{A8FDF109-5C3F-4213-8071-BDDB65D60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278" y="3299837"/>
            <a:ext cx="4406591" cy="3408545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91335F03-A03B-443F-8C56-F4E3537BF710}"/>
              </a:ext>
            </a:extLst>
          </p:cNvPr>
          <p:cNvSpPr/>
          <p:nvPr/>
        </p:nvSpPr>
        <p:spPr>
          <a:xfrm>
            <a:off x="3074019" y="2853186"/>
            <a:ext cx="576146" cy="29736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2-2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A565625A-733A-491B-8CAE-7CF63B579554}"/>
              </a:ext>
            </a:extLst>
          </p:cNvPr>
          <p:cNvSpPr/>
          <p:nvPr/>
        </p:nvSpPr>
        <p:spPr>
          <a:xfrm>
            <a:off x="7023410" y="567186"/>
            <a:ext cx="557559" cy="2509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233507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모니터, 표지판, 시계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5DC3C3A4-307F-4999-87D5-CBD564650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300" y="2109497"/>
            <a:ext cx="4293569" cy="1111795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50FE96-A334-4C46-A52B-B7FEB7DFB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40443" y="860271"/>
            <a:ext cx="4393310" cy="55617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>
                <a:ea typeface="맑은 고딕"/>
              </a:rPr>
              <a:t>2) 회원 관리</a:t>
            </a:r>
            <a:endParaRPr lang="ko-KR" altLang="en-US" sz="240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24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1. 관리자 아이디로 접속시 회원관리 버튼 활성화</a:t>
            </a:r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2. 회원 목록 및 세부 정보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F86BD5-B117-47A2-BCFF-D19C3923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" y="2710"/>
            <a:ext cx="10515600" cy="76800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4-4 관리자 기능</a:t>
            </a:r>
            <a:endParaRPr lang="ko-KR" altLang="en-US"/>
          </a:p>
        </p:txBody>
      </p:sp>
      <p:pic>
        <p:nvPicPr>
          <p:cNvPr id="3" name="그림 4" descr="모니터, 표지판, 화면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9F9FFAC4-CE46-4886-A16B-642FA17C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0" y="1008345"/>
            <a:ext cx="3328639" cy="1022018"/>
          </a:xfrm>
          <a:prstGeom prst="rect">
            <a:avLst/>
          </a:prstGeom>
        </p:spPr>
      </p:pic>
      <p:pic>
        <p:nvPicPr>
          <p:cNvPr id="5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7B5ECF5-89A3-4834-8F42-23921C423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70" y="3425015"/>
            <a:ext cx="7296613" cy="3213944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3E9E1225-A441-4E05-8C25-55E55ADDC50F}"/>
              </a:ext>
            </a:extLst>
          </p:cNvPr>
          <p:cNvSpPr/>
          <p:nvPr/>
        </p:nvSpPr>
        <p:spPr>
          <a:xfrm>
            <a:off x="1224775" y="3243479"/>
            <a:ext cx="566853" cy="3624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A40455B4-6987-4188-B84A-60E9526AACA3}"/>
              </a:ext>
            </a:extLst>
          </p:cNvPr>
          <p:cNvSpPr/>
          <p:nvPr/>
        </p:nvSpPr>
        <p:spPr>
          <a:xfrm>
            <a:off x="3687336" y="2211991"/>
            <a:ext cx="566853" cy="3624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0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4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DA1FAB38-BEA1-48BF-9303-0A69CE2EB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347" y="936954"/>
            <a:ext cx="2322474" cy="1589049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074397-E8B8-444B-999C-0E2C3ABD4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4687" y="888149"/>
            <a:ext cx="4458359" cy="5598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>
                <a:ea typeface="맑은 고딕"/>
              </a:rPr>
              <a:t>3) 회원 강제 탈퇴</a:t>
            </a:r>
          </a:p>
          <a:p>
            <a:pPr marL="0" indent="0">
              <a:buNone/>
            </a:pPr>
            <a:endParaRPr lang="ko-KR" altLang="en-US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1. 삭제회원 선택 버튼 클릭시 체크박스 활성화</a:t>
            </a:r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2. 탈퇴시킬 회원 선택 후 삭제 -&gt; (2-1)</a:t>
            </a:r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3. DB에서도 삭제 -&gt; (3-1)</a:t>
            </a:r>
          </a:p>
          <a:p>
            <a:pPr marL="0" indent="0">
              <a:buNone/>
            </a:pPr>
            <a:endParaRPr lang="ko-KR" altLang="en-US" sz="1800">
              <a:ea typeface="맑은 고딕"/>
            </a:endParaRPr>
          </a:p>
          <a:p>
            <a:pPr marL="0" indent="0">
              <a:buNone/>
            </a:pPr>
            <a:r>
              <a:rPr lang="ko-KR" altLang="en-US" sz="1800">
                <a:ea typeface="맑은 고딕"/>
              </a:rPr>
              <a:t>4. 회원 강제 탈퇴시 선택된 회원의 게시물도 함께 삭제 confirm 선택함수</a:t>
            </a: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  <p:sp>
        <p:nvSpPr>
          <p:cNvPr id="13" name="제목 7">
            <a:extLst>
              <a:ext uri="{FF2B5EF4-FFF2-40B4-BE49-F238E27FC236}">
                <a16:creationId xmlns:a16="http://schemas.microsoft.com/office/drawing/2014/main" id="{B40601DD-BBAE-42D9-A1F2-F920135B7F06}"/>
              </a:ext>
            </a:extLst>
          </p:cNvPr>
          <p:cNvSpPr txBox="1">
            <a:spLocks/>
          </p:cNvSpPr>
          <p:nvPr/>
        </p:nvSpPr>
        <p:spPr>
          <a:xfrm>
            <a:off x="3447" y="2710"/>
            <a:ext cx="10515600" cy="768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ea typeface="맑은 고딕"/>
              </a:rPr>
              <a:t>4-4 관리자 기능</a:t>
            </a:r>
            <a:endParaRPr lang="ko-KR" altLang="en-US"/>
          </a:p>
        </p:txBody>
      </p:sp>
      <p:pic>
        <p:nvPicPr>
          <p:cNvPr id="15" name="그림 15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CA1791F2-8E7F-483C-8A51-D08B51EB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92" y="935077"/>
            <a:ext cx="1652936" cy="1596018"/>
          </a:xfrm>
          <a:prstGeom prst="rect">
            <a:avLst/>
          </a:prstGeom>
        </p:spPr>
      </p:pic>
      <p:pic>
        <p:nvPicPr>
          <p:cNvPr id="16" name="그림 16" descr="스크린샷, 목재의, 테이블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226F8B64-EA7F-45B3-861F-8649065A5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28" y="2855671"/>
            <a:ext cx="2947639" cy="793536"/>
          </a:xfrm>
          <a:prstGeom prst="rect">
            <a:avLst/>
          </a:prstGeom>
        </p:spPr>
      </p:pic>
      <p:pic>
        <p:nvPicPr>
          <p:cNvPr id="17" name="그림 17" descr="건물이(가) 표시된 사진&#10;&#10;매우 높은 신뢰도로 생성된 설명">
            <a:extLst>
              <a:ext uri="{FF2B5EF4-FFF2-40B4-BE49-F238E27FC236}">
                <a16:creationId xmlns:a16="http://schemas.microsoft.com/office/drawing/2014/main" id="{1435A8D4-F5D6-4979-94DA-56887C5D9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41" y="2967643"/>
            <a:ext cx="3542370" cy="569589"/>
          </a:xfrm>
          <a:prstGeom prst="rect">
            <a:avLst/>
          </a:prstGeom>
        </p:spPr>
      </p:pic>
      <p:pic>
        <p:nvPicPr>
          <p:cNvPr id="18" name="그림 1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82DF223-4649-4855-B53F-7993DF188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41" y="5399227"/>
            <a:ext cx="3300760" cy="1161229"/>
          </a:xfrm>
          <a:prstGeom prst="rect">
            <a:avLst/>
          </a:prstGeom>
        </p:spPr>
      </p:pic>
      <p:pic>
        <p:nvPicPr>
          <p:cNvPr id="19" name="그림 1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09F769D-8B89-43B1-9C4F-264253C4E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570" y="4103439"/>
            <a:ext cx="3718931" cy="528244"/>
          </a:xfrm>
          <a:prstGeom prst="rect">
            <a:avLst/>
          </a:prstGeom>
        </p:spPr>
      </p:pic>
      <p:pic>
        <p:nvPicPr>
          <p:cNvPr id="20" name="그림 20" descr="스크린샷, 목재의, 테이블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D743DD5C-C92A-4DE9-B25F-17F86B48C5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6229" y="4060278"/>
            <a:ext cx="3096321" cy="800418"/>
          </a:xfrm>
          <a:prstGeom prst="rect">
            <a:avLst/>
          </a:prstGeom>
        </p:spPr>
      </p:pic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13D0C6B3-F88D-4C08-BC87-55A908994B74}"/>
              </a:ext>
            </a:extLst>
          </p:cNvPr>
          <p:cNvSpPr/>
          <p:nvPr/>
        </p:nvSpPr>
        <p:spPr>
          <a:xfrm>
            <a:off x="899532" y="4999796"/>
            <a:ext cx="641195" cy="2601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4</a:t>
            </a:r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4EAA947F-96A3-427E-B6F1-54B2C87B6CC2}"/>
              </a:ext>
            </a:extLst>
          </p:cNvPr>
          <p:cNvSpPr/>
          <p:nvPr/>
        </p:nvSpPr>
        <p:spPr>
          <a:xfrm>
            <a:off x="5044067" y="3745284"/>
            <a:ext cx="641195" cy="2601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3-1</a:t>
            </a:r>
            <a:endParaRPr lang="ko-KR" altLang="en-US"/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92993E2B-9CCA-429F-95F9-B7BFBD121401}"/>
              </a:ext>
            </a:extLst>
          </p:cNvPr>
          <p:cNvSpPr/>
          <p:nvPr/>
        </p:nvSpPr>
        <p:spPr>
          <a:xfrm>
            <a:off x="5044067" y="2490770"/>
            <a:ext cx="641195" cy="2601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</a:t>
            </a:r>
            <a:endParaRPr lang="ko-KR" altLang="en-US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14B18D16-EA3F-4933-9AC7-4DF53D24ADD7}"/>
              </a:ext>
            </a:extLst>
          </p:cNvPr>
          <p:cNvSpPr/>
          <p:nvPr/>
        </p:nvSpPr>
        <p:spPr>
          <a:xfrm>
            <a:off x="899530" y="3745283"/>
            <a:ext cx="641195" cy="2601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2-1</a:t>
            </a:r>
            <a:endParaRPr lang="ko-KR" altLang="en-US"/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19F2E6CD-7313-476C-A321-5EB0B14CB09D}"/>
              </a:ext>
            </a:extLst>
          </p:cNvPr>
          <p:cNvSpPr/>
          <p:nvPr/>
        </p:nvSpPr>
        <p:spPr>
          <a:xfrm>
            <a:off x="899531" y="2555820"/>
            <a:ext cx="641195" cy="2601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F9D2D3FA-68F2-408C-8B0D-01B0ABBCD0A5}"/>
              </a:ext>
            </a:extLst>
          </p:cNvPr>
          <p:cNvSpPr/>
          <p:nvPr/>
        </p:nvSpPr>
        <p:spPr>
          <a:xfrm>
            <a:off x="3696628" y="762332"/>
            <a:ext cx="641195" cy="2601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1-1</a:t>
            </a:r>
            <a:endParaRPr lang="ko-KR" altLang="en-US"/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A426CA80-14E9-4737-9051-D016E1315849}"/>
              </a:ext>
            </a:extLst>
          </p:cNvPr>
          <p:cNvSpPr/>
          <p:nvPr/>
        </p:nvSpPr>
        <p:spPr>
          <a:xfrm>
            <a:off x="899530" y="808796"/>
            <a:ext cx="641195" cy="2601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F41CE-7153-40AE-8703-5756AFD7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" y="-2104"/>
            <a:ext cx="10515600" cy="774720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4-4 관리자 기능</a:t>
            </a:r>
            <a:endParaRPr lang="ko-KR" altLang="en-US"/>
          </a:p>
        </p:txBody>
      </p:sp>
      <p:pic>
        <p:nvPicPr>
          <p:cNvPr id="7" name="그림 7" descr="시계, 공이(가) 표시된 사진&#10;&#10;매우 높은 신뢰도로 생성된 설명">
            <a:extLst>
              <a:ext uri="{FF2B5EF4-FFF2-40B4-BE49-F238E27FC236}">
                <a16:creationId xmlns:a16="http://schemas.microsoft.com/office/drawing/2014/main" id="{864A8AC8-2F9B-4A6C-BC62-62954B21CD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7258" y="981559"/>
            <a:ext cx="2439097" cy="1648523"/>
          </a:xfrm>
        </p:spPr>
      </p:pic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2112401-7C05-460B-99C2-D8778C3E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3339748"/>
            <a:ext cx="2919761" cy="2836209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27FE59F8-7F3A-49E0-B1AE-DB1DE358AF29}"/>
              </a:ext>
            </a:extLst>
          </p:cNvPr>
          <p:cNvSpPr/>
          <p:nvPr/>
        </p:nvSpPr>
        <p:spPr>
          <a:xfrm>
            <a:off x="1931020" y="3001870"/>
            <a:ext cx="520390" cy="33453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179554D0-7A9F-40D5-9806-AF79ED2CAE57}"/>
              </a:ext>
            </a:extLst>
          </p:cNvPr>
          <p:cNvSpPr/>
          <p:nvPr/>
        </p:nvSpPr>
        <p:spPr>
          <a:xfrm>
            <a:off x="1150434" y="715869"/>
            <a:ext cx="585439" cy="28807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16341-F113-43A5-B5AA-6270459898A9}"/>
              </a:ext>
            </a:extLst>
          </p:cNvPr>
          <p:cNvSpPr txBox="1"/>
          <p:nvPr/>
        </p:nvSpPr>
        <p:spPr>
          <a:xfrm>
            <a:off x="7831640" y="9829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12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CA4AB2B-A658-40AC-8134-EC0113A3D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059" y="1091112"/>
            <a:ext cx="3514492" cy="3486313"/>
          </a:xfrm>
          <a:prstGeom prst="rect">
            <a:avLst/>
          </a:prstGeom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01173F78-AC6E-4B5B-9C6D-37F893823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644" y="5056591"/>
            <a:ext cx="3858321" cy="1567721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7E943525-C40C-45B4-B31B-86BFE3336CE5}"/>
              </a:ext>
            </a:extLst>
          </p:cNvPr>
          <p:cNvSpPr/>
          <p:nvPr/>
        </p:nvSpPr>
        <p:spPr>
          <a:xfrm>
            <a:off x="4021873" y="4628089"/>
            <a:ext cx="520390" cy="33453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4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EFD3178-B8DB-4B10-B62F-BAFD6D704396}"/>
              </a:ext>
            </a:extLst>
          </p:cNvPr>
          <p:cNvSpPr/>
          <p:nvPr/>
        </p:nvSpPr>
        <p:spPr>
          <a:xfrm>
            <a:off x="4021873" y="715869"/>
            <a:ext cx="520390" cy="33453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9E01D-C3AF-4E87-86FE-C75948DE6EE6}"/>
              </a:ext>
            </a:extLst>
          </p:cNvPr>
          <p:cNvSpPr txBox="1"/>
          <p:nvPr/>
        </p:nvSpPr>
        <p:spPr>
          <a:xfrm>
            <a:off x="7556344" y="884199"/>
            <a:ext cx="3691053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4) 데이터 시각화</a:t>
            </a:r>
            <a:endParaRPr lang="ko-KR" altLang="en-US" sz="2000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1. </a:t>
            </a:r>
            <a:r>
              <a:rPr lang="ko-KR" altLang="en-US" err="1">
                <a:ea typeface="맑은 고딕"/>
              </a:rPr>
              <a:t>회원별</a:t>
            </a:r>
            <a:r>
              <a:rPr lang="ko-KR" altLang="en-US">
                <a:ea typeface="맑은 고딕"/>
              </a:rPr>
              <a:t> 게시글 수 확인을 위한 버튼 클릭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2. </a:t>
            </a:r>
            <a:r>
              <a:rPr lang="ko-KR" altLang="en-US" err="1">
                <a:ea typeface="맑은 고딕"/>
              </a:rPr>
              <a:t>회원별</a:t>
            </a:r>
            <a:r>
              <a:rPr lang="ko-KR" altLang="en-US">
                <a:ea typeface="맑은 고딕"/>
              </a:rPr>
              <a:t> 게시글 수 시각화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3. </a:t>
            </a:r>
            <a:r>
              <a:rPr lang="ko-KR" altLang="en-US" err="1">
                <a:ea typeface="맑은 고딕"/>
              </a:rPr>
              <a:t>구글차트API</a:t>
            </a:r>
            <a:r>
              <a:rPr lang="ko-KR" altLang="en-US">
                <a:ea typeface="맑은 고딕"/>
              </a:rPr>
              <a:t>  사용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4 .</a:t>
            </a:r>
            <a:r>
              <a:rPr lang="ko-KR" altLang="en-US" err="1">
                <a:ea typeface="맑은 고딕"/>
              </a:rPr>
              <a:t>Gson을</a:t>
            </a:r>
            <a:r>
              <a:rPr lang="ko-KR" altLang="en-US">
                <a:ea typeface="맑은 고딕"/>
              </a:rPr>
              <a:t> 이용하여 </a:t>
            </a:r>
            <a:r>
              <a:rPr lang="ko-KR" altLang="en-US" err="1">
                <a:ea typeface="맑은 고딕"/>
              </a:rPr>
              <a:t>Json</a:t>
            </a:r>
            <a:r>
              <a:rPr lang="ko-KR" altLang="en-US">
                <a:ea typeface="맑은 고딕"/>
              </a:rPr>
              <a:t> 배열리스트로 값 출력</a:t>
            </a:r>
          </a:p>
        </p:txBody>
      </p:sp>
    </p:spTree>
    <p:extLst>
      <p:ext uri="{BB962C8B-B14F-4D97-AF65-F5344CB8AC3E}">
        <p14:creationId xmlns:p14="http://schemas.microsoft.com/office/powerpoint/2010/main" val="263710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0558A7-2AB8-41F0-AF50-24AD22ED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ko-KR" altLang="en-US" sz="5400">
                <a:ea typeface="맑은 고딕"/>
              </a:rPr>
              <a:t>5. 개선방향</a:t>
            </a:r>
            <a:endParaRPr lang="ko-KR" alt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E558D-A468-43F3-A665-A5490D4C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ko-KR" altLang="en-US" sz="2000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1. 게시물 댓글 기능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2. 조회수, 좋아요 순으로 게시물 정렬 기능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3. 이메일 전송 기능 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    </a:t>
            </a:r>
            <a:r>
              <a:rPr lang="ko-KR" altLang="en-US" sz="2000" dirty="0" err="1">
                <a:ea typeface="맑은 고딕"/>
              </a:rPr>
              <a:t>Ex</a:t>
            </a:r>
            <a:r>
              <a:rPr lang="ko-KR" altLang="en-US" sz="2000" dirty="0">
                <a:ea typeface="맑은 고딕"/>
              </a:rPr>
              <a:t>) 패스워드 분실 시 랜덤비밀번호 전송</a:t>
            </a:r>
          </a:p>
        </p:txBody>
      </p:sp>
    </p:spTree>
    <p:extLst>
      <p:ext uri="{BB962C8B-B14F-4D97-AF65-F5344CB8AC3E}">
        <p14:creationId xmlns:p14="http://schemas.microsoft.com/office/powerpoint/2010/main" val="417059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D8B80B8-A5B6-43F7-BB5D-AF36AA3E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13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3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D8C18D-6BE9-4CBA-861B-C99D60FF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2"/>
                </a:solidFill>
                <a:ea typeface="맑은 고딕"/>
              </a:rPr>
              <a:t>     목차</a:t>
            </a:r>
          </a:p>
        </p:txBody>
      </p:sp>
      <p:grpSp>
        <p:nvGrpSpPr>
          <p:cNvPr id="57" name="Group 47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58" name="Freeform: Shape 48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49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0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E8479-46AD-45E6-8F06-AF8B9C4EC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>
                <a:solidFill>
                  <a:schemeClr val="tx2"/>
                </a:solidFill>
                <a:ea typeface="맑은 고딕"/>
              </a:rPr>
              <a:t>1. 개요</a:t>
            </a:r>
          </a:p>
          <a:p>
            <a:pPr marL="0" indent="0">
              <a:buNone/>
            </a:pPr>
            <a:r>
              <a:rPr lang="ko-KR" altLang="en-US" sz="2000">
                <a:solidFill>
                  <a:schemeClr val="tx2"/>
                </a:solidFill>
                <a:ea typeface="맑은 고딕"/>
              </a:rPr>
              <a:t>2. 사용 기술</a:t>
            </a:r>
          </a:p>
          <a:p>
            <a:pPr marL="0" indent="0">
              <a:buNone/>
            </a:pPr>
            <a:r>
              <a:rPr lang="ko-KR" altLang="en-US" sz="2000">
                <a:solidFill>
                  <a:schemeClr val="tx2"/>
                </a:solidFill>
                <a:ea typeface="맑은 고딕"/>
              </a:rPr>
              <a:t>3. ERD</a:t>
            </a:r>
          </a:p>
          <a:p>
            <a:pPr marL="0" indent="0">
              <a:buNone/>
            </a:pPr>
            <a:r>
              <a:rPr lang="ko-KR" altLang="en-US" sz="2000">
                <a:solidFill>
                  <a:schemeClr val="tx2"/>
                </a:solidFill>
                <a:ea typeface="맑은 고딕"/>
              </a:rPr>
              <a:t>4. 구현 기술</a:t>
            </a:r>
          </a:p>
          <a:p>
            <a:pPr marL="0" indent="0">
              <a:buNone/>
            </a:pPr>
            <a:r>
              <a:rPr lang="ko-KR" altLang="en-US" sz="2000">
                <a:solidFill>
                  <a:schemeClr val="tx2"/>
                </a:solidFill>
                <a:ea typeface="맑은 고딕"/>
              </a:rPr>
              <a:t>5. 개선방향</a:t>
            </a:r>
          </a:p>
        </p:txBody>
      </p:sp>
    </p:spTree>
    <p:extLst>
      <p:ext uri="{BB962C8B-B14F-4D97-AF65-F5344CB8AC3E}">
        <p14:creationId xmlns:p14="http://schemas.microsoft.com/office/powerpoint/2010/main" val="414387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D3931C-8990-404C-8DBB-32B12CA8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ko-KR" altLang="en-US" sz="3600">
                <a:ea typeface="맑은 고딕"/>
              </a:rPr>
              <a:t>1. 개요</a:t>
            </a:r>
            <a:endParaRPr lang="ko-KR" altLang="en-US" sz="3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C1BFE-6EFE-4C48-ADCD-2FFA695B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>
                <a:ea typeface="맑은 고딕"/>
              </a:rPr>
              <a:t>동영상 업로드 사이트</a:t>
            </a:r>
          </a:p>
          <a:p>
            <a:r>
              <a:rPr lang="ko-KR" altLang="en-US" sz="1600">
                <a:ea typeface="맑은 고딕"/>
              </a:rPr>
              <a:t>'YOUTUBE' </a:t>
            </a:r>
            <a:r>
              <a:rPr lang="ko-KR" altLang="en-US" sz="1600" err="1">
                <a:ea typeface="맑은 고딕"/>
              </a:rPr>
              <a:t>처럼</a:t>
            </a:r>
            <a:r>
              <a:rPr lang="ko-KR" altLang="en-US" sz="1600">
                <a:ea typeface="맑은 고딕"/>
              </a:rPr>
              <a:t> 동영상 업로드가 가능하고 조회수 및 좋아요 등으로 사람들의 선호도를 확인 가능.</a:t>
            </a: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2400">
                <a:ea typeface="맑은 고딕"/>
              </a:rPr>
              <a:t>개발기간</a:t>
            </a:r>
          </a:p>
          <a:p>
            <a:r>
              <a:rPr lang="ko-KR" altLang="en-US" sz="1600">
                <a:ea typeface="맑은 고딕"/>
              </a:rPr>
              <a:t>약 1개월</a:t>
            </a:r>
          </a:p>
          <a:p>
            <a:endParaRPr lang="ko-KR" altLang="en-US" sz="2400">
              <a:ea typeface="맑은 고딕"/>
            </a:endParaRPr>
          </a:p>
          <a:p>
            <a:r>
              <a:rPr lang="ko-KR" altLang="en-US" sz="2400">
                <a:ea typeface="맑은 고딕"/>
              </a:rPr>
              <a:t>개발인원</a:t>
            </a:r>
          </a:p>
          <a:p>
            <a:r>
              <a:rPr lang="ko-KR" altLang="en-US" sz="1600">
                <a:ea typeface="맑은 고딕"/>
              </a:rPr>
              <a:t>1명</a:t>
            </a:r>
          </a:p>
          <a:p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9">
            <a:extLst>
              <a:ext uri="{FF2B5EF4-FFF2-40B4-BE49-F238E27FC236}">
                <a16:creationId xmlns:a16="http://schemas.microsoft.com/office/drawing/2014/main" id="{6AB33354-5302-409E-90BF-4E7A98AFB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8F41DD-F92E-4490-8B03-232C7DE2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165014"/>
            <a:ext cx="3796306" cy="4666206"/>
          </a:xfrm>
        </p:spPr>
        <p:txBody>
          <a:bodyPr anchor="ctr">
            <a:normAutofit/>
          </a:bodyPr>
          <a:lstStyle/>
          <a:p>
            <a:r>
              <a:rPr lang="ko-KR" altLang="en-US" sz="4800">
                <a:ea typeface="맑은 고딕"/>
              </a:rPr>
              <a:t>2. 사용기술</a:t>
            </a:r>
            <a:endParaRPr lang="ko-KR" altLang="en-US" sz="4800"/>
          </a:p>
        </p:txBody>
      </p:sp>
      <p:grpSp>
        <p:nvGrpSpPr>
          <p:cNvPr id="61" name="Group 61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3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B296A-CF6F-4EF7-9303-43E3575CB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165014"/>
            <a:ext cx="5625253" cy="4666206"/>
          </a:xfrm>
        </p:spPr>
        <p:txBody>
          <a:bodyPr anchor="ctr">
            <a:normAutofit/>
          </a:bodyPr>
          <a:lstStyle/>
          <a:p>
            <a:r>
              <a:rPr lang="ko-KR" altLang="en-US" sz="2000">
                <a:ea typeface="맑은 고딕"/>
              </a:rPr>
              <a:t>JAVA (JSP)</a:t>
            </a:r>
          </a:p>
          <a:p>
            <a:r>
              <a:rPr lang="ko-KR" altLang="en-US" sz="2000">
                <a:ea typeface="맑은 고딕"/>
              </a:rPr>
              <a:t>MYSQL(DB)</a:t>
            </a:r>
          </a:p>
          <a:p>
            <a:r>
              <a:rPr lang="ko-KR" altLang="en-US" sz="2000">
                <a:ea typeface="맑은 고딕"/>
              </a:rPr>
              <a:t>JQUERY</a:t>
            </a:r>
          </a:p>
          <a:p>
            <a:r>
              <a:rPr lang="ko-KR" altLang="en-US" sz="2000">
                <a:ea typeface="맑은 고딕"/>
              </a:rPr>
              <a:t>AJAX</a:t>
            </a:r>
          </a:p>
          <a:p>
            <a:r>
              <a:rPr lang="ko-KR" altLang="en-US" sz="2000">
                <a:ea typeface="맑은 고딕"/>
              </a:rPr>
              <a:t>HTML, CSS, JS</a:t>
            </a:r>
          </a:p>
        </p:txBody>
      </p:sp>
    </p:spTree>
    <p:extLst>
      <p:ext uri="{BB962C8B-B14F-4D97-AF65-F5344CB8AC3E}">
        <p14:creationId xmlns:p14="http://schemas.microsoft.com/office/powerpoint/2010/main" val="72713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8F41DD-F92E-4490-8B03-232C7DE2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ea typeface="맑은 고딕"/>
              </a:rPr>
              <a:t>3. ERD</a:t>
            </a:r>
            <a:endParaRPr lang="ko-KR" altLang="en-US" sz="54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ADC7D21-4F92-4538-86A7-656CDB4CF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819" y="2802800"/>
            <a:ext cx="10039350" cy="3028950"/>
          </a:xfrm>
        </p:spPr>
      </p:pic>
    </p:spTree>
    <p:extLst>
      <p:ext uri="{BB962C8B-B14F-4D97-AF65-F5344CB8AC3E}">
        <p14:creationId xmlns:p14="http://schemas.microsoft.com/office/powerpoint/2010/main" val="206766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530438-3EE1-46B9-BE16-05C50906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altLang="en-US" sz="4800">
                <a:ea typeface="맑은 고딕"/>
              </a:rPr>
              <a:t>4. 구현 기술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4E49B-F550-4B2E-BE61-258987D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>
                <a:ea typeface="맑은 고딕"/>
              </a:rPr>
              <a:t>1. 인터페이스</a:t>
            </a:r>
          </a:p>
          <a:p>
            <a:r>
              <a:rPr lang="ko-KR" altLang="en-US" sz="2400">
                <a:ea typeface="맑은 고딕"/>
              </a:rPr>
              <a:t>2. 회원 기능</a:t>
            </a:r>
          </a:p>
          <a:p>
            <a:r>
              <a:rPr lang="ko-KR" altLang="en-US" sz="2400">
                <a:ea typeface="맑은 고딕"/>
              </a:rPr>
              <a:t>3. 게시판 기능</a:t>
            </a:r>
          </a:p>
          <a:p>
            <a:r>
              <a:rPr lang="ko-KR" altLang="en-US" sz="2400">
                <a:ea typeface="맑은 고딕"/>
              </a:rPr>
              <a:t>4. 관리자 기능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51317115-7310-497B-9FBD-73EFB3461D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2383792" y="1327439"/>
            <a:ext cx="1400705" cy="3632634"/>
          </a:xfrm>
        </p:spPr>
      </p:pic>
      <p:pic>
        <p:nvPicPr>
          <p:cNvPr id="5" name="그림 5" descr="앉아있는, 테이블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ABD87D1E-8CFC-45E7-B982-47B83D52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" y="1325933"/>
            <a:ext cx="2339085" cy="3634176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04403E74-B245-45EF-A3A7-86D3539D9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906" y="1331846"/>
            <a:ext cx="4094059" cy="2102695"/>
          </a:xfrm>
          <a:prstGeom prst="rect">
            <a:avLst/>
          </a:prstGeom>
        </p:spPr>
      </p:pic>
      <p:pic>
        <p:nvPicPr>
          <p:cNvPr id="7" name="그림 8" descr="노트북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B749A604-1368-4A75-80AF-F9D6C5C44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037" y="3846560"/>
            <a:ext cx="4026283" cy="1724965"/>
          </a:xfrm>
          <a:prstGeom prst="rect">
            <a:avLst/>
          </a:prstGeom>
        </p:spPr>
      </p:pic>
      <p:pic>
        <p:nvPicPr>
          <p:cNvPr id="9" name="그림 10" descr="남자, 쥐고있는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186A209F-89B4-460E-9482-B3B1B1FD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28" y="5319027"/>
            <a:ext cx="3780339" cy="1116717"/>
          </a:xfrm>
          <a:prstGeom prst="rect">
            <a:avLst/>
          </a:prstGeom>
        </p:spPr>
      </p:pic>
      <p:sp>
        <p:nvSpPr>
          <p:cNvPr id="14" name="제목 13">
            <a:extLst>
              <a:ext uri="{FF2B5EF4-FFF2-40B4-BE49-F238E27FC236}">
                <a16:creationId xmlns:a16="http://schemas.microsoft.com/office/drawing/2014/main" id="{BBF9F5CB-4307-460B-AF17-AA2D438A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" y="1443"/>
            <a:ext cx="10515600" cy="740125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4-1 인터페이스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8BD53C-17CA-40D5-B703-E8AB5DDC83A4}"/>
              </a:ext>
            </a:extLst>
          </p:cNvPr>
          <p:cNvSpPr txBox="1"/>
          <p:nvPr/>
        </p:nvSpPr>
        <p:spPr>
          <a:xfrm>
            <a:off x="8199865" y="1323278"/>
            <a:ext cx="3811858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1) 화면 요소 및 DB 연동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1. 사용된 DAO, VO, MAPPER</a:t>
            </a:r>
            <a:endParaRPr lang="ko-KR"/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2. </a:t>
            </a:r>
            <a:r>
              <a:rPr lang="ko-KR" altLang="en-US" err="1">
                <a:ea typeface="맑은 고딕"/>
              </a:rPr>
              <a:t>index및</a:t>
            </a:r>
            <a:r>
              <a:rPr lang="ko-KR" altLang="en-US">
                <a:ea typeface="맑은 고딕"/>
              </a:rPr>
              <a:t> 화면(JSP)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3. DBManager.java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4.</a:t>
            </a:r>
            <a:r>
              <a:rPr lang="ko-KR" altLang="en-US">
                <a:ea typeface="+mn-lt"/>
                <a:cs typeface="+mn-lt"/>
              </a:rPr>
              <a:t> </a:t>
            </a:r>
            <a:r>
              <a:rPr lang="ko-KR">
                <a:ea typeface="+mn-lt"/>
                <a:cs typeface="+mn-lt"/>
              </a:rPr>
              <a:t>mybatis-config.xml</a:t>
            </a:r>
          </a:p>
          <a:p>
            <a:endParaRPr lang="ko-KR" altLang="en-US">
              <a:ea typeface="맑은 고딕"/>
            </a:endParaRPr>
          </a:p>
          <a:p>
            <a:r>
              <a:rPr lang="en-US" altLang="ko-KR">
                <a:ea typeface="맑은 고딕"/>
              </a:rPr>
              <a:t>5. </a:t>
            </a:r>
            <a:r>
              <a:rPr lang="en-US" altLang="ko-KR" err="1">
                <a:ea typeface="맑은 고딕"/>
              </a:rPr>
              <a:t>싱글톤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패턴</a:t>
            </a:r>
            <a:r>
              <a:rPr lang="ko-KR" altLang="en-US">
                <a:ea typeface="맑은 고딕"/>
              </a:rPr>
              <a:t> </a:t>
            </a:r>
            <a:endParaRPr lang="ko-KR">
              <a:ea typeface="맑은 고딕"/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AE645AB-1A16-471E-84C4-49734E8F5D79}"/>
              </a:ext>
            </a:extLst>
          </p:cNvPr>
          <p:cNvSpPr/>
          <p:nvPr/>
        </p:nvSpPr>
        <p:spPr>
          <a:xfrm>
            <a:off x="63190" y="4962626"/>
            <a:ext cx="455341" cy="29736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5</a:t>
            </a:r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A1A81F74-8F09-4F33-BAB5-21488EA324B3}"/>
              </a:ext>
            </a:extLst>
          </p:cNvPr>
          <p:cNvSpPr/>
          <p:nvPr/>
        </p:nvSpPr>
        <p:spPr>
          <a:xfrm>
            <a:off x="3956824" y="3494382"/>
            <a:ext cx="455341" cy="29736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4</a:t>
            </a:r>
            <a:endParaRPr lang="ko-KR" altLang="en-US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1123C054-D3D9-498C-9D2D-75E28DB1F8F4}"/>
              </a:ext>
            </a:extLst>
          </p:cNvPr>
          <p:cNvSpPr/>
          <p:nvPr/>
        </p:nvSpPr>
        <p:spPr>
          <a:xfrm>
            <a:off x="3956824" y="957479"/>
            <a:ext cx="455341" cy="29736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</a:t>
            </a:r>
            <a:endParaRPr lang="ko-KR" altLang="en-US"/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AB2BDD54-17DC-4AB1-8B65-3A9FBE6A09A0}"/>
              </a:ext>
            </a:extLst>
          </p:cNvPr>
          <p:cNvSpPr/>
          <p:nvPr/>
        </p:nvSpPr>
        <p:spPr>
          <a:xfrm>
            <a:off x="2544336" y="957479"/>
            <a:ext cx="455341" cy="29736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4AA06AE2-FDAD-4C0D-B308-071DA1E09E92}"/>
              </a:ext>
            </a:extLst>
          </p:cNvPr>
          <p:cNvSpPr/>
          <p:nvPr/>
        </p:nvSpPr>
        <p:spPr>
          <a:xfrm>
            <a:off x="202579" y="957479"/>
            <a:ext cx="455341" cy="29736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8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AA549-90F1-42DF-9990-7B13E2F9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" y="1443"/>
            <a:ext cx="10515600" cy="768214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4-1 인터페이스</a:t>
            </a:r>
            <a:endParaRPr lang="ko-KR" altLang="en-US"/>
          </a:p>
        </p:txBody>
      </p:sp>
      <p:pic>
        <p:nvPicPr>
          <p:cNvPr id="7" name="그림 7" descr="앉아있는, 표지판, 남자, 거리이(가) 표시된 사진&#10;&#10;매우 높은 신뢰도로 생성된 설명">
            <a:extLst>
              <a:ext uri="{FF2B5EF4-FFF2-40B4-BE49-F238E27FC236}">
                <a16:creationId xmlns:a16="http://schemas.microsoft.com/office/drawing/2014/main" id="{D94E47F8-FC16-4A64-BF8F-4727C982A5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74618" y="773354"/>
            <a:ext cx="6623553" cy="2970123"/>
          </a:xfr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6CF3664-354F-438F-A73F-85088B45C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H="1">
            <a:off x="7331657" y="649676"/>
            <a:ext cx="4592713" cy="2701031"/>
          </a:xfrm>
        </p:spPr>
        <p:txBody>
          <a:bodyPr>
            <a:normAutofit lnSpcReduction="10000"/>
          </a:bodyPr>
          <a:lstStyle/>
          <a:p>
            <a:r>
              <a:rPr lang="en-US" altLang="ko-KR" b="0">
                <a:latin typeface="Malgun Gothic"/>
                <a:ea typeface="+mn-lt"/>
              </a:rPr>
              <a:t>2) </a:t>
            </a:r>
            <a:r>
              <a:rPr lang="ko-KR" altLang="en-US" b="0">
                <a:latin typeface="Malgun Gothic"/>
                <a:ea typeface="+mn-lt"/>
              </a:rPr>
              <a:t>메인페이지</a:t>
            </a:r>
            <a:endParaRPr lang="en-US" altLang="ko-KR" b="0">
              <a:ea typeface="+mn-lt"/>
              <a:cs typeface="+mn-lt"/>
            </a:endParaRPr>
          </a:p>
          <a:p>
            <a:endParaRPr lang="ko-KR" altLang="en-US" b="0">
              <a:latin typeface="Malgun Gothic"/>
              <a:ea typeface="+mn-lt"/>
            </a:endParaRPr>
          </a:p>
          <a:p>
            <a:r>
              <a:rPr lang="ko-KR" altLang="en-US" sz="1800" b="0">
                <a:latin typeface="Malgun Gothic"/>
                <a:ea typeface="+mn-lt"/>
              </a:rPr>
              <a:t>1. 로그인</a:t>
            </a:r>
            <a:r>
              <a:rPr lang="en-US" altLang="ko-KR" sz="1800" b="0">
                <a:latin typeface="Malgun Gothic"/>
                <a:ea typeface="+mn-lt"/>
              </a:rPr>
              <a:t> </a:t>
            </a:r>
            <a:r>
              <a:rPr lang="ko-KR" altLang="en-US" sz="1800" b="0">
                <a:latin typeface="Malgun Gothic"/>
                <a:ea typeface="+mn-lt"/>
              </a:rPr>
              <a:t>및</a:t>
            </a:r>
            <a:r>
              <a:rPr lang="en-US" altLang="ko-KR" sz="1800" b="0">
                <a:latin typeface="Malgun Gothic"/>
                <a:ea typeface="+mn-lt"/>
              </a:rPr>
              <a:t> </a:t>
            </a:r>
            <a:r>
              <a:rPr lang="ko-KR" altLang="en-US" sz="1800" b="0">
                <a:latin typeface="Malgun Gothic"/>
                <a:ea typeface="+mn-lt"/>
              </a:rPr>
              <a:t>회원가입</a:t>
            </a:r>
            <a:r>
              <a:rPr lang="en-US" altLang="ko-KR" sz="1800" b="0">
                <a:latin typeface="Malgun Gothic"/>
                <a:ea typeface="+mn-lt"/>
              </a:rPr>
              <a:t> </a:t>
            </a:r>
            <a:r>
              <a:rPr lang="ko-KR" altLang="en-US" sz="1800" b="0">
                <a:latin typeface="Malgun Gothic"/>
                <a:ea typeface="+mn-lt"/>
              </a:rPr>
              <a:t>서비스</a:t>
            </a:r>
            <a:endParaRPr lang="ko-KR" sz="1800">
              <a:latin typeface="맑은 고딕" panose="020F0502020204030204"/>
              <a:ea typeface="맑은 고딕" panose="020B0503020000020004" pitchFamily="34" charset="-127"/>
            </a:endParaRPr>
          </a:p>
          <a:p>
            <a:endParaRPr lang="ko-KR" altLang="en-US" sz="1800" b="0">
              <a:latin typeface="Malgun Gothic"/>
              <a:ea typeface="맑은 고딕" panose="020B0503020000020004" pitchFamily="34" charset="-127"/>
            </a:endParaRPr>
          </a:p>
          <a:p>
            <a:r>
              <a:rPr lang="ko-KR" altLang="en-US" sz="1800" b="0">
                <a:latin typeface="Malgun Gothic"/>
                <a:ea typeface="맑은 고딕"/>
              </a:rPr>
              <a:t>2. 동영상 업로드 화면으로 가는 버튼</a:t>
            </a:r>
          </a:p>
          <a:p>
            <a:endParaRPr lang="ko-KR" altLang="en-US" sz="1800" b="0">
              <a:latin typeface="Malgun Gothic"/>
              <a:ea typeface="맑은 고딕"/>
            </a:endParaRPr>
          </a:p>
          <a:p>
            <a:r>
              <a:rPr lang="ko-KR" altLang="en-US" sz="1800" b="0">
                <a:latin typeface="Malgun Gothic"/>
                <a:ea typeface="맑은 고딕"/>
              </a:rPr>
              <a:t>3. 동영상 게시판으로 가는 버튼</a:t>
            </a:r>
          </a:p>
        </p:txBody>
      </p:sp>
      <p:pic>
        <p:nvPicPr>
          <p:cNvPr id="14" name="그림 14" descr="스크린샷, 사진, 모니터, 화면이(가) 표시된 사진&#10;&#10;매우 높은 신뢰도로 생성된 설명">
            <a:extLst>
              <a:ext uri="{FF2B5EF4-FFF2-40B4-BE49-F238E27FC236}">
                <a16:creationId xmlns:a16="http://schemas.microsoft.com/office/drawing/2014/main" id="{5A7E17DE-AA76-45BD-82D8-0ED8A5026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5" y="3795656"/>
            <a:ext cx="6618248" cy="3011640"/>
          </a:xfrm>
          <a:prstGeom prst="rect">
            <a:avLst/>
          </a:prstGeom>
        </p:spPr>
      </p:pic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7D58EFD2-A64E-4940-939F-C295CD3C65DD}"/>
              </a:ext>
            </a:extLst>
          </p:cNvPr>
          <p:cNvSpPr/>
          <p:nvPr/>
        </p:nvSpPr>
        <p:spPr>
          <a:xfrm>
            <a:off x="6196360" y="390626"/>
            <a:ext cx="538975" cy="26019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1BD7ACEC-159A-4587-AD6F-339E2233941D}"/>
              </a:ext>
            </a:extLst>
          </p:cNvPr>
          <p:cNvSpPr/>
          <p:nvPr/>
        </p:nvSpPr>
        <p:spPr>
          <a:xfrm>
            <a:off x="2715090" y="5532965"/>
            <a:ext cx="594731" cy="26948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67177F0A-7563-4037-8B3A-F5924353D80D}"/>
              </a:ext>
            </a:extLst>
          </p:cNvPr>
          <p:cNvSpPr/>
          <p:nvPr/>
        </p:nvSpPr>
        <p:spPr>
          <a:xfrm>
            <a:off x="4000964" y="5536449"/>
            <a:ext cx="594731" cy="26948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3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847F4-81BF-48B1-9329-0AF6FEE8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" y="2710"/>
            <a:ext cx="10515600" cy="758710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4-2 회원 기능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6086F-A257-4BD1-A416-970CD0384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49736" y="767345"/>
            <a:ext cx="4541992" cy="5152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>
                <a:ea typeface="맑은 고딕"/>
              </a:rPr>
              <a:t>1) 회원 가입</a:t>
            </a:r>
          </a:p>
          <a:p>
            <a:pPr marL="0" indent="0">
              <a:buNone/>
            </a:pPr>
            <a:endParaRPr lang="ko-KR" altLang="en-US" sz="1600">
              <a:ea typeface="맑은 고딕"/>
            </a:endParaRPr>
          </a:p>
          <a:p>
            <a:pPr marL="0" indent="0">
              <a:buNone/>
            </a:pPr>
            <a:r>
              <a:rPr lang="ko-KR" altLang="en-US" sz="1600">
                <a:ea typeface="맑은 고딕"/>
              </a:rPr>
              <a:t>1. 회원가입 페이지</a:t>
            </a:r>
            <a:endParaRPr lang="ko-KR"/>
          </a:p>
          <a:p>
            <a:pPr marL="0" indent="0">
              <a:buNone/>
            </a:pPr>
            <a:endParaRPr lang="ko-KR" altLang="en-US" sz="1600">
              <a:ea typeface="맑은 고딕"/>
            </a:endParaRPr>
          </a:p>
          <a:p>
            <a:pPr marL="0" indent="0">
              <a:buNone/>
            </a:pPr>
            <a:r>
              <a:rPr lang="ko-KR" altLang="en-US" sz="1600">
                <a:ea typeface="맑은 고딕"/>
              </a:rPr>
              <a:t>2. 아이디 입력 없이 중복확인 누를 시 뜨는 알림창</a:t>
            </a:r>
          </a:p>
          <a:p>
            <a:pPr marL="0" indent="0">
              <a:buNone/>
            </a:pPr>
            <a:endParaRPr lang="ko-KR" altLang="en-US" sz="1600">
              <a:ea typeface="맑은 고딕"/>
            </a:endParaRPr>
          </a:p>
          <a:p>
            <a:pPr marL="0" indent="0">
              <a:buNone/>
            </a:pPr>
            <a:r>
              <a:rPr lang="ko-KR" altLang="en-US" sz="1600">
                <a:ea typeface="맑은 고딕"/>
              </a:rPr>
              <a:t>3. window객체의 open 함수를 이용한 ID 중복 확인 창</a:t>
            </a:r>
          </a:p>
          <a:p>
            <a:pPr marL="0" indent="0">
              <a:buNone/>
            </a:pPr>
            <a:endParaRPr lang="ko-KR" altLang="en-US" sz="1600">
              <a:ea typeface="맑은 고딕"/>
            </a:endParaRPr>
          </a:p>
          <a:p>
            <a:pPr marL="0" indent="0">
              <a:buNone/>
            </a:pPr>
            <a:r>
              <a:rPr lang="ko-KR" altLang="en-US" sz="1600">
                <a:ea typeface="맑은 고딕"/>
              </a:rPr>
              <a:t>4. 비밀번호 일치여부</a:t>
            </a:r>
          </a:p>
          <a:p>
            <a:pPr marL="0" indent="0">
              <a:buNone/>
            </a:pPr>
            <a:endParaRPr lang="ko-KR" altLang="en-US" sz="1600">
              <a:ea typeface="맑은 고딕"/>
            </a:endParaRPr>
          </a:p>
          <a:p>
            <a:pPr marL="0" indent="0">
              <a:buNone/>
            </a:pPr>
            <a:r>
              <a:rPr lang="ko-KR" altLang="en-US" sz="1600">
                <a:ea typeface="맑은 고딕"/>
              </a:rPr>
              <a:t>5. 회원가입 완료 알림창.</a:t>
            </a:r>
          </a:p>
          <a:p>
            <a:pPr marL="0" indent="0">
              <a:buNone/>
            </a:pPr>
            <a:endParaRPr lang="ko-KR" altLang="en-US" sz="1600">
              <a:ea typeface="맑은 고딕"/>
            </a:endParaRPr>
          </a:p>
          <a:p>
            <a:pPr marL="0" indent="0">
              <a:buNone/>
            </a:pPr>
            <a:endParaRPr lang="ko-KR" altLang="en-US" sz="1600"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  <p:pic>
        <p:nvPicPr>
          <p:cNvPr id="10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9FEBEAA-ECBF-4477-A0E7-361789032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0134" y="1250563"/>
            <a:ext cx="3219802" cy="3089857"/>
          </a:xfrm>
        </p:spPr>
      </p:pic>
      <p:pic>
        <p:nvPicPr>
          <p:cNvPr id="11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276746F-D35A-45A7-A958-A3AD6EC6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49" y="1017291"/>
            <a:ext cx="2585224" cy="985539"/>
          </a:xfrm>
          <a:prstGeom prst="rect">
            <a:avLst/>
          </a:prstGeom>
        </p:spPr>
      </p:pic>
      <p:pic>
        <p:nvPicPr>
          <p:cNvPr id="12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C596ACD-057D-42D4-A8FD-9398E7E12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49" y="2394818"/>
            <a:ext cx="2771079" cy="795266"/>
          </a:xfrm>
          <a:prstGeom prst="rect">
            <a:avLst/>
          </a:prstGeom>
        </p:spPr>
      </p:pic>
      <p:pic>
        <p:nvPicPr>
          <p:cNvPr id="13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49B7963-A79B-4BFE-997E-B1B4AD38A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906" y="3601497"/>
            <a:ext cx="1009650" cy="1476375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1B242632-F086-42B9-BC26-0E9DC6058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008" y="4894688"/>
            <a:ext cx="1114425" cy="209550"/>
          </a:xfrm>
          <a:prstGeom prst="rect">
            <a:avLst/>
          </a:prstGeom>
        </p:spPr>
      </p:pic>
      <p:pic>
        <p:nvPicPr>
          <p:cNvPr id="16" name="그림 1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F54D352-5095-43B0-84B8-E98115D7A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716" y="5496869"/>
            <a:ext cx="2771078" cy="854432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3D82D1C3-E740-4FD8-9F19-4E587BF23B98}"/>
              </a:ext>
            </a:extLst>
          </p:cNvPr>
          <p:cNvSpPr/>
          <p:nvPr/>
        </p:nvSpPr>
        <p:spPr>
          <a:xfrm>
            <a:off x="2339898" y="715870"/>
            <a:ext cx="455341" cy="2509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1</a:t>
            </a:r>
            <a:endParaRPr lang="ko-KR" altLang="en-US"/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0F671F9D-00D1-45D0-A84D-1BB566F70762}"/>
              </a:ext>
            </a:extLst>
          </p:cNvPr>
          <p:cNvSpPr/>
          <p:nvPr/>
        </p:nvSpPr>
        <p:spPr>
          <a:xfrm>
            <a:off x="5174166" y="5176357"/>
            <a:ext cx="455341" cy="2509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5</a:t>
            </a: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DE22F57-695F-4D09-986D-115C853F2D95}"/>
              </a:ext>
            </a:extLst>
          </p:cNvPr>
          <p:cNvSpPr/>
          <p:nvPr/>
        </p:nvSpPr>
        <p:spPr>
          <a:xfrm>
            <a:off x="5787483" y="3299234"/>
            <a:ext cx="455341" cy="2509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4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939B002A-DA0C-4A25-B090-980DA3AA228F}"/>
              </a:ext>
            </a:extLst>
          </p:cNvPr>
          <p:cNvSpPr/>
          <p:nvPr/>
        </p:nvSpPr>
        <p:spPr>
          <a:xfrm>
            <a:off x="4746702" y="2007552"/>
            <a:ext cx="455341" cy="2509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</a:t>
            </a:r>
            <a:endParaRPr lang="ko-KR" altLang="en-US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B78D31E5-5AD4-4665-A520-0077875B9D7F}"/>
              </a:ext>
            </a:extLst>
          </p:cNvPr>
          <p:cNvSpPr/>
          <p:nvPr/>
        </p:nvSpPr>
        <p:spPr>
          <a:xfrm>
            <a:off x="4653775" y="715868"/>
            <a:ext cx="455341" cy="2509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2</a:t>
            </a:r>
            <a:endParaRPr lang="ko-KR" altLang="en-US"/>
          </a:p>
        </p:txBody>
      </p:sp>
      <p:pic>
        <p:nvPicPr>
          <p:cNvPr id="28" name="그림 28">
            <a:extLst>
              <a:ext uri="{FF2B5EF4-FFF2-40B4-BE49-F238E27FC236}">
                <a16:creationId xmlns:a16="http://schemas.microsoft.com/office/drawing/2014/main" id="{61D419E0-DE0E-4344-A184-ECF4FBC48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277" y="4892034"/>
            <a:ext cx="5215053" cy="168396"/>
          </a:xfrm>
          <a:prstGeom prst="rect">
            <a:avLst/>
          </a:prstGeom>
        </p:spPr>
      </p:pic>
      <p:pic>
        <p:nvPicPr>
          <p:cNvPr id="29" name="그림 29">
            <a:extLst>
              <a:ext uri="{FF2B5EF4-FFF2-40B4-BE49-F238E27FC236}">
                <a16:creationId xmlns:a16="http://schemas.microsoft.com/office/drawing/2014/main" id="{A5F98100-3DFB-414A-9546-1133FC0C56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278" y="5070829"/>
            <a:ext cx="4304370" cy="1697218"/>
          </a:xfrm>
          <a:prstGeom prst="rect">
            <a:avLst/>
          </a:prstGeom>
        </p:spPr>
      </p:pic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9B9A1641-65D2-4B73-9187-3E64F3706BF0}"/>
              </a:ext>
            </a:extLst>
          </p:cNvPr>
          <p:cNvSpPr/>
          <p:nvPr/>
        </p:nvSpPr>
        <p:spPr>
          <a:xfrm>
            <a:off x="537117" y="4507284"/>
            <a:ext cx="715536" cy="26948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3-1</a:t>
            </a:r>
          </a:p>
        </p:txBody>
      </p:sp>
    </p:spTree>
    <p:extLst>
      <p:ext uri="{BB962C8B-B14F-4D97-AF65-F5344CB8AC3E}">
        <p14:creationId xmlns:p14="http://schemas.microsoft.com/office/powerpoint/2010/main" val="275961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서버프로그램 구현 포트폴리오</vt:lpstr>
      <vt:lpstr>     목차</vt:lpstr>
      <vt:lpstr>1. 개요</vt:lpstr>
      <vt:lpstr>2. 사용기술</vt:lpstr>
      <vt:lpstr>3. ERD</vt:lpstr>
      <vt:lpstr>4. 구현 기술</vt:lpstr>
      <vt:lpstr>4-1 인터페이스</vt:lpstr>
      <vt:lpstr>4-1 인터페이스</vt:lpstr>
      <vt:lpstr>4-2 회원 기능</vt:lpstr>
      <vt:lpstr>4-2 회원 기능</vt:lpstr>
      <vt:lpstr>4-2 회원 기능</vt:lpstr>
      <vt:lpstr>4-3 게시판 기능</vt:lpstr>
      <vt:lpstr>4-3 게시판 기능</vt:lpstr>
      <vt:lpstr>4-4 관리자 기능</vt:lpstr>
      <vt:lpstr>4-4 관리자 기능</vt:lpstr>
      <vt:lpstr>PowerPoint 프레젠테이션</vt:lpstr>
      <vt:lpstr>4-4 관리자 기능</vt:lpstr>
      <vt:lpstr>5. 개선방향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73</cp:revision>
  <dcterms:created xsi:type="dcterms:W3CDTF">2020-06-29T02:25:57Z</dcterms:created>
  <dcterms:modified xsi:type="dcterms:W3CDTF">2020-07-03T00:29:17Z</dcterms:modified>
</cp:coreProperties>
</file>