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8">
            <a:extLst>
              <a:ext uri="{FF2B5EF4-FFF2-40B4-BE49-F238E27FC236}">
                <a16:creationId xmlns:a16="http://schemas.microsoft.com/office/drawing/2014/main" id="{EF3829D2-36BB-40E8-BEE9-C83F1060A18B}"/>
              </a:ext>
            </a:extLst>
          </p:cNvPr>
          <p:cNvCxnSpPr/>
          <p:nvPr/>
        </p:nvCxnSpPr>
        <p:spPr>
          <a:xfrm>
            <a:off x="914400" y="3398839"/>
            <a:ext cx="104648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11CDC8F-A75E-4081-A3BA-0AA46367F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294D0D-01CE-46BD-B512-442FDF53E562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B901EAC-5F43-4355-B2D4-7A64ACE33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A5B6169-D7D8-4210-893F-EF744683C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4125BE-7E37-4643-A161-8CA0549482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80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DD61D-70D6-4907-A188-D488AC583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294D0D-01CE-46BD-B512-442FDF53E562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7224B-D091-4FF1-9A7D-B8543B3C0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75FC6-98AE-41A6-AD87-4485FD310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4125BE-7E37-4643-A161-8CA0549482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497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98C1-8238-41EC-B967-454DDCA81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294D0D-01CE-46BD-B512-442FDF53E562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707A5-3E37-4324-8120-EF3D64036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E9F97-7E5D-42FB-857E-A0C5FA0E7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4125BE-7E37-4643-A161-8CA0549482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9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D8CB1C-DAF5-4CA8-AB1C-3D4FFA9AF1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D0294D0D-01CE-46BD-B512-442FDF53E562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24220-5DD2-46C6-B70E-D6F258741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8A0E7-E520-44A4-B7AF-B7C29634F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6A4125BE-7E37-4643-A161-8CA0549482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898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E482A-F2C9-4EA7-954C-A1B82CE1D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294D0D-01CE-46BD-B512-442FDF53E562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F25F6-16A0-4518-99BB-73EB6CEB6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B7EDF-02F1-42B7-A50E-4B004E1C6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4125BE-7E37-4643-A161-8CA0549482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80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8">
            <a:extLst>
              <a:ext uri="{FF2B5EF4-FFF2-40B4-BE49-F238E27FC236}">
                <a16:creationId xmlns:a16="http://schemas.microsoft.com/office/drawing/2014/main" id="{94EBD650-1A31-4990-A080-CDC764DADFDF}"/>
              </a:ext>
            </a:extLst>
          </p:cNvPr>
          <p:cNvCxnSpPr/>
          <p:nvPr/>
        </p:nvCxnSpPr>
        <p:spPr>
          <a:xfrm>
            <a:off x="975784" y="4598989"/>
            <a:ext cx="104648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/>
          <a:lstStyle>
            <a:lvl1pPr algn="l">
              <a:defRPr sz="48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D9A4A37-57C6-4DC1-876A-6724D23D3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294D0D-01CE-46BD-B512-442FDF53E562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90C2527-5AB3-4E18-9816-945F2076C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5CA16DB-EA56-4B35-9696-C87FF903E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4125BE-7E37-4643-A161-8CA0549482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49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0DA5441-EC09-4E87-8299-E1AD8B5B5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294D0D-01CE-46BD-B512-442FDF53E562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834F14B-44DC-43D5-B798-D07C095CB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267D7F8-BB0D-4A5D-9C79-93E120A8F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4125BE-7E37-4643-A161-8CA0549482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346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8">
            <a:extLst>
              <a:ext uri="{FF2B5EF4-FFF2-40B4-BE49-F238E27FC236}">
                <a16:creationId xmlns:a16="http://schemas.microsoft.com/office/drawing/2014/main" id="{365CB576-3ED5-416F-ABAB-9421A88CD3BC}"/>
              </a:ext>
            </a:extLst>
          </p:cNvPr>
          <p:cNvCxnSpPr/>
          <p:nvPr/>
        </p:nvCxnSpPr>
        <p:spPr>
          <a:xfrm rot="5400000">
            <a:off x="3742796" y="4045480"/>
            <a:ext cx="4708525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E56FDBEA-4658-4CDA-A9E7-F01AF534E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294D0D-01CE-46BD-B512-442FDF53E562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673BAE8B-A11C-484A-8CF9-1DC3140FE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6C6F31E9-9960-443C-9DB6-EE34054C5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4125BE-7E37-4643-A161-8CA0549482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980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6F83D0E-3A4D-49D6-8C17-3A8D04137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294D0D-01CE-46BD-B512-442FDF53E562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9D2A2C3-FE69-4DB3-9D4F-5167F81B9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6198680-95DA-4BA9-A976-678E4433C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4125BE-7E37-4643-A161-8CA0549482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4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7EB8BC4-EC0D-44D9-855B-A79F976F3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294D0D-01CE-46BD-B512-442FDF53E562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38EECB6-EE60-4E90-A843-EAEA0CE9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F057260-7947-47C2-B7D5-44FD5C1F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4125BE-7E37-4643-A161-8CA0549482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249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>
            <a:extLst>
              <a:ext uri="{FF2B5EF4-FFF2-40B4-BE49-F238E27FC236}">
                <a16:creationId xmlns:a16="http://schemas.microsoft.com/office/drawing/2014/main" id="{FB4D7773-8ECC-4DED-AB11-C53156B22F35}"/>
              </a:ext>
            </a:extLst>
          </p:cNvPr>
          <p:cNvCxnSpPr/>
          <p:nvPr/>
        </p:nvCxnSpPr>
        <p:spPr>
          <a:xfrm rot="5400000">
            <a:off x="911754" y="3580343"/>
            <a:ext cx="5578475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0F116FAA-CA08-4BC9-863A-881D26DF5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294D0D-01CE-46BD-B512-442FDF53E562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1F805D32-6BA1-43B2-AD6E-329EAFC4E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91230752-E7EA-46B2-A0A8-28A9E0630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4125BE-7E37-4643-A161-8CA0549482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09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A18BB6C-433A-4970-9DA5-333DF3882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294D0D-01CE-46BD-B512-442FDF53E562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6E712B6-F88F-4441-B848-05CD4AE47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038A698-F7A4-4C3B-A689-40D2DE9D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4125BE-7E37-4643-A161-8CA0549482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267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48E1EA4-E2FE-4918-9BEA-86E540E40C04}"/>
              </a:ext>
            </a:extLst>
          </p:cNvPr>
          <p:cNvSpPr/>
          <p:nvPr/>
        </p:nvSpPr>
        <p:spPr>
          <a:xfrm>
            <a:off x="0" y="220663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3C7129-FE61-407D-808E-6B5D4615F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665787BE-7804-4626-AA66-DE788BAF074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9E43A5-AF0B-408E-A25B-2F0C5B1C68BA}"/>
              </a:ext>
            </a:extLst>
          </p:cNvPr>
          <p:cNvSpPr/>
          <p:nvPr/>
        </p:nvSpPr>
        <p:spPr>
          <a:xfrm>
            <a:off x="0" y="1"/>
            <a:ext cx="12192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FBF96-C342-4BA7-9455-135E0CD086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19051"/>
            <a:ext cx="3860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294D0D-01CE-46BD-B512-442FDF53E562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8E583-672B-4CD5-98AD-72D8223F6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0" y="19051"/>
            <a:ext cx="54864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4C635-196B-458D-95EB-C1D9A4043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0000" y="19051"/>
            <a:ext cx="1422400" cy="3286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="1">
                <a:solidFill>
                  <a:srgbClr val="FFFFFF"/>
                </a:solidFill>
              </a:defRPr>
            </a:lvl1pPr>
          </a:lstStyle>
          <a:p>
            <a:fld id="{6A4125BE-7E37-4643-A161-8CA0549482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4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9pPr>
    </p:titleStyle>
    <p:bodyStyle>
      <a:lvl1pPr marL="182563" indent="-1825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7450" indent="-1365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mathworks.com/help/matlab/matlab_prog/matlab-operators-and-special-characters.html?s_tid=srchtitl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A07AA-3CAC-4497-8554-FFB9300F7E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MATLAB Fundamentals</a:t>
            </a:r>
            <a:endParaRPr lang="zh-CN" altLang="en-US" dirty="0"/>
          </a:p>
        </p:txBody>
      </p:sp>
      <p:pic>
        <p:nvPicPr>
          <p:cNvPr id="4" name="Picture 14">
            <a:extLst>
              <a:ext uri="{FF2B5EF4-FFF2-40B4-BE49-F238E27FC236}">
                <a16:creationId xmlns:a16="http://schemas.microsoft.com/office/drawing/2014/main" id="{C2888E4A-0072-47F2-BB32-6295B7DC8A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9853" y="5835316"/>
            <a:ext cx="16875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951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D0ED4-1DA2-42F4-8BBC-D3DDEEC56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practice?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049B6DD-4A53-4ABF-8D8F-77CC9771C9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For: -4&lt;=t&lt;=4, f = 0.5</a:t>
                </a:r>
              </a:p>
              <a:p>
                <a:r>
                  <a:rPr lang="en-US" altLang="zh-CN" dirty="0"/>
                  <a:t>1) plot: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US" altLang="zh-CN" b="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049B6DD-4A53-4ABF-8D8F-77CC9771C9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0" t="-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4">
            <a:extLst>
              <a:ext uri="{FF2B5EF4-FFF2-40B4-BE49-F238E27FC236}">
                <a16:creationId xmlns:a16="http://schemas.microsoft.com/office/drawing/2014/main" id="{4437EB89-CD03-4A9F-A098-27392C821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9853" y="5835316"/>
            <a:ext cx="16875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9714EDF-8DC2-42E5-A467-2A34BB0E6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919412"/>
            <a:ext cx="1743075" cy="10191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66CBEE8-D3AC-4E1E-88B4-391C8E8D91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853" y="1428749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994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D0ED4-1DA2-42F4-8BBC-D3DDEEC56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practice?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049B6DD-4A53-4ABF-8D8F-77CC9771C9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For: -4&lt;=t&lt;=4, f = 0.5</a:t>
                </a:r>
              </a:p>
              <a:p>
                <a:r>
                  <a:rPr lang="en-US" altLang="zh-CN" dirty="0"/>
                  <a:t>1) plot: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US" altLang="zh-CN" b="0" dirty="0"/>
              </a:p>
              <a:p>
                <a:r>
                  <a:rPr lang="en-US" altLang="zh-CN" dirty="0"/>
                  <a:t>2) plot: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𝑓𝑡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(3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US" altLang="zh-CN" dirty="0"/>
              </a:p>
              <a:p>
                <a:r>
                  <a:rPr lang="en-US" altLang="zh-CN" dirty="0"/>
                  <a:t>3) plot: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𝑓𝑡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(3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+……… 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(1000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Hint: You need a script for this.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   Use one of the loop structure to create the equation.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049B6DD-4A53-4ABF-8D8F-77CC9771C9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3" t="-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4">
            <a:extLst>
              <a:ext uri="{FF2B5EF4-FFF2-40B4-BE49-F238E27FC236}">
                <a16:creationId xmlns:a16="http://schemas.microsoft.com/office/drawing/2014/main" id="{4437EB89-CD03-4A9F-A098-27392C821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9853" y="5835316"/>
            <a:ext cx="16875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2942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D0ED4-1DA2-42F4-8BBC-D3DDEEC56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practice?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049B6DD-4A53-4ABF-8D8F-77CC9771C9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zh-CN" dirty="0"/>
              </a:p>
              <a:p>
                <a:r>
                  <a:rPr lang="en-US" altLang="zh-CN" dirty="0"/>
                  <a:t>3) plot: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𝑓𝑡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(3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+……… 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(1000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en-US" altLang="zh-CN" dirty="0"/>
                  <a:t>What do you observe? Try using a different n and see what happens?</a:t>
                </a:r>
              </a:p>
              <a:p>
                <a:r>
                  <a:rPr lang="en-US" altLang="zh-CN" dirty="0"/>
                  <a:t>4)plot: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amplitude</a:t>
                </a:r>
                <a:r>
                  <a:rPr lang="en-US" altLang="zh-CN" dirty="0"/>
                  <a:t> of each harmonics vs their 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frequency</a:t>
                </a:r>
              </a:p>
              <a:p>
                <a:r>
                  <a:rPr lang="en-US" altLang="zh-CN" dirty="0"/>
                  <a:t>What if we change f ?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049B6DD-4A53-4ABF-8D8F-77CC9771C9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4">
            <a:extLst>
              <a:ext uri="{FF2B5EF4-FFF2-40B4-BE49-F238E27FC236}">
                <a16:creationId xmlns:a16="http://schemas.microsoft.com/office/drawing/2014/main" id="{4437EB89-CD03-4A9F-A098-27392C821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9853" y="5835316"/>
            <a:ext cx="16875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B7F5952-D117-42FC-9BFA-1E15E0037816}"/>
              </a:ext>
            </a:extLst>
          </p:cNvPr>
          <p:cNvSpPr txBox="1"/>
          <p:nvPr/>
        </p:nvSpPr>
        <p:spPr>
          <a:xfrm>
            <a:off x="3890865" y="2642755"/>
            <a:ext cx="44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1f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F600995-8F79-45E7-B05B-5E17649A94EA}"/>
              </a:ext>
            </a:extLst>
          </p:cNvPr>
          <p:cNvSpPr txBox="1"/>
          <p:nvPr/>
        </p:nvSpPr>
        <p:spPr>
          <a:xfrm>
            <a:off x="6096000" y="2642755"/>
            <a:ext cx="44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3f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4E5701B-21E5-42B8-AD9F-1E225A36F290}"/>
              </a:ext>
            </a:extLst>
          </p:cNvPr>
          <p:cNvSpPr txBox="1"/>
          <p:nvPr/>
        </p:nvSpPr>
        <p:spPr>
          <a:xfrm>
            <a:off x="9952654" y="2642755"/>
            <a:ext cx="88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1000f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B530A45-59CA-4A01-AC4A-FF80C65C6948}"/>
              </a:ext>
            </a:extLst>
          </p:cNvPr>
          <p:cNvSpPr/>
          <p:nvPr/>
        </p:nvSpPr>
        <p:spPr>
          <a:xfrm>
            <a:off x="2883159" y="2129180"/>
            <a:ext cx="270588" cy="6064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576E04E-CCD4-48B9-9EB6-E6CF72B073EB}"/>
              </a:ext>
            </a:extLst>
          </p:cNvPr>
          <p:cNvSpPr/>
          <p:nvPr/>
        </p:nvSpPr>
        <p:spPr>
          <a:xfrm>
            <a:off x="4811485" y="2129180"/>
            <a:ext cx="270588" cy="6064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E8EE921-181F-45CC-A659-95BC9F398CAE}"/>
              </a:ext>
            </a:extLst>
          </p:cNvPr>
          <p:cNvSpPr/>
          <p:nvPr/>
        </p:nvSpPr>
        <p:spPr>
          <a:xfrm>
            <a:off x="8220269" y="2129180"/>
            <a:ext cx="662474" cy="6064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2BB21A8-1B62-4A14-8B58-8F852E08360E}"/>
              </a:ext>
            </a:extLst>
          </p:cNvPr>
          <p:cNvSpPr/>
          <p:nvPr/>
        </p:nvSpPr>
        <p:spPr>
          <a:xfrm>
            <a:off x="3836437" y="2642755"/>
            <a:ext cx="502297" cy="36933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7C6B0C7-A74E-48EB-9628-830FD73555B4}"/>
              </a:ext>
            </a:extLst>
          </p:cNvPr>
          <p:cNvSpPr/>
          <p:nvPr/>
        </p:nvSpPr>
        <p:spPr>
          <a:xfrm>
            <a:off x="6004247" y="2642755"/>
            <a:ext cx="502297" cy="36933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A38F2A77-7F66-4B08-959C-E6337F16A25F}"/>
              </a:ext>
            </a:extLst>
          </p:cNvPr>
          <p:cNvSpPr/>
          <p:nvPr/>
        </p:nvSpPr>
        <p:spPr>
          <a:xfrm>
            <a:off x="9981423" y="2642755"/>
            <a:ext cx="730120" cy="36933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848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03CAE84-68EE-428A-BE34-3BF72C68E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903" y="466670"/>
            <a:ext cx="3873322" cy="61767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6BCF123-0B85-4FCA-AD9C-1391A7E991D7}"/>
              </a:ext>
            </a:extLst>
          </p:cNvPr>
          <p:cNvSpPr txBox="1"/>
          <p:nvPr/>
        </p:nvSpPr>
        <p:spPr>
          <a:xfrm>
            <a:off x="5122506" y="1716832"/>
            <a:ext cx="67926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dirty="0"/>
          </a:p>
          <a:p>
            <a:r>
              <a:rPr lang="en-US" altLang="zh-CN" sz="2800" dirty="0"/>
              <a:t>Thank you </a:t>
            </a:r>
            <a:r>
              <a:rPr lang="en-US" altLang="zh-CN" sz="2800"/>
              <a:t>for your support.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Here’s a meme as your reward.</a:t>
            </a:r>
            <a:endParaRPr lang="zh-CN" altLang="en-US" sz="2800" dirty="0"/>
          </a:p>
        </p:txBody>
      </p:sp>
      <p:pic>
        <p:nvPicPr>
          <p:cNvPr id="7" name="Picture 14">
            <a:extLst>
              <a:ext uri="{FF2B5EF4-FFF2-40B4-BE49-F238E27FC236}">
                <a16:creationId xmlns:a16="http://schemas.microsoft.com/office/drawing/2014/main" id="{FB13216A-E8B4-46B3-B915-84C0B0E25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9853" y="5835316"/>
            <a:ext cx="16875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09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EE7ED-2C48-495A-9DE1-E4C4776E3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242846-6D0A-4B23-9D01-FAE5A6766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Computation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Visualization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Programming</a:t>
            </a:r>
          </a:p>
          <a:p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289674A-3703-4430-928F-D7A9F55A6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021" y="1718008"/>
            <a:ext cx="2590800" cy="7334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53A8B6E-144E-4DE0-8F17-02934FD13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090" y="2527633"/>
            <a:ext cx="3393910" cy="254543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916FC13-6BC1-4C5F-8B53-91415FE4A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0096" y="2930692"/>
            <a:ext cx="1304925" cy="3238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FE62C77-72DC-49ED-A9BA-54BABF454B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241" y="5191374"/>
            <a:ext cx="2724150" cy="1304925"/>
          </a:xfrm>
          <a:prstGeom prst="rect">
            <a:avLst/>
          </a:prstGeom>
        </p:spPr>
      </p:pic>
      <p:pic>
        <p:nvPicPr>
          <p:cNvPr id="16" name="Picture 14">
            <a:extLst>
              <a:ext uri="{FF2B5EF4-FFF2-40B4-BE49-F238E27FC236}">
                <a16:creationId xmlns:a16="http://schemas.microsoft.com/office/drawing/2014/main" id="{300F67C3-5751-4674-8727-A38474C774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9853" y="5835316"/>
            <a:ext cx="16875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3014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F55D8-E006-44D8-9F93-D1039D7C6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Interface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2336175-1FD1-4A00-AA5D-444A50B3B8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4794" y="1447800"/>
            <a:ext cx="8669866" cy="4876800"/>
          </a:xfrm>
          <a:prstGeom prst="rect">
            <a:avLst/>
          </a:prstGeom>
        </p:spPr>
      </p:pic>
      <p:pic>
        <p:nvPicPr>
          <p:cNvPr id="5" name="Picture 14">
            <a:extLst>
              <a:ext uri="{FF2B5EF4-FFF2-40B4-BE49-F238E27FC236}">
                <a16:creationId xmlns:a16="http://schemas.microsoft.com/office/drawing/2014/main" id="{91843573-AFD3-463E-8490-2532D15D9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9853" y="5835316"/>
            <a:ext cx="16875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EA0E43F3-0767-4A26-A755-E8DE0898B5E7}"/>
              </a:ext>
            </a:extLst>
          </p:cNvPr>
          <p:cNvSpPr/>
          <p:nvPr/>
        </p:nvSpPr>
        <p:spPr>
          <a:xfrm>
            <a:off x="829871" y="1485900"/>
            <a:ext cx="8799712" cy="60415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DE92F10-B749-4791-A7CE-56FA97D8DA3F}"/>
              </a:ext>
            </a:extLst>
          </p:cNvPr>
          <p:cNvSpPr/>
          <p:nvPr/>
        </p:nvSpPr>
        <p:spPr>
          <a:xfrm>
            <a:off x="817658" y="2174421"/>
            <a:ext cx="1888220" cy="3235779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43F0ACC-FB72-42CA-9C80-1449738D5DFE}"/>
              </a:ext>
            </a:extLst>
          </p:cNvPr>
          <p:cNvSpPr/>
          <p:nvPr/>
        </p:nvSpPr>
        <p:spPr>
          <a:xfrm>
            <a:off x="7931019" y="2174421"/>
            <a:ext cx="1776237" cy="3235779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2830EB0-A8D3-4A91-A30E-E3B16CD4D77F}"/>
              </a:ext>
            </a:extLst>
          </p:cNvPr>
          <p:cNvSpPr/>
          <p:nvPr/>
        </p:nvSpPr>
        <p:spPr>
          <a:xfrm>
            <a:off x="2711935" y="2258785"/>
            <a:ext cx="5219084" cy="176270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8366C9E-4DD8-4E88-9492-AFE014516D61}"/>
              </a:ext>
            </a:extLst>
          </p:cNvPr>
          <p:cNvSpPr/>
          <p:nvPr/>
        </p:nvSpPr>
        <p:spPr>
          <a:xfrm>
            <a:off x="2711935" y="4072607"/>
            <a:ext cx="5219084" cy="225199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BFADCB4-A66F-4233-9670-7CD237B89F42}"/>
              </a:ext>
            </a:extLst>
          </p:cNvPr>
          <p:cNvSpPr txBox="1"/>
          <p:nvPr/>
        </p:nvSpPr>
        <p:spPr>
          <a:xfrm>
            <a:off x="9849853" y="1658620"/>
            <a:ext cx="234214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Control panel;    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   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Code editor;      </a:t>
            </a:r>
          </a:p>
          <a:p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    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Command line;  </a:t>
            </a:r>
          </a:p>
          <a:p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0070C0"/>
                </a:solidFill>
              </a:rPr>
              <a:t>      </a:t>
            </a:r>
          </a:p>
          <a:p>
            <a:r>
              <a:rPr lang="en-US" altLang="zh-CN" dirty="0">
                <a:solidFill>
                  <a:srgbClr val="FFC000"/>
                </a:solidFill>
              </a:rPr>
              <a:t>Workspace directory;</a:t>
            </a:r>
          </a:p>
          <a:p>
            <a:endParaRPr lang="en-US" altLang="zh-CN" dirty="0">
              <a:solidFill>
                <a:srgbClr val="FFC000"/>
              </a:solidFill>
            </a:endParaRPr>
          </a:p>
          <a:p>
            <a:endParaRPr lang="en-US" altLang="zh-CN" dirty="0">
              <a:solidFill>
                <a:srgbClr val="FFC000"/>
              </a:solidFill>
            </a:endParaRPr>
          </a:p>
          <a:p>
            <a:r>
              <a:rPr lang="en-US" altLang="zh-CN" dirty="0">
                <a:solidFill>
                  <a:srgbClr val="7030A0"/>
                </a:solidFill>
              </a:rPr>
              <a:t>Variables;   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927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C7BA67-A546-498B-B84E-D659063A3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Operators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7CCC29-46E1-4680-AFA6-A4A117F59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Arithmetic operators</a:t>
            </a:r>
          </a:p>
          <a:p>
            <a:r>
              <a:rPr lang="en-US" altLang="zh-CN" dirty="0"/>
              <a:t>+, -, *(multiplication), /(division), ^(power)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Relational operators</a:t>
            </a:r>
          </a:p>
          <a:p>
            <a:r>
              <a:rPr lang="en-US" altLang="zh-CN" dirty="0"/>
              <a:t>==(is equal),~=(is not equal),&gt;,&gt;=,&lt;,&lt;=</a:t>
            </a:r>
          </a:p>
          <a:p>
            <a:r>
              <a:rPr lang="en-US" altLang="zh-CN" dirty="0"/>
              <a:t>&gt;&gt; 1 == 2</a:t>
            </a:r>
          </a:p>
          <a:p>
            <a:r>
              <a:rPr lang="en-US" altLang="zh-CN" dirty="0" err="1"/>
              <a:t>ans</a:t>
            </a:r>
            <a:r>
              <a:rPr lang="en-US" altLang="zh-CN" dirty="0"/>
              <a:t> = 0</a:t>
            </a:r>
          </a:p>
          <a:p>
            <a:r>
              <a:rPr lang="en-US" altLang="zh-CN" dirty="0"/>
              <a:t>They return 0 for false 1 for true</a:t>
            </a:r>
          </a:p>
          <a:p>
            <a:endParaRPr lang="en-US" altLang="zh-CN" dirty="0">
              <a:hlinkClick r:id="rId2"/>
            </a:endParaRP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14">
            <a:extLst>
              <a:ext uri="{FF2B5EF4-FFF2-40B4-BE49-F238E27FC236}">
                <a16:creationId xmlns:a16="http://schemas.microsoft.com/office/drawing/2014/main" id="{9FBDBBDD-63A1-42AA-B6AD-EBF292CA8C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9853" y="5835316"/>
            <a:ext cx="16875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A5DF0FD-7B79-4201-B8EE-3A88ED26DE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074" y="2527624"/>
            <a:ext cx="1133322" cy="87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919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EDEF1-9ABF-4FE7-AB89-3C1D1D7E1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Variables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303AE2-9C78-4D10-A42B-55DEA166D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Specifically creating vectors and matrixes</a:t>
            </a:r>
          </a:p>
          <a:p>
            <a:r>
              <a:rPr lang="en-US" altLang="zh-CN" dirty="0"/>
              <a:t>X = [1 2 3]  X = [1,2,3] X = [1:3] X = [1:1:3] </a:t>
            </a:r>
            <a:r>
              <a:rPr lang="en-US" altLang="zh-CN" dirty="0" err="1"/>
              <a:t>linspace</a:t>
            </a:r>
            <a:r>
              <a:rPr lang="en-US" altLang="zh-CN" dirty="0"/>
              <a:t>(1,3,3)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X = [1,2,3;4,5,6] </a:t>
            </a:r>
          </a:p>
          <a:p>
            <a:pPr lvl="1"/>
            <a:r>
              <a:rPr lang="en-US" altLang="zh-CN" dirty="0"/>
              <a:t>X = [1 2 3];</a:t>
            </a:r>
          </a:p>
          <a:p>
            <a:pPr lvl="1"/>
            <a:r>
              <a:rPr lang="en-US" altLang="zh-CN" dirty="0"/>
              <a:t>Y = [4 5 6];</a:t>
            </a:r>
          </a:p>
          <a:p>
            <a:pPr lvl="1"/>
            <a:r>
              <a:rPr lang="en-US" altLang="zh-CN" dirty="0"/>
              <a:t>Z = [X;Y]</a:t>
            </a:r>
          </a:p>
          <a:p>
            <a:pPr lvl="1"/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EA988F-D790-455B-91CC-829D630C5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161" y="2624137"/>
            <a:ext cx="1276350" cy="695325"/>
          </a:xfrm>
          <a:prstGeom prst="rect">
            <a:avLst/>
          </a:prstGeom>
        </p:spPr>
      </p:pic>
      <p:pic>
        <p:nvPicPr>
          <p:cNvPr id="5" name="Picture 14">
            <a:extLst>
              <a:ext uri="{FF2B5EF4-FFF2-40B4-BE49-F238E27FC236}">
                <a16:creationId xmlns:a16="http://schemas.microsoft.com/office/drawing/2014/main" id="{BD9D4993-A898-4342-AE92-7FB16CD9DE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9853" y="5835316"/>
            <a:ext cx="16875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899E4A2-8284-461C-AC3F-67279121B0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011" y="5438775"/>
            <a:ext cx="139065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297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5D669A-9E6C-4A6A-8D76-0DAC2C3FE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Functions and flow control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3BA73AB-981E-4E21-BCB9-A434032038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269832"/>
            <a:ext cx="2619375" cy="2409825"/>
          </a:xfrm>
          <a:prstGeom prst="rect">
            <a:avLst/>
          </a:prstGeom>
        </p:spPr>
      </p:pic>
      <p:pic>
        <p:nvPicPr>
          <p:cNvPr id="4" name="Picture 14">
            <a:extLst>
              <a:ext uri="{FF2B5EF4-FFF2-40B4-BE49-F238E27FC236}">
                <a16:creationId xmlns:a16="http://schemas.microsoft.com/office/drawing/2014/main" id="{FFEF5986-9FF8-40D3-9044-0BBCA35E0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9853" y="5835316"/>
            <a:ext cx="16875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1E54052-AA8E-44B3-A488-0469095747FA}"/>
              </a:ext>
            </a:extLst>
          </p:cNvPr>
          <p:cNvCxnSpPr>
            <a:cxnSpLocks/>
          </p:cNvCxnSpPr>
          <p:nvPr/>
        </p:nvCxnSpPr>
        <p:spPr>
          <a:xfrm>
            <a:off x="1235242" y="3429000"/>
            <a:ext cx="29677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4415D24-DB6B-4932-B961-3E3AD9FB2528}"/>
              </a:ext>
            </a:extLst>
          </p:cNvPr>
          <p:cNvCxnSpPr>
            <a:cxnSpLocks/>
          </p:cNvCxnSpPr>
          <p:nvPr/>
        </p:nvCxnSpPr>
        <p:spPr>
          <a:xfrm>
            <a:off x="1532021" y="3429000"/>
            <a:ext cx="721895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4DA53FF-1B59-47AB-BB44-8C7197DC4FA4}"/>
              </a:ext>
            </a:extLst>
          </p:cNvPr>
          <p:cNvCxnSpPr/>
          <p:nvPr/>
        </p:nvCxnSpPr>
        <p:spPr>
          <a:xfrm>
            <a:off x="802105" y="3429000"/>
            <a:ext cx="296779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62A2563A-AD42-4E9F-8EFD-81664749F914}"/>
              </a:ext>
            </a:extLst>
          </p:cNvPr>
          <p:cNvSpPr txBox="1"/>
          <p:nvPr/>
        </p:nvSpPr>
        <p:spPr>
          <a:xfrm>
            <a:off x="391025" y="3562898"/>
            <a:ext cx="822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B050"/>
                </a:solidFill>
              </a:rPr>
              <a:t>Output variables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6874DB3-F947-4F47-8DA9-E316C9A7FBE0}"/>
              </a:ext>
            </a:extLst>
          </p:cNvPr>
          <p:cNvSpPr txBox="1"/>
          <p:nvPr/>
        </p:nvSpPr>
        <p:spPr>
          <a:xfrm>
            <a:off x="824162" y="4158460"/>
            <a:ext cx="822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C00000"/>
                </a:solidFill>
              </a:rPr>
              <a:t>Function name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AE512AA-BC35-477A-868F-C0DE4647085C}"/>
              </a:ext>
            </a:extLst>
          </p:cNvPr>
          <p:cNvSpPr txBox="1"/>
          <p:nvPr/>
        </p:nvSpPr>
        <p:spPr>
          <a:xfrm>
            <a:off x="1532021" y="3582721"/>
            <a:ext cx="822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Input variables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0EC8453-3A0D-4C3F-94DD-523E4ACBA66D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802105" y="3429000"/>
            <a:ext cx="152400" cy="13389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B056FE2D-7E75-4506-8BA2-BB72EA02AE13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235242" y="3429000"/>
            <a:ext cx="148389" cy="729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D1AA978F-9A36-45CA-BCC3-2222128C34D6}"/>
              </a:ext>
            </a:extLst>
          </p:cNvPr>
          <p:cNvCxnSpPr>
            <a:cxnSpLocks/>
            <a:stCxn id="5" idx="2"/>
          </p:cNvCxnSpPr>
          <p:nvPr/>
        </p:nvCxnSpPr>
        <p:spPr>
          <a:xfrm flipH="1" flipV="1">
            <a:off x="1876926" y="3433011"/>
            <a:ext cx="42362" cy="24664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>
            <a:extLst>
              <a:ext uri="{FF2B5EF4-FFF2-40B4-BE49-F238E27FC236}">
                <a16:creationId xmlns:a16="http://schemas.microsoft.com/office/drawing/2014/main" id="{017D53C9-DA6D-49D4-9909-1BF35B2C5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7550" y="1269832"/>
            <a:ext cx="2447925" cy="2447925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683A9B79-089B-40B6-AAF7-73D843932A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1888" y="1524000"/>
            <a:ext cx="1685925" cy="1666875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FD910E75-1310-44E4-B6EF-5520057297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4227" y="1524000"/>
            <a:ext cx="1838325" cy="771525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2CB91DA2-D34A-4D4D-8979-A4A91C42A1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7087" y="3913158"/>
            <a:ext cx="2295525" cy="2038350"/>
          </a:xfrm>
          <a:prstGeom prst="rect">
            <a:avLst/>
          </a:prstGeom>
        </p:spPr>
      </p:pic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99D4F34-137B-4E6B-A76F-1061E6F69D13}"/>
              </a:ext>
            </a:extLst>
          </p:cNvPr>
          <p:cNvCxnSpPr>
            <a:cxnSpLocks/>
          </p:cNvCxnSpPr>
          <p:nvPr/>
        </p:nvCxnSpPr>
        <p:spPr>
          <a:xfrm>
            <a:off x="6272463" y="3495949"/>
            <a:ext cx="50211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14B9B072-C1AC-456D-856E-C9B48885E8A5}"/>
              </a:ext>
            </a:extLst>
          </p:cNvPr>
          <p:cNvCxnSpPr>
            <a:cxnSpLocks/>
          </p:cNvCxnSpPr>
          <p:nvPr/>
        </p:nvCxnSpPr>
        <p:spPr>
          <a:xfrm flipV="1">
            <a:off x="8574505" y="1147012"/>
            <a:ext cx="0" cy="5157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>
            <a:extLst>
              <a:ext uri="{FF2B5EF4-FFF2-40B4-BE49-F238E27FC236}">
                <a16:creationId xmlns:a16="http://schemas.microsoft.com/office/drawing/2014/main" id="{15A0AE35-D07D-400D-85C8-E2DA6E9C6E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81198" y="3810500"/>
            <a:ext cx="1857375" cy="809625"/>
          </a:xfrm>
          <a:prstGeom prst="rect">
            <a:avLst/>
          </a:prstGeom>
        </p:spPr>
      </p:pic>
      <p:sp>
        <p:nvSpPr>
          <p:cNvPr id="44" name="右大括号 43">
            <a:extLst>
              <a:ext uri="{FF2B5EF4-FFF2-40B4-BE49-F238E27FC236}">
                <a16:creationId xmlns:a16="http://schemas.microsoft.com/office/drawing/2014/main" id="{A4D61E9B-F96A-4644-A519-CE2325450F19}"/>
              </a:ext>
            </a:extLst>
          </p:cNvPr>
          <p:cNvSpPr/>
          <p:nvPr/>
        </p:nvSpPr>
        <p:spPr>
          <a:xfrm>
            <a:off x="2253916" y="2823734"/>
            <a:ext cx="93996" cy="6216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D8F5CAC-B20C-4240-B739-8960999EB301}"/>
              </a:ext>
            </a:extLst>
          </p:cNvPr>
          <p:cNvSpPr txBox="1"/>
          <p:nvPr/>
        </p:nvSpPr>
        <p:spPr>
          <a:xfrm>
            <a:off x="3025441" y="4024563"/>
            <a:ext cx="1297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Function </a:t>
            </a:r>
          </a:p>
          <a:p>
            <a:r>
              <a:rPr lang="en-US" altLang="zh-CN" dirty="0"/>
              <a:t>Signatures</a:t>
            </a:r>
            <a:endParaRPr lang="zh-CN" altLang="en-US" dirty="0"/>
          </a:p>
        </p:txBody>
      </p:sp>
      <p:sp>
        <p:nvSpPr>
          <p:cNvPr id="46" name="右大括号 45">
            <a:extLst>
              <a:ext uri="{FF2B5EF4-FFF2-40B4-BE49-F238E27FC236}">
                <a16:creationId xmlns:a16="http://schemas.microsoft.com/office/drawing/2014/main" id="{E0C68995-6957-4637-A80F-A9627F7021BA}"/>
              </a:ext>
            </a:extLst>
          </p:cNvPr>
          <p:cNvSpPr/>
          <p:nvPr/>
        </p:nvSpPr>
        <p:spPr>
          <a:xfrm>
            <a:off x="5454316" y="2743200"/>
            <a:ext cx="123699" cy="8460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9F66A7E5-08C5-4806-B1BD-A69949E7CB9C}"/>
              </a:ext>
            </a:extLst>
          </p:cNvPr>
          <p:cNvCxnSpPr>
            <a:cxnSpLocks/>
            <a:stCxn id="45" idx="0"/>
            <a:endCxn id="44" idx="1"/>
          </p:cNvCxnSpPr>
          <p:nvPr/>
        </p:nvCxnSpPr>
        <p:spPr>
          <a:xfrm flipH="1" flipV="1">
            <a:off x="2347912" y="3134548"/>
            <a:ext cx="1326482" cy="890015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E9A55CFD-F587-4BC8-9437-AB1DBF29B4C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98595" y="3166219"/>
            <a:ext cx="1779420" cy="858344"/>
          </a:xfrm>
          <a:prstGeom prst="bentConnector3">
            <a:avLst>
              <a:gd name="adj1" fmla="val -95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625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>
            <a:extLst>
              <a:ext uri="{FF2B5EF4-FFF2-40B4-BE49-F238E27FC236}">
                <a16:creationId xmlns:a16="http://schemas.microsoft.com/office/drawing/2014/main" id="{FF3A149F-3C1B-4608-9172-83903ADDD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80" y="1523999"/>
            <a:ext cx="11878213" cy="430934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19E1D6E-517F-4CAD-B586-1E0DE194B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Creating Scripts and Functions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8DE41468-923A-4B31-B3DF-5717F90F474B}"/>
              </a:ext>
            </a:extLst>
          </p:cNvPr>
          <p:cNvSpPr/>
          <p:nvPr/>
        </p:nvSpPr>
        <p:spPr>
          <a:xfrm>
            <a:off x="1847461" y="1791478"/>
            <a:ext cx="494523" cy="2425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42150745-310A-4799-87AF-E08650325038}"/>
              </a:ext>
            </a:extLst>
          </p:cNvPr>
          <p:cNvSpPr/>
          <p:nvPr/>
        </p:nvSpPr>
        <p:spPr>
          <a:xfrm>
            <a:off x="146180" y="1959429"/>
            <a:ext cx="370210" cy="7184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ED3BEBB-5349-46A6-B0DA-690E7B47F095}"/>
              </a:ext>
            </a:extLst>
          </p:cNvPr>
          <p:cNvSpPr/>
          <p:nvPr/>
        </p:nvSpPr>
        <p:spPr>
          <a:xfrm>
            <a:off x="146180" y="2677887"/>
            <a:ext cx="1259977" cy="6111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911487DD-4CD5-4BD9-9ECB-404CAE138FCE}"/>
              </a:ext>
            </a:extLst>
          </p:cNvPr>
          <p:cNvSpPr/>
          <p:nvPr/>
        </p:nvSpPr>
        <p:spPr>
          <a:xfrm>
            <a:off x="1658084" y="3428999"/>
            <a:ext cx="4689843" cy="105210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94D06FAA-B27A-4C6D-AA8D-5EA9C57E46EB}"/>
              </a:ext>
            </a:extLst>
          </p:cNvPr>
          <p:cNvSpPr/>
          <p:nvPr/>
        </p:nvSpPr>
        <p:spPr>
          <a:xfrm>
            <a:off x="4777273" y="3183579"/>
            <a:ext cx="746104" cy="21092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pic>
        <p:nvPicPr>
          <p:cNvPr id="29" name="Picture 14">
            <a:extLst>
              <a:ext uri="{FF2B5EF4-FFF2-40B4-BE49-F238E27FC236}">
                <a16:creationId xmlns:a16="http://schemas.microsoft.com/office/drawing/2014/main" id="{90F75BC7-C5DD-490F-928B-1BE194A771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9853" y="5835316"/>
            <a:ext cx="16875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F3E42F4F-E85D-4C60-82DD-985E108EE8EF}"/>
              </a:ext>
            </a:extLst>
          </p:cNvPr>
          <p:cNvSpPr txBox="1"/>
          <p:nvPr/>
        </p:nvSpPr>
        <p:spPr>
          <a:xfrm>
            <a:off x="609600" y="6046237"/>
            <a:ext cx="8618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File creation;         </a:t>
            </a:r>
            <a:r>
              <a:rPr lang="en-US" altLang="zh-CN" dirty="0">
                <a:solidFill>
                  <a:srgbClr val="00B050"/>
                </a:solidFill>
              </a:rPr>
              <a:t>Code editor;          </a:t>
            </a:r>
            <a:r>
              <a:rPr lang="en-US" altLang="zh-CN" dirty="0">
                <a:solidFill>
                  <a:srgbClr val="0070C0"/>
                </a:solidFill>
              </a:rPr>
              <a:t>Script execution;        </a:t>
            </a:r>
            <a:r>
              <a:rPr lang="en-US" altLang="zh-CN" dirty="0">
                <a:solidFill>
                  <a:srgbClr val="FFC000"/>
                </a:solidFill>
              </a:rPr>
              <a:t>Script output;   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8F68972A-B6E2-4998-A195-60BB33DD406D}"/>
              </a:ext>
            </a:extLst>
          </p:cNvPr>
          <p:cNvSpPr/>
          <p:nvPr/>
        </p:nvSpPr>
        <p:spPr>
          <a:xfrm>
            <a:off x="1999861" y="5120251"/>
            <a:ext cx="746104" cy="37874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8022E739-5A36-4717-8517-B9C3C0F6D6BE}"/>
              </a:ext>
            </a:extLst>
          </p:cNvPr>
          <p:cNvSpPr/>
          <p:nvPr/>
        </p:nvSpPr>
        <p:spPr>
          <a:xfrm>
            <a:off x="7521628" y="1457131"/>
            <a:ext cx="4452830" cy="437621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773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E1D6E-517F-4CAD-B586-1E0DE194B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Creating Scripts and Functions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4BA4326-2D13-4F8C-B9B2-EF60C1129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133600"/>
            <a:ext cx="4476750" cy="20764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515FE20-6761-4C4F-8215-19CA56C42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948237"/>
            <a:ext cx="1609725" cy="7715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D3DAF8A-D4D4-4E54-B7FD-A4B7C43BDEB5}"/>
              </a:ext>
            </a:extLst>
          </p:cNvPr>
          <p:cNvSpPr txBox="1"/>
          <p:nvPr/>
        </p:nvSpPr>
        <p:spPr>
          <a:xfrm>
            <a:off x="566988" y="4394477"/>
            <a:ext cx="447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Using a function(either in </a:t>
            </a:r>
            <a:r>
              <a:rPr lang="en-US" altLang="zh-CN" dirty="0" err="1"/>
              <a:t>cmd</a:t>
            </a:r>
            <a:r>
              <a:rPr lang="en-US" altLang="zh-CN" dirty="0"/>
              <a:t> or a script)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F2BBBB-640C-46F6-BC39-430278530829}"/>
              </a:ext>
            </a:extLst>
          </p:cNvPr>
          <p:cNvSpPr txBox="1"/>
          <p:nvPr/>
        </p:nvSpPr>
        <p:spPr>
          <a:xfrm>
            <a:off x="609600" y="1764268"/>
            <a:ext cx="3304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Define a function</a:t>
            </a:r>
            <a:endParaRPr lang="zh-CN" altLang="en-US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8725209-A7E6-4FC4-BEE4-896575E73B30}"/>
              </a:ext>
            </a:extLst>
          </p:cNvPr>
          <p:cNvCxnSpPr>
            <a:cxnSpLocks/>
          </p:cNvCxnSpPr>
          <p:nvPr/>
        </p:nvCxnSpPr>
        <p:spPr>
          <a:xfrm>
            <a:off x="1782147" y="2533261"/>
            <a:ext cx="167951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09DF7226-23BE-4AA6-AB2D-2A7BA11AACF8}"/>
              </a:ext>
            </a:extLst>
          </p:cNvPr>
          <p:cNvSpPr txBox="1"/>
          <p:nvPr/>
        </p:nvSpPr>
        <p:spPr>
          <a:xfrm>
            <a:off x="3461657" y="1890207"/>
            <a:ext cx="1297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Function </a:t>
            </a:r>
          </a:p>
          <a:p>
            <a:r>
              <a:rPr lang="en-US" altLang="zh-CN" dirty="0"/>
              <a:t>Signature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F10995-2DCA-47B7-825C-74914723B5ED}"/>
              </a:ext>
            </a:extLst>
          </p:cNvPr>
          <p:cNvSpPr/>
          <p:nvPr/>
        </p:nvSpPr>
        <p:spPr>
          <a:xfrm>
            <a:off x="609600" y="2593867"/>
            <a:ext cx="4298302" cy="119101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4ABD1B1-0A84-4667-B292-34091D5D92DF}"/>
              </a:ext>
            </a:extLst>
          </p:cNvPr>
          <p:cNvSpPr txBox="1"/>
          <p:nvPr/>
        </p:nvSpPr>
        <p:spPr>
          <a:xfrm>
            <a:off x="4907902" y="2848659"/>
            <a:ext cx="1297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Function </a:t>
            </a:r>
          </a:p>
          <a:p>
            <a:r>
              <a:rPr lang="en-US" altLang="zh-CN" dirty="0"/>
              <a:t>Body</a:t>
            </a:r>
            <a:endParaRPr lang="zh-CN" alt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EE3803E-38F7-4475-8DED-770789963271}"/>
              </a:ext>
            </a:extLst>
          </p:cNvPr>
          <p:cNvCxnSpPr>
            <a:cxnSpLocks/>
          </p:cNvCxnSpPr>
          <p:nvPr/>
        </p:nvCxnSpPr>
        <p:spPr>
          <a:xfrm>
            <a:off x="674914" y="4047930"/>
            <a:ext cx="398106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BBD249A-7C51-43C6-A7DA-9934122A0A71}"/>
              </a:ext>
            </a:extLst>
          </p:cNvPr>
          <p:cNvSpPr txBox="1"/>
          <p:nvPr/>
        </p:nvSpPr>
        <p:spPr>
          <a:xfrm>
            <a:off x="1073019" y="3807112"/>
            <a:ext cx="407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end</a:t>
            </a:r>
            <a:r>
              <a:rPr lang="en-US" altLang="zh-CN" dirty="0"/>
              <a:t> key word = “}” in other languages</a:t>
            </a:r>
            <a:endParaRPr lang="zh-CN" altLang="en-US" dirty="0"/>
          </a:p>
        </p:txBody>
      </p:sp>
      <p:pic>
        <p:nvPicPr>
          <p:cNvPr id="17" name="Picture 14">
            <a:extLst>
              <a:ext uri="{FF2B5EF4-FFF2-40B4-BE49-F238E27FC236}">
                <a16:creationId xmlns:a16="http://schemas.microsoft.com/office/drawing/2014/main" id="{3B450538-C50F-4893-8E8A-C253447EC8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9853" y="5835316"/>
            <a:ext cx="16875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4098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C25E9-4726-4E9B-9100-A64FC64B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</p:spPr>
        <p:txBody>
          <a:bodyPr/>
          <a:lstStyle/>
          <a:p>
            <a:r>
              <a:rPr lang="en-US" altLang="zh-CN" dirty="0"/>
              <a:t>Let us be honest here….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69B013-6FC0-4926-A147-15E74B9E4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352" y="2642120"/>
            <a:ext cx="6151014" cy="3024672"/>
          </a:xfrm>
          <a:prstGeom prst="rect">
            <a:avLst/>
          </a:prstGeom>
        </p:spPr>
      </p:pic>
      <p:pic>
        <p:nvPicPr>
          <p:cNvPr id="3074" name="Picture 2" descr="Google">
            <a:extLst>
              <a:ext uri="{FF2B5EF4-FFF2-40B4-BE49-F238E27FC236}">
                <a16:creationId xmlns:a16="http://schemas.microsoft.com/office/drawing/2014/main" id="{F479D9BD-BE86-4AC6-B47B-016B10148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19" y="1797698"/>
            <a:ext cx="5181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>
            <a:extLst>
              <a:ext uri="{FF2B5EF4-FFF2-40B4-BE49-F238E27FC236}">
                <a16:creationId xmlns:a16="http://schemas.microsoft.com/office/drawing/2014/main" id="{891FF0E5-8373-4C5A-B1E9-E6EAD75C00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9853" y="5835316"/>
            <a:ext cx="16875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0E1D31B-31B6-41F0-B96B-D563B73AF4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634" y="3693241"/>
            <a:ext cx="4202080" cy="219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3690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York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邻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York" id="{13B19BAF-F6FA-4547-A993-C9FB728EB077}" vid="{1E6ED53F-68E7-4F05-A83C-A861063DCCE0}"/>
    </a:ext>
  </a:extLst>
</a:theme>
</file>

<file path=ppt/theme/themeOverride1.xml><?xml version="1.0" encoding="utf-8"?>
<a:themeOverride xmlns:a="http://schemas.openxmlformats.org/drawingml/2006/main">
  <a:clrScheme name="Equity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York</Template>
  <TotalTime>293</TotalTime>
  <Words>349</Words>
  <Application>Microsoft Office PowerPoint</Application>
  <PresentationFormat>宽屏</PresentationFormat>
  <Paragraphs>91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方正舒体</vt:lpstr>
      <vt:lpstr>Arial</vt:lpstr>
      <vt:lpstr>Cambria Math</vt:lpstr>
      <vt:lpstr>York</vt:lpstr>
      <vt:lpstr>MATLAB Fundamentals</vt:lpstr>
      <vt:lpstr>Introduction</vt:lpstr>
      <vt:lpstr>Interface</vt:lpstr>
      <vt:lpstr>Operators</vt:lpstr>
      <vt:lpstr>Variables</vt:lpstr>
      <vt:lpstr>Functions and flow control</vt:lpstr>
      <vt:lpstr>Creating Scripts and Functions</vt:lpstr>
      <vt:lpstr>Creating Scripts and Functions</vt:lpstr>
      <vt:lpstr>Let us be honest here….</vt:lpstr>
      <vt:lpstr>Some practice?</vt:lpstr>
      <vt:lpstr>Some practice?</vt:lpstr>
      <vt:lpstr>Some practice?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Funtamentals</dc:title>
  <dc:creator>Kuanghua Qiao</dc:creator>
  <cp:lastModifiedBy>Kuanghua Qiao</cp:lastModifiedBy>
  <cp:revision>31</cp:revision>
  <dcterms:created xsi:type="dcterms:W3CDTF">2018-07-16T17:55:57Z</dcterms:created>
  <dcterms:modified xsi:type="dcterms:W3CDTF">2018-07-17T20:13:36Z</dcterms:modified>
</cp:coreProperties>
</file>