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8"/>
  </p:notesMasterIdLst>
  <p:sldIdLst>
    <p:sldId id="256" r:id="rId2"/>
    <p:sldId id="258" r:id="rId3"/>
    <p:sldId id="259" r:id="rId4"/>
    <p:sldId id="260" r:id="rId5"/>
    <p:sldId id="267" r:id="rId6"/>
    <p:sldId id="261" r:id="rId7"/>
    <p:sldId id="263" r:id="rId8"/>
    <p:sldId id="264" r:id="rId9"/>
    <p:sldId id="269" r:id="rId10"/>
    <p:sldId id="272" r:id="rId11"/>
    <p:sldId id="271" r:id="rId12"/>
    <p:sldId id="273" r:id="rId13"/>
    <p:sldId id="265" r:id="rId14"/>
    <p:sldId id="268" r:id="rId15"/>
    <p:sldId id="274" r:id="rId16"/>
    <p:sldId id="275" r:id="rId17"/>
  </p:sldIdLst>
  <p:sldSz cx="9144000" cy="5143500" type="screen16x9"/>
  <p:notesSz cx="6858000" cy="9144000"/>
  <p:embeddedFontLst>
    <p:embeddedFont>
      <p:font typeface="Cabin" pitchFamily="2"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86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57515110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3c535a6a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3c535a6a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1d3f39df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1d3f39df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1d3f39df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1d3f39df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51d3f39df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51d3f39df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1d3f39df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51d3f39df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51d3f39df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51d3f39df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51d3f39df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51d3f39df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8" r:id="rId9"/>
    <p:sldLayoutId id="2147483669" r:id="rId10"/>
    <p:sldLayoutId id="2147483670" r:id="rId11"/>
    <p:sldLayoutId id="2147483671" r:id="rId12"/>
    <p:sldLayoutId id="2147483672"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clee.com/training/scrum/"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bv.studio/" TargetMode="Externa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sz="4200"/>
              <a:t>WorldVisitz Mobile Application Agile Delivery Launch</a:t>
            </a:r>
            <a:endParaRPr sz="4200"/>
          </a:p>
        </p:txBody>
      </p:sp>
      <p:sp>
        <p:nvSpPr>
          <p:cNvPr id="130" name="Google Shape;130;p30"/>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Agile Foundations - Presentation for the Leadership Team</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Presented by: Okba Zebir</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1" name="Google Shape;131;p3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C61C061-3873-C6AF-AF84-C9AE8C6A1448}"/>
              </a:ext>
            </a:extLst>
          </p:cNvPr>
          <p:cNvSpPr>
            <a:spLocks noGrp="1"/>
          </p:cNvSpPr>
          <p:nvPr>
            <p:ph type="body" idx="3"/>
          </p:nvPr>
        </p:nvSpPr>
        <p:spPr>
          <a:xfrm>
            <a:off x="457200" y="100852"/>
            <a:ext cx="3888100" cy="4988859"/>
          </a:xfrm>
        </p:spPr>
        <p:txBody>
          <a:bodyPr/>
          <a:lstStyle/>
          <a:p>
            <a:pPr algn="l"/>
            <a:r>
              <a:rPr lang="en-US" sz="1200" b="1" i="0" dirty="0">
                <a:solidFill>
                  <a:srgbClr val="0B0B0B"/>
                </a:solidFill>
                <a:effectLst/>
                <a:latin typeface="Calibri" panose="020F0502020204030204" pitchFamily="34" charset="0"/>
                <a:cs typeface="Calibri" panose="020F0502020204030204" pitchFamily="34" charset="0"/>
              </a:rPr>
              <a:t>Scrum Artifacts</a:t>
            </a:r>
          </a:p>
          <a:p>
            <a:pPr algn="l">
              <a:buFont typeface="Arial" panose="020B0604020202020204" pitchFamily="34" charset="0"/>
              <a:buChar char="•"/>
            </a:pPr>
            <a:r>
              <a:rPr lang="en-US" sz="1200" b="1" i="0" dirty="0">
                <a:solidFill>
                  <a:srgbClr val="0B0B0B"/>
                </a:solidFill>
                <a:effectLst/>
                <a:latin typeface="Calibri" panose="020F0502020204030204" pitchFamily="34" charset="0"/>
                <a:cs typeface="Calibri" panose="020F0502020204030204" pitchFamily="34" charset="0"/>
              </a:rPr>
              <a:t>Product Increment</a:t>
            </a:r>
            <a:r>
              <a:rPr lang="en-US" sz="1200" b="0" i="0" dirty="0">
                <a:solidFill>
                  <a:srgbClr val="0B0B0B"/>
                </a:solidFill>
                <a:effectLst/>
                <a:latin typeface="Calibri" panose="020F0502020204030204" pitchFamily="34" charset="0"/>
                <a:cs typeface="Calibri" panose="020F0502020204030204" pitchFamily="34" charset="0"/>
              </a:rPr>
              <a:t> clarifies what is being delivered in each increment at the end of each Sprint.</a:t>
            </a:r>
          </a:p>
          <a:p>
            <a:pPr algn="l">
              <a:buFont typeface="Arial" panose="020B0604020202020204" pitchFamily="34" charset="0"/>
              <a:buChar char="•"/>
            </a:pPr>
            <a:r>
              <a:rPr lang="en-US" sz="1200" b="0" i="0" dirty="0">
                <a:solidFill>
                  <a:srgbClr val="0B0B0B"/>
                </a:solidFill>
                <a:effectLst/>
                <a:latin typeface="Calibri" panose="020F0502020204030204" pitchFamily="34" charset="0"/>
                <a:cs typeface="Calibri" panose="020F0502020204030204" pitchFamily="34" charset="0"/>
              </a:rPr>
              <a:t>The </a:t>
            </a:r>
            <a:r>
              <a:rPr lang="en-US" sz="1200" b="1" i="0" dirty="0">
                <a:solidFill>
                  <a:srgbClr val="0B0B0B"/>
                </a:solidFill>
                <a:effectLst/>
                <a:latin typeface="Calibri" panose="020F0502020204030204" pitchFamily="34" charset="0"/>
                <a:cs typeface="Calibri" panose="020F0502020204030204" pitchFamily="34" charset="0"/>
              </a:rPr>
              <a:t>Product Backlog</a:t>
            </a:r>
            <a:r>
              <a:rPr lang="en-US" sz="1200" b="0" i="0" dirty="0">
                <a:solidFill>
                  <a:srgbClr val="0B0B0B"/>
                </a:solidFill>
                <a:effectLst/>
                <a:latin typeface="Calibri" panose="020F0502020204030204" pitchFamily="34" charset="0"/>
                <a:cs typeface="Calibri" panose="020F0502020204030204" pitchFamily="34" charset="0"/>
              </a:rPr>
              <a:t> is the prioritized list of work to be delivered by the Team. </a:t>
            </a:r>
          </a:p>
          <a:p>
            <a:pPr algn="l">
              <a:buFont typeface="Arial" panose="020B0604020202020204" pitchFamily="34" charset="0"/>
              <a:buChar char="•"/>
            </a:pPr>
            <a:r>
              <a:rPr lang="en-US" sz="1200" b="0" i="0" dirty="0">
                <a:solidFill>
                  <a:srgbClr val="0B0B0B"/>
                </a:solidFill>
                <a:effectLst/>
                <a:latin typeface="Calibri" panose="020F0502020204030204" pitchFamily="34" charset="0"/>
                <a:cs typeface="Calibri" panose="020F0502020204030204" pitchFamily="34" charset="0"/>
              </a:rPr>
              <a:t>The </a:t>
            </a:r>
            <a:r>
              <a:rPr lang="en-US" sz="1200" b="1" i="0" dirty="0">
                <a:solidFill>
                  <a:srgbClr val="0B0B0B"/>
                </a:solidFill>
                <a:effectLst/>
                <a:latin typeface="Calibri" panose="020F0502020204030204" pitchFamily="34" charset="0"/>
                <a:cs typeface="Calibri" panose="020F0502020204030204" pitchFamily="34" charset="0"/>
              </a:rPr>
              <a:t>Sprint Backlog</a:t>
            </a:r>
            <a:r>
              <a:rPr lang="en-US" sz="1200" b="0" i="0" dirty="0">
                <a:solidFill>
                  <a:srgbClr val="0B0B0B"/>
                </a:solidFill>
                <a:effectLst/>
                <a:latin typeface="Calibri" panose="020F0502020204030204" pitchFamily="34" charset="0"/>
                <a:cs typeface="Calibri" panose="020F0502020204030204" pitchFamily="34" charset="0"/>
              </a:rPr>
              <a:t> contains the prioritized items that the PO has designated for the Sprint.</a:t>
            </a:r>
          </a:p>
          <a:p>
            <a:pPr algn="l">
              <a:buFont typeface="Arial" panose="020B0604020202020204" pitchFamily="34" charset="0"/>
              <a:buChar char="•"/>
            </a:pPr>
            <a:endParaRPr lang="en-US" sz="1200" dirty="0">
              <a:solidFill>
                <a:srgbClr val="0B0B0B"/>
              </a:solidFill>
              <a:latin typeface="Calibri" panose="020F0502020204030204" pitchFamily="34" charset="0"/>
              <a:cs typeface="Calibri" panose="020F0502020204030204" pitchFamily="34" charset="0"/>
            </a:endParaRPr>
          </a:p>
          <a:p>
            <a:pPr marL="228600" indent="0" algn="l"/>
            <a:r>
              <a:rPr lang="en-US" sz="1400" b="1" i="0" dirty="0">
                <a:solidFill>
                  <a:srgbClr val="0B0B0B"/>
                </a:solidFill>
                <a:effectLst/>
                <a:latin typeface="Calibri" panose="020F0502020204030204" pitchFamily="34" charset="0"/>
                <a:cs typeface="Calibri" panose="020F0502020204030204" pitchFamily="34" charset="0"/>
              </a:rPr>
              <a:t>Scrum Values:</a:t>
            </a:r>
          </a:p>
          <a:p>
            <a:pPr algn="l">
              <a:buFont typeface="Arial" panose="020B0604020202020204" pitchFamily="34" charset="0"/>
              <a:buChar char="•"/>
            </a:pPr>
            <a:r>
              <a:rPr lang="en-US" sz="1200" b="1" i="0" dirty="0">
                <a:solidFill>
                  <a:srgbClr val="0B0B0B"/>
                </a:solidFill>
                <a:effectLst/>
                <a:latin typeface="Calibri" panose="020F0502020204030204" pitchFamily="34" charset="0"/>
                <a:cs typeface="Calibri" panose="020F0502020204030204" pitchFamily="34" charset="0"/>
              </a:rPr>
              <a:t>Focus</a:t>
            </a:r>
            <a:r>
              <a:rPr lang="en-US" sz="1200" b="0" i="0" dirty="0">
                <a:solidFill>
                  <a:srgbClr val="0B0B0B"/>
                </a:solidFill>
                <a:effectLst/>
                <a:latin typeface="Calibri" panose="020F0502020204030204" pitchFamily="34" charset="0"/>
                <a:cs typeface="Calibri" panose="020F0502020204030204" pitchFamily="34" charset="0"/>
              </a:rPr>
              <a:t> - Everyone in the Team focuses on the work to be completed in order to deliver the Sprint goals.</a:t>
            </a:r>
          </a:p>
          <a:p>
            <a:pPr algn="l">
              <a:buFont typeface="Arial" panose="020B0604020202020204" pitchFamily="34" charset="0"/>
              <a:buChar char="•"/>
            </a:pPr>
            <a:r>
              <a:rPr lang="en-US" sz="1200" b="1" i="0" dirty="0">
                <a:solidFill>
                  <a:srgbClr val="0B0B0B"/>
                </a:solidFill>
                <a:effectLst/>
                <a:latin typeface="Calibri" panose="020F0502020204030204" pitchFamily="34" charset="0"/>
                <a:cs typeface="Calibri" panose="020F0502020204030204" pitchFamily="34" charset="0"/>
              </a:rPr>
              <a:t>Courage</a:t>
            </a:r>
            <a:r>
              <a:rPr lang="en-US" sz="1200" b="0" i="0" dirty="0">
                <a:solidFill>
                  <a:srgbClr val="0B0B0B"/>
                </a:solidFill>
                <a:effectLst/>
                <a:latin typeface="Calibri" panose="020F0502020204030204" pitchFamily="34" charset="0"/>
                <a:cs typeface="Calibri" panose="020F0502020204030204" pitchFamily="34" charset="0"/>
              </a:rPr>
              <a:t> - Members of the Team need to have the courage to do what is right to ensure the Sprint goals are met.</a:t>
            </a:r>
          </a:p>
          <a:p>
            <a:pPr algn="l">
              <a:buFont typeface="Arial" panose="020B0604020202020204" pitchFamily="34" charset="0"/>
              <a:buChar char="•"/>
            </a:pPr>
            <a:r>
              <a:rPr lang="en-US" sz="1200" b="1" i="0" dirty="0">
                <a:solidFill>
                  <a:srgbClr val="0B0B0B"/>
                </a:solidFill>
                <a:effectLst/>
                <a:latin typeface="Calibri" panose="020F0502020204030204" pitchFamily="34" charset="0"/>
                <a:cs typeface="Calibri" panose="020F0502020204030204" pitchFamily="34" charset="0"/>
              </a:rPr>
              <a:t>Openness</a:t>
            </a:r>
            <a:r>
              <a:rPr lang="en-US" sz="1200" b="0" i="0" dirty="0">
                <a:solidFill>
                  <a:srgbClr val="0B0B0B"/>
                </a:solidFill>
                <a:effectLst/>
                <a:latin typeface="Calibri" panose="020F0502020204030204" pitchFamily="34" charset="0"/>
                <a:cs typeface="Calibri" panose="020F0502020204030204" pitchFamily="34" charset="0"/>
              </a:rPr>
              <a:t> - The Team and its stakeholders agree to a culture of openness.</a:t>
            </a:r>
          </a:p>
          <a:p>
            <a:pPr algn="l">
              <a:buFont typeface="Arial" panose="020B0604020202020204" pitchFamily="34" charset="0"/>
              <a:buChar char="•"/>
            </a:pPr>
            <a:r>
              <a:rPr lang="en-US" sz="1200" b="1" i="0" dirty="0">
                <a:solidFill>
                  <a:srgbClr val="0B0B0B"/>
                </a:solidFill>
                <a:effectLst/>
                <a:latin typeface="Calibri" panose="020F0502020204030204" pitchFamily="34" charset="0"/>
                <a:cs typeface="Calibri" panose="020F0502020204030204" pitchFamily="34" charset="0"/>
              </a:rPr>
              <a:t>Commitment</a:t>
            </a:r>
            <a:r>
              <a:rPr lang="en-US" sz="1200" b="0" i="0" dirty="0">
                <a:solidFill>
                  <a:srgbClr val="0B0B0B"/>
                </a:solidFill>
                <a:effectLst/>
                <a:latin typeface="Calibri" panose="020F0502020204030204" pitchFamily="34" charset="0"/>
                <a:cs typeface="Calibri" panose="020F0502020204030204" pitchFamily="34" charset="0"/>
              </a:rPr>
              <a:t> - Commitments build trust among the Agile Team members, as well as with the business users and leaders.</a:t>
            </a:r>
          </a:p>
          <a:p>
            <a:pPr algn="l">
              <a:buFont typeface="Arial" panose="020B0604020202020204" pitchFamily="34" charset="0"/>
              <a:buChar char="•"/>
            </a:pPr>
            <a:r>
              <a:rPr lang="en-US" sz="1200" b="1" i="0" dirty="0">
                <a:solidFill>
                  <a:srgbClr val="0B0B0B"/>
                </a:solidFill>
                <a:effectLst/>
                <a:latin typeface="Calibri" panose="020F0502020204030204" pitchFamily="34" charset="0"/>
                <a:cs typeface="Calibri" panose="020F0502020204030204" pitchFamily="34" charset="0"/>
              </a:rPr>
              <a:t>Respect</a:t>
            </a:r>
            <a:r>
              <a:rPr lang="en-US" sz="1200" b="0" i="0" dirty="0">
                <a:solidFill>
                  <a:srgbClr val="0B0B0B"/>
                </a:solidFill>
                <a:effectLst/>
                <a:latin typeface="Calibri" panose="020F0502020204030204" pitchFamily="34" charset="0"/>
                <a:cs typeface="Calibri" panose="020F0502020204030204" pitchFamily="34" charset="0"/>
              </a:rPr>
              <a:t> - Respect is key in Scrum for a high-achieving Agile Team.</a:t>
            </a:r>
          </a:p>
          <a:p>
            <a:endParaRPr lang="en-AE" dirty="0"/>
          </a:p>
        </p:txBody>
      </p:sp>
      <p:pic>
        <p:nvPicPr>
          <p:cNvPr id="7" name="Picture 6" descr="A diagram of a scrum&#10;&#10;Description automatically generated">
            <a:extLst>
              <a:ext uri="{FF2B5EF4-FFF2-40B4-BE49-F238E27FC236}">
                <a16:creationId xmlns:a16="http://schemas.microsoft.com/office/drawing/2014/main" id="{C8C854DB-3F21-833D-A011-25AAC2120F13}"/>
              </a:ext>
            </a:extLst>
          </p:cNvPr>
          <p:cNvPicPr>
            <a:picLocks noChangeAspect="1"/>
          </p:cNvPicPr>
          <p:nvPr/>
        </p:nvPicPr>
        <p:blipFill>
          <a:blip r:embed="rId2"/>
          <a:stretch>
            <a:fillRect/>
          </a:stretch>
        </p:blipFill>
        <p:spPr>
          <a:xfrm>
            <a:off x="4345300" y="100852"/>
            <a:ext cx="4432086" cy="3384502"/>
          </a:xfrm>
          <a:prstGeom prst="rect">
            <a:avLst/>
          </a:prstGeom>
        </p:spPr>
      </p:pic>
      <p:sp>
        <p:nvSpPr>
          <p:cNvPr id="9" name="Rectangle 8">
            <a:extLst>
              <a:ext uri="{FF2B5EF4-FFF2-40B4-BE49-F238E27FC236}">
                <a16:creationId xmlns:a16="http://schemas.microsoft.com/office/drawing/2014/main" id="{D069D280-0EBE-B4AF-F57D-288E3E1809BE}"/>
              </a:ext>
            </a:extLst>
          </p:cNvPr>
          <p:cNvSpPr/>
          <p:nvPr/>
        </p:nvSpPr>
        <p:spPr>
          <a:xfrm>
            <a:off x="5345206" y="3553386"/>
            <a:ext cx="2756647" cy="773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hlinkClick r:id="rId3"/>
              </a:rPr>
              <a:t>SCRUM - ECLEE | European Center for Leadership and Entrepreneurship Education</a:t>
            </a:r>
            <a:endParaRPr lang="en-AE" sz="800" dirty="0"/>
          </a:p>
        </p:txBody>
      </p:sp>
    </p:spTree>
    <p:extLst>
      <p:ext uri="{BB962C8B-B14F-4D97-AF65-F5344CB8AC3E}">
        <p14:creationId xmlns:p14="http://schemas.microsoft.com/office/powerpoint/2010/main" val="2731900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DCE61-AF11-DF52-9AAC-556D959BA48F}"/>
              </a:ext>
            </a:extLst>
          </p:cNvPr>
          <p:cNvSpPr>
            <a:spLocks noGrp="1"/>
          </p:cNvSpPr>
          <p:nvPr>
            <p:ph type="title"/>
          </p:nvPr>
        </p:nvSpPr>
        <p:spPr>
          <a:xfrm>
            <a:off x="457200" y="110810"/>
            <a:ext cx="8229600" cy="595200"/>
          </a:xfrm>
        </p:spPr>
        <p:txBody>
          <a:bodyPr/>
          <a:lstStyle/>
          <a:p>
            <a:r>
              <a:rPr lang="en-US" dirty="0"/>
              <a:t>Kanban</a:t>
            </a:r>
            <a:endParaRPr lang="en-AE" dirty="0"/>
          </a:p>
        </p:txBody>
      </p:sp>
      <p:sp>
        <p:nvSpPr>
          <p:cNvPr id="5" name="Text Placeholder 4">
            <a:extLst>
              <a:ext uri="{FF2B5EF4-FFF2-40B4-BE49-F238E27FC236}">
                <a16:creationId xmlns:a16="http://schemas.microsoft.com/office/drawing/2014/main" id="{66D33368-8DC6-9B7F-01AB-913EDC043988}"/>
              </a:ext>
            </a:extLst>
          </p:cNvPr>
          <p:cNvSpPr>
            <a:spLocks noGrp="1"/>
          </p:cNvSpPr>
          <p:nvPr>
            <p:ph type="body" idx="3"/>
          </p:nvPr>
        </p:nvSpPr>
        <p:spPr>
          <a:xfrm>
            <a:off x="457200" y="844598"/>
            <a:ext cx="8229600" cy="4188092"/>
          </a:xfrm>
        </p:spPr>
        <p:txBody>
          <a:bodyPr/>
          <a:lstStyle/>
          <a:p>
            <a:r>
              <a:rPr lang="en-US" sz="1200" b="1" dirty="0">
                <a:solidFill>
                  <a:schemeClr val="tx2">
                    <a:lumMod val="10000"/>
                  </a:schemeClr>
                </a:solidFill>
                <a:latin typeface="Calibri" panose="020F0502020204030204" pitchFamily="34" charset="0"/>
                <a:cs typeface="Calibri" panose="020F0502020204030204" pitchFamily="34" charset="0"/>
              </a:rPr>
              <a:t>Kanban: </a:t>
            </a:r>
            <a:r>
              <a:rPr lang="en-US" sz="1200" dirty="0">
                <a:solidFill>
                  <a:schemeClr val="tx2">
                    <a:lumMod val="10000"/>
                  </a:schemeClr>
                </a:solidFill>
                <a:latin typeface="Calibri" panose="020F0502020204030204" pitchFamily="34" charset="0"/>
                <a:cs typeface="Calibri" panose="020F0502020204030204" pitchFamily="34" charset="0"/>
              </a:rPr>
              <a:t>Its origins in lean product development for managing and improving work processes.</a:t>
            </a:r>
          </a:p>
          <a:p>
            <a:r>
              <a:rPr lang="en-US" sz="1200" b="1" dirty="0">
                <a:solidFill>
                  <a:schemeClr val="tx2">
                    <a:lumMod val="10000"/>
                  </a:schemeClr>
                </a:solidFill>
                <a:latin typeface="Calibri" panose="020F0502020204030204" pitchFamily="34" charset="0"/>
                <a:cs typeface="Calibri" panose="020F0502020204030204" pitchFamily="34" charset="0"/>
              </a:rPr>
              <a:t>Principles of Kanban: </a:t>
            </a:r>
            <a:r>
              <a:rPr lang="en-US" sz="1200" dirty="0">
                <a:solidFill>
                  <a:schemeClr val="tx2">
                    <a:lumMod val="10000"/>
                  </a:schemeClr>
                </a:solidFill>
                <a:latin typeface="Calibri" panose="020F0502020204030204" pitchFamily="34" charset="0"/>
                <a:cs typeface="Calibri" panose="020F0502020204030204" pitchFamily="34" charset="0"/>
              </a:rPr>
              <a:t>is a lightweight Agile framework with 5 Principles</a:t>
            </a:r>
          </a:p>
          <a:p>
            <a:pPr>
              <a:buFont typeface="Courier New" panose="02070309020205020404" pitchFamily="49" charset="0"/>
              <a:buChar char="o"/>
            </a:pPr>
            <a:r>
              <a:rPr lang="en-US" sz="1200" dirty="0">
                <a:solidFill>
                  <a:schemeClr val="tx2">
                    <a:lumMod val="10000"/>
                  </a:schemeClr>
                </a:solidFill>
                <a:latin typeface="Calibri" panose="020F0502020204030204" pitchFamily="34" charset="0"/>
                <a:cs typeface="Calibri" panose="020F0502020204030204" pitchFamily="34" charset="0"/>
              </a:rPr>
              <a:t>     Visualize the flow</a:t>
            </a:r>
          </a:p>
          <a:p>
            <a:pPr>
              <a:buFont typeface="Courier New" panose="02070309020205020404" pitchFamily="49" charset="0"/>
              <a:buChar char="o"/>
            </a:pPr>
            <a:r>
              <a:rPr lang="en-US" sz="1200" dirty="0">
                <a:solidFill>
                  <a:schemeClr val="tx2">
                    <a:lumMod val="10000"/>
                  </a:schemeClr>
                </a:solidFill>
                <a:latin typeface="Calibri" panose="020F0502020204030204" pitchFamily="34" charset="0"/>
                <a:cs typeface="Calibri" panose="020F0502020204030204" pitchFamily="34" charset="0"/>
              </a:rPr>
              <a:t>     Limit work in progress</a:t>
            </a:r>
          </a:p>
          <a:p>
            <a:pPr>
              <a:buFont typeface="Courier New" panose="02070309020205020404" pitchFamily="49" charset="0"/>
              <a:buChar char="o"/>
            </a:pPr>
            <a:r>
              <a:rPr lang="en-US" sz="1200" dirty="0">
                <a:solidFill>
                  <a:schemeClr val="tx2">
                    <a:lumMod val="10000"/>
                  </a:schemeClr>
                </a:solidFill>
                <a:latin typeface="Calibri" panose="020F0502020204030204" pitchFamily="34" charset="0"/>
                <a:cs typeface="Calibri" panose="020F0502020204030204" pitchFamily="34" charset="0"/>
              </a:rPr>
              <a:t>    manage the flow</a:t>
            </a:r>
          </a:p>
          <a:p>
            <a:pPr>
              <a:buFont typeface="Courier New" panose="02070309020205020404" pitchFamily="49" charset="0"/>
              <a:buChar char="o"/>
            </a:pPr>
            <a:r>
              <a:rPr lang="en-US" sz="1200" dirty="0">
                <a:solidFill>
                  <a:schemeClr val="tx2">
                    <a:lumMod val="10000"/>
                  </a:schemeClr>
                </a:solidFill>
                <a:latin typeface="Calibri" panose="020F0502020204030204" pitchFamily="34" charset="0"/>
                <a:cs typeface="Calibri" panose="020F0502020204030204" pitchFamily="34" charset="0"/>
              </a:rPr>
              <a:t>    Make policies explicit</a:t>
            </a:r>
          </a:p>
          <a:p>
            <a:pPr>
              <a:buFont typeface="Courier New" panose="02070309020205020404" pitchFamily="49" charset="0"/>
              <a:buChar char="o"/>
            </a:pPr>
            <a:r>
              <a:rPr lang="en-US" sz="1200" dirty="0">
                <a:solidFill>
                  <a:schemeClr val="tx2">
                    <a:lumMod val="10000"/>
                  </a:schemeClr>
                </a:solidFill>
                <a:latin typeface="Calibri" panose="020F0502020204030204" pitchFamily="34" charset="0"/>
                <a:cs typeface="Calibri" panose="020F0502020204030204" pitchFamily="34" charset="0"/>
              </a:rPr>
              <a:t>    Improve Collaboratively.</a:t>
            </a:r>
          </a:p>
          <a:p>
            <a:pPr marL="228600" indent="0"/>
            <a:r>
              <a:rPr lang="en-US" sz="1200" b="1" dirty="0">
                <a:solidFill>
                  <a:schemeClr val="tx2">
                    <a:lumMod val="10000"/>
                  </a:schemeClr>
                </a:solidFill>
                <a:latin typeface="Calibri" panose="020F0502020204030204" pitchFamily="34" charset="0"/>
                <a:cs typeface="Calibri" panose="020F0502020204030204" pitchFamily="34" charset="0"/>
              </a:rPr>
              <a:t>Kanban Roles: </a:t>
            </a:r>
            <a:r>
              <a:rPr lang="en-US" sz="1200" dirty="0">
                <a:solidFill>
                  <a:schemeClr val="tx2">
                    <a:lumMod val="10000"/>
                  </a:schemeClr>
                </a:solidFill>
                <a:latin typeface="Calibri" panose="020F0502020204030204" pitchFamily="34" charset="0"/>
                <a:cs typeface="Calibri" panose="020F0502020204030204" pitchFamily="34" charset="0"/>
              </a:rPr>
              <a:t>doesn’t prescribe specific roles.</a:t>
            </a:r>
          </a:p>
          <a:p>
            <a:pPr marL="228600" indent="0"/>
            <a:endParaRPr lang="en-US" sz="1200" dirty="0">
              <a:solidFill>
                <a:schemeClr val="tx2">
                  <a:lumMod val="10000"/>
                </a:schemeClr>
              </a:solidFill>
              <a:latin typeface="Calibri" panose="020F0502020204030204" pitchFamily="34" charset="0"/>
              <a:cs typeface="Calibri" panose="020F0502020204030204" pitchFamily="34" charset="0"/>
            </a:endParaRPr>
          </a:p>
          <a:p>
            <a:pPr marL="228600" indent="0"/>
            <a:r>
              <a:rPr lang="en-US" sz="1200" b="1" dirty="0">
                <a:solidFill>
                  <a:schemeClr val="tx2">
                    <a:lumMod val="10000"/>
                  </a:schemeClr>
                </a:solidFill>
                <a:latin typeface="Calibri" panose="020F0502020204030204" pitchFamily="34" charset="0"/>
                <a:cs typeface="Calibri" panose="020F0502020204030204" pitchFamily="34" charset="0"/>
              </a:rPr>
              <a:t>Kanban Event: </a:t>
            </a:r>
            <a:r>
              <a:rPr lang="en-US" sz="1200" dirty="0">
                <a:solidFill>
                  <a:schemeClr val="tx2">
                    <a:lumMod val="10000"/>
                  </a:schemeClr>
                </a:solidFill>
                <a:latin typeface="Calibri" panose="020F0502020204030204" pitchFamily="34" charset="0"/>
                <a:cs typeface="Calibri" panose="020F0502020204030204" pitchFamily="34" charset="0"/>
              </a:rPr>
              <a:t>The events are  simplified and articulated in 4 events that align with 4 of the scrum event :</a:t>
            </a:r>
          </a:p>
          <a:p>
            <a:pPr marL="228600" indent="0"/>
            <a:r>
              <a:rPr lang="en-US" sz="1200" dirty="0">
                <a:solidFill>
                  <a:schemeClr val="tx2">
                    <a:lumMod val="10000"/>
                  </a:schemeClr>
                </a:solidFill>
                <a:latin typeface="Calibri" panose="020F0502020204030204" pitchFamily="34" charset="0"/>
                <a:cs typeface="Calibri" panose="020F0502020204030204" pitchFamily="34" charset="0"/>
              </a:rPr>
              <a:t>      Project vision, Daily Stand Up, Review/Demo, and Release Planning.</a:t>
            </a:r>
          </a:p>
          <a:p>
            <a:pPr marL="228600" indent="0"/>
            <a:r>
              <a:rPr lang="en-US" sz="1200" b="1" dirty="0">
                <a:solidFill>
                  <a:schemeClr val="tx2">
                    <a:lumMod val="10000"/>
                  </a:schemeClr>
                </a:solidFill>
                <a:latin typeface="Calibri" panose="020F0502020204030204" pitchFamily="34" charset="0"/>
                <a:cs typeface="Calibri" panose="020F0502020204030204" pitchFamily="34" charset="0"/>
              </a:rPr>
              <a:t>Kanban Artifacts :</a:t>
            </a:r>
          </a:p>
          <a:p>
            <a:pPr algn="l">
              <a:buFont typeface="Arial" panose="020B0604020202020204" pitchFamily="34" charset="0"/>
              <a:buChar char="•"/>
            </a:pPr>
            <a:r>
              <a:rPr lang="en-US" sz="1200" b="1" i="0" dirty="0">
                <a:solidFill>
                  <a:srgbClr val="0B0B0B"/>
                </a:solidFill>
                <a:effectLst/>
                <a:latin typeface="Calibri" panose="020F0502020204030204" pitchFamily="34" charset="0"/>
                <a:cs typeface="Calibri" panose="020F0502020204030204" pitchFamily="34" charset="0"/>
              </a:rPr>
              <a:t>Kanban Board</a:t>
            </a:r>
            <a:r>
              <a:rPr lang="en-US" sz="1200" b="0" i="0" dirty="0">
                <a:solidFill>
                  <a:srgbClr val="0B0B0B"/>
                </a:solidFill>
                <a:effectLst/>
                <a:latin typeface="Calibri" panose="020F0502020204030204" pitchFamily="34" charset="0"/>
                <a:cs typeface="Calibri" panose="020F0502020204030204" pitchFamily="34" charset="0"/>
              </a:rPr>
              <a:t> - A Kanban Board plays a valuable role since it articulates the work items in their various stages of the product development journey.</a:t>
            </a:r>
          </a:p>
          <a:p>
            <a:pPr algn="l">
              <a:buFont typeface="Arial" panose="020B0604020202020204" pitchFamily="34" charset="0"/>
              <a:buChar char="•"/>
            </a:pPr>
            <a:r>
              <a:rPr lang="en-US" sz="1200" b="1" i="0" dirty="0">
                <a:solidFill>
                  <a:srgbClr val="0B0B0B"/>
                </a:solidFill>
                <a:effectLst/>
                <a:latin typeface="Calibri" panose="020F0502020204030204" pitchFamily="34" charset="0"/>
                <a:cs typeface="Calibri" panose="020F0502020204030204" pitchFamily="34" charset="0"/>
              </a:rPr>
              <a:t>Cumulative Flow Diagram</a:t>
            </a:r>
            <a:r>
              <a:rPr lang="en-US" sz="1200" b="0" i="0" dirty="0">
                <a:solidFill>
                  <a:srgbClr val="0B0B0B"/>
                </a:solidFill>
                <a:effectLst/>
                <a:latin typeface="Calibri" panose="020F0502020204030204" pitchFamily="34" charset="0"/>
                <a:cs typeface="Calibri" panose="020F0502020204030204" pitchFamily="34" charset="0"/>
              </a:rPr>
              <a:t> - A Cumulative Flow Diagram shows the total amount of WIP and how quickly projects are being completed.</a:t>
            </a:r>
          </a:p>
          <a:p>
            <a:pPr marL="228600" indent="0"/>
            <a:endParaRPr lang="en-US" sz="1200" b="1" dirty="0">
              <a:latin typeface="Calibri" panose="020F0502020204030204" pitchFamily="34" charset="0"/>
              <a:cs typeface="Calibri" panose="020F0502020204030204" pitchFamily="34" charset="0"/>
            </a:endParaRPr>
          </a:p>
        </p:txBody>
      </p:sp>
      <p:pic>
        <p:nvPicPr>
          <p:cNvPr id="7" name="Picture 6" descr="A group of hands working on a kanban board&#10;&#10;Description automatically generated">
            <a:extLst>
              <a:ext uri="{FF2B5EF4-FFF2-40B4-BE49-F238E27FC236}">
                <a16:creationId xmlns:a16="http://schemas.microsoft.com/office/drawing/2014/main" id="{C220AC8D-0FC8-58BA-24D8-948440F117F5}"/>
              </a:ext>
            </a:extLst>
          </p:cNvPr>
          <p:cNvPicPr>
            <a:picLocks noChangeAspect="1"/>
          </p:cNvPicPr>
          <p:nvPr/>
        </p:nvPicPr>
        <p:blipFill>
          <a:blip r:embed="rId2"/>
          <a:stretch>
            <a:fillRect/>
          </a:stretch>
        </p:blipFill>
        <p:spPr>
          <a:xfrm>
            <a:off x="5228463" y="1170432"/>
            <a:ext cx="3683100" cy="2060448"/>
          </a:xfrm>
          <a:prstGeom prst="rect">
            <a:avLst/>
          </a:prstGeom>
        </p:spPr>
      </p:pic>
    </p:spTree>
    <p:extLst>
      <p:ext uri="{BB962C8B-B14F-4D97-AF65-F5344CB8AC3E}">
        <p14:creationId xmlns:p14="http://schemas.microsoft.com/office/powerpoint/2010/main" val="2410561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A1F95-42C7-F576-EC9B-F4F7BA2A14E5}"/>
              </a:ext>
            </a:extLst>
          </p:cNvPr>
          <p:cNvSpPr>
            <a:spLocks noGrp="1"/>
          </p:cNvSpPr>
          <p:nvPr>
            <p:ph type="title"/>
          </p:nvPr>
        </p:nvSpPr>
        <p:spPr/>
        <p:txBody>
          <a:bodyPr/>
          <a:lstStyle/>
          <a:p>
            <a:r>
              <a:rPr lang="en-US" dirty="0"/>
              <a:t>XP Framework</a:t>
            </a:r>
            <a:endParaRPr lang="en-AE" dirty="0"/>
          </a:p>
        </p:txBody>
      </p:sp>
      <p:sp>
        <p:nvSpPr>
          <p:cNvPr id="5" name="Text Placeholder 4">
            <a:extLst>
              <a:ext uri="{FF2B5EF4-FFF2-40B4-BE49-F238E27FC236}">
                <a16:creationId xmlns:a16="http://schemas.microsoft.com/office/drawing/2014/main" id="{2DC2A736-645E-493B-0237-DE1159DD2D1D}"/>
              </a:ext>
            </a:extLst>
          </p:cNvPr>
          <p:cNvSpPr>
            <a:spLocks noGrp="1"/>
          </p:cNvSpPr>
          <p:nvPr>
            <p:ph type="body" idx="3"/>
          </p:nvPr>
        </p:nvSpPr>
        <p:spPr>
          <a:xfrm>
            <a:off x="457200" y="900000"/>
            <a:ext cx="8229600" cy="3673677"/>
          </a:xfrm>
        </p:spPr>
        <p:txBody>
          <a:bodyPr/>
          <a:lstStyle/>
          <a:p>
            <a:r>
              <a:rPr lang="en-US" sz="1400" b="1" dirty="0">
                <a:solidFill>
                  <a:schemeClr val="tx2">
                    <a:lumMod val="10000"/>
                  </a:schemeClr>
                </a:solidFill>
                <a:latin typeface="Calibri" panose="020F0502020204030204" pitchFamily="34" charset="0"/>
                <a:cs typeface="Calibri" panose="020F0502020204030204" pitchFamily="34" charset="0"/>
              </a:rPr>
              <a:t>XP: </a:t>
            </a:r>
            <a:r>
              <a:rPr lang="en-US" sz="1200" dirty="0">
                <a:solidFill>
                  <a:schemeClr val="tx2">
                    <a:lumMod val="10000"/>
                  </a:schemeClr>
                </a:solidFill>
                <a:latin typeface="Calibri" panose="020F0502020204030204" pitchFamily="34" charset="0"/>
                <a:cs typeface="Calibri" panose="020F0502020204030204" pitchFamily="34" charset="0"/>
              </a:rPr>
              <a:t>Extreme Programming is an Agile framework focused on software development, and has a strong focus on technical excellence and best practices in software development.</a:t>
            </a:r>
          </a:p>
          <a:p>
            <a:r>
              <a:rPr lang="en-US" sz="1200" b="1" dirty="0">
                <a:solidFill>
                  <a:schemeClr val="tx2">
                    <a:lumMod val="10000"/>
                  </a:schemeClr>
                </a:solidFill>
                <a:latin typeface="Calibri" panose="020F0502020204030204" pitchFamily="34" charset="0"/>
                <a:cs typeface="Calibri" panose="020F0502020204030204" pitchFamily="34" charset="0"/>
              </a:rPr>
              <a:t>XP roles: </a:t>
            </a:r>
            <a:r>
              <a:rPr lang="en-US" sz="1200" dirty="0">
                <a:solidFill>
                  <a:schemeClr val="tx2">
                    <a:lumMod val="10000"/>
                  </a:schemeClr>
                </a:solidFill>
                <a:latin typeface="Calibri" panose="020F0502020204030204" pitchFamily="34" charset="0"/>
                <a:cs typeface="Calibri" panose="020F0502020204030204" pitchFamily="34" charset="0"/>
              </a:rPr>
              <a:t>includes four roles</a:t>
            </a:r>
          </a:p>
          <a:p>
            <a:r>
              <a:rPr lang="en-US" sz="1200" dirty="0">
                <a:solidFill>
                  <a:schemeClr val="tx2">
                    <a:lumMod val="10000"/>
                  </a:schemeClr>
                </a:solidFill>
                <a:latin typeface="Calibri" panose="020F0502020204030204" pitchFamily="34" charset="0"/>
                <a:cs typeface="Calibri" panose="020F0502020204030204" pitchFamily="34" charset="0"/>
              </a:rPr>
              <a:t>   - Customer, Tester, Coach, and Programmer.</a:t>
            </a:r>
          </a:p>
          <a:p>
            <a:pPr marL="228600" indent="0" algn="l"/>
            <a:r>
              <a:rPr lang="en-US" sz="1200" b="1" dirty="0">
                <a:solidFill>
                  <a:schemeClr val="tx2">
                    <a:lumMod val="10000"/>
                  </a:schemeClr>
                </a:solidFill>
                <a:latin typeface="Calibri" panose="020F0502020204030204" pitchFamily="34" charset="0"/>
                <a:cs typeface="Calibri" panose="020F0502020204030204" pitchFamily="34" charset="0"/>
              </a:rPr>
              <a:t>XP events:</a:t>
            </a:r>
          </a:p>
          <a:p>
            <a:pPr marL="228600" indent="0" algn="l"/>
            <a:r>
              <a:rPr lang="en-US" sz="1200" b="0" i="0" dirty="0">
                <a:solidFill>
                  <a:schemeClr val="tx2">
                    <a:lumMod val="10000"/>
                  </a:schemeClr>
                </a:solidFill>
                <a:effectLst/>
                <a:latin typeface="Calibri" panose="020F0502020204030204" pitchFamily="34" charset="0"/>
                <a:cs typeface="Calibri" panose="020F0502020204030204" pitchFamily="34" charset="0"/>
              </a:rPr>
              <a:t>Iteration Planning, Iteration Review, Iteration Retrospective, Project Vision, Daily Stand Up, and Release Planning.</a:t>
            </a:r>
          </a:p>
          <a:p>
            <a:pPr marL="228600" indent="0" algn="l"/>
            <a:r>
              <a:rPr lang="en-US" sz="1200" b="1" dirty="0">
                <a:solidFill>
                  <a:schemeClr val="tx2">
                    <a:lumMod val="10000"/>
                  </a:schemeClr>
                </a:solidFill>
                <a:latin typeface="Calibri" panose="020F0502020204030204" pitchFamily="34" charset="0"/>
                <a:cs typeface="Calibri" panose="020F0502020204030204" pitchFamily="34" charset="0"/>
              </a:rPr>
              <a:t>XP values: </a:t>
            </a:r>
            <a:r>
              <a:rPr lang="en-US" sz="1200" dirty="0">
                <a:solidFill>
                  <a:schemeClr val="tx2">
                    <a:lumMod val="10000"/>
                  </a:schemeClr>
                </a:solidFill>
                <a:latin typeface="Calibri" panose="020F0502020204030204" pitchFamily="34" charset="0"/>
                <a:cs typeface="Calibri" panose="020F0502020204030204" pitchFamily="34" charset="0"/>
              </a:rPr>
              <a:t>there are 5 XP core Values simplicity, communication, feedback, courage, and respect.</a:t>
            </a:r>
            <a:endParaRPr lang="en-US" sz="1200" b="0" i="0" dirty="0">
              <a:solidFill>
                <a:schemeClr val="tx2">
                  <a:lumMod val="10000"/>
                </a:schemeClr>
              </a:solidFill>
              <a:effectLst/>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AE"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1415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457200" y="1876350"/>
            <a:ext cx="8229600" cy="13908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4200"/>
              <a:t>Part 2: The Optimal Agile Framework for WorldVisitz</a:t>
            </a:r>
            <a:endParaRPr sz="4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EE56-BE7F-D08C-6E62-A374416205E8}"/>
              </a:ext>
            </a:extLst>
          </p:cNvPr>
          <p:cNvSpPr>
            <a:spLocks noGrp="1"/>
          </p:cNvSpPr>
          <p:nvPr>
            <p:ph type="title"/>
          </p:nvPr>
        </p:nvSpPr>
        <p:spPr>
          <a:xfrm>
            <a:off x="457200" y="304799"/>
            <a:ext cx="8229600" cy="1201271"/>
          </a:xfrm>
        </p:spPr>
        <p:txBody>
          <a:bodyPr/>
          <a:lstStyle/>
          <a:p>
            <a:pPr algn="ctr"/>
            <a:r>
              <a:rPr lang="en-US" sz="1800" dirty="0"/>
              <a:t>The recommended Agile Framework for </a:t>
            </a:r>
            <a:r>
              <a:rPr lang="en-US" sz="1800" dirty="0" err="1"/>
              <a:t>WorldVisitz</a:t>
            </a:r>
            <a:r>
              <a:rPr lang="en-US" sz="1800" dirty="0"/>
              <a:t> is </a:t>
            </a:r>
            <a:br>
              <a:rPr lang="en-US" sz="1800" dirty="0"/>
            </a:br>
            <a:r>
              <a:rPr lang="en-US" sz="1800" dirty="0"/>
              <a:t> </a:t>
            </a:r>
            <a:r>
              <a:rPr lang="en-US" sz="1800" b="1" dirty="0"/>
              <a:t>Scrum</a:t>
            </a:r>
            <a:endParaRPr lang="en-AE" sz="1800" b="1" dirty="0"/>
          </a:p>
        </p:txBody>
      </p:sp>
      <p:pic>
        <p:nvPicPr>
          <p:cNvPr id="3" name="Picture 2" descr="A diagram of a scrum method&#10;&#10;Description automatically generated">
            <a:extLst>
              <a:ext uri="{FF2B5EF4-FFF2-40B4-BE49-F238E27FC236}">
                <a16:creationId xmlns:a16="http://schemas.microsoft.com/office/drawing/2014/main" id="{233F0C3B-C50A-E695-CE12-5F31DF978241}"/>
              </a:ext>
            </a:extLst>
          </p:cNvPr>
          <p:cNvPicPr>
            <a:picLocks noChangeAspect="1"/>
          </p:cNvPicPr>
          <p:nvPr/>
        </p:nvPicPr>
        <p:blipFill>
          <a:blip r:embed="rId2"/>
          <a:stretch>
            <a:fillRect/>
          </a:stretch>
        </p:blipFill>
        <p:spPr>
          <a:xfrm>
            <a:off x="1183953" y="905434"/>
            <a:ext cx="5765485" cy="4197274"/>
          </a:xfrm>
          <a:prstGeom prst="rect">
            <a:avLst/>
          </a:prstGeom>
        </p:spPr>
      </p:pic>
      <p:sp>
        <p:nvSpPr>
          <p:cNvPr id="6" name="Rectangle 5">
            <a:extLst>
              <a:ext uri="{FF2B5EF4-FFF2-40B4-BE49-F238E27FC236}">
                <a16:creationId xmlns:a16="http://schemas.microsoft.com/office/drawing/2014/main" id="{5E8116F7-281E-C356-EBB5-5C8002DBD64A}"/>
              </a:ext>
            </a:extLst>
          </p:cNvPr>
          <p:cNvSpPr/>
          <p:nvPr/>
        </p:nvSpPr>
        <p:spPr>
          <a:xfrm>
            <a:off x="6783306" y="4838701"/>
            <a:ext cx="1176741" cy="2640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err="1">
                <a:hlinkClick r:id="rId3"/>
              </a:rPr>
              <a:t>BV.studio</a:t>
            </a:r>
            <a:endParaRPr lang="en-AE" sz="800" dirty="0"/>
          </a:p>
        </p:txBody>
      </p:sp>
    </p:spTree>
    <p:extLst>
      <p:ext uri="{BB962C8B-B14F-4D97-AF65-F5344CB8AC3E}">
        <p14:creationId xmlns:p14="http://schemas.microsoft.com/office/powerpoint/2010/main" val="333171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24FB731-1582-0DF0-918F-05B3A3D78F68}"/>
              </a:ext>
            </a:extLst>
          </p:cNvPr>
          <p:cNvSpPr>
            <a:spLocks noGrp="1"/>
          </p:cNvSpPr>
          <p:nvPr>
            <p:ph type="body" idx="3"/>
          </p:nvPr>
        </p:nvSpPr>
        <p:spPr>
          <a:xfrm>
            <a:off x="499872" y="1048512"/>
            <a:ext cx="8186928" cy="3525165"/>
          </a:xfrm>
        </p:spPr>
        <p:txBody>
          <a:bodyPr/>
          <a:lstStyle/>
          <a:p>
            <a:r>
              <a:rPr lang="en-US" dirty="0"/>
              <a:t>The Scrum Framework is the most suitable approach as a management method for </a:t>
            </a:r>
            <a:r>
              <a:rPr lang="en-US" dirty="0" err="1"/>
              <a:t>WorldVisitz</a:t>
            </a:r>
            <a:r>
              <a:rPr lang="en-US" dirty="0"/>
              <a:t> company. It can help the company to adapt the market change condition and deliver high-quality product features to meet the customer needs. Scrum provided clearly described roles and responsibilities for the team and promotes continuous improvement and collaboration between team members, and collects customer feedback in an iterative way. </a:t>
            </a:r>
            <a:endParaRPr lang="en-AE" dirty="0"/>
          </a:p>
        </p:txBody>
      </p:sp>
    </p:spTree>
    <p:extLst>
      <p:ext uri="{BB962C8B-B14F-4D97-AF65-F5344CB8AC3E}">
        <p14:creationId xmlns:p14="http://schemas.microsoft.com/office/powerpoint/2010/main" val="3261946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A2F367-380F-8523-675F-8A9ECB2B04B4}"/>
              </a:ext>
            </a:extLst>
          </p:cNvPr>
          <p:cNvSpPr>
            <a:spLocks noGrp="1"/>
          </p:cNvSpPr>
          <p:nvPr>
            <p:ph type="title"/>
          </p:nvPr>
        </p:nvSpPr>
        <p:spPr>
          <a:xfrm>
            <a:off x="457200" y="304800"/>
            <a:ext cx="8229600" cy="670560"/>
          </a:xfrm>
        </p:spPr>
        <p:txBody>
          <a:bodyPr/>
          <a:lstStyle/>
          <a:p>
            <a:pPr algn="ctr"/>
            <a:r>
              <a:rPr lang="en-US" sz="3200" b="1" dirty="0"/>
              <a:t>Business challenges </a:t>
            </a:r>
            <a:r>
              <a:rPr lang="en-US" sz="3200" b="1" dirty="0" err="1"/>
              <a:t>WorldVisitz</a:t>
            </a:r>
            <a:r>
              <a:rPr lang="en-US" sz="3200" b="1" dirty="0"/>
              <a:t> Facing</a:t>
            </a:r>
            <a:endParaRPr lang="en-AE" sz="3200" b="1" dirty="0"/>
          </a:p>
        </p:txBody>
      </p:sp>
      <p:graphicFrame>
        <p:nvGraphicFramePr>
          <p:cNvPr id="6" name="Table 6">
            <a:extLst>
              <a:ext uri="{FF2B5EF4-FFF2-40B4-BE49-F238E27FC236}">
                <a16:creationId xmlns:a16="http://schemas.microsoft.com/office/drawing/2014/main" id="{53887EBF-1743-14E5-537A-FD0A8183E132}"/>
              </a:ext>
            </a:extLst>
          </p:cNvPr>
          <p:cNvGraphicFramePr>
            <a:graphicFrameLocks noGrp="1"/>
          </p:cNvGraphicFramePr>
          <p:nvPr>
            <p:extLst>
              <p:ext uri="{D42A27DB-BD31-4B8C-83A1-F6EECF244321}">
                <p14:modId xmlns:p14="http://schemas.microsoft.com/office/powerpoint/2010/main" val="4183754742"/>
              </p:ext>
            </p:extLst>
          </p:nvPr>
        </p:nvGraphicFramePr>
        <p:xfrm>
          <a:off x="548640" y="1005078"/>
          <a:ext cx="8138160" cy="3215259"/>
        </p:xfrm>
        <a:graphic>
          <a:graphicData uri="http://schemas.openxmlformats.org/drawingml/2006/table">
            <a:tbl>
              <a:tblPr firstRow="1" bandRow="1">
                <a:tableStyleId>{5C22544A-7EE6-4342-B048-85BDC9FD1C3A}</a:tableStyleId>
              </a:tblPr>
              <a:tblGrid>
                <a:gridCol w="4069080">
                  <a:extLst>
                    <a:ext uri="{9D8B030D-6E8A-4147-A177-3AD203B41FA5}">
                      <a16:colId xmlns:a16="http://schemas.microsoft.com/office/drawing/2014/main" val="3200582105"/>
                    </a:ext>
                  </a:extLst>
                </a:gridCol>
                <a:gridCol w="4069080">
                  <a:extLst>
                    <a:ext uri="{9D8B030D-6E8A-4147-A177-3AD203B41FA5}">
                      <a16:colId xmlns:a16="http://schemas.microsoft.com/office/drawing/2014/main" val="2056358629"/>
                    </a:ext>
                  </a:extLst>
                </a:gridCol>
              </a:tblGrid>
              <a:tr h="482346">
                <a:tc>
                  <a:txBody>
                    <a:bodyPr/>
                    <a:lstStyle/>
                    <a:p>
                      <a:pPr algn="ctr"/>
                      <a:r>
                        <a:rPr lang="en-US" sz="1800" dirty="0">
                          <a:solidFill>
                            <a:schemeClr val="tx1">
                              <a:lumMod val="50000"/>
                            </a:schemeClr>
                          </a:solidFill>
                        </a:rPr>
                        <a:t>Business Challenges</a:t>
                      </a:r>
                      <a:endParaRPr lang="en-AE" sz="1800" dirty="0">
                        <a:solidFill>
                          <a:schemeClr val="tx1">
                            <a:lumMod val="50000"/>
                          </a:schemeClr>
                        </a:solidFill>
                      </a:endParaRPr>
                    </a:p>
                  </a:txBody>
                  <a:tcPr>
                    <a:lnL w="38100" cap="flat" cmpd="sng" algn="ctr">
                      <a:solidFill>
                        <a:schemeClr val="tx1">
                          <a:lumMod val="50000"/>
                        </a:schemeClr>
                      </a:solidFill>
                      <a:prstDash val="solid"/>
                      <a:round/>
                      <a:headEnd type="none" w="med" len="med"/>
                      <a:tailEnd type="none" w="med" len="med"/>
                    </a:lnL>
                    <a:lnR w="38100" cap="flat" cmpd="sng" algn="ctr">
                      <a:solidFill>
                        <a:schemeClr val="tx1">
                          <a:lumMod val="50000"/>
                        </a:schemeClr>
                      </a:solidFill>
                      <a:prstDash val="solid"/>
                      <a:round/>
                      <a:headEnd type="none" w="med" len="med"/>
                      <a:tailEnd type="none" w="med" len="med"/>
                    </a:lnR>
                    <a:lnT w="38100" cap="flat" cmpd="sng" algn="ctr">
                      <a:solidFill>
                        <a:schemeClr val="tx1">
                          <a:lumMod val="50000"/>
                        </a:schemeClr>
                      </a:solidFill>
                      <a:prstDash val="solid"/>
                      <a:round/>
                      <a:headEnd type="none" w="med" len="med"/>
                      <a:tailEnd type="none" w="med" len="med"/>
                    </a:lnT>
                    <a:lnB w="38100" cap="flat" cmpd="sng" algn="ctr">
                      <a:solidFill>
                        <a:schemeClr val="tx1">
                          <a:lumMod val="50000"/>
                        </a:schemeClr>
                      </a:solidFill>
                      <a:prstDash val="solid"/>
                      <a:round/>
                      <a:headEnd type="none" w="med" len="med"/>
                      <a:tailEnd type="none" w="med" len="med"/>
                    </a:lnB>
                    <a:noFill/>
                  </a:tcPr>
                </a:tc>
                <a:tc>
                  <a:txBody>
                    <a:bodyPr/>
                    <a:lstStyle/>
                    <a:p>
                      <a:pPr algn="ctr"/>
                      <a:r>
                        <a:rPr lang="en-US" sz="2000" dirty="0">
                          <a:solidFill>
                            <a:schemeClr val="tx1">
                              <a:lumMod val="50000"/>
                            </a:schemeClr>
                          </a:solidFill>
                        </a:rPr>
                        <a:t>How Scrum Can Help</a:t>
                      </a:r>
                      <a:endParaRPr lang="en-AE" sz="2000" dirty="0">
                        <a:solidFill>
                          <a:schemeClr val="tx1">
                            <a:lumMod val="50000"/>
                          </a:schemeClr>
                        </a:solidFill>
                      </a:endParaRPr>
                    </a:p>
                  </a:txBody>
                  <a:tcPr>
                    <a:lnL w="38100" cap="flat" cmpd="sng" algn="ctr">
                      <a:solidFill>
                        <a:schemeClr val="tx1">
                          <a:lumMod val="50000"/>
                        </a:schemeClr>
                      </a:solidFill>
                      <a:prstDash val="solid"/>
                      <a:round/>
                      <a:headEnd type="none" w="med" len="med"/>
                      <a:tailEnd type="none" w="med" len="med"/>
                    </a:lnL>
                    <a:lnR w="38100" cap="flat" cmpd="sng" algn="ctr">
                      <a:solidFill>
                        <a:schemeClr val="tx1">
                          <a:lumMod val="50000"/>
                        </a:schemeClr>
                      </a:solidFill>
                      <a:prstDash val="solid"/>
                      <a:round/>
                      <a:headEnd type="none" w="med" len="med"/>
                      <a:tailEnd type="none" w="med" len="med"/>
                    </a:lnR>
                    <a:lnT w="38100" cap="flat" cmpd="sng" algn="ctr">
                      <a:solidFill>
                        <a:schemeClr val="tx1">
                          <a:lumMod val="50000"/>
                        </a:schemeClr>
                      </a:solidFill>
                      <a:prstDash val="solid"/>
                      <a:round/>
                      <a:headEnd type="none" w="med" len="med"/>
                      <a:tailEnd type="none" w="med" len="med"/>
                    </a:lnT>
                    <a:lnB w="38100" cap="flat" cmpd="sng" algn="ctr">
                      <a:solidFill>
                        <a:schemeClr val="tx1">
                          <a:lumMod val="50000"/>
                        </a:schemeClr>
                      </a:solidFill>
                      <a:prstDash val="solid"/>
                      <a:round/>
                      <a:headEnd type="none" w="med" len="med"/>
                      <a:tailEnd type="none" w="med" len="med"/>
                    </a:lnB>
                    <a:noFill/>
                  </a:tcPr>
                </a:tc>
                <a:extLst>
                  <a:ext uri="{0D108BD9-81ED-4DB2-BD59-A6C34878D82A}">
                    <a16:rowId xmlns:a16="http://schemas.microsoft.com/office/drawing/2014/main" val="2463574978"/>
                  </a:ext>
                </a:extLst>
              </a:tr>
              <a:tr h="910971">
                <a:tc>
                  <a:txBody>
                    <a:bodyPr/>
                    <a:lstStyle/>
                    <a:p>
                      <a:r>
                        <a:rPr lang="en-US" sz="1200" dirty="0">
                          <a:solidFill>
                            <a:schemeClr val="tx1">
                              <a:lumMod val="50000"/>
                            </a:schemeClr>
                          </a:solidFill>
                          <a:latin typeface="Calibri" panose="020F0502020204030204" pitchFamily="34" charset="0"/>
                          <a:cs typeface="Calibri" panose="020F0502020204030204" pitchFamily="34" charset="0"/>
                        </a:rPr>
                        <a:t>Lack of collaboration, and communication between team members. </a:t>
                      </a:r>
                      <a:endParaRPr lang="en-AE" sz="1200" dirty="0">
                        <a:solidFill>
                          <a:schemeClr val="tx1">
                            <a:lumMod val="50000"/>
                          </a:schemeClr>
                        </a:solidFill>
                        <a:latin typeface="Calibri" panose="020F0502020204030204" pitchFamily="34" charset="0"/>
                        <a:cs typeface="Calibri" panose="020F0502020204030204" pitchFamily="34" charset="0"/>
                      </a:endParaRPr>
                    </a:p>
                  </a:txBody>
                  <a:tcPr>
                    <a:lnL w="38100" cap="flat" cmpd="sng" algn="ctr">
                      <a:solidFill>
                        <a:schemeClr val="tx1">
                          <a:lumMod val="50000"/>
                        </a:schemeClr>
                      </a:solidFill>
                      <a:prstDash val="solid"/>
                      <a:round/>
                      <a:headEnd type="none" w="med" len="med"/>
                      <a:tailEnd type="none" w="med" len="med"/>
                    </a:lnL>
                    <a:lnR w="38100" cap="flat" cmpd="sng" algn="ctr">
                      <a:solidFill>
                        <a:schemeClr val="tx1">
                          <a:lumMod val="50000"/>
                        </a:schemeClr>
                      </a:solidFill>
                      <a:prstDash val="solid"/>
                      <a:round/>
                      <a:headEnd type="none" w="med" len="med"/>
                      <a:tailEnd type="none" w="med" len="med"/>
                    </a:lnR>
                    <a:lnT w="38100" cap="flat" cmpd="sng" algn="ctr">
                      <a:solidFill>
                        <a:schemeClr val="tx1">
                          <a:lumMod val="50000"/>
                        </a:schemeClr>
                      </a:solidFill>
                      <a:prstDash val="solid"/>
                      <a:round/>
                      <a:headEnd type="none" w="med" len="med"/>
                      <a:tailEnd type="none" w="med" len="med"/>
                    </a:lnT>
                    <a:lnB w="38100" cap="flat" cmpd="sng" algn="ctr">
                      <a:solidFill>
                        <a:schemeClr val="tx1">
                          <a:lumMod val="50000"/>
                        </a:schemeClr>
                      </a:solidFill>
                      <a:prstDash val="solid"/>
                      <a:round/>
                      <a:headEnd type="none" w="med" len="med"/>
                      <a:tailEnd type="none" w="med" len="med"/>
                    </a:lnB>
                    <a:noFill/>
                  </a:tcPr>
                </a:tc>
                <a:tc>
                  <a:txBody>
                    <a:bodyPr/>
                    <a:lstStyle/>
                    <a:p>
                      <a:r>
                        <a:rPr lang="en-US" sz="1200" dirty="0">
                          <a:solidFill>
                            <a:schemeClr val="tx1">
                              <a:lumMod val="50000"/>
                            </a:schemeClr>
                          </a:solidFill>
                          <a:latin typeface="Calibri" panose="020F0502020204030204" pitchFamily="34" charset="0"/>
                          <a:cs typeface="Calibri" panose="020F0502020204030204" pitchFamily="34" charset="0"/>
                        </a:rPr>
                        <a:t>Scrum focuses on collaboration and communication among team members by conducting daily stand-ups, sprint planning, and sprint review meetings. sharing knowledge through retrospective meetings.</a:t>
                      </a:r>
                      <a:endParaRPr lang="en-AE" sz="1200" dirty="0">
                        <a:solidFill>
                          <a:schemeClr val="tx1">
                            <a:lumMod val="50000"/>
                          </a:schemeClr>
                        </a:solidFill>
                        <a:latin typeface="Calibri" panose="020F0502020204030204" pitchFamily="34" charset="0"/>
                        <a:cs typeface="Calibri" panose="020F0502020204030204" pitchFamily="34" charset="0"/>
                      </a:endParaRPr>
                    </a:p>
                  </a:txBody>
                  <a:tcPr>
                    <a:lnL w="38100" cap="flat" cmpd="sng" algn="ctr">
                      <a:solidFill>
                        <a:schemeClr val="tx1">
                          <a:lumMod val="50000"/>
                        </a:schemeClr>
                      </a:solidFill>
                      <a:prstDash val="solid"/>
                      <a:round/>
                      <a:headEnd type="none" w="med" len="med"/>
                      <a:tailEnd type="none" w="med" len="med"/>
                    </a:lnL>
                    <a:lnR w="38100" cap="flat" cmpd="sng" algn="ctr">
                      <a:solidFill>
                        <a:schemeClr val="tx1">
                          <a:lumMod val="50000"/>
                        </a:schemeClr>
                      </a:solidFill>
                      <a:prstDash val="solid"/>
                      <a:round/>
                      <a:headEnd type="none" w="med" len="med"/>
                      <a:tailEnd type="none" w="med" len="med"/>
                    </a:lnR>
                    <a:lnT w="38100" cap="flat" cmpd="sng" algn="ctr">
                      <a:solidFill>
                        <a:schemeClr val="tx1">
                          <a:lumMod val="50000"/>
                        </a:schemeClr>
                      </a:solidFill>
                      <a:prstDash val="solid"/>
                      <a:round/>
                      <a:headEnd type="none" w="med" len="med"/>
                      <a:tailEnd type="none" w="med" len="med"/>
                    </a:lnT>
                    <a:lnB w="38100" cap="flat" cmpd="sng" algn="ctr">
                      <a:solidFill>
                        <a:schemeClr val="tx1">
                          <a:lumMod val="50000"/>
                        </a:schemeClr>
                      </a:solidFill>
                      <a:prstDash val="solid"/>
                      <a:round/>
                      <a:headEnd type="none" w="med" len="med"/>
                      <a:tailEnd type="none" w="med" len="med"/>
                    </a:lnB>
                    <a:noFill/>
                  </a:tcPr>
                </a:tc>
                <a:extLst>
                  <a:ext uri="{0D108BD9-81ED-4DB2-BD59-A6C34878D82A}">
                    <a16:rowId xmlns:a16="http://schemas.microsoft.com/office/drawing/2014/main" val="3197849114"/>
                  </a:ext>
                </a:extLst>
              </a:tr>
              <a:tr h="910971">
                <a:tc>
                  <a:txBody>
                    <a:bodyPr/>
                    <a:lstStyle/>
                    <a:p>
                      <a:r>
                        <a:rPr lang="en-US" sz="1200" dirty="0">
                          <a:solidFill>
                            <a:schemeClr val="tx1">
                              <a:lumMod val="50000"/>
                            </a:schemeClr>
                          </a:solidFill>
                          <a:latin typeface="Calibri" panose="020F0502020204030204" pitchFamily="34" charset="0"/>
                          <a:cs typeface="Calibri" panose="020F0502020204030204" pitchFamily="34" charset="0"/>
                        </a:rPr>
                        <a:t>Traditional management methods that do not support the company’s vision </a:t>
                      </a:r>
                      <a:endParaRPr lang="en-AE" sz="1200" dirty="0">
                        <a:solidFill>
                          <a:schemeClr val="tx1">
                            <a:lumMod val="50000"/>
                          </a:schemeClr>
                        </a:solidFill>
                        <a:latin typeface="Calibri" panose="020F0502020204030204" pitchFamily="34" charset="0"/>
                        <a:cs typeface="Calibri" panose="020F0502020204030204" pitchFamily="34" charset="0"/>
                      </a:endParaRPr>
                    </a:p>
                  </a:txBody>
                  <a:tcPr>
                    <a:lnL w="38100" cap="flat" cmpd="sng" algn="ctr">
                      <a:solidFill>
                        <a:schemeClr val="tx1">
                          <a:lumMod val="50000"/>
                        </a:schemeClr>
                      </a:solidFill>
                      <a:prstDash val="solid"/>
                      <a:round/>
                      <a:headEnd type="none" w="med" len="med"/>
                      <a:tailEnd type="none" w="med" len="med"/>
                    </a:lnL>
                    <a:lnR w="38100" cap="flat" cmpd="sng" algn="ctr">
                      <a:solidFill>
                        <a:schemeClr val="tx1">
                          <a:lumMod val="50000"/>
                        </a:schemeClr>
                      </a:solidFill>
                      <a:prstDash val="solid"/>
                      <a:round/>
                      <a:headEnd type="none" w="med" len="med"/>
                      <a:tailEnd type="none" w="med" len="med"/>
                    </a:lnR>
                    <a:lnT w="38100" cap="flat" cmpd="sng" algn="ctr">
                      <a:solidFill>
                        <a:schemeClr val="tx1">
                          <a:lumMod val="50000"/>
                        </a:schemeClr>
                      </a:solidFill>
                      <a:prstDash val="solid"/>
                      <a:round/>
                      <a:headEnd type="none" w="med" len="med"/>
                      <a:tailEnd type="none" w="med" len="med"/>
                    </a:lnT>
                    <a:lnB w="38100" cap="flat" cmpd="sng" algn="ctr">
                      <a:solidFill>
                        <a:schemeClr val="tx1">
                          <a:lumMod val="50000"/>
                        </a:schemeClr>
                      </a:solidFill>
                      <a:prstDash val="solid"/>
                      <a:round/>
                      <a:headEnd type="none" w="med" len="med"/>
                      <a:tailEnd type="none" w="med" len="med"/>
                    </a:lnB>
                    <a:noFill/>
                  </a:tcPr>
                </a:tc>
                <a:tc>
                  <a:txBody>
                    <a:bodyPr/>
                    <a:lstStyle/>
                    <a:p>
                      <a:r>
                        <a:rPr lang="en-US" sz="1200" dirty="0">
                          <a:solidFill>
                            <a:schemeClr val="tx1">
                              <a:lumMod val="50000"/>
                            </a:schemeClr>
                          </a:solidFill>
                          <a:latin typeface="Calibri" panose="020F0502020204030204" pitchFamily="34" charset="0"/>
                          <a:cs typeface="Calibri" panose="020F0502020204030204" pitchFamily="34" charset="0"/>
                        </a:rPr>
                        <a:t>Scrum works in an iterative and incremental delivery of working software in a short time that allows collecting real customer feedback in the early stage of development that can be translated to customer requirements. </a:t>
                      </a:r>
                      <a:endParaRPr lang="en-AE" sz="1200" dirty="0">
                        <a:solidFill>
                          <a:schemeClr val="tx1">
                            <a:lumMod val="50000"/>
                          </a:schemeClr>
                        </a:solidFill>
                        <a:latin typeface="Calibri" panose="020F0502020204030204" pitchFamily="34" charset="0"/>
                        <a:cs typeface="Calibri" panose="020F0502020204030204" pitchFamily="34" charset="0"/>
                      </a:endParaRPr>
                    </a:p>
                  </a:txBody>
                  <a:tcPr>
                    <a:lnL w="38100" cap="flat" cmpd="sng" algn="ctr">
                      <a:solidFill>
                        <a:schemeClr val="tx1">
                          <a:lumMod val="50000"/>
                        </a:schemeClr>
                      </a:solidFill>
                      <a:prstDash val="solid"/>
                      <a:round/>
                      <a:headEnd type="none" w="med" len="med"/>
                      <a:tailEnd type="none" w="med" len="med"/>
                    </a:lnL>
                    <a:lnR w="38100" cap="flat" cmpd="sng" algn="ctr">
                      <a:solidFill>
                        <a:schemeClr val="tx1">
                          <a:lumMod val="50000"/>
                        </a:schemeClr>
                      </a:solidFill>
                      <a:prstDash val="solid"/>
                      <a:round/>
                      <a:headEnd type="none" w="med" len="med"/>
                      <a:tailEnd type="none" w="med" len="med"/>
                    </a:lnR>
                    <a:lnT w="38100" cap="flat" cmpd="sng" algn="ctr">
                      <a:solidFill>
                        <a:schemeClr val="tx1">
                          <a:lumMod val="50000"/>
                        </a:schemeClr>
                      </a:solidFill>
                      <a:prstDash val="solid"/>
                      <a:round/>
                      <a:headEnd type="none" w="med" len="med"/>
                      <a:tailEnd type="none" w="med" len="med"/>
                    </a:lnT>
                    <a:lnB w="38100" cap="flat" cmpd="sng" algn="ctr">
                      <a:solidFill>
                        <a:schemeClr val="tx1">
                          <a:lumMod val="50000"/>
                        </a:schemeClr>
                      </a:solidFill>
                      <a:prstDash val="solid"/>
                      <a:round/>
                      <a:headEnd type="none" w="med" len="med"/>
                      <a:tailEnd type="none" w="med" len="med"/>
                    </a:lnB>
                    <a:noFill/>
                  </a:tcPr>
                </a:tc>
                <a:extLst>
                  <a:ext uri="{0D108BD9-81ED-4DB2-BD59-A6C34878D82A}">
                    <a16:rowId xmlns:a16="http://schemas.microsoft.com/office/drawing/2014/main" val="3278088564"/>
                  </a:ext>
                </a:extLst>
              </a:tr>
              <a:tr h="910971">
                <a:tc>
                  <a:txBody>
                    <a:bodyPr/>
                    <a:lstStyle/>
                    <a:p>
                      <a:r>
                        <a:rPr lang="en-US" sz="1200" dirty="0">
                          <a:solidFill>
                            <a:schemeClr val="tx1">
                              <a:lumMod val="50000"/>
                            </a:schemeClr>
                          </a:solidFill>
                          <a:latin typeface="Calibri" panose="020F0502020204030204" pitchFamily="34" charset="0"/>
                          <a:cs typeface="Calibri" panose="020F0502020204030204" pitchFamily="34" charset="0"/>
                        </a:rPr>
                        <a:t>Lack of knowledge transfer and coding standards.</a:t>
                      </a:r>
                      <a:endParaRPr lang="en-AE" sz="1200" dirty="0">
                        <a:solidFill>
                          <a:schemeClr val="tx1">
                            <a:lumMod val="50000"/>
                          </a:schemeClr>
                        </a:solidFill>
                        <a:latin typeface="Calibri" panose="020F0502020204030204" pitchFamily="34" charset="0"/>
                        <a:cs typeface="Calibri" panose="020F0502020204030204" pitchFamily="34" charset="0"/>
                      </a:endParaRPr>
                    </a:p>
                  </a:txBody>
                  <a:tcPr>
                    <a:lnL w="38100" cap="flat" cmpd="sng" algn="ctr">
                      <a:solidFill>
                        <a:schemeClr val="tx1">
                          <a:lumMod val="50000"/>
                        </a:schemeClr>
                      </a:solidFill>
                      <a:prstDash val="solid"/>
                      <a:round/>
                      <a:headEnd type="none" w="med" len="med"/>
                      <a:tailEnd type="none" w="med" len="med"/>
                    </a:lnL>
                    <a:lnR w="38100" cap="flat" cmpd="sng" algn="ctr">
                      <a:solidFill>
                        <a:schemeClr val="tx1">
                          <a:lumMod val="50000"/>
                        </a:schemeClr>
                      </a:solidFill>
                      <a:prstDash val="solid"/>
                      <a:round/>
                      <a:headEnd type="none" w="med" len="med"/>
                      <a:tailEnd type="none" w="med" len="med"/>
                    </a:lnR>
                    <a:lnT w="38100" cap="flat" cmpd="sng" algn="ctr">
                      <a:solidFill>
                        <a:schemeClr val="tx1">
                          <a:lumMod val="50000"/>
                        </a:schemeClr>
                      </a:solidFill>
                      <a:prstDash val="solid"/>
                      <a:round/>
                      <a:headEnd type="none" w="med" len="med"/>
                      <a:tailEnd type="none" w="med" len="med"/>
                    </a:lnT>
                    <a:lnB w="38100" cap="flat" cmpd="sng" algn="ctr">
                      <a:solidFill>
                        <a:schemeClr val="tx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lumMod val="50000"/>
                            </a:schemeClr>
                          </a:solidFill>
                          <a:latin typeface="Calibri" panose="020F0502020204030204" pitchFamily="34" charset="0"/>
                          <a:cs typeface="Calibri" panose="020F0502020204030204" pitchFamily="34" charset="0"/>
                        </a:rPr>
                        <a:t>Scrum encourages to follow the coding standards. It promotes the sharing of knowledge among cross-functional teams that is articulated through retrospective meetings.</a:t>
                      </a:r>
                      <a:endParaRPr lang="en-AE" sz="1200" dirty="0">
                        <a:solidFill>
                          <a:schemeClr val="tx1">
                            <a:lumMod val="50000"/>
                          </a:schemeClr>
                        </a:solidFill>
                        <a:latin typeface="Calibri" panose="020F0502020204030204" pitchFamily="34" charset="0"/>
                        <a:cs typeface="Calibri" panose="020F0502020204030204" pitchFamily="34" charset="0"/>
                      </a:endParaRPr>
                    </a:p>
                  </a:txBody>
                  <a:tcPr>
                    <a:lnL w="38100" cap="flat" cmpd="sng" algn="ctr">
                      <a:solidFill>
                        <a:schemeClr val="tx1">
                          <a:lumMod val="50000"/>
                        </a:schemeClr>
                      </a:solidFill>
                      <a:prstDash val="solid"/>
                      <a:round/>
                      <a:headEnd type="none" w="med" len="med"/>
                      <a:tailEnd type="none" w="med" len="med"/>
                    </a:lnL>
                    <a:lnR w="38100" cap="flat" cmpd="sng" algn="ctr">
                      <a:solidFill>
                        <a:schemeClr val="tx1">
                          <a:lumMod val="50000"/>
                        </a:schemeClr>
                      </a:solidFill>
                      <a:prstDash val="solid"/>
                      <a:round/>
                      <a:headEnd type="none" w="med" len="med"/>
                      <a:tailEnd type="none" w="med" len="med"/>
                    </a:lnR>
                    <a:lnT w="38100" cap="flat" cmpd="sng" algn="ctr">
                      <a:solidFill>
                        <a:schemeClr val="tx1">
                          <a:lumMod val="50000"/>
                        </a:schemeClr>
                      </a:solidFill>
                      <a:prstDash val="solid"/>
                      <a:round/>
                      <a:headEnd type="none" w="med" len="med"/>
                      <a:tailEnd type="none" w="med" len="med"/>
                    </a:lnT>
                    <a:lnB w="38100" cap="flat" cmpd="sng" algn="ctr">
                      <a:solidFill>
                        <a:schemeClr val="tx1">
                          <a:lumMod val="50000"/>
                        </a:schemeClr>
                      </a:solidFill>
                      <a:prstDash val="solid"/>
                      <a:round/>
                      <a:headEnd type="none" w="med" len="med"/>
                      <a:tailEnd type="none" w="med" len="med"/>
                    </a:lnB>
                    <a:noFill/>
                  </a:tcPr>
                </a:tc>
                <a:extLst>
                  <a:ext uri="{0D108BD9-81ED-4DB2-BD59-A6C34878D82A}">
                    <a16:rowId xmlns:a16="http://schemas.microsoft.com/office/drawing/2014/main" val="919710153"/>
                  </a:ext>
                </a:extLst>
              </a:tr>
            </a:tbl>
          </a:graphicData>
        </a:graphic>
      </p:graphicFrame>
    </p:spTree>
    <p:extLst>
      <p:ext uri="{BB962C8B-B14F-4D97-AF65-F5344CB8AC3E}">
        <p14:creationId xmlns:p14="http://schemas.microsoft.com/office/powerpoint/2010/main" val="143168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txBox="1">
            <a:spLocks noGrp="1"/>
          </p:cNvSpPr>
          <p:nvPr>
            <p:ph type="title"/>
          </p:nvPr>
        </p:nvSpPr>
        <p:spPr>
          <a:xfrm>
            <a:off x="457200" y="1876350"/>
            <a:ext cx="8229600" cy="13908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4200"/>
              <a:t>Part 1: How WorldVisitz Can Benefit From Agile </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50" name="Google Shape;150;p33"/>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t>What is Agile?</a:t>
            </a:r>
            <a:endParaRPr/>
          </a:p>
        </p:txBody>
      </p:sp>
      <p:sp>
        <p:nvSpPr>
          <p:cNvPr id="151" name="Google Shape;151;p33"/>
          <p:cNvSpPr txBox="1">
            <a:spLocks noGrp="1"/>
          </p:cNvSpPr>
          <p:nvPr>
            <p:ph type="body" idx="3"/>
          </p:nvPr>
        </p:nvSpPr>
        <p:spPr>
          <a:xfrm>
            <a:off x="300000" y="1223851"/>
            <a:ext cx="8229600" cy="3354873"/>
          </a:xfrm>
          <a:prstGeom prst="rect">
            <a:avLst/>
          </a:prstGeom>
        </p:spPr>
        <p:txBody>
          <a:bodyPr spcFirstLastPara="1" wrap="square" lIns="34275" tIns="34275" rIns="34275" bIns="34275" anchor="ctr" anchorCtr="0">
            <a:noAutofit/>
          </a:bodyPr>
          <a:lstStyle/>
          <a:p>
            <a:pPr marL="0" lvl="0" indent="0" algn="l" rtl="0">
              <a:spcBef>
                <a:spcPts val="700"/>
              </a:spcBef>
              <a:spcAft>
                <a:spcPts val="0"/>
              </a:spcAft>
              <a:buNone/>
            </a:pPr>
            <a:r>
              <a:rPr lang="en-US" sz="1200" dirty="0">
                <a:solidFill>
                  <a:srgbClr val="0B0B0B"/>
                </a:solidFill>
                <a:latin typeface="Open Sans" panose="020B0606030504020204" pitchFamily="34" charset="0"/>
              </a:rPr>
              <a:t>   Agile methodology is a project management and software development framework that breaks projects into sprints, a collection of best practices that involve collaboration, feedback loops from a real customer, test-driven development, self-organization, and short delivery times to deliver the right product.</a:t>
            </a:r>
            <a:endParaRPr lang="en-US" sz="1200" b="0" i="0" dirty="0">
              <a:solidFill>
                <a:srgbClr val="0B0B0B"/>
              </a:solidFill>
              <a:effectLst/>
              <a:latin typeface="Open Sans" panose="020B0606030504020204" pitchFamily="34" charset="0"/>
            </a:endParaRPr>
          </a:p>
          <a:p>
            <a:pPr marL="0" lvl="0" indent="0" algn="l" rtl="0">
              <a:spcBef>
                <a:spcPts val="700"/>
              </a:spcBef>
              <a:spcAft>
                <a:spcPts val="0"/>
              </a:spcAft>
              <a:buNone/>
            </a:pPr>
            <a:r>
              <a:rPr lang="en-US" sz="1200" b="0" i="0" dirty="0">
                <a:solidFill>
                  <a:srgbClr val="0B0B0B"/>
                </a:solidFill>
                <a:effectLst/>
                <a:latin typeface="Open Sans" panose="020B0606030504020204" pitchFamily="34" charset="0"/>
              </a:rPr>
              <a:t>Agile enables organizations to predictably deliver value in a world where we are constantly being challenged with Volatility, Uncertainty, Complexity, and Ambiguity.</a:t>
            </a:r>
          </a:p>
          <a:p>
            <a:pPr marL="0" lvl="0" indent="0" algn="l" rtl="0">
              <a:spcBef>
                <a:spcPts val="700"/>
              </a:spcBef>
              <a:spcAft>
                <a:spcPts val="0"/>
              </a:spcAft>
              <a:buNone/>
            </a:pPr>
            <a:r>
              <a:rPr lang="en-US" sz="1200" dirty="0">
                <a:solidFill>
                  <a:srgbClr val="0B0B0B"/>
                </a:solidFill>
                <a:latin typeface="Open Sans" panose="020B0606030504020204" pitchFamily="34" charset="0"/>
              </a:rPr>
              <a:t>Agile core values are </a:t>
            </a:r>
            <a:r>
              <a:rPr lang="en-US" sz="1200" i="0" dirty="0">
                <a:solidFill>
                  <a:srgbClr val="0B0B0B"/>
                </a:solidFill>
                <a:effectLst/>
                <a:latin typeface="Open Sans" panose="020B0606030504020204" pitchFamily="34" charset="0"/>
              </a:rPr>
              <a:t>Individuals and interactions over processes and tools</a:t>
            </a:r>
            <a:r>
              <a:rPr lang="en-US" sz="1200" dirty="0">
                <a:solidFill>
                  <a:srgbClr val="0B0B0B"/>
                </a:solidFill>
                <a:latin typeface="Open Sans" panose="020B0606030504020204" pitchFamily="34" charset="0"/>
              </a:rPr>
              <a:t> by placing </a:t>
            </a:r>
            <a:r>
              <a:rPr lang="en-US" sz="1200" i="0" dirty="0">
                <a:solidFill>
                  <a:srgbClr val="0B0B0B"/>
                </a:solidFill>
                <a:effectLst/>
                <a:latin typeface="Open Sans" panose="020B0606030504020204" pitchFamily="34" charset="0"/>
              </a:rPr>
              <a:t>importance and emphasis on people and their interactions over processes and even tools, Working software over comprehensive documentation, Customer collaboration over contract negotiation by working with customers in reaching an agreement on the details of the product delivery and Responding to changes over following a plan by embraces the change that makes business sense.</a:t>
            </a:r>
          </a:p>
          <a:p>
            <a:pPr marL="0" indent="0"/>
            <a:r>
              <a:rPr lang="en-US" sz="1200" dirty="0">
                <a:solidFill>
                  <a:srgbClr val="0B0B0B"/>
                </a:solidFill>
                <a:latin typeface="Open Sans" panose="020B0606030504020204" pitchFamily="34" charset="0"/>
              </a:rPr>
              <a:t>Organizations that go through Agile benefit from; </a:t>
            </a:r>
            <a:r>
              <a:rPr lang="en-US" sz="1200" b="0" i="0" dirty="0">
                <a:solidFill>
                  <a:srgbClr val="0B0B0B"/>
                </a:solidFill>
                <a:effectLst/>
                <a:latin typeface="Open Sans" panose="020B0606030504020204" pitchFamily="34" charset="0"/>
              </a:rPr>
              <a:t>Building the right products, Early risk reduction, Faster time to market, and Early ROI .</a:t>
            </a:r>
          </a:p>
          <a:p>
            <a:pPr marL="0" indent="0"/>
            <a:endParaRPr lang="en-US" sz="1200" b="0" i="0" dirty="0">
              <a:solidFill>
                <a:srgbClr val="0B0B0B"/>
              </a:solidFill>
              <a:effectLst/>
              <a:latin typeface="Open Sans" panose="020B0606030504020204" pitchFamily="34" charset="0"/>
            </a:endParaRPr>
          </a:p>
          <a:p>
            <a:pPr marL="0" indent="0"/>
            <a:endParaRPr lang="en-US" sz="1200" b="0" i="0" dirty="0">
              <a:solidFill>
                <a:srgbClr val="0B0B0B"/>
              </a:solidFill>
              <a:effectLst/>
              <a:latin typeface="Open Sans" panose="020B0606030504020204" pitchFamily="34" charset="0"/>
            </a:endParaRPr>
          </a:p>
          <a:p>
            <a:pPr marL="0" lvl="0" indent="0" algn="l" rtl="0">
              <a:spcBef>
                <a:spcPts val="700"/>
              </a:spcBef>
              <a:spcAft>
                <a:spcPts val="0"/>
              </a:spcAft>
              <a:buNone/>
            </a:pP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9" name="Google Shape;159;p34"/>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t>What is Agile manifesto?</a:t>
            </a:r>
            <a:endParaRPr/>
          </a:p>
        </p:txBody>
      </p:sp>
      <p:sp>
        <p:nvSpPr>
          <p:cNvPr id="160" name="Google Shape;160;p34"/>
          <p:cNvSpPr txBox="1">
            <a:spLocks noGrp="1"/>
          </p:cNvSpPr>
          <p:nvPr>
            <p:ph type="body" idx="3"/>
          </p:nvPr>
        </p:nvSpPr>
        <p:spPr>
          <a:xfrm>
            <a:off x="201706" y="602400"/>
            <a:ext cx="8229600" cy="4133336"/>
          </a:xfrm>
          <a:prstGeom prst="rect">
            <a:avLst/>
          </a:prstGeom>
        </p:spPr>
        <p:txBody>
          <a:bodyPr spcFirstLastPara="1" wrap="square" lIns="34275" tIns="34275" rIns="34275" bIns="34275" anchor="ctr" anchorCtr="0">
            <a:noAutofit/>
          </a:bodyPr>
          <a:lstStyle/>
          <a:p>
            <a:pPr marL="0" lvl="0" indent="0" algn="l" rtl="0">
              <a:spcBef>
                <a:spcPts val="700"/>
              </a:spcBef>
              <a:spcAft>
                <a:spcPts val="0"/>
              </a:spcAft>
              <a:buNone/>
            </a:pPr>
            <a:r>
              <a:rPr lang="en-US" sz="1200" b="1" i="0" dirty="0">
                <a:solidFill>
                  <a:srgbClr val="0B0B0B"/>
                </a:solidFill>
                <a:effectLst/>
                <a:latin typeface="Open Sans" panose="020B0606030504020204" pitchFamily="34" charset="0"/>
              </a:rPr>
              <a:t>The Agile Manifesto’s 4 paired core values drive the 12 Agile Principles are :</a:t>
            </a:r>
          </a:p>
          <a:p>
            <a:pPr marL="0" lvl="0" indent="0" algn="l" rtl="0">
              <a:spcBef>
                <a:spcPts val="700"/>
              </a:spcBef>
              <a:spcAft>
                <a:spcPts val="0"/>
              </a:spcAft>
              <a:buNone/>
            </a:pPr>
            <a:r>
              <a:rPr lang="en-US" sz="1100" i="0" dirty="0">
                <a:solidFill>
                  <a:srgbClr val="0B0B0B"/>
                </a:solidFill>
                <a:effectLst/>
                <a:latin typeface="Open Sans" panose="020B0606030504020204" pitchFamily="34" charset="0"/>
              </a:rPr>
              <a:t>Our highest priority is to satisfy the customer through the early and continuous delivery of valuable software.</a:t>
            </a:r>
          </a:p>
          <a:p>
            <a:pPr marL="0" lvl="0" indent="0" algn="l" rtl="0">
              <a:spcBef>
                <a:spcPts val="700"/>
              </a:spcBef>
              <a:spcAft>
                <a:spcPts val="0"/>
              </a:spcAft>
              <a:buNone/>
            </a:pPr>
            <a:r>
              <a:rPr lang="en-US" sz="1100" i="0" dirty="0">
                <a:solidFill>
                  <a:srgbClr val="0B0B0B"/>
                </a:solidFill>
                <a:effectLst/>
                <a:latin typeface="Open Sans" panose="020B0606030504020204" pitchFamily="34" charset="0"/>
              </a:rPr>
              <a:t>Welcome changing requirements, even late in development. Agile processes harness change for the customer's competitive advantage</a:t>
            </a:r>
            <a:endParaRPr lang="en-US" sz="1100" dirty="0">
              <a:solidFill>
                <a:srgbClr val="0B0B0B"/>
              </a:solidFill>
              <a:latin typeface="Open Sans" panose="020B0606030504020204" pitchFamily="34" charset="0"/>
            </a:endParaRPr>
          </a:p>
          <a:p>
            <a:pPr marL="0" lvl="0" indent="0" algn="l" rtl="0">
              <a:spcBef>
                <a:spcPts val="700"/>
              </a:spcBef>
              <a:spcAft>
                <a:spcPts val="0"/>
              </a:spcAft>
              <a:buNone/>
            </a:pPr>
            <a:r>
              <a:rPr lang="en-US" sz="1100" i="0" dirty="0">
                <a:solidFill>
                  <a:srgbClr val="0B0B0B"/>
                </a:solidFill>
                <a:effectLst/>
                <a:latin typeface="Open Sans" panose="020B0606030504020204" pitchFamily="34" charset="0"/>
              </a:rPr>
              <a:t>Deliver working software frequently, from a couple of weeks to a couple of months, with a preference to the shorter time scale</a:t>
            </a:r>
          </a:p>
          <a:p>
            <a:pPr marL="0" lvl="0" indent="0" algn="l" rtl="0">
              <a:spcBef>
                <a:spcPts val="700"/>
              </a:spcBef>
              <a:spcAft>
                <a:spcPts val="0"/>
              </a:spcAft>
              <a:buNone/>
            </a:pPr>
            <a:r>
              <a:rPr lang="en-US" sz="1100" i="0" dirty="0">
                <a:solidFill>
                  <a:srgbClr val="0B0B0B"/>
                </a:solidFill>
                <a:effectLst/>
                <a:latin typeface="Open Sans" panose="020B0606030504020204" pitchFamily="34" charset="0"/>
              </a:rPr>
              <a:t>Business people and developers must work together daily throughout the project</a:t>
            </a:r>
            <a:endParaRPr lang="en-US" sz="1100" dirty="0">
              <a:solidFill>
                <a:srgbClr val="0B0B0B"/>
              </a:solidFill>
              <a:latin typeface="Open Sans" panose="020B0606030504020204" pitchFamily="34" charset="0"/>
            </a:endParaRPr>
          </a:p>
          <a:p>
            <a:pPr marL="0" lvl="0" indent="0" algn="l" rtl="0">
              <a:spcBef>
                <a:spcPts val="700"/>
              </a:spcBef>
              <a:spcAft>
                <a:spcPts val="0"/>
              </a:spcAft>
              <a:buNone/>
            </a:pPr>
            <a:r>
              <a:rPr lang="en-US" sz="1100" i="0" dirty="0">
                <a:solidFill>
                  <a:srgbClr val="0B0B0B"/>
                </a:solidFill>
                <a:effectLst/>
                <a:latin typeface="Open Sans" panose="020B0606030504020204" pitchFamily="34" charset="0"/>
              </a:rPr>
              <a:t>Build projects around motivated individuals. Give them the environment and support they need, and trust them to get the job done.</a:t>
            </a:r>
          </a:p>
          <a:p>
            <a:pPr marL="0" lvl="0" indent="0" algn="l" rtl="0">
              <a:spcBef>
                <a:spcPts val="700"/>
              </a:spcBef>
              <a:spcAft>
                <a:spcPts val="0"/>
              </a:spcAft>
              <a:buNone/>
            </a:pPr>
            <a:r>
              <a:rPr lang="en-US" sz="1100" i="0" dirty="0">
                <a:solidFill>
                  <a:srgbClr val="0B0B0B"/>
                </a:solidFill>
                <a:effectLst/>
                <a:latin typeface="Open Sans" panose="020B0606030504020204" pitchFamily="34" charset="0"/>
              </a:rPr>
              <a:t>The most efficient and effective method of conveying information to and within a development team is face-to-face conversation.</a:t>
            </a:r>
            <a:endParaRPr lang="en-US" sz="1100" dirty="0">
              <a:solidFill>
                <a:srgbClr val="0B0B0B"/>
              </a:solidFill>
              <a:latin typeface="Open Sans" panose="020B0606030504020204" pitchFamily="34" charset="0"/>
            </a:endParaRPr>
          </a:p>
          <a:p>
            <a:pPr marL="0" lvl="0" indent="0" algn="l" rtl="0">
              <a:spcBef>
                <a:spcPts val="700"/>
              </a:spcBef>
              <a:spcAft>
                <a:spcPts val="0"/>
              </a:spcAft>
              <a:buNone/>
            </a:pPr>
            <a:r>
              <a:rPr lang="en-US" sz="1100" i="0" dirty="0">
                <a:solidFill>
                  <a:srgbClr val="0B0B0B"/>
                </a:solidFill>
                <a:effectLst/>
                <a:latin typeface="Open Sans" panose="020B0606030504020204" pitchFamily="34" charset="0"/>
              </a:rPr>
              <a:t>Working software is the primary measure of progress.</a:t>
            </a:r>
          </a:p>
          <a:p>
            <a:pPr marL="0" lvl="0" indent="0" algn="l" rtl="0">
              <a:spcBef>
                <a:spcPts val="700"/>
              </a:spcBef>
              <a:spcAft>
                <a:spcPts val="0"/>
              </a:spcAft>
              <a:buNone/>
            </a:pPr>
            <a:r>
              <a:rPr lang="en-US" sz="1100" i="0" dirty="0">
                <a:solidFill>
                  <a:srgbClr val="0B0B0B"/>
                </a:solidFill>
                <a:effectLst/>
                <a:latin typeface="Open Sans" panose="020B0606030504020204" pitchFamily="34" charset="0"/>
              </a:rPr>
              <a:t>Agile processes promote sustainable development. The sponsors, developers, and users should be able to maintain a constant pace indefinitely.</a:t>
            </a:r>
          </a:p>
          <a:p>
            <a:pPr marL="0" lvl="0" indent="0" algn="l" rtl="0">
              <a:spcBef>
                <a:spcPts val="700"/>
              </a:spcBef>
              <a:spcAft>
                <a:spcPts val="0"/>
              </a:spcAft>
              <a:buNone/>
            </a:pPr>
            <a:r>
              <a:rPr lang="en-US" sz="1100" i="0" dirty="0">
                <a:solidFill>
                  <a:srgbClr val="0B0B0B"/>
                </a:solidFill>
                <a:effectLst/>
                <a:latin typeface="Open Sans" panose="020B0606030504020204" pitchFamily="34" charset="0"/>
              </a:rPr>
              <a:t>Continuous attention to technical excellence and good design enhances agility.</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F4ABC34-E18F-EF7B-776B-08B6CE1634CF}"/>
              </a:ext>
            </a:extLst>
          </p:cNvPr>
          <p:cNvSpPr>
            <a:spLocks noGrp="1"/>
          </p:cNvSpPr>
          <p:nvPr>
            <p:ph type="body" idx="3"/>
          </p:nvPr>
        </p:nvSpPr>
        <p:spPr>
          <a:xfrm>
            <a:off x="457200" y="396689"/>
            <a:ext cx="8229600" cy="2857500"/>
          </a:xfrm>
        </p:spPr>
        <p:txBody>
          <a:bodyPr/>
          <a:lstStyle/>
          <a:p>
            <a:r>
              <a:rPr lang="en-US" sz="1100" i="0" dirty="0">
                <a:solidFill>
                  <a:srgbClr val="0B0B0B"/>
                </a:solidFill>
                <a:effectLst/>
                <a:latin typeface="Open Sans" panose="020B0606030504020204" pitchFamily="34" charset="0"/>
              </a:rPr>
              <a:t>Simplicity - the art of maximizing the amount of work not done - is essential.</a:t>
            </a:r>
          </a:p>
          <a:p>
            <a:r>
              <a:rPr lang="en-US" sz="1100" i="0" dirty="0">
                <a:solidFill>
                  <a:srgbClr val="0B0B0B"/>
                </a:solidFill>
                <a:effectLst/>
                <a:latin typeface="Open Sans" panose="020B0606030504020204" pitchFamily="34" charset="0"/>
              </a:rPr>
              <a:t>The best architectures, requirements, and designs emerge from self-organizing teams.</a:t>
            </a:r>
            <a:endParaRPr lang="en-US" sz="1100" dirty="0">
              <a:solidFill>
                <a:srgbClr val="0B0B0B"/>
              </a:solidFill>
              <a:latin typeface="Open Sans" panose="020B0606030504020204" pitchFamily="34" charset="0"/>
            </a:endParaRPr>
          </a:p>
          <a:p>
            <a:r>
              <a:rPr lang="en-US" sz="1100" i="0" dirty="0">
                <a:solidFill>
                  <a:srgbClr val="0B0B0B"/>
                </a:solidFill>
                <a:effectLst/>
                <a:latin typeface="Open Sans" panose="020B0606030504020204" pitchFamily="34" charset="0"/>
              </a:rPr>
              <a:t>At regular intervals, the team reflects on how to become more effective, then tunes and adjusts its behavior accordingly.</a:t>
            </a:r>
          </a:p>
          <a:p>
            <a:endParaRPr lang="en-US" sz="1100" dirty="0">
              <a:solidFill>
                <a:srgbClr val="0B0B0B"/>
              </a:solidFill>
              <a:latin typeface="Open Sans" panose="020B0606030504020204" pitchFamily="34" charset="0"/>
            </a:endParaRPr>
          </a:p>
          <a:p>
            <a:endParaRPr lang="en-AE" sz="1100" dirty="0"/>
          </a:p>
        </p:txBody>
      </p:sp>
    </p:spTree>
    <p:extLst>
      <p:ext uri="{BB962C8B-B14F-4D97-AF65-F5344CB8AC3E}">
        <p14:creationId xmlns:p14="http://schemas.microsoft.com/office/powerpoint/2010/main" val="246704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8" name="Google Shape;168;p35"/>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Key differences between Agile and Waterfall</a:t>
            </a:r>
            <a:endParaRPr dirty="0"/>
          </a:p>
        </p:txBody>
      </p:sp>
      <p:graphicFrame>
        <p:nvGraphicFramePr>
          <p:cNvPr id="4" name="Table 3">
            <a:extLst>
              <a:ext uri="{FF2B5EF4-FFF2-40B4-BE49-F238E27FC236}">
                <a16:creationId xmlns:a16="http://schemas.microsoft.com/office/drawing/2014/main" id="{2E806BD4-CDFA-3E3E-4929-1DA852058FAB}"/>
              </a:ext>
            </a:extLst>
          </p:cNvPr>
          <p:cNvGraphicFramePr>
            <a:graphicFrameLocks noGrp="1"/>
          </p:cNvGraphicFramePr>
          <p:nvPr>
            <p:extLst>
              <p:ext uri="{D42A27DB-BD31-4B8C-83A1-F6EECF244321}">
                <p14:modId xmlns:p14="http://schemas.microsoft.com/office/powerpoint/2010/main" val="2818678019"/>
              </p:ext>
            </p:extLst>
          </p:nvPr>
        </p:nvGraphicFramePr>
        <p:xfrm>
          <a:off x="309813" y="1929654"/>
          <a:ext cx="8134941" cy="2709580"/>
        </p:xfrm>
        <a:graphic>
          <a:graphicData uri="http://schemas.openxmlformats.org/drawingml/2006/table">
            <a:tbl>
              <a:tblPr>
                <a:tableStyleId>{5940675A-B579-460E-94D1-54222C63F5DA}</a:tableStyleId>
              </a:tblPr>
              <a:tblGrid>
                <a:gridCol w="2711647">
                  <a:extLst>
                    <a:ext uri="{9D8B030D-6E8A-4147-A177-3AD203B41FA5}">
                      <a16:colId xmlns:a16="http://schemas.microsoft.com/office/drawing/2014/main" val="1444124606"/>
                    </a:ext>
                  </a:extLst>
                </a:gridCol>
                <a:gridCol w="2711647">
                  <a:extLst>
                    <a:ext uri="{9D8B030D-6E8A-4147-A177-3AD203B41FA5}">
                      <a16:colId xmlns:a16="http://schemas.microsoft.com/office/drawing/2014/main" val="3484228970"/>
                    </a:ext>
                  </a:extLst>
                </a:gridCol>
                <a:gridCol w="2711647">
                  <a:extLst>
                    <a:ext uri="{9D8B030D-6E8A-4147-A177-3AD203B41FA5}">
                      <a16:colId xmlns:a16="http://schemas.microsoft.com/office/drawing/2014/main" val="3912566408"/>
                    </a:ext>
                  </a:extLst>
                </a:gridCol>
              </a:tblGrid>
              <a:tr h="529458">
                <a:tc>
                  <a:txBody>
                    <a:bodyPr/>
                    <a:lstStyle/>
                    <a:p>
                      <a:pPr algn="l"/>
                      <a:br>
                        <a:rPr lang="en-US" sz="1100" b="1" dirty="0">
                          <a:effectLst/>
                        </a:rPr>
                      </a:br>
                      <a:endParaRPr lang="en-US" sz="1100" b="1" dirty="0">
                        <a:effectLst/>
                        <a:latin typeface="var(--chakra-fonts-heading)"/>
                      </a:endParaRPr>
                    </a:p>
                  </a:txBody>
                  <a:tcPr marL="73214" marR="73214" marT="36608" marB="36608" anchor="ctr"/>
                </a:tc>
                <a:tc>
                  <a:txBody>
                    <a:bodyPr/>
                    <a:lstStyle/>
                    <a:p>
                      <a:pPr algn="l"/>
                      <a:r>
                        <a:rPr lang="en-US" sz="1100" b="1" dirty="0">
                          <a:effectLst/>
                        </a:rPr>
                        <a:t>Agile</a:t>
                      </a:r>
                      <a:endParaRPr lang="en-US" sz="1100" b="1" dirty="0">
                        <a:effectLst/>
                        <a:latin typeface="var(--chakra-fonts-heading)"/>
                      </a:endParaRPr>
                    </a:p>
                  </a:txBody>
                  <a:tcPr marL="73214" marR="73214" marT="36608" marB="36608"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effectLst/>
                        </a:rPr>
                        <a:t>Waterfall</a:t>
                      </a:r>
                    </a:p>
                    <a:p>
                      <a:endParaRPr lang="en-AE" sz="1100" dirty="0"/>
                    </a:p>
                  </a:txBody>
                  <a:tcPr marL="73214" marR="73214" marT="36608" marB="36608"/>
                </a:tc>
                <a:extLst>
                  <a:ext uri="{0D108BD9-81ED-4DB2-BD59-A6C34878D82A}">
                    <a16:rowId xmlns:a16="http://schemas.microsoft.com/office/drawing/2014/main" val="3476272850"/>
                  </a:ext>
                </a:extLst>
              </a:tr>
              <a:tr h="311446">
                <a:tc>
                  <a:txBody>
                    <a:bodyPr/>
                    <a:lstStyle/>
                    <a:p>
                      <a:pPr algn="l"/>
                      <a:r>
                        <a:rPr lang="en-US" sz="1100" dirty="0">
                          <a:effectLst/>
                        </a:rPr>
                        <a:t>Product Lifecycle</a:t>
                      </a:r>
                      <a:endParaRPr lang="en-US" sz="1100" dirty="0">
                        <a:effectLst/>
                        <a:latin typeface="Cabin" pitchFamily="2" charset="0"/>
                      </a:endParaRPr>
                    </a:p>
                  </a:txBody>
                  <a:tcPr marL="73214" marR="73214" marT="36608" marB="36608" anchor="ctr"/>
                </a:tc>
                <a:tc>
                  <a:txBody>
                    <a:bodyPr/>
                    <a:lstStyle/>
                    <a:p>
                      <a:pPr algn="l"/>
                      <a:r>
                        <a:rPr lang="en-US" sz="1100" dirty="0">
                          <a:effectLst/>
                        </a:rPr>
                        <a:t>Iterative</a:t>
                      </a:r>
                    </a:p>
                  </a:txBody>
                  <a:tcPr marL="73214" marR="73214" marT="36608" marB="36608" anchor="ctr"/>
                </a:tc>
                <a:tc>
                  <a:txBody>
                    <a:bodyPr/>
                    <a:lstStyle/>
                    <a:p>
                      <a:pPr algn="l"/>
                      <a:r>
                        <a:rPr lang="en-US" sz="1100">
                          <a:effectLst/>
                        </a:rPr>
                        <a:t>Distinct phases</a:t>
                      </a:r>
                    </a:p>
                  </a:txBody>
                  <a:tcPr marL="73214" marR="73214" marT="36608" marB="36608" anchor="ctr"/>
                </a:tc>
                <a:extLst>
                  <a:ext uri="{0D108BD9-81ED-4DB2-BD59-A6C34878D82A}">
                    <a16:rowId xmlns:a16="http://schemas.microsoft.com/office/drawing/2014/main" val="661165401"/>
                  </a:ext>
                </a:extLst>
              </a:tr>
              <a:tr h="311446">
                <a:tc>
                  <a:txBody>
                    <a:bodyPr/>
                    <a:lstStyle/>
                    <a:p>
                      <a:pPr algn="l"/>
                      <a:r>
                        <a:rPr lang="en-US" sz="1100" dirty="0">
                          <a:effectLst/>
                        </a:rPr>
                        <a:t>Design Process</a:t>
                      </a:r>
                    </a:p>
                  </a:txBody>
                  <a:tcPr marL="73214" marR="73214" marT="36608" marB="36608" anchor="ctr"/>
                </a:tc>
                <a:tc>
                  <a:txBody>
                    <a:bodyPr/>
                    <a:lstStyle/>
                    <a:p>
                      <a:pPr algn="l"/>
                      <a:r>
                        <a:rPr lang="en-US" sz="1100" dirty="0">
                          <a:effectLst/>
                        </a:rPr>
                        <a:t>Incremental</a:t>
                      </a:r>
                    </a:p>
                  </a:txBody>
                  <a:tcPr marL="73214" marR="73214" marT="36608" marB="36608" anchor="ctr"/>
                </a:tc>
                <a:tc>
                  <a:txBody>
                    <a:bodyPr/>
                    <a:lstStyle/>
                    <a:p>
                      <a:pPr algn="l"/>
                      <a:r>
                        <a:rPr lang="en-US" sz="1100">
                          <a:effectLst/>
                        </a:rPr>
                        <a:t>Sequential</a:t>
                      </a:r>
                    </a:p>
                  </a:txBody>
                  <a:tcPr marL="73214" marR="73214" marT="36608" marB="36608" anchor="ctr"/>
                </a:tc>
                <a:extLst>
                  <a:ext uri="{0D108BD9-81ED-4DB2-BD59-A6C34878D82A}">
                    <a16:rowId xmlns:a16="http://schemas.microsoft.com/office/drawing/2014/main" val="594339373"/>
                  </a:ext>
                </a:extLst>
              </a:tr>
              <a:tr h="311446">
                <a:tc>
                  <a:txBody>
                    <a:bodyPr/>
                    <a:lstStyle/>
                    <a:p>
                      <a:pPr algn="l"/>
                      <a:r>
                        <a:rPr lang="en-US" sz="1100">
                          <a:effectLst/>
                        </a:rPr>
                        <a:t>Change</a:t>
                      </a:r>
                    </a:p>
                  </a:txBody>
                  <a:tcPr marL="73214" marR="73214" marT="36608" marB="36608" anchor="ctr"/>
                </a:tc>
                <a:tc>
                  <a:txBody>
                    <a:bodyPr/>
                    <a:lstStyle/>
                    <a:p>
                      <a:pPr algn="l"/>
                      <a:r>
                        <a:rPr lang="en-US" sz="1100" dirty="0">
                          <a:effectLst/>
                        </a:rPr>
                        <a:t>Change is embraced</a:t>
                      </a:r>
                    </a:p>
                  </a:txBody>
                  <a:tcPr marL="73214" marR="73214" marT="36608" marB="36608" anchor="ctr"/>
                </a:tc>
                <a:tc>
                  <a:txBody>
                    <a:bodyPr/>
                    <a:lstStyle/>
                    <a:p>
                      <a:pPr algn="l"/>
                      <a:r>
                        <a:rPr lang="en-US" sz="1100">
                          <a:effectLst/>
                        </a:rPr>
                        <a:t>Change is a challenge</a:t>
                      </a:r>
                    </a:p>
                  </a:txBody>
                  <a:tcPr marL="73214" marR="73214" marT="36608" marB="36608" anchor="ctr"/>
                </a:tc>
                <a:extLst>
                  <a:ext uri="{0D108BD9-81ED-4DB2-BD59-A6C34878D82A}">
                    <a16:rowId xmlns:a16="http://schemas.microsoft.com/office/drawing/2014/main" val="769579390"/>
                  </a:ext>
                </a:extLst>
              </a:tr>
              <a:tr h="311446">
                <a:tc>
                  <a:txBody>
                    <a:bodyPr/>
                    <a:lstStyle/>
                    <a:p>
                      <a:pPr algn="l"/>
                      <a:r>
                        <a:rPr lang="en-US" sz="1100">
                          <a:effectLst/>
                        </a:rPr>
                        <a:t>Mindset/Focus</a:t>
                      </a:r>
                    </a:p>
                  </a:txBody>
                  <a:tcPr marL="73214" marR="73214" marT="36608" marB="36608" anchor="ctr"/>
                </a:tc>
                <a:tc>
                  <a:txBody>
                    <a:bodyPr/>
                    <a:lstStyle/>
                    <a:p>
                      <a:pPr algn="l"/>
                      <a:r>
                        <a:rPr lang="en-US" sz="1100" dirty="0">
                          <a:effectLst/>
                        </a:rPr>
                        <a:t>Customer needs</a:t>
                      </a:r>
                    </a:p>
                  </a:txBody>
                  <a:tcPr marL="73214" marR="73214" marT="36608" marB="36608" anchor="ctr"/>
                </a:tc>
                <a:tc>
                  <a:txBody>
                    <a:bodyPr/>
                    <a:lstStyle/>
                    <a:p>
                      <a:pPr algn="l"/>
                      <a:r>
                        <a:rPr lang="en-US" sz="1100" dirty="0">
                          <a:effectLst/>
                        </a:rPr>
                        <a:t>Completing the project</a:t>
                      </a:r>
                    </a:p>
                  </a:txBody>
                  <a:tcPr marL="73214" marR="73214" marT="36608" marB="36608" anchor="ctr"/>
                </a:tc>
                <a:extLst>
                  <a:ext uri="{0D108BD9-81ED-4DB2-BD59-A6C34878D82A}">
                    <a16:rowId xmlns:a16="http://schemas.microsoft.com/office/drawing/2014/main" val="2159465516"/>
                  </a:ext>
                </a:extLst>
              </a:tr>
              <a:tr h="311446">
                <a:tc>
                  <a:txBody>
                    <a:bodyPr/>
                    <a:lstStyle/>
                    <a:p>
                      <a:pPr algn="l"/>
                      <a:r>
                        <a:rPr lang="en-US" sz="1100">
                          <a:effectLst/>
                        </a:rPr>
                        <a:t>Collaboration</a:t>
                      </a:r>
                    </a:p>
                  </a:txBody>
                  <a:tcPr marL="73214" marR="73214" marT="36608" marB="36608" anchor="ctr"/>
                </a:tc>
                <a:tc>
                  <a:txBody>
                    <a:bodyPr/>
                    <a:lstStyle/>
                    <a:p>
                      <a:pPr algn="l"/>
                      <a:r>
                        <a:rPr lang="en-US" sz="1100">
                          <a:effectLst/>
                        </a:rPr>
                        <a:t>Significant collaboration</a:t>
                      </a:r>
                    </a:p>
                  </a:txBody>
                  <a:tcPr marL="73214" marR="73214" marT="36608" marB="36608" anchor="ctr"/>
                </a:tc>
                <a:tc>
                  <a:txBody>
                    <a:bodyPr/>
                    <a:lstStyle/>
                    <a:p>
                      <a:pPr algn="l"/>
                      <a:r>
                        <a:rPr lang="en-US" sz="1100" dirty="0">
                          <a:effectLst/>
                        </a:rPr>
                        <a:t>Limited Synchronization</a:t>
                      </a:r>
                    </a:p>
                  </a:txBody>
                  <a:tcPr marL="73214" marR="73214" marT="36608" marB="36608" anchor="ctr"/>
                </a:tc>
                <a:extLst>
                  <a:ext uri="{0D108BD9-81ED-4DB2-BD59-A6C34878D82A}">
                    <a16:rowId xmlns:a16="http://schemas.microsoft.com/office/drawing/2014/main" val="3872700325"/>
                  </a:ext>
                </a:extLst>
              </a:tr>
              <a:tr h="311446">
                <a:tc>
                  <a:txBody>
                    <a:bodyPr/>
                    <a:lstStyle/>
                    <a:p>
                      <a:pPr algn="l"/>
                      <a:r>
                        <a:rPr lang="en-US" sz="1100">
                          <a:effectLst/>
                        </a:rPr>
                        <a:t>Requirements</a:t>
                      </a:r>
                    </a:p>
                  </a:txBody>
                  <a:tcPr marL="73214" marR="73214" marT="36608" marB="36608" anchor="ctr"/>
                </a:tc>
                <a:tc>
                  <a:txBody>
                    <a:bodyPr/>
                    <a:lstStyle/>
                    <a:p>
                      <a:pPr algn="l"/>
                      <a:r>
                        <a:rPr lang="en-US" sz="1100">
                          <a:effectLst/>
                        </a:rPr>
                        <a:t>Prepared incrementally</a:t>
                      </a:r>
                    </a:p>
                  </a:txBody>
                  <a:tcPr marL="73214" marR="73214" marT="36608" marB="36608" anchor="ctr"/>
                </a:tc>
                <a:tc>
                  <a:txBody>
                    <a:bodyPr/>
                    <a:lstStyle/>
                    <a:p>
                      <a:pPr algn="l"/>
                      <a:r>
                        <a:rPr lang="en-US" sz="1100" dirty="0">
                          <a:effectLst/>
                        </a:rPr>
                        <a:t>Prepared at start of project</a:t>
                      </a:r>
                    </a:p>
                  </a:txBody>
                  <a:tcPr marL="73214" marR="73214" marT="36608" marB="36608" anchor="ctr"/>
                </a:tc>
                <a:extLst>
                  <a:ext uri="{0D108BD9-81ED-4DB2-BD59-A6C34878D82A}">
                    <a16:rowId xmlns:a16="http://schemas.microsoft.com/office/drawing/2014/main" val="2266276317"/>
                  </a:ext>
                </a:extLst>
              </a:tr>
              <a:tr h="311446">
                <a:tc>
                  <a:txBody>
                    <a:bodyPr/>
                    <a:lstStyle/>
                    <a:p>
                      <a:pPr algn="l"/>
                      <a:r>
                        <a:rPr lang="en-US" sz="1100" dirty="0">
                          <a:effectLst/>
                        </a:rPr>
                        <a:t>Organization</a:t>
                      </a:r>
                    </a:p>
                  </a:txBody>
                  <a:tcPr marL="73214" marR="73214" marT="36608" marB="36608" anchor="ctr"/>
                </a:tc>
                <a:tc>
                  <a:txBody>
                    <a:bodyPr/>
                    <a:lstStyle/>
                    <a:p>
                      <a:pPr algn="l"/>
                      <a:r>
                        <a:rPr lang="en-US" sz="1100">
                          <a:effectLst/>
                        </a:rPr>
                        <a:t>Self-directed team</a:t>
                      </a:r>
                    </a:p>
                  </a:txBody>
                  <a:tcPr marL="73214" marR="73214" marT="36608" marB="36608" anchor="ctr"/>
                </a:tc>
                <a:tc>
                  <a:txBody>
                    <a:bodyPr/>
                    <a:lstStyle/>
                    <a:p>
                      <a:pPr algn="l"/>
                      <a:r>
                        <a:rPr lang="en-US" sz="1100" dirty="0">
                          <a:effectLst/>
                        </a:rPr>
                        <a:t>Led by Product Manager</a:t>
                      </a:r>
                    </a:p>
                  </a:txBody>
                  <a:tcPr marL="73214" marR="73214" marT="36608" marB="36608" anchor="ctr"/>
                </a:tc>
                <a:extLst>
                  <a:ext uri="{0D108BD9-81ED-4DB2-BD59-A6C34878D82A}">
                    <a16:rowId xmlns:a16="http://schemas.microsoft.com/office/drawing/2014/main" val="101794123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7"/>
          <p:cNvSpPr txBox="1">
            <a:spLocks noGrp="1"/>
          </p:cNvSpPr>
          <p:nvPr>
            <p:ph type="body" idx="1"/>
          </p:nvPr>
        </p:nvSpPr>
        <p:spPr>
          <a:xfrm>
            <a:off x="457200" y="1447650"/>
            <a:ext cx="8229600" cy="3574825"/>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solidFill>
                  <a:schemeClr val="tx2">
                    <a:lumMod val="10000"/>
                  </a:schemeClr>
                </a:solidFill>
              </a:rPr>
              <a:t>Agile </a:t>
            </a:r>
            <a:r>
              <a:rPr lang="en-US" i="0" dirty="0">
                <a:solidFill>
                  <a:schemeClr val="tx2">
                    <a:lumMod val="10000"/>
                  </a:schemeClr>
                </a:solidFill>
                <a:effectLst/>
                <a:latin typeface="Open Sans" panose="020B0606030504020204" pitchFamily="34" charset="0"/>
              </a:rPr>
              <a:t>highest priority is to satisfy the customer through early and continuous delivery of valuable software. Frequent and iterative delivery of working products provides the business with practical feedback Built-in quality practices have enormous benefits. It allows for easier maintenance and scalability of the product. Due to the competitive landscape requirements can and will change through product development agile Welcome changing requirements, even late in development. Agile processes harness change for the customer's </a:t>
            </a:r>
            <a:r>
              <a:rPr lang="en-US" i="0">
                <a:solidFill>
                  <a:schemeClr val="tx2">
                    <a:lumMod val="10000"/>
                  </a:schemeClr>
                </a:solidFill>
                <a:effectLst/>
                <a:latin typeface="Open Sans" panose="020B0606030504020204" pitchFamily="34" charset="0"/>
              </a:rPr>
              <a:t>competitive advantage.</a:t>
            </a:r>
            <a:endParaRPr dirty="0">
              <a:solidFill>
                <a:schemeClr val="tx2">
                  <a:lumMod val="10000"/>
                </a:schemeClr>
              </a:solidFill>
            </a:endParaRPr>
          </a:p>
        </p:txBody>
      </p:sp>
      <p:sp>
        <p:nvSpPr>
          <p:cNvPr id="186" name="Google Shape;186;p37"/>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t>The benefits of Business Agility to WorldVisitz</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5" name="Google Shape;195;p38"/>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t>What is Agile Umbrella</a:t>
            </a:r>
            <a:endParaRPr/>
          </a:p>
        </p:txBody>
      </p:sp>
      <p:sp>
        <p:nvSpPr>
          <p:cNvPr id="196" name="Google Shape;196;p38"/>
          <p:cNvSpPr txBox="1">
            <a:spLocks noGrp="1"/>
          </p:cNvSpPr>
          <p:nvPr>
            <p:ph type="body" idx="3"/>
          </p:nvPr>
        </p:nvSpPr>
        <p:spPr>
          <a:xfrm>
            <a:off x="457200" y="1715877"/>
            <a:ext cx="8229600" cy="2857800"/>
          </a:xfrm>
          <a:prstGeom prst="rect">
            <a:avLst/>
          </a:prstGeom>
        </p:spPr>
        <p:txBody>
          <a:bodyPr spcFirstLastPara="1" wrap="square" lIns="34275" tIns="34275" rIns="34275" bIns="34275" anchor="ctr" anchorCtr="0">
            <a:noAutofit/>
          </a:bodyPr>
          <a:lstStyle/>
          <a:p>
            <a:pPr marL="0" lvl="0" indent="0" algn="l" rtl="0">
              <a:spcBef>
                <a:spcPts val="700"/>
              </a:spcBef>
              <a:spcAft>
                <a:spcPts val="0"/>
              </a:spcAft>
              <a:buNone/>
            </a:pPr>
            <a:r>
              <a:rPr lang="en-US" sz="1600" dirty="0">
                <a:solidFill>
                  <a:schemeClr val="bg2">
                    <a:lumMod val="50000"/>
                  </a:schemeClr>
                </a:solidFill>
                <a:latin typeface="Calibri" panose="020F0502020204030204" pitchFamily="34" charset="0"/>
                <a:cs typeface="Calibri" panose="020F0502020204030204" pitchFamily="34" charset="0"/>
              </a:rPr>
              <a:t>Agile Umbrella is a </a:t>
            </a:r>
            <a:r>
              <a:rPr lang="en-US" sz="1600" b="0" i="0" dirty="0">
                <a:solidFill>
                  <a:schemeClr val="bg2">
                    <a:lumMod val="50000"/>
                  </a:schemeClr>
                </a:solidFill>
                <a:effectLst/>
                <a:latin typeface="Calibri" panose="020F0502020204030204" pitchFamily="34" charset="0"/>
                <a:cs typeface="Calibri" panose="020F0502020204030204" pitchFamily="34" charset="0"/>
              </a:rPr>
              <a:t>term that refers to the various Agile Frameworks that follow the Agile Manifesto's values and principles, it has some key characteristics that deliver value, promote incremental improvement to minimize resistance from all who are involved, flexibility, trust, and respect, and cultivate mastery. There are a large number of ever-growing frameworks some are Scrum , Kanban, and XP.</a:t>
            </a:r>
          </a:p>
          <a:p>
            <a:pPr marL="0" lvl="0" indent="0" algn="l" rtl="0">
              <a:spcBef>
                <a:spcPts val="700"/>
              </a:spcBef>
              <a:spcAft>
                <a:spcPts val="0"/>
              </a:spcAft>
              <a:buNone/>
            </a:pPr>
            <a:r>
              <a:rPr lang="en-US" sz="1600" dirty="0">
                <a:solidFill>
                  <a:schemeClr val="bg2">
                    <a:lumMod val="50000"/>
                  </a:schemeClr>
                </a:solidFill>
                <a:latin typeface="Calibri" panose="020F0502020204030204" pitchFamily="34" charset="0"/>
                <a:cs typeface="Calibri" panose="020F0502020204030204" pitchFamily="34" charset="0"/>
              </a:rPr>
              <a:t>Scrum is by far the most common Agile framework</a:t>
            </a:r>
            <a:endParaRPr sz="1600" dirty="0">
              <a:solidFill>
                <a:schemeClr val="bg2">
                  <a:lumMod val="50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04D703-70B9-82F4-3E77-E31553944F9A}"/>
              </a:ext>
            </a:extLst>
          </p:cNvPr>
          <p:cNvSpPr>
            <a:spLocks noGrp="1"/>
          </p:cNvSpPr>
          <p:nvPr>
            <p:ph type="body" idx="3"/>
          </p:nvPr>
        </p:nvSpPr>
        <p:spPr>
          <a:xfrm>
            <a:off x="457200" y="384464"/>
            <a:ext cx="8229600" cy="4577680"/>
          </a:xfrm>
        </p:spPr>
        <p:txBody>
          <a:bodyPr/>
          <a:lstStyle/>
          <a:p>
            <a:r>
              <a:rPr lang="en-US" sz="1400" b="1" dirty="0">
                <a:solidFill>
                  <a:schemeClr val="tx2">
                    <a:lumMod val="10000"/>
                  </a:schemeClr>
                </a:solidFill>
                <a:latin typeface="Calibri" panose="020F0502020204030204" pitchFamily="34" charset="0"/>
                <a:cs typeface="Calibri" panose="020F0502020204030204" pitchFamily="34" charset="0"/>
              </a:rPr>
              <a:t>Scrum: </a:t>
            </a:r>
            <a:r>
              <a:rPr lang="en-US" sz="1400" dirty="0">
                <a:solidFill>
                  <a:schemeClr val="tx2">
                    <a:lumMod val="10000"/>
                  </a:schemeClr>
                </a:solidFill>
                <a:latin typeface="Calibri" panose="020F0502020204030204" pitchFamily="34" charset="0"/>
                <a:cs typeface="Calibri" panose="020F0502020204030204" pitchFamily="34" charset="0"/>
              </a:rPr>
              <a:t>is by far the most common Agile framework in use across industries globally, the team manages the work with a focus on delivering complex product features. It is based on an iterative and incremental approach.</a:t>
            </a:r>
          </a:p>
          <a:p>
            <a:r>
              <a:rPr lang="en-US" sz="1400" b="1" dirty="0">
                <a:solidFill>
                  <a:schemeClr val="tx2">
                    <a:lumMod val="10000"/>
                  </a:schemeClr>
                </a:solidFill>
                <a:latin typeface="Calibri" panose="020F0502020204030204" pitchFamily="34" charset="0"/>
                <a:cs typeface="Calibri" panose="020F0502020204030204" pitchFamily="34" charset="0"/>
              </a:rPr>
              <a:t>Scrum Roles: </a:t>
            </a:r>
            <a:r>
              <a:rPr lang="en-US" sz="1400" dirty="0">
                <a:solidFill>
                  <a:schemeClr val="tx2">
                    <a:lumMod val="10000"/>
                  </a:schemeClr>
                </a:solidFill>
                <a:latin typeface="Calibri" panose="020F0502020204030204" pitchFamily="34" charset="0"/>
                <a:cs typeface="Calibri" panose="020F0502020204030204" pitchFamily="34" charset="0"/>
              </a:rPr>
              <a:t>There are 3 core roles in the scrum framework</a:t>
            </a:r>
          </a:p>
          <a:p>
            <a:pPr algn="l">
              <a:buFont typeface="Arial" panose="020B0604020202020204" pitchFamily="34" charset="0"/>
              <a:buChar char="•"/>
            </a:pPr>
            <a:r>
              <a:rPr lang="en-US" sz="1200" b="0" i="0" dirty="0">
                <a:solidFill>
                  <a:srgbClr val="0B0B0B"/>
                </a:solidFill>
                <a:effectLst/>
                <a:latin typeface="Open Sans" panose="020B0606030504020204" pitchFamily="34" charset="0"/>
              </a:rPr>
              <a:t>Product Owner, who is the voice of the customer.</a:t>
            </a:r>
          </a:p>
          <a:p>
            <a:pPr algn="l">
              <a:buFont typeface="Arial" panose="020B0604020202020204" pitchFamily="34" charset="0"/>
              <a:buChar char="•"/>
            </a:pPr>
            <a:r>
              <a:rPr lang="en-US" sz="1200" b="0" i="0" dirty="0">
                <a:solidFill>
                  <a:srgbClr val="0B0B0B"/>
                </a:solidFill>
                <a:effectLst/>
                <a:latin typeface="Open Sans" panose="020B0606030504020204" pitchFamily="34" charset="0"/>
              </a:rPr>
              <a:t>Scrum Master, who is the key facilitator.</a:t>
            </a:r>
          </a:p>
          <a:p>
            <a:pPr algn="l">
              <a:buFont typeface="Arial" panose="020B0604020202020204" pitchFamily="34" charset="0"/>
              <a:buChar char="•"/>
            </a:pPr>
            <a:r>
              <a:rPr lang="en-US" sz="1200" b="0" i="0" dirty="0">
                <a:solidFill>
                  <a:srgbClr val="0B0B0B"/>
                </a:solidFill>
                <a:effectLst/>
                <a:latin typeface="Open Sans" panose="020B0606030504020204" pitchFamily="34" charset="0"/>
              </a:rPr>
              <a:t>Agile Team, also known as the Scrum Team sometimes.</a:t>
            </a:r>
          </a:p>
          <a:p>
            <a:pPr marL="228600" indent="0" algn="l"/>
            <a:r>
              <a:rPr lang="en-US" sz="1200" b="1" i="0" dirty="0">
                <a:solidFill>
                  <a:srgbClr val="0B0B0B"/>
                </a:solidFill>
                <a:effectLst/>
                <a:latin typeface="Open Sans" panose="020B0606030504020204" pitchFamily="34" charset="0"/>
              </a:rPr>
              <a:t>Scrum events: </a:t>
            </a:r>
            <a:r>
              <a:rPr lang="en-US" sz="1200" b="0" i="0" dirty="0">
                <a:solidFill>
                  <a:srgbClr val="0B0B0B"/>
                </a:solidFill>
                <a:effectLst/>
                <a:latin typeface="Open Sans" panose="020B0606030504020204" pitchFamily="34" charset="0"/>
              </a:rPr>
              <a:t>events or ceremonies in scrum :</a:t>
            </a:r>
          </a:p>
          <a:p>
            <a:r>
              <a:rPr lang="en-AE" sz="1400" b="1" dirty="0">
                <a:solidFill>
                  <a:schemeClr val="tx2">
                    <a:lumMod val="10000"/>
                  </a:schemeClr>
                </a:solidFill>
                <a:latin typeface="Calibri" panose="020F0502020204030204" pitchFamily="34" charset="0"/>
                <a:cs typeface="Calibri" panose="020F0502020204030204" pitchFamily="34" charset="0"/>
              </a:rPr>
              <a:t>   Project Vision: </a:t>
            </a:r>
            <a:r>
              <a:rPr lang="en-AE" sz="1400" dirty="0">
                <a:solidFill>
                  <a:schemeClr val="tx2">
                    <a:lumMod val="10000"/>
                  </a:schemeClr>
                </a:solidFill>
                <a:latin typeface="Calibri" panose="020F0502020204030204" pitchFamily="34" charset="0"/>
                <a:cs typeface="Calibri" panose="020F0502020204030204" pitchFamily="34" charset="0"/>
              </a:rPr>
              <a:t>is where the business leaders identify a business need that is intended to achieve.</a:t>
            </a:r>
          </a:p>
          <a:p>
            <a:r>
              <a:rPr lang="en-AE" sz="1400" b="1" dirty="0">
                <a:solidFill>
                  <a:schemeClr val="tx2">
                    <a:lumMod val="10000"/>
                  </a:schemeClr>
                </a:solidFill>
                <a:latin typeface="Calibri" panose="020F0502020204030204" pitchFamily="34" charset="0"/>
                <a:cs typeface="Calibri" panose="020F0502020204030204" pitchFamily="34" charset="0"/>
              </a:rPr>
              <a:t>   Daily Stand Up:</a:t>
            </a:r>
            <a:r>
              <a:rPr lang="en-AE" sz="1400" dirty="0">
                <a:solidFill>
                  <a:schemeClr val="tx2">
                    <a:lumMod val="10000"/>
                  </a:schemeClr>
                </a:solidFill>
                <a:latin typeface="Calibri" panose="020F0502020204030204" pitchFamily="34" charset="0"/>
                <a:cs typeface="Calibri" panose="020F0502020204030204" pitchFamily="34" charset="0"/>
              </a:rPr>
              <a:t> synchronizes activities and creates a short plan for the next 24 hours.</a:t>
            </a:r>
          </a:p>
          <a:p>
            <a:r>
              <a:rPr lang="en-AE" sz="1400" b="1" dirty="0">
                <a:solidFill>
                  <a:schemeClr val="tx2">
                    <a:lumMod val="10000"/>
                  </a:schemeClr>
                </a:solidFill>
                <a:latin typeface="Calibri" panose="020F0502020204030204" pitchFamily="34" charset="0"/>
                <a:cs typeface="Calibri" panose="020F0502020204030204" pitchFamily="34" charset="0"/>
              </a:rPr>
              <a:t>   Sprint planning:</a:t>
            </a:r>
            <a:r>
              <a:rPr lang="en-AE" sz="1400" dirty="0">
                <a:solidFill>
                  <a:schemeClr val="tx2">
                    <a:lumMod val="10000"/>
                  </a:schemeClr>
                </a:solidFill>
                <a:latin typeface="Calibri" panose="020F0502020204030204" pitchFamily="34" charset="0"/>
                <a:cs typeface="Calibri" panose="020F0502020204030204" pitchFamily="34" charset="0"/>
              </a:rPr>
              <a:t> the team takes the prioritized backlog by PO and plans out the work to be performed in the sprint.</a:t>
            </a:r>
          </a:p>
          <a:p>
            <a:r>
              <a:rPr lang="en-AE" sz="1400" b="1" dirty="0">
                <a:solidFill>
                  <a:schemeClr val="tx2">
                    <a:lumMod val="10000"/>
                  </a:schemeClr>
                </a:solidFill>
                <a:latin typeface="Calibri" panose="020F0502020204030204" pitchFamily="34" charset="0"/>
                <a:cs typeface="Calibri" panose="020F0502020204030204" pitchFamily="34" charset="0"/>
              </a:rPr>
              <a:t>   Sprint Review: </a:t>
            </a:r>
            <a:r>
              <a:rPr lang="en-AE" sz="1400" dirty="0">
                <a:solidFill>
                  <a:schemeClr val="tx2">
                    <a:lumMod val="10000"/>
                  </a:schemeClr>
                </a:solidFill>
                <a:latin typeface="Calibri" panose="020F0502020204030204" pitchFamily="34" charset="0"/>
                <a:cs typeface="Calibri" panose="020F0502020204030204" pitchFamily="34" charset="0"/>
              </a:rPr>
              <a:t>A meeting is held at the end of each sprint to review the work completed during the sprint.</a:t>
            </a:r>
          </a:p>
          <a:p>
            <a:r>
              <a:rPr lang="en-AE" sz="1400" dirty="0">
                <a:solidFill>
                  <a:schemeClr val="tx2">
                    <a:lumMod val="10000"/>
                  </a:schemeClr>
                </a:solidFill>
                <a:latin typeface="Calibri" panose="020F0502020204030204" pitchFamily="34" charset="0"/>
                <a:cs typeface="Calibri" panose="020F0502020204030204" pitchFamily="34" charset="0"/>
              </a:rPr>
              <a:t>   </a:t>
            </a:r>
            <a:r>
              <a:rPr lang="en-AE" sz="1400" b="1" dirty="0">
                <a:solidFill>
                  <a:schemeClr val="tx2">
                    <a:lumMod val="10000"/>
                  </a:schemeClr>
                </a:solidFill>
                <a:latin typeface="Calibri" panose="020F0502020204030204" pitchFamily="34" charset="0"/>
                <a:cs typeface="Calibri" panose="020F0502020204030204" pitchFamily="34" charset="0"/>
              </a:rPr>
              <a:t>Sprint Retrospective: </a:t>
            </a:r>
            <a:r>
              <a:rPr lang="en-AE" sz="1400" dirty="0">
                <a:solidFill>
                  <a:schemeClr val="tx2">
                    <a:lumMod val="10000"/>
                  </a:schemeClr>
                </a:solidFill>
                <a:latin typeface="Calibri" panose="020F0502020204030204" pitchFamily="34" charset="0"/>
                <a:cs typeface="Calibri" panose="020F0502020204030204" pitchFamily="34" charset="0"/>
              </a:rPr>
              <a:t>A meeting is held to identify practical opportunities for improvement.</a:t>
            </a:r>
          </a:p>
          <a:p>
            <a:r>
              <a:rPr lang="en-AE" sz="1400" b="1" dirty="0">
                <a:solidFill>
                  <a:schemeClr val="tx2">
                    <a:lumMod val="10000"/>
                  </a:schemeClr>
                </a:solidFill>
                <a:latin typeface="Calibri" panose="020F0502020204030204" pitchFamily="34" charset="0"/>
                <a:cs typeface="Calibri" panose="020F0502020204030204" pitchFamily="34" charset="0"/>
              </a:rPr>
              <a:t>   Release Planning: </a:t>
            </a:r>
            <a:r>
              <a:rPr lang="en-AE" sz="1400" dirty="0">
                <a:solidFill>
                  <a:schemeClr val="tx2">
                    <a:lumMod val="10000"/>
                  </a:schemeClr>
                </a:solidFill>
                <a:latin typeface="Calibri" panose="020F0502020204030204" pitchFamily="34" charset="0"/>
                <a:cs typeface="Calibri" panose="020F0502020204030204" pitchFamily="34" charset="0"/>
              </a:rPr>
              <a:t>The team develops a plan for when a collection of functionality will be delivered to the customer.</a:t>
            </a:r>
            <a:endParaRPr lang="en-AE" sz="1400" b="1" dirty="0">
              <a:solidFill>
                <a:schemeClr val="tx2">
                  <a:lumMod val="10000"/>
                </a:schemeClr>
              </a:solidFill>
              <a:latin typeface="Calibri" panose="020F0502020204030204" pitchFamily="34" charset="0"/>
              <a:cs typeface="Calibri" panose="020F0502020204030204" pitchFamily="34" charset="0"/>
            </a:endParaRPr>
          </a:p>
          <a:p>
            <a:r>
              <a:rPr lang="en-AE" sz="1400" dirty="0">
                <a:solidFill>
                  <a:schemeClr val="tx2">
                    <a:lumMod val="10000"/>
                  </a:schemeClr>
                </a:solidFill>
                <a:latin typeface="Calibri" panose="020F0502020204030204" pitchFamily="34" charset="0"/>
                <a:cs typeface="Calibri" panose="020F0502020204030204" pitchFamily="34" charset="0"/>
              </a:rPr>
              <a:t>   </a:t>
            </a:r>
          </a:p>
          <a:p>
            <a:endParaRPr lang="en-AE" sz="1400" dirty="0">
              <a:solidFill>
                <a:schemeClr val="tx2">
                  <a:lumMod val="1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0034835"/>
      </p:ext>
    </p:extLst>
  </p:cSld>
  <p:clrMapOvr>
    <a:masterClrMapping/>
  </p:clrMapOvr>
</p:sld>
</file>

<file path=ppt/theme/theme1.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1483</Words>
  <Application>Microsoft Office PowerPoint</Application>
  <PresentationFormat>On-screen Show (16:9)</PresentationFormat>
  <Paragraphs>117</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Cabin</vt:lpstr>
      <vt:lpstr>Courier New</vt:lpstr>
      <vt:lpstr>Open Sans</vt:lpstr>
      <vt:lpstr>var(--chakra-fonts-heading)</vt:lpstr>
      <vt:lpstr>Calibri</vt:lpstr>
      <vt:lpstr>Udacity Template 16x9</vt:lpstr>
      <vt:lpstr>WorldVisitz Mobile Application Agile Delivery Launch</vt:lpstr>
      <vt:lpstr>Part 1: How WorldVisitz Can Benefit From Agile </vt:lpstr>
      <vt:lpstr>What is Agile?</vt:lpstr>
      <vt:lpstr>What is Agile manifesto?</vt:lpstr>
      <vt:lpstr>PowerPoint Presentation</vt:lpstr>
      <vt:lpstr>Key differences between Agile and Waterfall</vt:lpstr>
      <vt:lpstr>The benefits of Business Agility to WorldVisitz</vt:lpstr>
      <vt:lpstr>What is Agile Umbrella</vt:lpstr>
      <vt:lpstr>PowerPoint Presentation</vt:lpstr>
      <vt:lpstr>PowerPoint Presentation</vt:lpstr>
      <vt:lpstr>Kanban</vt:lpstr>
      <vt:lpstr>XP Framework</vt:lpstr>
      <vt:lpstr>Part 2: The Optimal Agile Framework for WorldVisitz</vt:lpstr>
      <vt:lpstr>The recommended Agile Framework for WorldVisitz is   Scrum</vt:lpstr>
      <vt:lpstr>PowerPoint Presentation</vt:lpstr>
      <vt:lpstr>Business challenges WorldVisitz Facing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WorldVisitz Mobile Application Agile Delivery Launch</dc:title>
  <cp:lastModifiedBy>okba zebir</cp:lastModifiedBy>
  <cp:revision>12</cp:revision>
  <dcterms:modified xsi:type="dcterms:W3CDTF">2023-07-21T19:09:09Z</dcterms:modified>
</cp:coreProperties>
</file>