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70" r:id="rId13"/>
    <p:sldId id="269" r:id="rId14"/>
  </p:sldIdLst>
  <p:sldSz cx="9144000" cy="5143500" type="screen16x9"/>
  <p:notesSz cx="6858000" cy="9144000"/>
  <p:embeddedFontLst>
    <p:embeddedFont>
      <p:font typeface="Cabin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c535a6a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c535a6a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e57a71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1e57a71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e57a71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1e57a71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e57a71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1e57a71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1e57a717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1e57a717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1e57a71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1e57a71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e57a71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e57a71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4200"/>
              <a:t>WorldVisitz Mobile Application Agile Delivery Launch</a:t>
            </a:r>
            <a:endParaRPr sz="420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Agile Onboarding - Presentation for the Agile Team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Presented by: Okba Zebir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402336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Team Composition and Role Assignments</a:t>
            </a:r>
            <a:endParaRPr sz="16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B5B3D4-96D1-587E-FE24-8F04AEE4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16306"/>
              </p:ext>
            </p:extLst>
          </p:nvPr>
        </p:nvGraphicFramePr>
        <p:xfrm>
          <a:off x="244305" y="319087"/>
          <a:ext cx="8661951" cy="4828880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740481">
                  <a:extLst>
                    <a:ext uri="{9D8B030D-6E8A-4147-A177-3AD203B41FA5}">
                      <a16:colId xmlns:a16="http://schemas.microsoft.com/office/drawing/2014/main" val="3462711766"/>
                    </a:ext>
                  </a:extLst>
                </a:gridCol>
                <a:gridCol w="1008606">
                  <a:extLst>
                    <a:ext uri="{9D8B030D-6E8A-4147-A177-3AD203B41FA5}">
                      <a16:colId xmlns:a16="http://schemas.microsoft.com/office/drawing/2014/main" val="75285916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538854458"/>
                    </a:ext>
                  </a:extLst>
                </a:gridCol>
                <a:gridCol w="3035808">
                  <a:extLst>
                    <a:ext uri="{9D8B030D-6E8A-4147-A177-3AD203B41FA5}">
                      <a16:colId xmlns:a16="http://schemas.microsoft.com/office/drawing/2014/main" val="786256565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4270297706"/>
                    </a:ext>
                  </a:extLst>
                </a:gridCol>
              </a:tblGrid>
              <a:tr h="30424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lang="en-AE" sz="8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FFFF"/>
                          </a:solidFill>
                        </a:rPr>
                        <a:t>Current title</a:t>
                      </a:r>
                      <a:endParaRPr lang="en-AE" sz="8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FFFF"/>
                          </a:solidFill>
                        </a:rPr>
                        <a:t>Scrum Role</a:t>
                      </a:r>
                      <a:endParaRPr lang="en-AE" sz="8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FFFF"/>
                          </a:solidFill>
                        </a:rPr>
                        <a:t>Responsibilities</a:t>
                      </a:r>
                      <a:endParaRPr lang="en-AE" sz="8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FFFF"/>
                          </a:solidFill>
                        </a:rPr>
                        <a:t>Soft Skills</a:t>
                      </a:r>
                      <a:endParaRPr lang="en-AE" sz="8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26433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r>
                        <a:rPr lang="en-US" sz="800" b="1" dirty="0"/>
                        <a:t>Jane Doe</a:t>
                      </a:r>
                      <a:endParaRPr lang="en-AE" sz="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Project Manager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Scrum Master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Ensuring the team follows agile values and principles. Remove impediments, ensure a good relationship between the team and PO. Keeps the team on Track, plans and leads meetings.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Leadership, communication, problem-solving, and emotional intelligence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45438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r>
                        <a:rPr lang="en-US" sz="800" dirty="0"/>
                        <a:t>John Smith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Product Manager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Product Owner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Create and maintain the product backlog, prioritizing items. Communicating the vision, goals, and strategy to the customers, stakeholders and team.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Domain knowledge, strategic thinking, communication, and interpersonal skills.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76863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Jerry Holden 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Business Analyst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Collaborates with Product Owner to define product, customer, and stakeholders requirements, and clarifies requirements for the development team.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Domain knowledge, analytical thinking, communication,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26675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James </a:t>
                      </a:r>
                      <a:r>
                        <a:rPr lang="en-US" sz="800" dirty="0" err="1"/>
                        <a:t>Cowx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UX Designer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Delivering a releasable increment of the product, estimating the effort required to complete the work, collaborate with other developers, and participating in Scrum events.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Presentation skills, </a:t>
                      </a:r>
                      <a:r>
                        <a:rPr lang="en-US" sz="800" dirty="0"/>
                        <a:t>Creativity, attention to detail, communication and </a:t>
                      </a:r>
                      <a:r>
                        <a:rPr lang="en-US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Storytelling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8199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Holly Vogt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Subject Matter Expert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Provides guidance and expertise on specific areas, collaborates with the development team to implements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Domain knowledge, communication, problem-solving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021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r>
                        <a:rPr lang="en-US" sz="800" dirty="0"/>
                        <a:t>Jim Brady (USA)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Delivering a releasable increment of the product, estimating the effort required to complete the work, collaborate with other developers, and participating in Scrum events.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Communication, Technical expertise, team collaboration, problem-solving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689021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r>
                        <a:rPr lang="en-US" sz="800" dirty="0"/>
                        <a:t>Nathan Connor (USA)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Delivering a releasable increment of the product, estimating the effort required to complete the work, collaborate with other developers, and participating in Scrum events.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Communication, Technical expertise, team collaboration, problem-solving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70136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r>
                        <a:rPr lang="en-US" sz="800" dirty="0"/>
                        <a:t>Venkat Ragu (India)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Delivering a releasable increment of the product, estimating the effort required to complete the work, collaborate with other developers, and participating in Scrum events.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Communication, Technical expertise, team collaboration, problem-solving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988719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r>
                        <a:rPr lang="en-US" sz="800" dirty="0"/>
                        <a:t>Ali Khan (India)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Delivering a releasable increment of the product, estimating the effort required to complete the work, collaborating with other developers, and participating in Scrum events.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Communication, Technical expertise, team collaboration, problem-solving</a:t>
                      </a:r>
                      <a:endParaRPr lang="en-AE" sz="800" dirty="0"/>
                    </a:p>
                    <a:p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5191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r>
                        <a:rPr lang="en-US" sz="800" dirty="0"/>
                        <a:t>Kathy Qualls 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Tester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Development Team Member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Tests product increments, collaborates with other team members,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Attention to detail, critical thinking, communication</a:t>
                      </a:r>
                      <a:endParaRPr lang="en-AE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119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10591C-8AB8-95F3-28FE-DB1B4978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796" y="614400"/>
            <a:ext cx="8229600" cy="3096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Identifies current weaknesses and antipatterns in the team</a:t>
            </a:r>
          </a:p>
          <a:p>
            <a:endParaRPr lang="en-AE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A3030D-3EFD-CABD-87B3-FEBB2087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9600"/>
          </a:xfrm>
        </p:spPr>
        <p:txBody>
          <a:bodyPr/>
          <a:lstStyle/>
          <a:p>
            <a:r>
              <a:rPr lang="en" sz="1400" b="1" dirty="0"/>
              <a:t>Appendix 1 - Skill Gaps</a:t>
            </a:r>
            <a:endParaRPr lang="en-AE" sz="1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46B1FB-1B48-5E0A-8D41-AD792C6B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09466"/>
              </p:ext>
            </p:extLst>
          </p:nvPr>
        </p:nvGraphicFramePr>
        <p:xfrm>
          <a:off x="895786" y="1042319"/>
          <a:ext cx="7791014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507">
                  <a:extLst>
                    <a:ext uri="{9D8B030D-6E8A-4147-A177-3AD203B41FA5}">
                      <a16:colId xmlns:a16="http://schemas.microsoft.com/office/drawing/2014/main" val="2331975327"/>
                    </a:ext>
                  </a:extLst>
                </a:gridCol>
                <a:gridCol w="3895507">
                  <a:extLst>
                    <a:ext uri="{9D8B030D-6E8A-4147-A177-3AD203B41FA5}">
                      <a16:colId xmlns:a16="http://schemas.microsoft.com/office/drawing/2014/main" val="214323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Role</a:t>
                      </a:r>
                      <a:endParaRPr lang="en-AE" sz="900" dirty="0"/>
                    </a:p>
                    <a:p>
                      <a:endParaRPr lang="en-AE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Weakness and Skills Gap</a:t>
                      </a:r>
                      <a:endParaRPr lang="en-AE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95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Scrum master</a:t>
                      </a:r>
                      <a:endParaRPr lang="en-AE" sz="900" dirty="0"/>
                    </a:p>
                    <a:p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Direct and manage the Team </a:t>
                      </a:r>
                      <a:r>
                        <a:rPr lang="en-US" sz="900" dirty="0" err="1"/>
                        <a:t>devs</a:t>
                      </a:r>
                      <a:r>
                        <a:rPr lang="en-US" sz="900" dirty="0"/>
                        <a:t>,</a:t>
                      </a:r>
                    </a:p>
                    <a:p>
                      <a:r>
                        <a:rPr lang="en-US" sz="900" dirty="0"/>
                        <a:t>Lack of help the team and remove impediments. Lack of experience in coaching Agile principals </a:t>
                      </a:r>
                      <a:endParaRPr lang="en-A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Product Owner</a:t>
                      </a:r>
                      <a:endParaRPr lang="en-AE" sz="900" dirty="0"/>
                    </a:p>
                    <a:p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Determining the requirement for whole the product early.</a:t>
                      </a:r>
                    </a:p>
                    <a:p>
                      <a:r>
                        <a:rPr lang="en-US" sz="900" dirty="0"/>
                        <a:t>Detailed project plan.</a:t>
                      </a:r>
                    </a:p>
                    <a:p>
                      <a:r>
                        <a:rPr lang="en-US" sz="900" dirty="0"/>
                        <a:t>Less collaboration with the customers to collect feedback.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1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Developers and Tester</a:t>
                      </a:r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Lack of collaboration with team, and transfer of knowledge.</a:t>
                      </a:r>
                    </a:p>
                    <a:p>
                      <a:r>
                        <a:rPr lang="en-US" sz="900" dirty="0"/>
                        <a:t>Lack of </a:t>
                      </a:r>
                      <a:r>
                        <a:rPr lang="en-US" sz="9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consistent coding standards.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Lack of self-organized, </a:t>
                      </a:r>
                      <a:r>
                        <a:rPr lang="en-AE" sz="900" dirty="0"/>
                        <a:t>Limited knowledge and experience of Agile development practices.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Business Analysis</a:t>
                      </a:r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Determining the requirement for whole the product early.</a:t>
                      </a:r>
                    </a:p>
                    <a:p>
                      <a:r>
                        <a:rPr lang="en-AE" sz="900" dirty="0"/>
                        <a:t>Limited knowledge and experience of Agile development practices.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Subject Matter Expert</a:t>
                      </a:r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sz="900" dirty="0"/>
                        <a:t>Limited knowledge and experience of Agile development practices.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UX Designer</a:t>
                      </a:r>
                      <a:endParaRPr lang="en-A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Lack of collaboration team,</a:t>
                      </a:r>
                      <a:r>
                        <a:rPr lang="en-US" sz="9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Lack of self-organized and </a:t>
                      </a:r>
                      <a:r>
                        <a:rPr lang="en-AE" sz="900" dirty="0"/>
                        <a:t>Limited knowledge and experience of Agile development practices.</a:t>
                      </a:r>
                    </a:p>
                    <a:p>
                      <a:endParaRPr lang="en-A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8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2BE25-7482-BA8A-7B13-5D4B6483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679"/>
            <a:ext cx="8229600" cy="390144"/>
          </a:xfrm>
        </p:spPr>
        <p:txBody>
          <a:bodyPr/>
          <a:lstStyle/>
          <a:p>
            <a:r>
              <a:rPr lang="en-US" sz="1600" b="1" dirty="0"/>
              <a:t>Appendix 2 –Training &amp; Coaching Plan</a:t>
            </a:r>
            <a:endParaRPr lang="en-AE" sz="1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77469-4AB0-DF11-6D9E-4F5555B1247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569823"/>
            <a:ext cx="8229600" cy="4003854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 recommend the following training and coaching plan: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developers, tester, and UX designer: One-on-One coaching following the Shu Ha Ri model to develop and provide a good understanding of agile practices and how to implement them in their work journey.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offshore developer, business analyst, and subject matter expert: provide Dreyfus Model to train and coach them about agile practices </a:t>
            </a:r>
            <a:endParaRPr lang="en-A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Onboarding the Team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Benefits for the Team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Focus on Value</a:t>
            </a:r>
            <a:r>
              <a:rPr lang="en-US" sz="12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- Agile is driven by the goal of delivering maximum business value that is aligned with the organization’s 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Self-Organized Teams</a:t>
            </a:r>
            <a:r>
              <a:rPr lang="en-US" sz="12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- Agile Teams have the autonomy to make some de-centralized decisions, which allows for shared ownership of the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Constructive Conflict Resolution</a:t>
            </a:r>
            <a:r>
              <a:rPr lang="en-US" sz="12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- Conflicts in Agile Teams are constructively resolved because the team is driven by a shared 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Innovation Hub</a:t>
            </a:r>
            <a:r>
              <a:rPr lang="en-US" sz="12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- Agile Teams, with diverse and cross-functional skill sets, are an innovation hub that spurs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Cultivate Mastery</a:t>
            </a:r>
            <a:r>
              <a:rPr lang="en-US" sz="12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- Time is put aside in Agile Teams for learning and growth. This allows Agile Team members to sharpen their skills.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Agile Practice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Recommendations for Information Radiators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3"/>
          </p:nvPr>
        </p:nvSpPr>
        <p:spPr>
          <a:xfrm>
            <a:off x="457200" y="1033063"/>
            <a:ext cx="8229600" cy="354065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Burn-down chart: is a visual measurement tool that represents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work left to do versus time. its purpose is to enable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to be on track to deliver the expected solution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the desired schedule.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benefits of a Burn-down chart: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Recognize completed work by measuring the project completion.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Articulate any obstacles that face the team’s progress.  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understand and create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with a line and a smile face&#10;&#10;Description automatically generated">
            <a:extLst>
              <a:ext uri="{FF2B5EF4-FFF2-40B4-BE49-F238E27FC236}">
                <a16:creationId xmlns:a16="http://schemas.microsoft.com/office/drawing/2014/main" id="{E2BB0C5E-3E5E-A53C-EA10-BDBC6F74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4467"/>
            <a:ext cx="4062936" cy="2749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5304-76B8-22C3-D551-AF047F1F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Chart </a:t>
            </a:r>
            <a:endParaRPr lang="en-A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D8442-A2FF-4E64-17B0-4F92E38CFA0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151725"/>
            <a:ext cx="8491356" cy="3762302"/>
          </a:xfrm>
        </p:spPr>
        <p:txBody>
          <a:bodyPr/>
          <a:lstStyle/>
          <a:p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 chart: 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graphical representation  of the amount of</a:t>
            </a:r>
          </a:p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completed (story points) by the team during each sprint.</a:t>
            </a:r>
          </a:p>
          <a:p>
            <a:r>
              <a:rPr lang="en-AE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Velocity chart benefits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the </a:t>
            </a:r>
            <a:r>
              <a:rPr lang="en-AE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rage amount of work a scrum team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completes 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AE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uring</a:t>
            </a: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sprint.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you make better predictions about your team capacity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 issues before they become pro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AE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lems</a:t>
            </a:r>
            <a:r>
              <a:rPr lang="en-AE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0"/>
            <a:endParaRPr lang="en-A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/>
            <a:endParaRPr lang="en-A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graph of a graph with blue and red bars&#10;&#10;Description automatically generated">
            <a:extLst>
              <a:ext uri="{FF2B5EF4-FFF2-40B4-BE49-F238E27FC236}">
                <a16:creationId xmlns:a16="http://schemas.microsoft.com/office/drawing/2014/main" id="{F0E645AD-E5F4-548E-8159-12546D2E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4" y="1216873"/>
            <a:ext cx="4351224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Ceremony Schedule &amp; Each Agenda</a:t>
            </a:r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66A31C7-B3D9-6987-223F-CC5E8E3CE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59660"/>
              </p:ext>
            </p:extLst>
          </p:nvPr>
        </p:nvGraphicFramePr>
        <p:xfrm>
          <a:off x="457200" y="1194816"/>
          <a:ext cx="8016240" cy="3388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1649528941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21268946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3073200152"/>
                    </a:ext>
                  </a:extLst>
                </a:gridCol>
              </a:tblGrid>
              <a:tr h="743331">
                <a:tc>
                  <a:txBody>
                    <a:bodyPr/>
                    <a:lstStyle/>
                    <a:p>
                      <a:r>
                        <a:rPr lang="en-US" dirty="0"/>
                        <a:t>Scrum Ceremony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Agenda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82795"/>
                  </a:ext>
                </a:extLst>
              </a:tr>
              <a:tr h="743331">
                <a:tc>
                  <a:txBody>
                    <a:bodyPr/>
                    <a:lstStyle/>
                    <a:p>
                      <a:r>
                        <a:rPr lang="en-US" dirty="0"/>
                        <a:t>Project vision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goals, sponsor, vision, success criteria, assumptions, and risks.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Project </a:t>
                      </a:r>
                    </a:p>
                    <a:p>
                      <a:r>
                        <a:rPr lang="en-US" dirty="0"/>
                        <a:t>Time-boxed to 1 Hour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54550"/>
                  </a:ext>
                </a:extLst>
              </a:tr>
              <a:tr h="743331">
                <a:tc>
                  <a:txBody>
                    <a:bodyPr/>
                    <a:lstStyle/>
                    <a:p>
                      <a:r>
                        <a:rPr lang="en-US" dirty="0"/>
                        <a:t>Release Planning 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critical dates and milestones, coordinate with dependent systems, and balance business value versus quality.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release after initial creation.</a:t>
                      </a:r>
                    </a:p>
                    <a:p>
                      <a:r>
                        <a:rPr lang="en-US" dirty="0"/>
                        <a:t>Time-boxed to 20mins.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5817"/>
                  </a:ext>
                </a:extLst>
              </a:tr>
              <a:tr h="743331">
                <a:tc>
                  <a:txBody>
                    <a:bodyPr/>
                    <a:lstStyle/>
                    <a:p>
                      <a:r>
                        <a:rPr lang="en-US" dirty="0"/>
                        <a:t>Sprint Planning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sprint backlog.</a:t>
                      </a:r>
                    </a:p>
                    <a:p>
                      <a:r>
                        <a:rPr lang="en-US" dirty="0"/>
                        <a:t>Task planning.</a:t>
                      </a:r>
                    </a:p>
                    <a:p>
                      <a:r>
                        <a:rPr lang="en-US" dirty="0"/>
                        <a:t>Task level estimated.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few times per sprint.</a:t>
                      </a:r>
                    </a:p>
                    <a:p>
                      <a:r>
                        <a:rPr lang="en-US" dirty="0"/>
                        <a:t>Time-boxed to 8hours per sprint .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827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027391-E5E6-E91F-F6C1-0E2F7A72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5254"/>
              </p:ext>
            </p:extLst>
          </p:nvPr>
        </p:nvGraphicFramePr>
        <p:xfrm>
          <a:off x="731520" y="341361"/>
          <a:ext cx="7473696" cy="4460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232">
                  <a:extLst>
                    <a:ext uri="{9D8B030D-6E8A-4147-A177-3AD203B41FA5}">
                      <a16:colId xmlns:a16="http://schemas.microsoft.com/office/drawing/2014/main" val="3138216111"/>
                    </a:ext>
                  </a:extLst>
                </a:gridCol>
                <a:gridCol w="2491232">
                  <a:extLst>
                    <a:ext uri="{9D8B030D-6E8A-4147-A177-3AD203B41FA5}">
                      <a16:colId xmlns:a16="http://schemas.microsoft.com/office/drawing/2014/main" val="79308394"/>
                    </a:ext>
                  </a:extLst>
                </a:gridCol>
                <a:gridCol w="2491232">
                  <a:extLst>
                    <a:ext uri="{9D8B030D-6E8A-4147-A177-3AD203B41FA5}">
                      <a16:colId xmlns:a16="http://schemas.microsoft.com/office/drawing/2014/main" val="4148755112"/>
                    </a:ext>
                  </a:extLst>
                </a:gridCol>
              </a:tblGrid>
              <a:tr h="772698">
                <a:tc>
                  <a:txBody>
                    <a:bodyPr/>
                    <a:lstStyle/>
                    <a:p>
                      <a:r>
                        <a:rPr lang="en-US" dirty="0"/>
                        <a:t>Scrum ceremony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Agenda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  <a:endParaRPr lang="en-A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32038"/>
                  </a:ext>
                </a:extLst>
              </a:tr>
              <a:tr h="15196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Daily Stand-Ups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team member answers 3 questions.</a:t>
                      </a:r>
                    </a:p>
                    <a:p>
                      <a:r>
                        <a:rPr lang="en-US" dirty="0"/>
                        <a:t>What did I do since the last time we met?</a:t>
                      </a:r>
                    </a:p>
                    <a:p>
                      <a:r>
                        <a:rPr lang="en-US" dirty="0"/>
                        <a:t>What do I plan to accomplish today?</a:t>
                      </a:r>
                    </a:p>
                    <a:p>
                      <a:r>
                        <a:rPr lang="en-US" dirty="0"/>
                        <a:t>What impediments am I encountering?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Held daily preferably in the morning.</a:t>
                      </a:r>
                    </a:p>
                    <a:p>
                      <a:r>
                        <a:rPr lang="en-US" dirty="0"/>
                        <a:t>Time-boxed to 15 minutes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12854"/>
                  </a:ext>
                </a:extLst>
              </a:tr>
              <a:tr h="798455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Sprint Review and Demo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presents completed sprint deliverables to PO based on Acceptance criteria and DoD.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sprint </a:t>
                      </a:r>
                    </a:p>
                    <a:p>
                      <a:r>
                        <a:rPr lang="en-US" dirty="0"/>
                        <a:t>Time-boxed to 4 hours per sprint .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1796"/>
                  </a:ext>
                </a:extLst>
              </a:tr>
              <a:tr h="798455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Retrospective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what went well during </a:t>
                      </a:r>
                      <a:r>
                        <a:rPr lang="en-US" dirty="0" err="1"/>
                        <a:t>thesprint</a:t>
                      </a:r>
                      <a:r>
                        <a:rPr lang="en-US" dirty="0"/>
                        <a:t>, as well as opportunities for improvement.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sprint.</a:t>
                      </a:r>
                    </a:p>
                    <a:p>
                      <a:r>
                        <a:rPr lang="en-US" dirty="0"/>
                        <a:t>Time-boxed to 3 hours per sprint .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2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High Performing Agile Teams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1145</Words>
  <Application>Microsoft Office PowerPoint</Application>
  <PresentationFormat>On-screen Show (16:9)</PresentationFormat>
  <Paragraphs>151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Cabin</vt:lpstr>
      <vt:lpstr>Arial</vt:lpstr>
      <vt:lpstr>Calibri</vt:lpstr>
      <vt:lpstr>Simple Light</vt:lpstr>
      <vt:lpstr>Udacity Template 16x9</vt:lpstr>
      <vt:lpstr>WorldVisitz Mobile Application Agile Delivery Launch</vt:lpstr>
      <vt:lpstr>Onboarding the Team</vt:lpstr>
      <vt:lpstr>Agile Benefits for the Team</vt:lpstr>
      <vt:lpstr>Agile Practice</vt:lpstr>
      <vt:lpstr>Recommendations for Information Radiators</vt:lpstr>
      <vt:lpstr>Velocity Chart </vt:lpstr>
      <vt:lpstr>Ceremony Schedule &amp; Each Agenda</vt:lpstr>
      <vt:lpstr>PowerPoint Presentation</vt:lpstr>
      <vt:lpstr>High Performing Agile Teams</vt:lpstr>
      <vt:lpstr>Team Composition and Role Assignments</vt:lpstr>
      <vt:lpstr>Appendix 1 - Skill Gaps</vt:lpstr>
      <vt:lpstr>Appendix 2 –Training &amp; Coaching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WorldVisitz Mobile Application Agile Delivery Launch</dc:title>
  <cp:lastModifiedBy>okba zebir</cp:lastModifiedBy>
  <cp:revision>20</cp:revision>
  <dcterms:modified xsi:type="dcterms:W3CDTF">2023-07-22T06:06:32Z</dcterms:modified>
</cp:coreProperties>
</file>