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7.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Lst>
  <p:sldSz cx="32918400" cy="21945600"/>
  <p:notesSz cx="6858000" cy="9144000"/>
  <p:embeddedFontLst>
    <p:embeddedFont>
      <p:font typeface="Calibri" panose="020F0502020204030204" pitchFamily="34"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9AA0A6"/>
          </p15:clr>
        </p15:guide>
        <p15:guide id="2"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3" d="100"/>
          <a:sy n="33" d="100"/>
        </p:scale>
        <p:origin x="1446" y="102"/>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ozebi\Desktop\Agile%20sofeware\Project%2003\agile-communication-spreadsheet-template.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ozebi\Desktop\Agile%20sofeware\Project%2003\agile-communication-spreadsheet-template.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ozebi\Desktop\Agile%20sofeware\Project%2003\agile-communication-spreadsheet-template.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ozebi\Desktop\Agile%20sofeware\Project%2003\agile-communication-spreadsheet-template.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ozebi\Desktop\Agile%20sofeware\Project%2003\agile-communication-spreadsheet-template.xlsx"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file:///C:\Users\ozebi\Desktop\Agile%20sofeware\Project%2003\agile-communication-spreadsheet-template.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ozebi\Desktop\Agile%20sofeware\Project%2003\agile-communication-spreadsheet-templ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r>
              <a:rPr lang="en-US" sz="3600"/>
              <a:t>Burn down chart</a:t>
            </a:r>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'Burn Down  Up'!$D$10:$D$13</c:f>
              <c:strCache>
                <c:ptCount val="4"/>
                <c:pt idx="0">
                  <c:v>126</c:v>
                </c:pt>
                <c:pt idx="1">
                  <c:v>106</c:v>
                </c:pt>
                <c:pt idx="2">
                  <c:v>83</c:v>
                </c:pt>
                <c:pt idx="3">
                  <c:v>61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'Burn Down  Up'!$A$11:$A$13</c:f>
              <c:numCache>
                <c:formatCode>General</c:formatCode>
                <c:ptCount val="3"/>
                <c:pt idx="0">
                  <c:v>1</c:v>
                </c:pt>
                <c:pt idx="1">
                  <c:v>2</c:v>
                </c:pt>
                <c:pt idx="2">
                  <c:v>3</c:v>
                </c:pt>
              </c:numCache>
              <c:extLst/>
            </c:numRef>
          </c:cat>
          <c:val>
            <c:numRef>
              <c:f>'Burn Down  Up'!$D$11:$D$13</c:f>
              <c:numCache>
                <c:formatCode>General</c:formatCode>
                <c:ptCount val="3"/>
                <c:pt idx="0">
                  <c:v>106</c:v>
                </c:pt>
                <c:pt idx="1">
                  <c:v>83</c:v>
                </c:pt>
                <c:pt idx="2">
                  <c:v>61</c:v>
                </c:pt>
              </c:numCache>
              <c:extLst/>
            </c:numRef>
          </c:val>
          <c:extLst>
            <c:ext xmlns:c16="http://schemas.microsoft.com/office/drawing/2014/chart" uri="{C3380CC4-5D6E-409C-BE32-E72D297353CC}">
              <c16:uniqueId val="{00000000-9D47-469F-B73C-3D033FE46F5B}"/>
            </c:ext>
          </c:extLst>
        </c:ser>
        <c:dLbls>
          <c:dLblPos val="outEnd"/>
          <c:showLegendKey val="0"/>
          <c:showVal val="1"/>
          <c:showCatName val="0"/>
          <c:showSerName val="0"/>
          <c:showPercent val="0"/>
          <c:showBubbleSize val="0"/>
        </c:dLbls>
        <c:gapWidth val="100"/>
        <c:overlap val="-24"/>
        <c:axId val="2006930288"/>
        <c:axId val="2006942768"/>
      </c:barChart>
      <c:catAx>
        <c:axId val="2006930288"/>
        <c:scaling>
          <c:orientation val="minMax"/>
        </c:scaling>
        <c:delete val="0"/>
        <c:axPos val="b"/>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Sprints</a:t>
                </a:r>
              </a:p>
              <a:p>
                <a:pPr>
                  <a:defRPr sz="2800"/>
                </a:pPr>
                <a:endParaRPr lang="en-US" sz="2800"/>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6942768"/>
        <c:crosses val="autoZero"/>
        <c:auto val="1"/>
        <c:lblAlgn val="ctr"/>
        <c:lblOffset val="100"/>
        <c:noMultiLvlLbl val="0"/>
      </c:catAx>
      <c:valAx>
        <c:axId val="2006942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400">
                    <a:latin typeface="Calibri" panose="020F0502020204030204" pitchFamily="34" charset="0"/>
                    <a:cs typeface="Calibri" panose="020F0502020204030204" pitchFamily="34" charset="0"/>
                  </a:rPr>
                  <a:t>Story Points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006930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1A1A1A">
          <a:lumMod val="90000"/>
          <a:lumOff val="10000"/>
        </a:srgbClr>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lvl="0">
              <a:defRPr sz="3200" b="0">
                <a:solidFill>
                  <a:schemeClr val="tx2">
                    <a:lumMod val="10000"/>
                  </a:schemeClr>
                </a:solidFill>
                <a:latin typeface="+mn-lt"/>
              </a:defRPr>
            </a:pPr>
            <a:r>
              <a:rPr lang="en-US" sz="3200" b="0">
                <a:solidFill>
                  <a:schemeClr val="tx2">
                    <a:lumMod val="10000"/>
                  </a:schemeClr>
                </a:solidFill>
                <a:latin typeface="+mn-lt"/>
              </a:rPr>
              <a:t>Burn Up</a:t>
            </a:r>
          </a:p>
        </c:rich>
      </c:tx>
      <c:overlay val="0"/>
    </c:title>
    <c:autoTitleDeleted val="0"/>
    <c:plotArea>
      <c:layout/>
      <c:barChart>
        <c:barDir val="col"/>
        <c:grouping val="percentStacked"/>
        <c:varyColors val="1"/>
        <c:ser>
          <c:idx val="0"/>
          <c:order val="0"/>
          <c:tx>
            <c:strRef>
              <c:f>'Burn Down  Up'!$C$9</c:f>
              <c:strCache>
                <c:ptCount val="1"/>
                <c:pt idx="0">
                  <c:v>Cumulative Story Points Completed</c:v>
                </c:pt>
              </c:strCache>
            </c:strRef>
          </c:tx>
          <c:spPr>
            <a:solidFill>
              <a:srgbClr val="1155CC"/>
            </a:solidFill>
          </c:spPr>
          <c:invertIfNegative val="1"/>
          <c:dLbls>
            <c:spPr>
              <a:noFill/>
              <a:ln>
                <a:noFill/>
              </a:ln>
              <a:effectLst/>
            </c:spPr>
            <c:txPr>
              <a:bodyPr/>
              <a:lstStyle/>
              <a:p>
                <a:pPr lvl="0">
                  <a:defRPr sz="2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Up'!$A$10:$A$14</c:f>
              <c:numCache>
                <c:formatCode>General</c:formatCode>
                <c:ptCount val="5"/>
                <c:pt idx="0">
                  <c:v>0</c:v>
                </c:pt>
                <c:pt idx="1">
                  <c:v>1</c:v>
                </c:pt>
                <c:pt idx="2">
                  <c:v>2</c:v>
                </c:pt>
                <c:pt idx="3">
                  <c:v>3</c:v>
                </c:pt>
                <c:pt idx="4">
                  <c:v>4</c:v>
                </c:pt>
              </c:numCache>
              <c:extLst/>
            </c:numRef>
          </c:cat>
          <c:val>
            <c:numRef>
              <c:f>'Burn Down  Up'!$C$10:$C$14</c:f>
              <c:numCache>
                <c:formatCode>General</c:formatCode>
                <c:ptCount val="5"/>
                <c:pt idx="0">
                  <c:v>0</c:v>
                </c:pt>
                <c:pt idx="1">
                  <c:v>20</c:v>
                </c:pt>
                <c:pt idx="2">
                  <c:v>43</c:v>
                </c:pt>
                <c:pt idx="3">
                  <c:v>65</c:v>
                </c:pt>
                <c:pt idx="4">
                  <c:v>86</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4F7-479F-926F-33B674814C79}"/>
            </c:ext>
          </c:extLst>
        </c:ser>
        <c:ser>
          <c:idx val="1"/>
          <c:order val="1"/>
          <c:tx>
            <c:strRef>
              <c:f>'Burn Down  Up'!$D$9</c:f>
              <c:strCache>
                <c:ptCount val="1"/>
                <c:pt idx="0">
                  <c:v>Story Points Remaining</c:v>
                </c:pt>
              </c:strCache>
            </c:strRef>
          </c:tx>
          <c:spPr>
            <a:solidFill>
              <a:srgbClr val="FBBC04"/>
            </a:solidFill>
          </c:spPr>
          <c:invertIfNegative val="1"/>
          <c:dLbls>
            <c:spPr>
              <a:noFill/>
              <a:ln>
                <a:noFill/>
              </a:ln>
              <a:effectLst/>
            </c:spPr>
            <c:txPr>
              <a:bodyPr/>
              <a:lstStyle/>
              <a:p>
                <a:pPr lvl="0">
                  <a:defRPr sz="32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Up'!$A$10:$A$14</c:f>
              <c:numCache>
                <c:formatCode>General</c:formatCode>
                <c:ptCount val="5"/>
                <c:pt idx="0">
                  <c:v>0</c:v>
                </c:pt>
                <c:pt idx="1">
                  <c:v>1</c:v>
                </c:pt>
                <c:pt idx="2">
                  <c:v>2</c:v>
                </c:pt>
                <c:pt idx="3">
                  <c:v>3</c:v>
                </c:pt>
                <c:pt idx="4">
                  <c:v>4</c:v>
                </c:pt>
              </c:numCache>
              <c:extLst/>
            </c:numRef>
          </c:cat>
          <c:val>
            <c:numRef>
              <c:f>'Burn Down  Up'!$D$10:$D$14</c:f>
              <c:numCache>
                <c:formatCode>General</c:formatCode>
                <c:ptCount val="5"/>
                <c:pt idx="0">
                  <c:v>136</c:v>
                </c:pt>
                <c:pt idx="1">
                  <c:v>116</c:v>
                </c:pt>
                <c:pt idx="2">
                  <c:v>93</c:v>
                </c:pt>
                <c:pt idx="3">
                  <c:v>71</c:v>
                </c:pt>
                <c:pt idx="4">
                  <c:v>50</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74F7-479F-926F-33B674814C79}"/>
            </c:ext>
          </c:extLst>
        </c:ser>
        <c:dLbls>
          <c:showLegendKey val="0"/>
          <c:showVal val="0"/>
          <c:showCatName val="0"/>
          <c:showSerName val="0"/>
          <c:showPercent val="0"/>
          <c:showBubbleSize val="0"/>
        </c:dLbls>
        <c:gapWidth val="150"/>
        <c:overlap val="100"/>
        <c:axId val="1279179298"/>
        <c:axId val="77212460"/>
      </c:barChart>
      <c:catAx>
        <c:axId val="1279179298"/>
        <c:scaling>
          <c:orientation val="minMax"/>
        </c:scaling>
        <c:delete val="0"/>
        <c:axPos val="b"/>
        <c:title>
          <c:tx>
            <c:rich>
              <a:bodyPr/>
              <a:lstStyle/>
              <a:p>
                <a:pPr lvl="0">
                  <a:defRPr sz="2800" b="0">
                    <a:solidFill>
                      <a:srgbClr val="000000"/>
                    </a:solidFill>
                    <a:latin typeface="+mn-lt"/>
                  </a:defRPr>
                </a:pPr>
                <a:r>
                  <a:rPr lang="en-US" sz="2800" b="0">
                    <a:solidFill>
                      <a:srgbClr val="000000"/>
                    </a:solidFill>
                    <a:latin typeface="+mn-lt"/>
                  </a:rPr>
                  <a:t>Sprint</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77212460"/>
        <c:crosses val="autoZero"/>
        <c:auto val="1"/>
        <c:lblAlgn val="ctr"/>
        <c:lblOffset val="100"/>
        <c:noMultiLvlLbl val="1"/>
      </c:catAx>
      <c:valAx>
        <c:axId val="7721246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0%" sourceLinked="1"/>
        <c:majorTickMark val="none"/>
        <c:minorTickMark val="none"/>
        <c:tickLblPos val="nextTo"/>
        <c:spPr>
          <a:ln/>
        </c:spPr>
        <c:txPr>
          <a:bodyPr/>
          <a:lstStyle/>
          <a:p>
            <a:pPr lvl="0">
              <a:defRPr sz="3200" b="0">
                <a:solidFill>
                  <a:srgbClr val="000000"/>
                </a:solidFill>
                <a:latin typeface="+mn-lt"/>
              </a:defRPr>
            </a:pPr>
            <a:endParaRPr lang="en-US"/>
          </a:p>
        </c:txPr>
        <c:crossAx val="1279179298"/>
        <c:crosses val="autoZero"/>
        <c:crossBetween val="between"/>
      </c:valAx>
    </c:plotArea>
    <c:legend>
      <c:legendPos val="t"/>
      <c:overlay val="0"/>
      <c:txPr>
        <a:bodyPr/>
        <a:lstStyle/>
        <a:p>
          <a:pPr lvl="0">
            <a:defRPr sz="2800" b="0">
              <a:solidFill>
                <a:srgbClr val="1A1A1A"/>
              </a:solidFill>
              <a:latin typeface="+mn-lt"/>
            </a:defRPr>
          </a:pPr>
          <a:endParaRPr lang="en-US"/>
        </a:p>
      </c:txPr>
    </c:legend>
    <c:plotVisOnly val="1"/>
    <c:dispBlanksAs val="zero"/>
    <c:showDLblsOverMax val="1"/>
  </c:chart>
  <c:spPr>
    <a:ln>
      <a:solidFill>
        <a:srgbClr val="E9EDEE">
          <a:lumMod val="10000"/>
        </a:srgbClr>
      </a:solidFill>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r>
              <a:rPr lang="en-US" sz="3200"/>
              <a:t>Burn Down Chart</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'Burn Down  Up'!$D$9</c:f>
              <c:strCache>
                <c:ptCount val="1"/>
                <c:pt idx="0">
                  <c:v>Story Points Remaining</c:v>
                </c:pt>
              </c:strCache>
            </c:strRef>
          </c:tx>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solidFill>
                  <a:srgbClr val="E9EDEE">
                    <a:lumMod val="10000"/>
                  </a:srgbClr>
                </a:solid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'Burn Down  Up'!$D$11:$D$14</c:f>
              <c:numCache>
                <c:formatCode>General</c:formatCode>
                <c:ptCount val="4"/>
                <c:pt idx="0">
                  <c:v>106</c:v>
                </c:pt>
                <c:pt idx="1">
                  <c:v>83</c:v>
                </c:pt>
                <c:pt idx="2">
                  <c:v>61</c:v>
                </c:pt>
                <c:pt idx="3">
                  <c:v>40</c:v>
                </c:pt>
              </c:numCache>
            </c:numRef>
          </c:val>
          <c:extLst>
            <c:ext xmlns:c16="http://schemas.microsoft.com/office/drawing/2014/chart" uri="{C3380CC4-5D6E-409C-BE32-E72D297353CC}">
              <c16:uniqueId val="{00000000-6CD1-483A-B5FA-ACE4D066772B}"/>
            </c:ext>
          </c:extLst>
        </c:ser>
        <c:dLbls>
          <c:dLblPos val="outEnd"/>
          <c:showLegendKey val="0"/>
          <c:showVal val="1"/>
          <c:showCatName val="0"/>
          <c:showSerName val="0"/>
          <c:showPercent val="0"/>
          <c:showBubbleSize val="0"/>
        </c:dLbls>
        <c:gapWidth val="100"/>
        <c:overlap val="-24"/>
        <c:axId val="1314519023"/>
        <c:axId val="1314520463"/>
        <c:extLst>
          <c:ext xmlns:c15="http://schemas.microsoft.com/office/drawing/2012/chart" uri="{02D57815-91ED-43cb-92C2-25804820EDAC}">
            <c15:filteredBarSeries>
              <c15:ser>
                <c:idx val="0"/>
                <c:order val="0"/>
                <c:tx>
                  <c:strRef>
                    <c:extLst>
                      <c:ext uri="{02D57815-91ED-43cb-92C2-25804820EDAC}">
                        <c15:formulaRef>
                          <c15:sqref>'Burn Down  Up'!$A$9</c15:sqref>
                        </c15:formulaRef>
                      </c:ext>
                    </c:extLst>
                    <c:strCache>
                      <c:ptCount val="1"/>
                      <c:pt idx="0">
                        <c:v>Sprint</c:v>
                      </c:pt>
                    </c:strCache>
                  </c:strRef>
                </c:tx>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val>
                  <c:numRef>
                    <c:extLst>
                      <c:ext uri="{02D57815-91ED-43cb-92C2-25804820EDAC}">
                        <c15:formulaRef>
                          <c15:sqref>'Burn Down  Up'!$A$11:$A$14</c15:sqref>
                        </c15:formulaRef>
                      </c:ext>
                    </c:extLst>
                    <c:numCache>
                      <c:formatCode>General</c:formatCode>
                      <c:ptCount val="4"/>
                      <c:pt idx="0">
                        <c:v>1</c:v>
                      </c:pt>
                      <c:pt idx="1">
                        <c:v>2</c:v>
                      </c:pt>
                      <c:pt idx="2">
                        <c:v>3</c:v>
                      </c:pt>
                      <c:pt idx="3">
                        <c:v>4</c:v>
                      </c:pt>
                    </c:numCache>
                  </c:numRef>
                </c:val>
                <c:extLst>
                  <c:ext xmlns:c16="http://schemas.microsoft.com/office/drawing/2014/chart" uri="{C3380CC4-5D6E-409C-BE32-E72D297353CC}">
                    <c16:uniqueId val="{00000001-6CD1-483A-B5FA-ACE4D066772B}"/>
                  </c:ext>
                </c:extLst>
              </c15:ser>
            </c15:filteredBarSeries>
          </c:ext>
        </c:extLst>
      </c:barChart>
      <c:catAx>
        <c:axId val="1314519023"/>
        <c:scaling>
          <c:orientation val="minMax"/>
        </c:scaling>
        <c:delete val="0"/>
        <c:axPos val="b"/>
        <c:title>
          <c:tx>
            <c:rich>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r>
                  <a:rPr lang="en-US" sz="3200"/>
                  <a:t>Sprints</a:t>
                </a:r>
              </a:p>
            </c:rich>
          </c:tx>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14520463"/>
        <c:crosses val="autoZero"/>
        <c:auto val="1"/>
        <c:lblAlgn val="ctr"/>
        <c:lblOffset val="100"/>
        <c:noMultiLvlLbl val="0"/>
      </c:catAx>
      <c:valAx>
        <c:axId val="1314520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Story Points Remaining</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14519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1A1A1A"/>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lvl="0">
              <a:defRPr sz="3600" b="0">
                <a:solidFill>
                  <a:srgbClr val="757575"/>
                </a:solidFill>
                <a:latin typeface="+mn-lt"/>
              </a:defRPr>
            </a:pPr>
            <a:r>
              <a:rPr lang="en-US" sz="3600" b="0">
                <a:solidFill>
                  <a:srgbClr val="757575"/>
                </a:solidFill>
                <a:latin typeface="+mn-lt"/>
              </a:rPr>
              <a:t>Burn Up</a:t>
            </a:r>
          </a:p>
        </c:rich>
      </c:tx>
      <c:overlay val="0"/>
    </c:title>
    <c:autoTitleDeleted val="0"/>
    <c:plotArea>
      <c:layout/>
      <c:barChart>
        <c:barDir val="col"/>
        <c:grouping val="percentStacked"/>
        <c:varyColors val="1"/>
        <c:ser>
          <c:idx val="0"/>
          <c:order val="0"/>
          <c:tx>
            <c:strRef>
              <c:f>'Burn Down  Up'!$C$9</c:f>
              <c:strCache>
                <c:ptCount val="1"/>
                <c:pt idx="0">
                  <c:v>Cumulative Story Points Completed</c:v>
                </c:pt>
              </c:strCache>
            </c:strRef>
          </c:tx>
          <c:spPr>
            <a:solidFill>
              <a:srgbClr val="1155CC"/>
            </a:solidFill>
          </c:spPr>
          <c:invertIfNegative val="1"/>
          <c:dLbls>
            <c:spPr>
              <a:noFill/>
              <a:ln>
                <a:noFill/>
              </a:ln>
              <a:effectLst/>
            </c:spPr>
            <c:txPr>
              <a:bodyPr/>
              <a:lstStyle/>
              <a:p>
                <a:pPr lvl="0">
                  <a:defRPr sz="2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Up'!$C$10:$C$15</c:f>
              <c:numCache>
                <c:formatCode>General</c:formatCode>
                <c:ptCount val="6"/>
                <c:pt idx="0">
                  <c:v>0</c:v>
                </c:pt>
                <c:pt idx="1">
                  <c:v>20</c:v>
                </c:pt>
                <c:pt idx="2">
                  <c:v>43</c:v>
                </c:pt>
                <c:pt idx="3">
                  <c:v>65</c:v>
                </c:pt>
                <c:pt idx="4">
                  <c:v>86</c:v>
                </c:pt>
                <c:pt idx="5">
                  <c:v>109</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CC2-41B8-8B72-4094A5E8E782}"/>
            </c:ext>
          </c:extLst>
        </c:ser>
        <c:ser>
          <c:idx val="1"/>
          <c:order val="1"/>
          <c:tx>
            <c:strRef>
              <c:f>'Burn Down  Up'!$D$9</c:f>
              <c:strCache>
                <c:ptCount val="1"/>
                <c:pt idx="0">
                  <c:v>Story Points Remaining</c:v>
                </c:pt>
              </c:strCache>
            </c:strRef>
          </c:tx>
          <c:spPr>
            <a:solidFill>
              <a:srgbClr val="FBBC04"/>
            </a:solidFill>
          </c:spPr>
          <c:invertIfNegative val="1"/>
          <c:dLbls>
            <c:spPr>
              <a:noFill/>
              <a:ln>
                <a:noFill/>
              </a:ln>
              <a:effectLst/>
            </c:spPr>
            <c:txPr>
              <a:bodyPr/>
              <a:lstStyle/>
              <a:p>
                <a:pPr lvl="0">
                  <a:defRPr sz="18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Up'!$D$10:$D$15</c:f>
              <c:numCache>
                <c:formatCode>General</c:formatCode>
                <c:ptCount val="6"/>
                <c:pt idx="0">
                  <c:v>136</c:v>
                </c:pt>
                <c:pt idx="1">
                  <c:v>116</c:v>
                </c:pt>
                <c:pt idx="2">
                  <c:v>93</c:v>
                </c:pt>
                <c:pt idx="3">
                  <c:v>71</c:v>
                </c:pt>
                <c:pt idx="4">
                  <c:v>50</c:v>
                </c:pt>
                <c:pt idx="5">
                  <c:v>27</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5CC2-41B8-8B72-4094A5E8E782}"/>
            </c:ext>
          </c:extLst>
        </c:ser>
        <c:dLbls>
          <c:showLegendKey val="0"/>
          <c:showVal val="0"/>
          <c:showCatName val="0"/>
          <c:showSerName val="0"/>
          <c:showPercent val="0"/>
          <c:showBubbleSize val="0"/>
        </c:dLbls>
        <c:gapWidth val="150"/>
        <c:overlap val="100"/>
        <c:axId val="1279179298"/>
        <c:axId val="77212460"/>
      </c:barChart>
      <c:catAx>
        <c:axId val="1279179298"/>
        <c:scaling>
          <c:orientation val="minMax"/>
        </c:scaling>
        <c:delete val="0"/>
        <c:axPos val="b"/>
        <c:title>
          <c:tx>
            <c:rich>
              <a:bodyPr/>
              <a:lstStyle/>
              <a:p>
                <a:pPr lvl="0">
                  <a:defRPr sz="2800" b="0">
                    <a:solidFill>
                      <a:srgbClr val="000000"/>
                    </a:solidFill>
                    <a:latin typeface="+mn-lt"/>
                  </a:defRPr>
                </a:pPr>
                <a:r>
                  <a:rPr lang="en-US" sz="2800" b="0">
                    <a:solidFill>
                      <a:srgbClr val="000000"/>
                    </a:solidFill>
                    <a:latin typeface="+mn-lt"/>
                  </a:rPr>
                  <a:t>Sprint</a:t>
                </a:r>
              </a:p>
            </c:rich>
          </c:tx>
          <c:overlay val="0"/>
        </c:title>
        <c:numFmt formatCode="General" sourceLinked="1"/>
        <c:majorTickMark val="none"/>
        <c:minorTickMark val="none"/>
        <c:tickLblPos val="nextTo"/>
        <c:txPr>
          <a:bodyPr/>
          <a:lstStyle/>
          <a:p>
            <a:pPr lvl="0">
              <a:defRPr sz="2800" b="0">
                <a:solidFill>
                  <a:srgbClr val="000000"/>
                </a:solidFill>
                <a:latin typeface="+mn-lt"/>
              </a:defRPr>
            </a:pPr>
            <a:endParaRPr lang="en-US"/>
          </a:p>
        </c:txPr>
        <c:crossAx val="77212460"/>
        <c:crosses val="autoZero"/>
        <c:auto val="1"/>
        <c:lblAlgn val="ctr"/>
        <c:lblOffset val="100"/>
        <c:noMultiLvlLbl val="1"/>
      </c:catAx>
      <c:valAx>
        <c:axId val="7721246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0%" sourceLinked="1"/>
        <c:majorTickMark val="none"/>
        <c:minorTickMark val="none"/>
        <c:tickLblPos val="nextTo"/>
        <c:spPr>
          <a:ln/>
        </c:spPr>
        <c:txPr>
          <a:bodyPr/>
          <a:lstStyle/>
          <a:p>
            <a:pPr lvl="0">
              <a:defRPr sz="2800" b="0">
                <a:solidFill>
                  <a:srgbClr val="000000"/>
                </a:solidFill>
                <a:latin typeface="+mn-lt"/>
              </a:defRPr>
            </a:pPr>
            <a:endParaRPr lang="en-US"/>
          </a:p>
        </c:txPr>
        <c:crossAx val="1279179298"/>
        <c:crosses val="autoZero"/>
        <c:crossBetween val="between"/>
      </c:valAx>
    </c:plotArea>
    <c:legend>
      <c:legendPos val="t"/>
      <c:overlay val="0"/>
      <c:txPr>
        <a:bodyPr/>
        <a:lstStyle/>
        <a:p>
          <a:pPr lvl="0">
            <a:defRPr sz="2800" b="0">
              <a:solidFill>
                <a:srgbClr val="1A1A1A"/>
              </a:solidFill>
              <a:latin typeface="+mn-lt"/>
            </a:defRPr>
          </a:pPr>
          <a:endParaRPr lang="en-US"/>
        </a:p>
      </c:txPr>
    </c:legend>
    <c:plotVisOnly val="1"/>
    <c:dispBlanksAs val="zero"/>
    <c:showDLblsOverMax val="1"/>
  </c:chart>
  <c:spPr>
    <a:ln>
      <a:solidFill>
        <a:srgbClr val="E9EDEE">
          <a:lumMod val="10000"/>
        </a:srgbClr>
      </a:solidFill>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a:t>Burn Down Chart Sprint 5</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'Burn Down  Up'!$A$10:$A$15</c:f>
              <c:numCache>
                <c:formatCode>General</c:formatCode>
                <c:ptCount val="6"/>
                <c:pt idx="0">
                  <c:v>0</c:v>
                </c:pt>
                <c:pt idx="1">
                  <c:v>1</c:v>
                </c:pt>
                <c:pt idx="2">
                  <c:v>2</c:v>
                </c:pt>
                <c:pt idx="3">
                  <c:v>3</c:v>
                </c:pt>
                <c:pt idx="4">
                  <c:v>4</c:v>
                </c:pt>
                <c:pt idx="5">
                  <c:v>5</c:v>
                </c:pt>
              </c:numCache>
              <c:extLst/>
            </c:numRef>
          </c:cat>
          <c:val>
            <c:numRef>
              <c:f>'Burn Down  Up'!$D$10:$D$15</c:f>
              <c:numCache>
                <c:formatCode>General</c:formatCode>
                <c:ptCount val="6"/>
                <c:pt idx="0">
                  <c:v>136</c:v>
                </c:pt>
                <c:pt idx="1">
                  <c:v>116</c:v>
                </c:pt>
                <c:pt idx="2">
                  <c:v>93</c:v>
                </c:pt>
                <c:pt idx="3">
                  <c:v>71</c:v>
                </c:pt>
                <c:pt idx="4">
                  <c:v>50</c:v>
                </c:pt>
                <c:pt idx="5">
                  <c:v>27</c:v>
                </c:pt>
              </c:numCache>
              <c:extLst/>
            </c:numRef>
          </c:val>
          <c:extLst>
            <c:ext xmlns:c16="http://schemas.microsoft.com/office/drawing/2014/chart" uri="{C3380CC4-5D6E-409C-BE32-E72D297353CC}">
              <c16:uniqueId val="{00000000-69BA-413A-9B7D-306710D2C774}"/>
            </c:ext>
          </c:extLst>
        </c:ser>
        <c:dLbls>
          <c:showLegendKey val="0"/>
          <c:showVal val="0"/>
          <c:showCatName val="0"/>
          <c:showSerName val="0"/>
          <c:showPercent val="0"/>
          <c:showBubbleSize val="0"/>
        </c:dLbls>
        <c:gapWidth val="100"/>
        <c:overlap val="-24"/>
        <c:axId val="1782184576"/>
        <c:axId val="1794041520"/>
      </c:barChart>
      <c:catAx>
        <c:axId val="1782184576"/>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Sprint</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794041520"/>
        <c:crosses val="autoZero"/>
        <c:auto val="1"/>
        <c:lblAlgn val="ctr"/>
        <c:lblOffset val="100"/>
        <c:noMultiLvlLbl val="0"/>
      </c:catAx>
      <c:valAx>
        <c:axId val="179404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Story Points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782184576"/>
        <c:crosses val="autoZero"/>
        <c:crossBetween val="between"/>
      </c:valAx>
      <c:spPr>
        <a:noFill/>
        <a:ln>
          <a:noFill/>
        </a:ln>
        <a:effectLst/>
      </c:spPr>
    </c:plotArea>
    <c:plotVisOnly val="1"/>
    <c:dispBlanksAs val="gap"/>
    <c:showDLblsOverMax val="0"/>
  </c:chart>
  <c:spPr>
    <a:noFill/>
    <a:ln>
      <a:solidFill>
        <a:srgbClr val="E9EDEE">
          <a:lumMod val="10000"/>
        </a:srgbClr>
      </a:solid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lvl="0">
              <a:defRPr sz="3200" b="0">
                <a:solidFill>
                  <a:schemeClr val="tx2">
                    <a:lumMod val="10000"/>
                  </a:schemeClr>
                </a:solidFill>
                <a:latin typeface="+mn-lt"/>
              </a:defRPr>
            </a:pPr>
            <a:r>
              <a:rPr lang="en-US" sz="3200" b="0">
                <a:solidFill>
                  <a:schemeClr val="tx2">
                    <a:lumMod val="10000"/>
                  </a:schemeClr>
                </a:solidFill>
                <a:latin typeface="+mn-lt"/>
              </a:rPr>
              <a:t>Burn Up</a:t>
            </a:r>
          </a:p>
        </c:rich>
      </c:tx>
      <c:overlay val="0"/>
    </c:title>
    <c:autoTitleDeleted val="0"/>
    <c:plotArea>
      <c:layout/>
      <c:barChart>
        <c:barDir val="col"/>
        <c:grouping val="percentStacked"/>
        <c:varyColors val="1"/>
        <c:ser>
          <c:idx val="0"/>
          <c:order val="0"/>
          <c:tx>
            <c:strRef>
              <c:f>'Burn Down  Up'!$C$9</c:f>
              <c:strCache>
                <c:ptCount val="1"/>
                <c:pt idx="0">
                  <c:v>Cumulative Story Points Completed</c:v>
                </c:pt>
              </c:strCache>
            </c:strRef>
          </c:tx>
          <c:spPr>
            <a:solidFill>
              <a:srgbClr val="1155CC"/>
            </a:solidFill>
          </c:spPr>
          <c:invertIfNegative val="1"/>
          <c:dLbls>
            <c:spPr>
              <a:noFill/>
              <a:ln>
                <a:noFill/>
              </a:ln>
              <a:effectLst/>
            </c:spPr>
            <c:txPr>
              <a:bodyPr/>
              <a:lstStyle/>
              <a:p>
                <a:pPr lvl="0">
                  <a:defRPr sz="32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Up'!$C$10:$C$16</c:f>
              <c:numCache>
                <c:formatCode>General</c:formatCode>
                <c:ptCount val="7"/>
                <c:pt idx="0">
                  <c:v>0</c:v>
                </c:pt>
                <c:pt idx="1">
                  <c:v>20</c:v>
                </c:pt>
                <c:pt idx="2">
                  <c:v>43</c:v>
                </c:pt>
                <c:pt idx="3">
                  <c:v>65</c:v>
                </c:pt>
                <c:pt idx="4">
                  <c:v>86</c:v>
                </c:pt>
                <c:pt idx="5">
                  <c:v>109</c:v>
                </c:pt>
                <c:pt idx="6">
                  <c:v>128</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7CE-49DF-8BA8-E42B4C92BF6A}"/>
            </c:ext>
          </c:extLst>
        </c:ser>
        <c:ser>
          <c:idx val="1"/>
          <c:order val="1"/>
          <c:tx>
            <c:strRef>
              <c:f>'Burn Down  Up'!$D$9</c:f>
              <c:strCache>
                <c:ptCount val="1"/>
                <c:pt idx="0">
                  <c:v>Story Points Remaining</c:v>
                </c:pt>
              </c:strCache>
            </c:strRef>
          </c:tx>
          <c:spPr>
            <a:solidFill>
              <a:srgbClr val="FBBC04"/>
            </a:solidFill>
          </c:spPr>
          <c:invertIfNegative val="1"/>
          <c:dLbls>
            <c:spPr>
              <a:noFill/>
              <a:ln>
                <a:noFill/>
              </a:ln>
              <a:effectLst/>
            </c:spPr>
            <c:txPr>
              <a:bodyPr/>
              <a:lstStyle/>
              <a:p>
                <a:pPr lvl="0">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136</c:v>
                </c:pt>
                <c:pt idx="1">
                  <c:v>116</c:v>
                </c:pt>
                <c:pt idx="2">
                  <c:v>93</c:v>
                </c:pt>
                <c:pt idx="3">
                  <c:v>71</c:v>
                </c:pt>
                <c:pt idx="4">
                  <c:v>50</c:v>
                </c:pt>
                <c:pt idx="5">
                  <c:v>27</c:v>
                </c:pt>
                <c:pt idx="6">
                  <c:v>8</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87CE-49DF-8BA8-E42B4C92BF6A}"/>
            </c:ext>
          </c:extLst>
        </c:ser>
        <c:dLbls>
          <c:showLegendKey val="0"/>
          <c:showVal val="0"/>
          <c:showCatName val="0"/>
          <c:showSerName val="0"/>
          <c:showPercent val="0"/>
          <c:showBubbleSize val="0"/>
        </c:dLbls>
        <c:gapWidth val="150"/>
        <c:overlap val="100"/>
        <c:axId val="1279179298"/>
        <c:axId val="77212460"/>
      </c:barChart>
      <c:catAx>
        <c:axId val="1279179298"/>
        <c:scaling>
          <c:orientation val="minMax"/>
        </c:scaling>
        <c:delete val="0"/>
        <c:axPos val="b"/>
        <c:title>
          <c:tx>
            <c:rich>
              <a:bodyPr/>
              <a:lstStyle/>
              <a:p>
                <a:pPr lvl="0">
                  <a:defRPr sz="3200" b="0">
                    <a:solidFill>
                      <a:srgbClr val="000000"/>
                    </a:solidFill>
                    <a:latin typeface="+mn-lt"/>
                  </a:defRPr>
                </a:pPr>
                <a:r>
                  <a:rPr lang="en-US" sz="3200" b="0">
                    <a:solidFill>
                      <a:srgbClr val="000000"/>
                    </a:solidFill>
                    <a:latin typeface="+mn-lt"/>
                  </a:rPr>
                  <a:t>Sprint</a:t>
                </a:r>
              </a:p>
            </c:rich>
          </c:tx>
          <c:overlay val="0"/>
        </c:title>
        <c:numFmt formatCode="General" sourceLinked="1"/>
        <c:majorTickMark val="none"/>
        <c:minorTickMark val="none"/>
        <c:tickLblPos val="nextTo"/>
        <c:txPr>
          <a:bodyPr/>
          <a:lstStyle/>
          <a:p>
            <a:pPr lvl="0">
              <a:defRPr sz="2800" b="0">
                <a:solidFill>
                  <a:srgbClr val="000000"/>
                </a:solidFill>
                <a:latin typeface="+mn-lt"/>
              </a:defRPr>
            </a:pPr>
            <a:endParaRPr lang="en-US"/>
          </a:p>
        </c:txPr>
        <c:crossAx val="77212460"/>
        <c:crosses val="autoZero"/>
        <c:auto val="1"/>
        <c:lblAlgn val="ctr"/>
        <c:lblOffset val="100"/>
        <c:noMultiLvlLbl val="1"/>
      </c:catAx>
      <c:valAx>
        <c:axId val="7721246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endParaRPr lang="en-US"/>
              </a:p>
            </c:rich>
          </c:tx>
          <c:overlay val="0"/>
        </c:title>
        <c:numFmt formatCode="0%" sourceLinked="1"/>
        <c:majorTickMark val="none"/>
        <c:minorTickMark val="none"/>
        <c:tickLblPos val="nextTo"/>
        <c:spPr>
          <a:ln/>
        </c:spPr>
        <c:txPr>
          <a:bodyPr/>
          <a:lstStyle/>
          <a:p>
            <a:pPr lvl="0">
              <a:defRPr sz="3200" b="0">
                <a:solidFill>
                  <a:srgbClr val="000000"/>
                </a:solidFill>
                <a:latin typeface="+mn-lt"/>
              </a:defRPr>
            </a:pPr>
            <a:endParaRPr lang="en-US"/>
          </a:p>
        </c:txPr>
        <c:crossAx val="1279179298"/>
        <c:crosses val="autoZero"/>
        <c:crossBetween val="between"/>
      </c:valAx>
    </c:plotArea>
    <c:legend>
      <c:legendPos val="t"/>
      <c:overlay val="0"/>
      <c:txPr>
        <a:bodyPr/>
        <a:lstStyle/>
        <a:p>
          <a:pPr lvl="0">
            <a:defRPr sz="2800" b="0">
              <a:solidFill>
                <a:srgbClr val="1A1A1A"/>
              </a:solidFill>
              <a:latin typeface="+mn-lt"/>
            </a:defRPr>
          </a:pPr>
          <a:endParaRPr lang="en-US"/>
        </a:p>
      </c:txPr>
    </c:legend>
    <c:plotVisOnly val="1"/>
    <c:dispBlanksAs val="zero"/>
    <c:showDLblsOverMax val="1"/>
  </c:chart>
  <c:spPr>
    <a:ln>
      <a:solidFill>
        <a:srgbClr val="E9EDEE">
          <a:lumMod val="10000"/>
        </a:srgbClr>
      </a:solidFill>
    </a:ln>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a:t>Burn Down Chart Sprint 6</a:t>
            </a:r>
          </a:p>
        </c:rich>
      </c:tx>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'Burn Down  Up'!$A$10:$A$16</c:f>
              <c:numCache>
                <c:formatCode>General</c:formatCode>
                <c:ptCount val="7"/>
                <c:pt idx="0">
                  <c:v>0</c:v>
                </c:pt>
                <c:pt idx="1">
                  <c:v>1</c:v>
                </c:pt>
                <c:pt idx="2">
                  <c:v>2</c:v>
                </c:pt>
                <c:pt idx="3">
                  <c:v>3</c:v>
                </c:pt>
                <c:pt idx="4">
                  <c:v>4</c:v>
                </c:pt>
                <c:pt idx="5">
                  <c:v>5</c:v>
                </c:pt>
                <c:pt idx="6">
                  <c:v>6</c:v>
                </c:pt>
              </c:numCache>
            </c:numRef>
          </c:cat>
          <c:val>
            <c:numRef>
              <c:f>'Burn Down  Up'!$D$10:$D$16</c:f>
              <c:numCache>
                <c:formatCode>General</c:formatCode>
                <c:ptCount val="7"/>
                <c:pt idx="0">
                  <c:v>136</c:v>
                </c:pt>
                <c:pt idx="1">
                  <c:v>116</c:v>
                </c:pt>
                <c:pt idx="2">
                  <c:v>93</c:v>
                </c:pt>
                <c:pt idx="3">
                  <c:v>71</c:v>
                </c:pt>
                <c:pt idx="4">
                  <c:v>50</c:v>
                </c:pt>
                <c:pt idx="5">
                  <c:v>27</c:v>
                </c:pt>
                <c:pt idx="6">
                  <c:v>8</c:v>
                </c:pt>
              </c:numCache>
            </c:numRef>
          </c:val>
          <c:extLst>
            <c:ext xmlns:c16="http://schemas.microsoft.com/office/drawing/2014/chart" uri="{C3380CC4-5D6E-409C-BE32-E72D297353CC}">
              <c16:uniqueId val="{00000000-B9A1-4132-8BE5-E8514A8662F2}"/>
            </c:ext>
          </c:extLst>
        </c:ser>
        <c:dLbls>
          <c:showLegendKey val="0"/>
          <c:showVal val="0"/>
          <c:showCatName val="0"/>
          <c:showSerName val="0"/>
          <c:showPercent val="0"/>
          <c:showBubbleSize val="0"/>
        </c:dLbls>
        <c:gapWidth val="100"/>
        <c:overlap val="-24"/>
        <c:axId val="1782184576"/>
        <c:axId val="1794041520"/>
      </c:barChart>
      <c:catAx>
        <c:axId val="1782184576"/>
        <c:scaling>
          <c:orientation val="minMax"/>
        </c:scaling>
        <c:delete val="0"/>
        <c:axPos val="b"/>
        <c:title>
          <c:tx>
            <c:rich>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Sprint</a:t>
                </a:r>
              </a:p>
            </c:rich>
          </c:tx>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794041520"/>
        <c:crosses val="autoZero"/>
        <c:auto val="1"/>
        <c:lblAlgn val="ctr"/>
        <c:lblOffset val="100"/>
        <c:noMultiLvlLbl val="0"/>
      </c:catAx>
      <c:valAx>
        <c:axId val="1794041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r>
                  <a:rPr lang="en-US" sz="2800"/>
                  <a:t>Story Points</a:t>
                </a:r>
              </a:p>
            </c:rich>
          </c:tx>
          <c:overlay val="0"/>
          <c:spPr>
            <a:noFill/>
            <a:ln>
              <a:noFill/>
            </a:ln>
            <a:effectLst/>
          </c:spPr>
          <c:txPr>
            <a:bodyPr rot="-54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782184576"/>
        <c:crosses val="autoZero"/>
        <c:crossBetween val="between"/>
      </c:valAx>
      <c:spPr>
        <a:noFill/>
        <a:ln>
          <a:noFill/>
        </a:ln>
        <a:effectLst/>
      </c:spPr>
    </c:plotArea>
    <c:plotVisOnly val="1"/>
    <c:dispBlanksAs val="gap"/>
    <c:showDLblsOverMax val="0"/>
  </c:chart>
  <c:spPr>
    <a:noFill/>
    <a:ln>
      <a:solidFill>
        <a:srgbClr val="A2FFE8">
          <a:lumMod val="10000"/>
        </a:srgbClr>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b3e80534_0_78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b3e80534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8f86856_3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88f8685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857573"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88f86856_3_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88f8685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a:endParaRPr/>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a:endParaRPr/>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a:endParaRPr/>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122000" y="1734125"/>
            <a:ext cx="16015200" cy="17870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000" b="1" dirty="0">
                <a:latin typeface="Open Sans"/>
                <a:ea typeface="Open Sans"/>
                <a:cs typeface="Open Sans"/>
                <a:sym typeface="Open Sans"/>
              </a:rPr>
              <a:t>What would the BURN DOWN chart look like for Sprints 1-5?</a:t>
            </a:r>
            <a:r>
              <a:rPr lang="en" sz="4000" dirty="0">
                <a:latin typeface="Open Sans"/>
                <a:ea typeface="Open Sans"/>
                <a:cs typeface="Open Sans"/>
                <a:sym typeface="Open Sans"/>
              </a:rPr>
              <a:t> </a:t>
            </a:r>
            <a:endParaRPr sz="4000" dirty="0">
              <a:latin typeface="Open Sans"/>
              <a:ea typeface="Open Sans"/>
              <a:cs typeface="Open Sans"/>
              <a:sym typeface="Open Sans"/>
            </a:endParaRPr>
          </a:p>
          <a:p>
            <a:pPr marL="0" lvl="0" indent="0" algn="l" rtl="0">
              <a:spcBef>
                <a:spcPts val="6100"/>
              </a:spcBef>
              <a:spcAft>
                <a:spcPts val="0"/>
              </a:spcAft>
              <a:buNone/>
            </a:pPr>
            <a:r>
              <a:rPr lang="en-US" sz="4000" dirty="0">
                <a:latin typeface="Open Sans"/>
                <a:ea typeface="Open Sans"/>
                <a:cs typeface="Open Sans"/>
                <a:sym typeface="Open Sans"/>
              </a:rPr>
              <a:t>The chart is placed to the right.</a:t>
            </a:r>
            <a:endParaRPr sz="4000" dirty="0">
              <a:latin typeface="Open Sans"/>
              <a:ea typeface="Open Sans"/>
              <a:cs typeface="Open Sans"/>
              <a:sym typeface="Open Sans"/>
            </a:endParaRPr>
          </a:p>
          <a:p>
            <a:pPr marL="0" lvl="0" indent="0" algn="l" rtl="0">
              <a:spcBef>
                <a:spcPts val="6100"/>
              </a:spcBef>
              <a:spcAft>
                <a:spcPts val="0"/>
              </a:spcAft>
              <a:buNone/>
            </a:pPr>
            <a:r>
              <a:rPr lang="en" sz="4000" b="1" dirty="0">
                <a:latin typeface="Open Sans"/>
                <a:ea typeface="Open Sans"/>
                <a:cs typeface="Open Sans"/>
                <a:sym typeface="Open Sans"/>
              </a:rPr>
              <a:t>What would the BURN UP charts look like for Sprints 1-5?</a:t>
            </a:r>
            <a:endParaRPr sz="4000" b="1" dirty="0">
              <a:latin typeface="Open Sans"/>
              <a:ea typeface="Open Sans"/>
              <a:cs typeface="Open Sans"/>
              <a:sym typeface="Open Sans"/>
            </a:endParaRPr>
          </a:p>
          <a:p>
            <a:pPr marL="0" lvl="0" indent="0" algn="l" rtl="0">
              <a:spcBef>
                <a:spcPts val="6100"/>
              </a:spcBef>
              <a:spcAft>
                <a:spcPts val="0"/>
              </a:spcAft>
              <a:buNone/>
            </a:pPr>
            <a:r>
              <a:rPr lang="en-US" sz="4000" dirty="0">
                <a:latin typeface="Open Sans"/>
                <a:ea typeface="Open Sans"/>
                <a:cs typeface="Open Sans"/>
                <a:sym typeface="Open Sans"/>
              </a:rPr>
              <a:t>The chart is placed to the right.</a:t>
            </a:r>
          </a:p>
          <a:p>
            <a:pPr marL="0" lvl="0" indent="0" algn="l" rtl="0">
              <a:spcBef>
                <a:spcPts val="6100"/>
              </a:spcBef>
              <a:spcAft>
                <a:spcPts val="0"/>
              </a:spcAft>
              <a:buNone/>
            </a:pPr>
            <a:r>
              <a:rPr lang="en" sz="4000" b="1" dirty="0">
                <a:latin typeface="Open Sans"/>
                <a:ea typeface="Open Sans"/>
                <a:cs typeface="Open Sans"/>
                <a:sym typeface="Open Sans"/>
              </a:rPr>
              <a:t>What Risks did you identify in Sprint 5 and how do they affect the project? (Note: These would be your narrative findings)</a:t>
            </a:r>
            <a:endParaRPr sz="40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US" sz="4000" dirty="0">
                <a:latin typeface="Open Sans"/>
                <a:ea typeface="Open Sans"/>
                <a:cs typeface="Open Sans"/>
                <a:sym typeface="Open Sans"/>
              </a:rPr>
              <a:t>The identified risk in this sprint is not being able to deliver all the user stories by the end of the sprint due to the challenges and unexpected adjustments in the backlog.</a:t>
            </a:r>
            <a:endParaRPr sz="40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000" b="1" dirty="0">
                <a:latin typeface="Open Sans"/>
                <a:ea typeface="Open Sans"/>
                <a:cs typeface="Open Sans"/>
                <a:sym typeface="Open Sans"/>
              </a:rPr>
              <a:t>How confident are you in delivering all of the user stories by the end of Sprint 6? Justify your answer. </a:t>
            </a:r>
            <a:endParaRPr sz="40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000" dirty="0">
                <a:latin typeface="Open Sans"/>
                <a:ea typeface="Open Sans"/>
                <a:cs typeface="Open Sans"/>
                <a:sym typeface="Open Sans"/>
              </a:rPr>
              <a:t>Based on the velocity of our team is 23 story points. Our team can deliver all the requirements of this sprint but we need to take into account any unprojected challenge that may affect our ability to complete the work.</a:t>
            </a:r>
            <a:endParaRPr sz="4000" dirty="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 Questions</a:t>
            </a:r>
            <a:endParaRPr/>
          </a:p>
        </p:txBody>
      </p:sp>
      <p:graphicFrame>
        <p:nvGraphicFramePr>
          <p:cNvPr id="3" name="Chart 2" title="Chart">
            <a:extLst>
              <a:ext uri="{FF2B5EF4-FFF2-40B4-BE49-F238E27FC236}">
                <a16:creationId xmlns:a16="http://schemas.microsoft.com/office/drawing/2014/main" id="{13C37789-1D4B-4478-84FB-839B60CE800E}"/>
              </a:ext>
            </a:extLst>
          </p:cNvPr>
          <p:cNvGraphicFramePr>
            <a:graphicFrameLocks/>
          </p:cNvGraphicFramePr>
          <p:nvPr>
            <p:extLst>
              <p:ext uri="{D42A27DB-BD31-4B8C-83A1-F6EECF244321}">
                <p14:modId xmlns:p14="http://schemas.microsoft.com/office/powerpoint/2010/main" val="2957278838"/>
              </p:ext>
            </p:extLst>
          </p:nvPr>
        </p:nvGraphicFramePr>
        <p:xfrm>
          <a:off x="19172903" y="12936947"/>
          <a:ext cx="13328772" cy="8477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CBA53098-4EE2-0DE0-53E0-44FE2CFF04CC}"/>
              </a:ext>
            </a:extLst>
          </p:cNvPr>
          <p:cNvGraphicFramePr>
            <a:graphicFrameLocks/>
          </p:cNvGraphicFramePr>
          <p:nvPr>
            <p:extLst>
              <p:ext uri="{D42A27DB-BD31-4B8C-83A1-F6EECF244321}">
                <p14:modId xmlns:p14="http://schemas.microsoft.com/office/powerpoint/2010/main" val="4055066199"/>
              </p:ext>
            </p:extLst>
          </p:nvPr>
        </p:nvGraphicFramePr>
        <p:xfrm>
          <a:off x="19172903" y="2152197"/>
          <a:ext cx="13328772" cy="898176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ctr" rtl="0">
              <a:spcBef>
                <a:spcPts val="0"/>
              </a:spcBef>
              <a:spcAft>
                <a:spcPts val="0"/>
              </a:spcAft>
              <a:buNone/>
            </a:pPr>
            <a:br>
              <a:rPr lang="en-US" sz="9600" dirty="0">
                <a:solidFill>
                  <a:srgbClr val="000000"/>
                </a:solidFill>
              </a:rPr>
            </a:br>
            <a:r>
              <a:rPr lang="en-US" sz="9600" dirty="0">
                <a:solidFill>
                  <a:srgbClr val="000000"/>
                </a:solidFill>
              </a:rPr>
              <a:t>Team </a:t>
            </a:r>
            <a:br>
              <a:rPr lang="en-US" sz="9600" dirty="0">
                <a:solidFill>
                  <a:srgbClr val="000000"/>
                </a:solidFill>
              </a:rPr>
            </a:br>
            <a:r>
              <a:rPr lang="en-US" sz="9600" dirty="0">
                <a:solidFill>
                  <a:srgbClr val="000000"/>
                </a:solidFill>
              </a:rPr>
              <a:t>A</a:t>
            </a:r>
          </a:p>
        </p:txBody>
      </p:sp>
      <p:sp>
        <p:nvSpPr>
          <p:cNvPr id="155" name="Google Shape;155;p23"/>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5 Name</a:t>
            </a:r>
            <a:endParaRPr sz="9000" u="sng" dirty="0"/>
          </a:p>
          <a:p>
            <a:pPr marL="0" lvl="0" indent="0" algn="l" rtl="0">
              <a:spcBef>
                <a:spcPts val="0"/>
              </a:spcBef>
              <a:spcAft>
                <a:spcPts val="0"/>
              </a:spcAft>
              <a:buNone/>
            </a:pPr>
            <a:r>
              <a:rPr lang="en" sz="6000" b="0" u="sng" dirty="0"/>
              <a:t>Improve user Experience</a:t>
            </a:r>
            <a:r>
              <a:rPr lang="en" sz="9000" u="sng" dirty="0"/>
              <a:t>.</a:t>
            </a:r>
            <a:endParaRPr sz="9000" u="sng" dirty="0"/>
          </a:p>
        </p:txBody>
      </p:sp>
      <p:sp>
        <p:nvSpPr>
          <p:cNvPr id="156" name="Google Shape;156;p23"/>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b="0" u="sng" dirty="0">
                <a:latin typeface="Calibri" panose="020F0502020204030204" pitchFamily="34" charset="0"/>
                <a:cs typeface="Calibri" panose="020F0502020204030204" pitchFamily="34" charset="0"/>
              </a:rPr>
              <a:t>User Stories in Sprint 5</a:t>
            </a:r>
            <a:endParaRPr sz="9000" b="0" u="sng"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b="0" dirty="0">
                <a:latin typeface="Calibri" panose="020F0502020204030204" pitchFamily="34" charset="0"/>
                <a:cs typeface="Calibri" panose="020F0502020204030204" pitchFamily="34" charset="0"/>
              </a:rPr>
              <a:t>1. Story # 16 with 5 points</a:t>
            </a:r>
            <a:endParaRPr sz="4500" b="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b="0" dirty="0">
                <a:latin typeface="Calibri" panose="020F0502020204030204" pitchFamily="34" charset="0"/>
                <a:cs typeface="Calibri" panose="020F0502020204030204" pitchFamily="34" charset="0"/>
              </a:rPr>
              <a:t>2. Story # 17 with 13 points</a:t>
            </a:r>
            <a:endParaRPr sz="4500" b="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b="0" dirty="0">
                <a:latin typeface="Calibri" panose="020F0502020204030204" pitchFamily="34" charset="0"/>
                <a:cs typeface="Calibri" panose="020F0502020204030204" pitchFamily="34" charset="0"/>
              </a:rPr>
              <a:t>3. Story # 18 with 5 points</a:t>
            </a:r>
            <a:endParaRPr sz="4500" b="0" dirty="0">
              <a:latin typeface="Calibri" panose="020F0502020204030204" pitchFamily="34" charset="0"/>
              <a:cs typeface="Calibri" panose="020F0502020204030204" pitchFamily="34" charset="0"/>
            </a:endParaRPr>
          </a:p>
          <a:p>
            <a:pPr>
              <a:buClr>
                <a:schemeClr val="dk1"/>
              </a:buClr>
              <a:buSzPts val="1100"/>
            </a:pPr>
            <a:br>
              <a:rPr lang="en-US" sz="4500" b="0" dirty="0">
                <a:latin typeface="Calibri" panose="020F0502020204030204" pitchFamily="34" charset="0"/>
                <a:cs typeface="Calibri" panose="020F0502020204030204" pitchFamily="34" charset="0"/>
              </a:rPr>
            </a:br>
            <a:endParaRPr sz="4500" b="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4500" b="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b="0" dirty="0">
                <a:latin typeface="Calibri" panose="020F0502020204030204" pitchFamily="34" charset="0"/>
                <a:cs typeface="Calibri" panose="020F0502020204030204" pitchFamily="34" charset="0"/>
              </a:rPr>
              <a:t>Total Sprint 5 Points: 23</a:t>
            </a:r>
            <a:endParaRPr sz="9000" b="0" u="sng" dirty="0">
              <a:latin typeface="Calibri" panose="020F0502020204030204" pitchFamily="34" charset="0"/>
              <a:cs typeface="Calibri" panose="020F0502020204030204" pitchFamily="34" charset="0"/>
            </a:endParaRPr>
          </a:p>
        </p:txBody>
      </p:sp>
      <p:sp>
        <p:nvSpPr>
          <p:cNvPr id="157" name="Google Shape;157;p23"/>
          <p:cNvSpPr txBox="1">
            <a:spLocks noGrp="1"/>
          </p:cNvSpPr>
          <p:nvPr>
            <p:ph type="ctrTitle" idx="4294967295"/>
          </p:nvPr>
        </p:nvSpPr>
        <p:spPr>
          <a:xfrm>
            <a:off x="6192525" y="14476800"/>
            <a:ext cx="25811400" cy="655415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Narrative:</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Team worked on addressing the customer feedback about the website function, and implement new features for customer reviews. </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Results:</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team successfully implement the customer need by improving the website speed and responsiveness and implementing new features for customer reviews.</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Learnings:</a:t>
            </a:r>
            <a:br>
              <a:rPr lang="en" sz="3600" dirty="0">
                <a:latin typeface="Calibri" panose="020F0502020204030204" pitchFamily="34" charset="0"/>
                <a:cs typeface="Calibri" panose="020F0502020204030204" pitchFamily="34" charset="0"/>
              </a:rPr>
            </a:br>
            <a:r>
              <a:rPr lang="en" sz="3600" dirty="0">
                <a:latin typeface="Calibri" panose="020F0502020204030204" pitchFamily="34" charset="0"/>
                <a:cs typeface="Calibri" panose="020F0502020204030204" pitchFamily="34" charset="0"/>
              </a:rPr>
              <a:t>the importance of getting customer feedback early in the development process and working with costumer as an Agile manifesto. </a:t>
            </a:r>
            <a:endParaRPr sz="360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Risks:</a:t>
            </a:r>
            <a:br>
              <a:rPr lang="en" sz="3600" dirty="0">
                <a:latin typeface="Calibri" panose="020F0502020204030204" pitchFamily="34" charset="0"/>
                <a:cs typeface="Calibri" panose="020F0502020204030204" pitchFamily="34" charset="0"/>
              </a:rPr>
            </a:br>
            <a:r>
              <a:rPr lang="en" sz="3600" dirty="0">
                <a:latin typeface="Calibri" panose="020F0502020204030204" pitchFamily="34" charset="0"/>
                <a:cs typeface="Calibri" panose="020F0502020204030204" pitchFamily="34" charset="0"/>
              </a:rPr>
              <a:t>Not able to address all customer feedback but the team managed to address the more important feedback.</a:t>
            </a:r>
            <a:endParaRPr sz="3600" dirty="0">
              <a:latin typeface="Calibri" panose="020F0502020204030204" pitchFamily="34" charset="0"/>
              <a:cs typeface="Calibri" panose="020F0502020204030204" pitchFamily="34" charset="0"/>
            </a:endParaRPr>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2" name="Picture 1">
            <a:extLst>
              <a:ext uri="{FF2B5EF4-FFF2-40B4-BE49-F238E27FC236}">
                <a16:creationId xmlns:a16="http://schemas.microsoft.com/office/drawing/2014/main" id="{F697714F-E631-1FFD-614E-E1EAA9A51AD9}"/>
              </a:ext>
            </a:extLst>
          </p:cNvPr>
          <p:cNvPicPr>
            <a:picLocks noChangeAspect="1"/>
          </p:cNvPicPr>
          <p:nvPr/>
        </p:nvPicPr>
        <p:blipFill>
          <a:blip r:embed="rId3"/>
          <a:stretch>
            <a:fillRect/>
          </a:stretch>
        </p:blipFill>
        <p:spPr>
          <a:xfrm>
            <a:off x="20286373" y="7468800"/>
            <a:ext cx="12144959" cy="5890680"/>
          </a:xfrm>
          <a:prstGeom prst="rect">
            <a:avLst/>
          </a:prstGeom>
        </p:spPr>
      </p:pic>
      <p:pic>
        <p:nvPicPr>
          <p:cNvPr id="3" name="Picture 2">
            <a:extLst>
              <a:ext uri="{FF2B5EF4-FFF2-40B4-BE49-F238E27FC236}">
                <a16:creationId xmlns:a16="http://schemas.microsoft.com/office/drawing/2014/main" id="{FF1B9992-83E0-BEF4-1AF6-CDEA57EC3DE6}"/>
              </a:ext>
            </a:extLst>
          </p:cNvPr>
          <p:cNvPicPr>
            <a:picLocks noChangeAspect="1"/>
          </p:cNvPicPr>
          <p:nvPr/>
        </p:nvPicPr>
        <p:blipFill>
          <a:blip r:embed="rId4"/>
          <a:stretch>
            <a:fillRect/>
          </a:stretch>
        </p:blipFill>
        <p:spPr>
          <a:xfrm>
            <a:off x="20280085" y="105851"/>
            <a:ext cx="12151247" cy="655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p:nvPr/>
        </p:nvSpPr>
        <p:spPr>
          <a:xfrm>
            <a:off x="3757000" y="1734125"/>
            <a:ext cx="26775300" cy="174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User Stories Table for Sprint 6 Here</a:t>
            </a:r>
            <a:endParaRPr sz="4000">
              <a:latin typeface="Open Sans"/>
              <a:ea typeface="Open Sans"/>
              <a:cs typeface="Open Sans"/>
              <a:sym typeface="Open Sans"/>
            </a:endParaRPr>
          </a:p>
        </p:txBody>
      </p:sp>
      <p:pic>
        <p:nvPicPr>
          <p:cNvPr id="3" name="Picture 2" descr="A screenshot of a computer&#10;&#10;Description automatically generated">
            <a:extLst>
              <a:ext uri="{FF2B5EF4-FFF2-40B4-BE49-F238E27FC236}">
                <a16:creationId xmlns:a16="http://schemas.microsoft.com/office/drawing/2014/main" id="{A1CD953E-E360-4233-7B66-779DD688C212}"/>
              </a:ext>
            </a:extLst>
          </p:cNvPr>
          <p:cNvPicPr>
            <a:picLocks noChangeAspect="1"/>
          </p:cNvPicPr>
          <p:nvPr/>
        </p:nvPicPr>
        <p:blipFill>
          <a:blip r:embed="rId3"/>
          <a:stretch>
            <a:fillRect/>
          </a:stretch>
        </p:blipFill>
        <p:spPr>
          <a:xfrm>
            <a:off x="1" y="0"/>
            <a:ext cx="32918400" cy="2240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1734125"/>
            <a:ext cx="16015200" cy="19732504"/>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000" b="1" dirty="0">
                <a:latin typeface="Calibri" panose="020F0502020204030204" pitchFamily="34" charset="0"/>
                <a:ea typeface="Open Sans"/>
                <a:cs typeface="Calibri" panose="020F0502020204030204" pitchFamily="34" charset="0"/>
                <a:sym typeface="Open Sans"/>
              </a:rPr>
              <a:t>What would the BURN DOWN chart look like for Sprints 1-6?</a:t>
            </a:r>
            <a:r>
              <a:rPr lang="en" sz="4000" dirty="0">
                <a:latin typeface="Calibri" panose="020F0502020204030204" pitchFamily="34" charset="0"/>
                <a:ea typeface="Open Sans"/>
                <a:cs typeface="Calibri" panose="020F0502020204030204" pitchFamily="34" charset="0"/>
                <a:sym typeface="Open Sans"/>
              </a:rPr>
              <a:t> </a:t>
            </a:r>
            <a:endParaRPr sz="40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US" sz="4000" dirty="0">
                <a:latin typeface="Calibri" panose="020F0502020204030204" pitchFamily="34" charset="0"/>
                <a:ea typeface="Open Sans"/>
                <a:cs typeface="Calibri" panose="020F0502020204030204" pitchFamily="34" charset="0"/>
                <a:sym typeface="Open Sans"/>
              </a:rPr>
              <a:t>The chart to the right</a:t>
            </a:r>
            <a:endParaRPr sz="40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endParaRPr sz="40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4000" b="1" dirty="0">
                <a:latin typeface="Calibri" panose="020F0502020204030204" pitchFamily="34" charset="0"/>
                <a:ea typeface="Open Sans"/>
                <a:cs typeface="Calibri" panose="020F0502020204030204" pitchFamily="34" charset="0"/>
                <a:sym typeface="Open Sans"/>
              </a:rPr>
              <a:t>What would the BURN UP charts look like for Sprints 1-6?</a:t>
            </a:r>
            <a:endParaRPr sz="4000" b="1"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US" sz="4000" dirty="0">
                <a:latin typeface="Calibri" panose="020F0502020204030204" pitchFamily="34" charset="0"/>
                <a:ea typeface="Open Sans"/>
                <a:cs typeface="Calibri" panose="020F0502020204030204" pitchFamily="34" charset="0"/>
                <a:sym typeface="Open Sans"/>
              </a:rPr>
              <a:t>The chart to the right</a:t>
            </a:r>
          </a:p>
          <a:p>
            <a:pPr marL="0" lvl="0" indent="0" algn="l" rtl="0">
              <a:spcBef>
                <a:spcPts val="6100"/>
              </a:spcBef>
              <a:spcAft>
                <a:spcPts val="0"/>
              </a:spcAft>
              <a:buNone/>
            </a:pPr>
            <a:endParaRPr sz="40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4000" b="1" dirty="0">
                <a:latin typeface="Calibri" panose="020F0502020204030204" pitchFamily="34" charset="0"/>
                <a:ea typeface="Open Sans"/>
                <a:cs typeface="Calibri" panose="020F0502020204030204" pitchFamily="34" charset="0"/>
                <a:sym typeface="Open Sans"/>
              </a:rPr>
              <a:t>Was the Team able to complete all the work in the backlog or did you have to adjust what could be delivered? How would you tell this to Management and justify your answer?</a:t>
            </a:r>
            <a:endParaRPr sz="4000" b="1"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6100"/>
              </a:spcAft>
              <a:buClr>
                <a:schemeClr val="dk1"/>
              </a:buClr>
              <a:buSzPts val="1100"/>
              <a:buFont typeface="Arial"/>
              <a:buNone/>
            </a:pPr>
            <a:r>
              <a:rPr lang="en" sz="4000" dirty="0">
                <a:latin typeface="Calibri" panose="020F0502020204030204" pitchFamily="34" charset="0"/>
                <a:ea typeface="Open Sans"/>
                <a:cs typeface="Calibri" panose="020F0502020204030204" pitchFamily="34" charset="0"/>
                <a:sym typeface="Open Sans"/>
              </a:rPr>
              <a:t>Based on the velocity of the previous sprints and the remaining story point in the backlog the team will be able to complete all the work. </a:t>
            </a:r>
            <a:r>
              <a:rPr lang="en-US" sz="4000" dirty="0">
                <a:latin typeface="Calibri" panose="020F0502020204030204" pitchFamily="34" charset="0"/>
                <a:ea typeface="Open Sans"/>
                <a:cs typeface="Calibri" panose="020F0502020204030204" pitchFamily="34" charset="0"/>
                <a:sym typeface="Open Sans"/>
              </a:rPr>
              <a:t>B</a:t>
            </a:r>
            <a:r>
              <a:rPr lang="en" sz="4000" dirty="0">
                <a:latin typeface="Calibri" panose="020F0502020204030204" pitchFamily="34" charset="0"/>
                <a:ea typeface="Open Sans"/>
                <a:cs typeface="Calibri" panose="020F0502020204030204" pitchFamily="34" charset="0"/>
                <a:sym typeface="Open Sans"/>
              </a:rPr>
              <a:t>ut do the pandemic cause a reprioritizing of the backlog and the addition of new story. </a:t>
            </a:r>
            <a:r>
              <a:rPr lang="en-US" sz="4000" dirty="0">
                <a:latin typeface="Calibri" panose="020F0502020204030204" pitchFamily="34" charset="0"/>
                <a:ea typeface="Open Sans"/>
                <a:cs typeface="Calibri" panose="020F0502020204030204" pitchFamily="34" charset="0"/>
                <a:sym typeface="Open Sans"/>
              </a:rPr>
              <a:t>T</a:t>
            </a:r>
            <a:r>
              <a:rPr lang="en" sz="4000" dirty="0">
                <a:latin typeface="Calibri" panose="020F0502020204030204" pitchFamily="34" charset="0"/>
                <a:ea typeface="Open Sans"/>
                <a:cs typeface="Calibri" panose="020F0502020204030204" pitchFamily="34" charset="0"/>
                <a:sym typeface="Open Sans"/>
              </a:rPr>
              <a:t>he team was able to reprioritize the backlog and complete the required work.</a:t>
            </a:r>
            <a:endParaRPr sz="4000" dirty="0">
              <a:latin typeface="Calibri" panose="020F0502020204030204" pitchFamily="34" charset="0"/>
              <a:ea typeface="Open Sans"/>
              <a:cs typeface="Calibri" panose="020F0502020204030204" pitchFamily="34" charset="0"/>
              <a:sym typeface="Open Sans"/>
            </a:endParaRPr>
          </a:p>
        </p:txBody>
      </p:sp>
      <p:graphicFrame>
        <p:nvGraphicFramePr>
          <p:cNvPr id="2" name="Chart 1" title="Chart">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3981257976"/>
              </p:ext>
            </p:extLst>
          </p:nvPr>
        </p:nvGraphicFramePr>
        <p:xfrm>
          <a:off x="18715703" y="11196637"/>
          <a:ext cx="13465277" cy="86251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39C49B7B-8BF1-4E54-8B32-5BD94E307758}"/>
              </a:ext>
            </a:extLst>
          </p:cNvPr>
          <p:cNvGraphicFramePr>
            <a:graphicFrameLocks/>
          </p:cNvGraphicFramePr>
          <p:nvPr>
            <p:extLst>
              <p:ext uri="{D42A27DB-BD31-4B8C-83A1-F6EECF244321}">
                <p14:modId xmlns:p14="http://schemas.microsoft.com/office/powerpoint/2010/main" val="1596609332"/>
              </p:ext>
            </p:extLst>
          </p:nvPr>
        </p:nvGraphicFramePr>
        <p:xfrm>
          <a:off x="18715702" y="1734125"/>
          <a:ext cx="13465277" cy="848801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rtl="0">
              <a:spcBef>
                <a:spcPts val="0"/>
              </a:spcBef>
              <a:spcAft>
                <a:spcPts val="0"/>
              </a:spcAft>
            </a:pPr>
            <a:br>
              <a:rPr lang="en-US" sz="9600" dirty="0">
                <a:solidFill>
                  <a:srgbClr val="000000"/>
                </a:solidFill>
              </a:rPr>
            </a:br>
            <a:r>
              <a:rPr lang="en-US" sz="9600" dirty="0">
                <a:solidFill>
                  <a:srgbClr val="000000"/>
                </a:solidFill>
              </a:rPr>
              <a:t>Team</a:t>
            </a:r>
            <a:br>
              <a:rPr lang="en-US" sz="9600" dirty="0">
                <a:solidFill>
                  <a:srgbClr val="000000"/>
                </a:solidFill>
              </a:rPr>
            </a:br>
            <a:r>
              <a:rPr lang="en-US" sz="9600" dirty="0">
                <a:solidFill>
                  <a:srgbClr val="000000"/>
                </a:solidFill>
              </a:rPr>
              <a:t>    A </a:t>
            </a:r>
            <a:br>
              <a:rPr lang="en-US" sz="9600" dirty="0">
                <a:solidFill>
                  <a:srgbClr val="000000"/>
                </a:solidFill>
              </a:rPr>
            </a:br>
            <a:endParaRPr sz="9600" dirty="0"/>
          </a:p>
        </p:txBody>
      </p:sp>
      <p:sp>
        <p:nvSpPr>
          <p:cNvPr id="184" name="Google Shape;184;p27"/>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6 Name</a:t>
            </a:r>
            <a:endParaRPr sz="9000" u="sng" dirty="0"/>
          </a:p>
          <a:p>
            <a:pPr marL="0" lvl="0" indent="0" algn="l" rtl="0">
              <a:spcBef>
                <a:spcPts val="0"/>
              </a:spcBef>
              <a:spcAft>
                <a:spcPts val="0"/>
              </a:spcAft>
              <a:buNone/>
            </a:pPr>
            <a:r>
              <a:rPr lang="en" sz="9000" b="0" u="sng" dirty="0"/>
              <a:t>“Sales Analysis”</a:t>
            </a:r>
            <a:endParaRPr sz="9000" b="0" u="sng" dirty="0"/>
          </a:p>
        </p:txBody>
      </p:sp>
      <p:sp>
        <p:nvSpPr>
          <p:cNvPr id="185" name="Google Shape;185;p27"/>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6</a:t>
            </a:r>
            <a:endParaRPr sz="9000" u="sng" dirty="0"/>
          </a:p>
          <a:p>
            <a:pPr marL="0" lvl="0" indent="0" algn="l" rtl="0">
              <a:spcBef>
                <a:spcPts val="0"/>
              </a:spcBef>
              <a:spcAft>
                <a:spcPts val="0"/>
              </a:spcAft>
              <a:buClr>
                <a:schemeClr val="dk1"/>
              </a:buClr>
              <a:buSzPts val="1100"/>
              <a:buFont typeface="Arial"/>
              <a:buNone/>
            </a:pPr>
            <a:r>
              <a:rPr lang="en" sz="4500" b="0" dirty="0"/>
              <a:t>1. Story # 19 with 5 points</a:t>
            </a:r>
            <a:endParaRPr sz="4500" b="0" dirty="0"/>
          </a:p>
          <a:p>
            <a:pPr marL="0" lvl="0" indent="0" algn="l" rtl="0">
              <a:spcBef>
                <a:spcPts val="0"/>
              </a:spcBef>
              <a:spcAft>
                <a:spcPts val="0"/>
              </a:spcAft>
              <a:buClr>
                <a:schemeClr val="dk1"/>
              </a:buClr>
              <a:buSzPts val="1100"/>
              <a:buFont typeface="Arial"/>
              <a:buNone/>
            </a:pPr>
            <a:r>
              <a:rPr lang="en" sz="4500" b="0" dirty="0"/>
              <a:t>2. Story # 20 with 1 point</a:t>
            </a:r>
            <a:endParaRPr sz="4500" b="0" dirty="0"/>
          </a:p>
          <a:p>
            <a:pPr marL="0" lvl="0" indent="0" algn="l" rtl="0">
              <a:spcBef>
                <a:spcPts val="0"/>
              </a:spcBef>
              <a:spcAft>
                <a:spcPts val="0"/>
              </a:spcAft>
              <a:buClr>
                <a:schemeClr val="dk1"/>
              </a:buClr>
              <a:buSzPts val="1100"/>
              <a:buFont typeface="Arial"/>
              <a:buNone/>
            </a:pPr>
            <a:r>
              <a:rPr lang="en" sz="4500" b="0" dirty="0"/>
              <a:t>3. Story # 21 with 5 points</a:t>
            </a:r>
            <a:endParaRPr sz="4500" b="0" dirty="0"/>
          </a:p>
          <a:p>
            <a:pPr>
              <a:buClr>
                <a:schemeClr val="dk1"/>
              </a:buClr>
              <a:buSzPts val="1100"/>
            </a:pPr>
            <a:r>
              <a:rPr lang="en-US" sz="4500" b="0" dirty="0"/>
              <a:t>4. Story # 22 with 8 points</a:t>
            </a:r>
            <a:br>
              <a:rPr lang="en-US" sz="4500" dirty="0"/>
            </a:br>
            <a:endParaRPr sz="4500" dirty="0"/>
          </a:p>
          <a:p>
            <a:pPr marL="0" lvl="0" indent="0" algn="l" rtl="0">
              <a:spcBef>
                <a:spcPts val="0"/>
              </a:spcBef>
              <a:spcAft>
                <a:spcPts val="0"/>
              </a:spcAft>
              <a:buClr>
                <a:schemeClr val="dk1"/>
              </a:buClr>
              <a:buSzPts val="1100"/>
              <a:buFont typeface="Arial"/>
              <a:buNone/>
            </a:pPr>
            <a:endParaRPr sz="4500" dirty="0"/>
          </a:p>
          <a:p>
            <a:pPr marL="0" lvl="0" indent="0" algn="l" rtl="0">
              <a:spcBef>
                <a:spcPts val="0"/>
              </a:spcBef>
              <a:spcAft>
                <a:spcPts val="0"/>
              </a:spcAft>
              <a:buClr>
                <a:schemeClr val="dk1"/>
              </a:buClr>
              <a:buSzPts val="1100"/>
              <a:buFont typeface="Arial"/>
              <a:buNone/>
            </a:pPr>
            <a:r>
              <a:rPr lang="en" sz="4500" dirty="0"/>
              <a:t>Total Sprint 6 Points: 19</a:t>
            </a:r>
            <a:endParaRPr sz="9000" u="sng" dirty="0"/>
          </a:p>
        </p:txBody>
      </p:sp>
      <p:sp>
        <p:nvSpPr>
          <p:cNvPr id="186" name="Google Shape;186;p27"/>
          <p:cNvSpPr txBox="1">
            <a:spLocks noGrp="1"/>
          </p:cNvSpPr>
          <p:nvPr>
            <p:ph type="ctrTitle" idx="4294967295"/>
          </p:nvPr>
        </p:nvSpPr>
        <p:spPr>
          <a:xfrm>
            <a:off x="5670086" y="13661463"/>
            <a:ext cx="25811400" cy="8104379"/>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Narrative:</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manager wants to have the ability to read and rev</a:t>
            </a:r>
            <a:r>
              <a:rPr lang="en-US" sz="3600" b="0" dirty="0" err="1">
                <a:latin typeface="Calibri" panose="020F0502020204030204" pitchFamily="34" charset="0"/>
                <a:cs typeface="Calibri" panose="020F0502020204030204" pitchFamily="34" charset="0"/>
              </a:rPr>
              <a:t>ie</a:t>
            </a:r>
            <a:r>
              <a:rPr lang="en" sz="3600" b="0" dirty="0">
                <a:latin typeface="Calibri" panose="020F0502020204030204" pitchFamily="34" charset="0"/>
                <a:cs typeface="Calibri" panose="020F0502020204030204" pitchFamily="34" charset="0"/>
              </a:rPr>
              <a:t>w customer feedback to conduct some sales analysis and also to see any area for improvement.</a:t>
            </a:r>
            <a:r>
              <a:rPr lang="en-US" sz="3600" b="0" dirty="0">
                <a:latin typeface="Calibri" panose="020F0502020204030204" pitchFamily="34" charset="0"/>
                <a:cs typeface="Calibri" panose="020F0502020204030204" pitchFamily="34" charset="0"/>
              </a:rPr>
              <a:t> also wants to have the </a:t>
            </a:r>
            <a:br>
              <a:rPr lang="en-US" sz="3600" b="0" dirty="0">
                <a:latin typeface="Calibri" panose="020F0502020204030204" pitchFamily="34" charset="0"/>
                <a:cs typeface="Calibri" panose="020F0502020204030204" pitchFamily="34" charset="0"/>
              </a:rPr>
            </a:br>
            <a:r>
              <a:rPr lang="en-US" sz="3600" b="0" dirty="0">
                <a:latin typeface="Calibri" panose="020F0502020204030204" pitchFamily="34" charset="0"/>
                <a:cs typeface="Calibri" panose="020F0502020204030204" pitchFamily="34" charset="0"/>
              </a:rPr>
              <a:t>ability to approve software for sale so that the Site Administrator can publish the software</a:t>
            </a:r>
            <a:br>
              <a:rPr lang="en-US" sz="3600" b="0" dirty="0">
                <a:latin typeface="Calibri" panose="020F0502020204030204" pitchFamily="34" charset="0"/>
                <a:cs typeface="Calibri" panose="020F0502020204030204" pitchFamily="34" charset="0"/>
              </a:rPr>
            </a:br>
            <a:r>
              <a:rPr lang="en-US" sz="3600" b="0" dirty="0">
                <a:latin typeface="Calibri" panose="020F0502020204030204" pitchFamily="34" charset="0"/>
                <a:cs typeface="Calibri" panose="020F0502020204030204" pitchFamily="34" charset="0"/>
              </a:rPr>
              <a:t> on the website for customer purchases. Additionally, a BOGO offer will be implemented for e</a:t>
            </a:r>
            <a:br>
              <a:rPr lang="en-US" sz="3600" b="0" dirty="0">
                <a:latin typeface="Calibri" panose="020F0502020204030204" pitchFamily="34" charset="0"/>
                <a:cs typeface="Calibri" panose="020F0502020204030204" pitchFamily="34" charset="0"/>
              </a:rPr>
            </a:br>
            <a:r>
              <a:rPr lang="en-US" sz="3600" b="0" dirty="0">
                <a:latin typeface="Calibri" panose="020F0502020204030204" pitchFamily="34" charset="0"/>
                <a:cs typeface="Calibri" panose="020F0502020204030204" pitchFamily="34" charset="0"/>
              </a:rPr>
              <a:t>qual or lower-priced items to enhance customer value.</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Results:</a:t>
            </a:r>
            <a:br>
              <a:rPr lang="en" sz="3600" dirty="0">
                <a:latin typeface="Calibri" panose="020F0502020204030204" pitchFamily="34" charset="0"/>
                <a:cs typeface="Calibri" panose="020F0502020204030204" pitchFamily="34" charset="0"/>
              </a:rPr>
            </a:br>
            <a:r>
              <a:rPr lang="en-US" sz="3600" b="0" dirty="0">
                <a:latin typeface="Calibri" panose="020F0502020204030204" pitchFamily="34" charset="0"/>
                <a:cs typeface="Calibri" panose="020F0502020204030204" pitchFamily="34" charset="0"/>
              </a:rPr>
              <a:t>A- the manager is able to review and approve software for sale, allowing the Site Administrator to publish software for customer purchase. The BOGO offer was also implemented,</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Learnings:</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implementation of BOGO offers increase customer satisfaction and gained experience in managing software approvals.</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Risks: </a:t>
            </a:r>
            <a:r>
              <a:rPr lang="en" sz="3600" b="0" dirty="0">
                <a:latin typeface="Calibri" panose="020F0502020204030204" pitchFamily="34" charset="0"/>
                <a:cs typeface="Calibri" panose="020F0502020204030204" pitchFamily="34" charset="0"/>
              </a:rPr>
              <a:t>including </a:t>
            </a:r>
            <a:r>
              <a:rPr lang="en-US" sz="3600" b="0" dirty="0">
                <a:latin typeface="Calibri" panose="020F0502020204030204" pitchFamily="34" charset="0"/>
                <a:cs typeface="Calibri" panose="020F0502020204030204" pitchFamily="34" charset="0"/>
              </a:rPr>
              <a:t>implementation and the possibility of incorrect software approvals, and customer dissatisfaction</a:t>
            </a:r>
            <a:r>
              <a:rPr lang="en-US" sz="3600" dirty="0">
                <a:latin typeface="Calibri" panose="020F0502020204030204" pitchFamily="34" charset="0"/>
                <a:cs typeface="Calibri" panose="020F0502020204030204" pitchFamily="34" charset="0"/>
              </a:rPr>
              <a:t>. </a:t>
            </a:r>
            <a:endParaRPr sz="3600" dirty="0">
              <a:latin typeface="Calibri" panose="020F0502020204030204" pitchFamily="34" charset="0"/>
              <a:cs typeface="Calibri" panose="020F0502020204030204" pitchFamily="34" charset="0"/>
            </a:endParaRPr>
          </a:p>
        </p:txBody>
      </p:sp>
      <p:sp>
        <p:nvSpPr>
          <p:cNvPr id="189" name="Google Shape;189;p27"/>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6 DEMO of Working Product</a:t>
            </a:r>
            <a:endParaRPr sz="3100"/>
          </a:p>
        </p:txBody>
      </p:sp>
      <p:pic>
        <p:nvPicPr>
          <p:cNvPr id="2" name="Picture 1">
            <a:extLst>
              <a:ext uri="{FF2B5EF4-FFF2-40B4-BE49-F238E27FC236}">
                <a16:creationId xmlns:a16="http://schemas.microsoft.com/office/drawing/2014/main" id="{CFD5022B-AC51-6EF2-5D17-FDC05B2B31E4}"/>
              </a:ext>
            </a:extLst>
          </p:cNvPr>
          <p:cNvPicPr>
            <a:picLocks noChangeAspect="1"/>
          </p:cNvPicPr>
          <p:nvPr/>
        </p:nvPicPr>
        <p:blipFill>
          <a:blip r:embed="rId3"/>
          <a:stretch>
            <a:fillRect/>
          </a:stretch>
        </p:blipFill>
        <p:spPr>
          <a:xfrm>
            <a:off x="20018829" y="6955971"/>
            <a:ext cx="11462657" cy="6606429"/>
          </a:xfrm>
          <a:prstGeom prst="rect">
            <a:avLst/>
          </a:prstGeom>
        </p:spPr>
      </p:pic>
      <p:pic>
        <p:nvPicPr>
          <p:cNvPr id="3" name="Picture 2">
            <a:extLst>
              <a:ext uri="{FF2B5EF4-FFF2-40B4-BE49-F238E27FC236}">
                <a16:creationId xmlns:a16="http://schemas.microsoft.com/office/drawing/2014/main" id="{F1B8D25A-B835-6F34-9447-70F78446D7E2}"/>
              </a:ext>
            </a:extLst>
          </p:cNvPr>
          <p:cNvPicPr>
            <a:picLocks noChangeAspect="1"/>
          </p:cNvPicPr>
          <p:nvPr/>
        </p:nvPicPr>
        <p:blipFill>
          <a:blip r:embed="rId4"/>
          <a:stretch>
            <a:fillRect/>
          </a:stretch>
        </p:blipFill>
        <p:spPr>
          <a:xfrm>
            <a:off x="20018829" y="179758"/>
            <a:ext cx="11462657" cy="66477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475" y="734275"/>
            <a:ext cx="30674400" cy="91353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a:latin typeface="Open Sans"/>
                <a:ea typeface="Open Sans"/>
                <a:cs typeface="Open Sans"/>
                <a:sym typeface="Open Sans"/>
              </a:rPr>
              <a:t>BVIR for Management Questions</a:t>
            </a:r>
            <a:r>
              <a:rPr lang="en" sz="4800" b="1">
                <a:latin typeface="Open Sans"/>
                <a:ea typeface="Open Sans"/>
                <a:cs typeface="Open Sans"/>
                <a:sym typeface="Open Sans"/>
              </a:rPr>
              <a:t> </a:t>
            </a:r>
            <a:endParaRPr sz="4800">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a:solidFill>
                  <a:schemeClr val="dk2"/>
                </a:solidFill>
                <a:latin typeface="Open Sans"/>
                <a:ea typeface="Open Sans"/>
                <a:cs typeface="Open Sans"/>
                <a:sym typeface="Open Sans"/>
              </a:rPr>
              <a:t>Which charts would you want to include in the BVIR that Management would need and why?</a:t>
            </a:r>
            <a:r>
              <a:rPr lang="en" sz="4800">
                <a:solidFill>
                  <a:schemeClr val="dk2"/>
                </a:solidFill>
                <a:latin typeface="Open Sans"/>
                <a:ea typeface="Open Sans"/>
                <a:cs typeface="Open Sans"/>
                <a:sym typeface="Open Sans"/>
              </a:rPr>
              <a:t> </a:t>
            </a:r>
            <a:endParaRPr sz="480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a:solidFill>
                  <a:schemeClr val="dk2"/>
                </a:solidFill>
                <a:latin typeface="Open Sans"/>
                <a:ea typeface="Open Sans"/>
                <a:cs typeface="Open Sans"/>
                <a:sym typeface="Open Sans"/>
              </a:rPr>
              <a:t>Move the Orange boxes to the correct column below</a:t>
            </a:r>
            <a:endParaRPr sz="480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a:solidFill>
                  <a:schemeClr val="dk2"/>
                </a:solidFill>
                <a:latin typeface="Open Sans"/>
                <a:ea typeface="Open Sans"/>
                <a:cs typeface="Open Sans"/>
                <a:sym typeface="Open Sans"/>
              </a:rPr>
              <a:t>[Provide Justification goes here]</a:t>
            </a:r>
            <a:endParaRPr sz="480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p:txBody>
      </p:sp>
      <p:cxnSp>
        <p:nvCxnSpPr>
          <p:cNvPr id="195" name="Google Shape;195;p28"/>
          <p:cNvCxnSpPr>
            <a:stCxn id="194" idx="2"/>
          </p:cNvCxnSpPr>
          <p:nvPr/>
        </p:nvCxnSpPr>
        <p:spPr>
          <a:xfrm>
            <a:off x="16126675" y="9869575"/>
            <a:ext cx="64200" cy="1115160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3995525" y="9839750"/>
            <a:ext cx="39657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Included</a:t>
            </a:r>
            <a:endParaRPr sz="6000">
              <a:latin typeface="Open Sans"/>
              <a:ea typeface="Open Sans"/>
              <a:cs typeface="Open Sans"/>
              <a:sym typeface="Open Sans"/>
            </a:endParaRPr>
          </a:p>
        </p:txBody>
      </p:sp>
      <p:sp>
        <p:nvSpPr>
          <p:cNvPr id="197" name="Google Shape;197;p28"/>
          <p:cNvSpPr txBox="1"/>
          <p:nvPr/>
        </p:nvSpPr>
        <p:spPr>
          <a:xfrm>
            <a:off x="19977625" y="9839750"/>
            <a:ext cx="62352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Not included</a:t>
            </a:r>
            <a:endParaRPr sz="6000">
              <a:latin typeface="Open Sans"/>
              <a:ea typeface="Open Sans"/>
              <a:cs typeface="Open Sans"/>
              <a:sym typeface="Open Sans"/>
            </a:endParaRPr>
          </a:p>
          <a:p>
            <a:pPr marL="0" lvl="0" indent="0" algn="l" rtl="0">
              <a:spcBef>
                <a:spcPts val="0"/>
              </a:spcBef>
              <a:spcAft>
                <a:spcPts val="0"/>
              </a:spcAft>
              <a:buNone/>
            </a:pPr>
            <a:endParaRPr sz="6000">
              <a:latin typeface="Open Sans"/>
              <a:ea typeface="Open Sans"/>
              <a:cs typeface="Open Sans"/>
              <a:sym typeface="Open Sans"/>
            </a:endParaRPr>
          </a:p>
        </p:txBody>
      </p:sp>
      <p:sp>
        <p:nvSpPr>
          <p:cNvPr id="198" name="Google Shape;198;p28"/>
          <p:cNvSpPr txBox="1"/>
          <p:nvPr/>
        </p:nvSpPr>
        <p:spPr>
          <a:xfrm>
            <a:off x="2865282" y="12156037"/>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Burn Down Charts</a:t>
            </a:r>
            <a:endParaRPr sz="6000">
              <a:latin typeface="Open Sans"/>
              <a:ea typeface="Open Sans"/>
              <a:cs typeface="Open Sans"/>
              <a:sym typeface="Open Sans"/>
            </a:endParaRPr>
          </a:p>
        </p:txBody>
      </p:sp>
      <p:sp>
        <p:nvSpPr>
          <p:cNvPr id="199" name="Google Shape;199;p28"/>
          <p:cNvSpPr txBox="1"/>
          <p:nvPr/>
        </p:nvSpPr>
        <p:spPr>
          <a:xfrm>
            <a:off x="2995936" y="14083824"/>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Burn Up Charts</a:t>
            </a:r>
            <a:endParaRPr sz="6000">
              <a:latin typeface="Open Sans"/>
              <a:ea typeface="Open Sans"/>
              <a:cs typeface="Open Sans"/>
              <a:sym typeface="Open Sans"/>
            </a:endParaRPr>
          </a:p>
        </p:txBody>
      </p:sp>
      <p:sp>
        <p:nvSpPr>
          <p:cNvPr id="200" name="Google Shape;200;p28"/>
          <p:cNvSpPr txBox="1"/>
          <p:nvPr/>
        </p:nvSpPr>
        <p:spPr>
          <a:xfrm>
            <a:off x="1314586" y="15864918"/>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Committed vs. Delivered Chart</a:t>
            </a:r>
            <a:endParaRPr sz="6000">
              <a:latin typeface="Open Sans"/>
              <a:ea typeface="Open Sans"/>
              <a:cs typeface="Open Sans"/>
              <a:sym typeface="Open Sans"/>
            </a:endParaRPr>
          </a:p>
        </p:txBody>
      </p:sp>
      <p:sp>
        <p:nvSpPr>
          <p:cNvPr id="201" name="Google Shape;201;p28"/>
          <p:cNvSpPr txBox="1"/>
          <p:nvPr/>
        </p:nvSpPr>
        <p:spPr>
          <a:xfrm>
            <a:off x="18296275" y="17248550"/>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Story Point Cost per Team</a:t>
            </a:r>
            <a:endParaRPr sz="480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What would tell Management if they want to know the details about actual stories?</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[Select from the choices below]</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Absolutely, let's get into the details!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No, that is none of your business</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Which of the above did you choose (1,2,3) and why?</a:t>
            </a:r>
            <a:br>
              <a:rPr lang="en" sz="4800" dirty="0">
                <a:solidFill>
                  <a:schemeClr val="dk2"/>
                </a:solidFill>
                <a:latin typeface="Open Sans"/>
                <a:ea typeface="Open Sans"/>
                <a:cs typeface="Open Sans"/>
                <a:sym typeface="Open Sans"/>
              </a:rPr>
            </a:b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b="0" dirty="0">
                <a:latin typeface="Open Sans"/>
                <a:ea typeface="Open Sans"/>
                <a:cs typeface="Open Sans"/>
                <a:sym typeface="Open Sans"/>
              </a:rPr>
              <a:t> I choose one because it manifests the Agile Manifesto, and it clearly underlines the role of the top management in an Agile environment. </a:t>
            </a:r>
            <a:endParaRPr sz="4800" b="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Is it project considered a failure because backlog items still remain? Explain. </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br>
              <a:rPr lang="en" sz="4800" dirty="0">
                <a:solidFill>
                  <a:schemeClr val="dk2"/>
                </a:solidFill>
                <a:latin typeface="Open Sans"/>
                <a:ea typeface="Open Sans"/>
                <a:cs typeface="Open Sans"/>
                <a:sym typeface="Open Sans"/>
              </a:rPr>
            </a:br>
            <a:br>
              <a:rPr lang="en" sz="4800" dirty="0">
                <a:solidFill>
                  <a:schemeClr val="dk2"/>
                </a:solidFill>
                <a:latin typeface="Open Sans"/>
                <a:ea typeface="Open Sans"/>
                <a:cs typeface="Open Sans"/>
                <a:sym typeface="Open Sans"/>
              </a:rPr>
            </a:br>
            <a:br>
              <a:rPr lang="en" sz="5400" dirty="0">
                <a:solidFill>
                  <a:schemeClr val="dk2"/>
                </a:solidFill>
                <a:latin typeface="Open Sans"/>
                <a:ea typeface="Open Sans"/>
                <a:cs typeface="Open Sans"/>
                <a:sym typeface="Open Sans"/>
              </a:rPr>
            </a:br>
            <a:r>
              <a:rPr lang="en" sz="5400" b="0" dirty="0">
                <a:solidFill>
                  <a:schemeClr val="dk2"/>
                </a:solidFill>
                <a:latin typeface="Open Sans"/>
                <a:ea typeface="Open Sans"/>
                <a:cs typeface="Open Sans"/>
                <a:sym typeface="Open Sans"/>
              </a:rPr>
              <a:t>The remaining story points in the backlog do not necessarily mean the project failed. In Agile the team works on prioritizing the backlog stories in the order of th</a:t>
            </a:r>
            <a:r>
              <a:rPr lang="en-US" sz="5400" b="0" dirty="0" err="1">
                <a:solidFill>
                  <a:schemeClr val="dk2"/>
                </a:solidFill>
                <a:latin typeface="Open Sans"/>
                <a:ea typeface="Open Sans"/>
                <a:cs typeface="Open Sans"/>
                <a:sym typeface="Open Sans"/>
              </a:rPr>
              <a:t>ei</a:t>
            </a:r>
            <a:r>
              <a:rPr lang="en" sz="5400" b="0" dirty="0">
                <a:solidFill>
                  <a:schemeClr val="dk2"/>
                </a:solidFill>
                <a:latin typeface="Open Sans"/>
                <a:ea typeface="Open Sans"/>
                <a:cs typeface="Open Sans"/>
                <a:sym typeface="Open Sans"/>
              </a:rPr>
              <a:t>r importance, based on the product vision, stakeholder need, and customer feedback. </a:t>
            </a:r>
            <a:r>
              <a:rPr lang="en" sz="5400" b="0" dirty="0">
                <a:latin typeface="Open Sans"/>
                <a:ea typeface="Open Sans"/>
                <a:cs typeface="Open Sans"/>
                <a:sym typeface="Open Sans"/>
              </a:rPr>
              <a:t>The team’s main goal is to complete the most important backlog items and deliver value to customers and stakeholders. The team works on continuing to improve the product based on customer feedback. </a:t>
            </a:r>
            <a:endParaRPr sz="5400" b="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a:latin typeface="Open Sans"/>
                <a:ea typeface="Open Sans"/>
                <a:cs typeface="Open Sans"/>
                <a:sym typeface="Open Sans"/>
              </a:rPr>
              <a:t>BVIR for Management</a:t>
            </a:r>
            <a:endParaRPr sz="6200" b="1">
              <a:latin typeface="Open Sans"/>
              <a:ea typeface="Open Sans"/>
              <a:cs typeface="Open Sans"/>
              <a:sym typeface="Open Sans"/>
            </a:endParaRPr>
          </a:p>
          <a:p>
            <a:pPr marL="0" lvl="0" indent="0" algn="l" rtl="0">
              <a:spcBef>
                <a:spcPts val="0"/>
              </a:spcBef>
              <a:spcAft>
                <a:spcPts val="0"/>
              </a:spcAft>
              <a:buNone/>
            </a:pPr>
            <a:r>
              <a:rPr lang="en" sz="6200" b="1">
                <a:latin typeface="Open Sans"/>
                <a:ea typeface="Open Sans"/>
                <a:cs typeface="Open Sans"/>
                <a:sym typeface="Open Sans"/>
              </a:rPr>
              <a:t>[Use this slide to create your BVIR. We have not provided a template for this, you get to decide what it looks like using the information from the previous slide]</a:t>
            </a:r>
            <a:endParaRPr sz="62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a:p>
            <a:pPr marL="0" lvl="0" indent="0" algn="l" rtl="0">
              <a:spcBef>
                <a:spcPts val="0"/>
              </a:spcBef>
              <a:spcAft>
                <a:spcPts val="0"/>
              </a:spcAft>
              <a:buNone/>
            </a:pPr>
            <a:endParaRPr sz="480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p:txBody>
      </p:sp>
      <p:pic>
        <p:nvPicPr>
          <p:cNvPr id="2" name="Picture 1">
            <a:extLst>
              <a:ext uri="{FF2B5EF4-FFF2-40B4-BE49-F238E27FC236}">
                <a16:creationId xmlns:a16="http://schemas.microsoft.com/office/drawing/2014/main" id="{95557626-F777-CC57-4842-C0EC2F4768FC}"/>
              </a:ext>
            </a:extLst>
          </p:cNvPr>
          <p:cNvPicPr>
            <a:picLocks noChangeAspect="1"/>
          </p:cNvPicPr>
          <p:nvPr/>
        </p:nvPicPr>
        <p:blipFill>
          <a:blip r:embed="rId3"/>
          <a:stretch>
            <a:fillRect/>
          </a:stretch>
        </p:blipFill>
        <p:spPr>
          <a:xfrm>
            <a:off x="18575219" y="5975120"/>
            <a:ext cx="13185103" cy="7559695"/>
          </a:xfrm>
          <a:prstGeom prst="rect">
            <a:avLst/>
          </a:prstGeom>
        </p:spPr>
      </p:pic>
      <p:pic>
        <p:nvPicPr>
          <p:cNvPr id="3" name="Picture 2">
            <a:extLst>
              <a:ext uri="{FF2B5EF4-FFF2-40B4-BE49-F238E27FC236}">
                <a16:creationId xmlns:a16="http://schemas.microsoft.com/office/drawing/2014/main" id="{3A574E54-35AF-0863-BF8D-0DD766A322DF}"/>
              </a:ext>
            </a:extLst>
          </p:cNvPr>
          <p:cNvPicPr>
            <a:picLocks noChangeAspect="1"/>
          </p:cNvPicPr>
          <p:nvPr/>
        </p:nvPicPr>
        <p:blipFill>
          <a:blip r:embed="rId4"/>
          <a:stretch>
            <a:fillRect/>
          </a:stretch>
        </p:blipFill>
        <p:spPr>
          <a:xfrm>
            <a:off x="18575219" y="13534815"/>
            <a:ext cx="13185103" cy="7559694"/>
          </a:xfrm>
          <a:prstGeom prst="rect">
            <a:avLst/>
          </a:prstGeom>
        </p:spPr>
      </p:pic>
      <p:pic>
        <p:nvPicPr>
          <p:cNvPr id="5" name="Picture 4">
            <a:extLst>
              <a:ext uri="{FF2B5EF4-FFF2-40B4-BE49-F238E27FC236}">
                <a16:creationId xmlns:a16="http://schemas.microsoft.com/office/drawing/2014/main" id="{549B8302-BA51-8C11-E05E-50221B7D9DB7}"/>
              </a:ext>
            </a:extLst>
          </p:cNvPr>
          <p:cNvPicPr>
            <a:picLocks noChangeAspect="1"/>
          </p:cNvPicPr>
          <p:nvPr/>
        </p:nvPicPr>
        <p:blipFill>
          <a:blip r:embed="rId5"/>
          <a:stretch>
            <a:fillRect/>
          </a:stretch>
        </p:blipFill>
        <p:spPr>
          <a:xfrm>
            <a:off x="745008" y="14842595"/>
            <a:ext cx="10266554" cy="2865368"/>
          </a:xfrm>
          <a:prstGeom prst="rect">
            <a:avLst/>
          </a:prstGeom>
        </p:spPr>
      </p:pic>
      <p:pic>
        <p:nvPicPr>
          <p:cNvPr id="6" name="Picture 5">
            <a:extLst>
              <a:ext uri="{FF2B5EF4-FFF2-40B4-BE49-F238E27FC236}">
                <a16:creationId xmlns:a16="http://schemas.microsoft.com/office/drawing/2014/main" id="{32B0A94F-EBAD-64E0-5A41-5398EAF6962B}"/>
              </a:ext>
            </a:extLst>
          </p:cNvPr>
          <p:cNvPicPr>
            <a:picLocks noChangeAspect="1"/>
          </p:cNvPicPr>
          <p:nvPr/>
        </p:nvPicPr>
        <p:blipFill>
          <a:blip r:embed="rId6"/>
          <a:stretch>
            <a:fillRect/>
          </a:stretch>
        </p:blipFill>
        <p:spPr>
          <a:xfrm>
            <a:off x="745008" y="8306431"/>
            <a:ext cx="10266554" cy="3566469"/>
          </a:xfrm>
          <a:prstGeom prst="rect">
            <a:avLst/>
          </a:prstGeom>
        </p:spPr>
      </p:pic>
      <p:sp>
        <p:nvSpPr>
          <p:cNvPr id="7" name="Google Shape;218;p31">
            <a:extLst>
              <a:ext uri="{FF2B5EF4-FFF2-40B4-BE49-F238E27FC236}">
                <a16:creationId xmlns:a16="http://schemas.microsoft.com/office/drawing/2014/main" id="{F3289101-0B28-6436-1248-36FD47A62911}"/>
              </a:ext>
            </a:extLst>
          </p:cNvPr>
          <p:cNvSpPr txBox="1"/>
          <p:nvPr/>
        </p:nvSpPr>
        <p:spPr>
          <a:xfrm>
            <a:off x="13552993" y="8630650"/>
            <a:ext cx="4070700" cy="3566469"/>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9600" dirty="0">
                <a:solidFill>
                  <a:srgbClr val="000000"/>
                </a:solidFill>
              </a:rPr>
              <a:t>Team </a:t>
            </a:r>
          </a:p>
          <a:p>
            <a:pPr marL="0" lvl="0" indent="0" algn="ctr" rtl="0">
              <a:spcBef>
                <a:spcPts val="0"/>
              </a:spcBef>
              <a:spcAft>
                <a:spcPts val="0"/>
              </a:spcAft>
              <a:buNone/>
            </a:pPr>
            <a:r>
              <a:rPr lang="en" sz="9600" dirty="0">
                <a:solidFill>
                  <a:srgbClr val="000000"/>
                </a:solidFill>
              </a:rPr>
              <a:t>A</a:t>
            </a:r>
            <a:endParaRPr sz="96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a:t>
            </a:r>
            <a:endParaRPr/>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[Now that yo</a:t>
            </a:r>
            <a:r>
              <a:rPr lang="en" sz="6200" dirty="0">
                <a:latin typeface="Open Sans"/>
                <a:ea typeface="Open Sans"/>
                <a:cs typeface="Open Sans"/>
                <a:sym typeface="Open Sans"/>
              </a:rPr>
              <a:t>u have created your BVIR for management, you need to create a video or written narrative explaining the MVP delivery status.</a:t>
            </a:r>
            <a:endParaRPr sz="62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US" sz="4800" dirty="0">
                <a:solidFill>
                  <a:schemeClr val="dk2"/>
                </a:solidFill>
                <a:latin typeface="Open Sans"/>
                <a:ea typeface="Open Sans"/>
                <a:cs typeface="Open Sans"/>
                <a:sym typeface="Open Sans"/>
              </a:rPr>
              <a:t> </a:t>
            </a:r>
            <a:r>
              <a:rPr lang="en-US" sz="4800" b="0" dirty="0">
                <a:solidFill>
                  <a:schemeClr val="dk2"/>
                </a:solidFill>
                <a:latin typeface="Calibri" panose="020F0502020204030204" pitchFamily="34" charset="0"/>
                <a:ea typeface="Open Sans"/>
                <a:cs typeface="Calibri" panose="020F0502020204030204" pitchFamily="34" charset="0"/>
                <a:sym typeface="Open Sans"/>
              </a:rPr>
              <a:t>Good morning, everyone, hope everyone doing well. In this meeting, I will present the current project’s status to you. Our vision is to provide our customers with a satisfying website t get our software.  Our team did an excellent and professional job of achieving this mission.</a:t>
            </a:r>
            <a:br>
              <a:rPr lang="en-US" sz="4800" b="0" dirty="0">
                <a:solidFill>
                  <a:schemeClr val="dk2"/>
                </a:solidFill>
                <a:latin typeface="Calibri" panose="020F0502020204030204" pitchFamily="34" charset="0"/>
                <a:ea typeface="Open Sans"/>
                <a:cs typeface="Calibri" panose="020F0502020204030204" pitchFamily="34" charset="0"/>
                <a:sym typeface="Open Sans"/>
              </a:rPr>
            </a:br>
            <a:br>
              <a:rPr lang="en-US" sz="4800" b="0" dirty="0">
                <a:solidFill>
                  <a:schemeClr val="dk2"/>
                </a:solidFill>
                <a:latin typeface="Calibri" panose="020F0502020204030204" pitchFamily="34" charset="0"/>
                <a:ea typeface="Open Sans"/>
                <a:cs typeface="Calibri" panose="020F0502020204030204" pitchFamily="34" charset="0"/>
                <a:sym typeface="Open Sans"/>
              </a:rPr>
            </a:br>
            <a:r>
              <a:rPr lang="en-US" sz="4800" b="0" dirty="0">
                <a:solidFill>
                  <a:schemeClr val="dk2"/>
                </a:solidFill>
                <a:latin typeface="Calibri" panose="020F0502020204030204" pitchFamily="34" charset="0"/>
                <a:ea typeface="Open Sans"/>
                <a:cs typeface="Calibri" panose="020F0502020204030204" pitchFamily="34" charset="0"/>
                <a:sym typeface="Open Sans"/>
              </a:rPr>
              <a:t>   You'll see the sprint  Burn Up and Burn Down charts for 1-6 Sprints that articulate the completed and remaining story points in every sprint. However, we’ve faced some challenges over the sprints, but our team overcame all the challenges, for example in sprint 4 we worked on a serious security risk urgently by applying the Agile manifesto we adapted the change and completed sprint 4. In sprint 5, the customer pointed out significant issues that were related to the website performance (load, speed) that could lead to losing the customers, but we fixed the problems immediately. Finally, in sprint 6, due to the pandemic, we prioritized the BOGO promo but unfortunately, we have left with 8 stories which means the project is still not completed and we need to the 7</a:t>
            </a:r>
            <a:r>
              <a:rPr lang="en-US" sz="4800" b="0" baseline="30000" dirty="0">
                <a:solidFill>
                  <a:schemeClr val="dk2"/>
                </a:solidFill>
                <a:latin typeface="Calibri" panose="020F0502020204030204" pitchFamily="34" charset="0"/>
                <a:ea typeface="Open Sans"/>
                <a:cs typeface="Calibri" panose="020F0502020204030204" pitchFamily="34" charset="0"/>
                <a:sym typeface="Open Sans"/>
              </a:rPr>
              <a:t>th</a:t>
            </a:r>
            <a:r>
              <a:rPr lang="en-US" sz="4800" b="0" dirty="0">
                <a:solidFill>
                  <a:schemeClr val="dk2"/>
                </a:solidFill>
                <a:latin typeface="Calibri" panose="020F0502020204030204" pitchFamily="34" charset="0"/>
                <a:ea typeface="Open Sans"/>
                <a:cs typeface="Calibri" panose="020F0502020204030204" pitchFamily="34" charset="0"/>
                <a:sym typeface="Open Sans"/>
              </a:rPr>
              <a:t>  sprint. Thank you.</a:t>
            </a:r>
            <a:br>
              <a:rPr lang="en-US" sz="4800" b="0" dirty="0">
                <a:solidFill>
                  <a:schemeClr val="dk2"/>
                </a:solidFill>
                <a:latin typeface="Open Sans"/>
                <a:ea typeface="Open Sans"/>
                <a:cs typeface="Open Sans"/>
                <a:sym typeface="Open Sans"/>
              </a:rPr>
            </a:br>
            <a:endParaRPr sz="4800" b="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3600" b="1" dirty="0">
                <a:latin typeface="Calibri" panose="020F0502020204030204" pitchFamily="34" charset="0"/>
                <a:ea typeface="Open Sans"/>
                <a:cs typeface="Calibri" panose="020F0502020204030204" pitchFamily="34" charset="0"/>
                <a:sym typeface="Open Sans"/>
              </a:rPr>
              <a:t>Questions from Management (Using Videos would be great!)</a:t>
            </a: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b="1" dirty="0">
                <a:latin typeface="Calibri" panose="020F0502020204030204" pitchFamily="34" charset="0"/>
                <a:ea typeface="Open Sans"/>
                <a:cs typeface="Calibri" panose="020F0502020204030204" pitchFamily="34" charset="0"/>
                <a:sym typeface="Open Sans"/>
              </a:rPr>
              <a:t>Instructions:</a:t>
            </a: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b="1" dirty="0">
                <a:latin typeface="Calibri" panose="020F0502020204030204" pitchFamily="34" charset="0"/>
                <a:ea typeface="Open Sans"/>
                <a:cs typeface="Calibri" panose="020F0502020204030204" pitchFamily="34" charset="0"/>
                <a:sym typeface="Open Sans"/>
              </a:rPr>
              <a:t>Watch the videos in the classroom.</a:t>
            </a: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b="0" dirty="0">
                <a:latin typeface="Calibri" panose="020F0502020204030204" pitchFamily="34" charset="0"/>
                <a:ea typeface="Open Sans"/>
                <a:cs typeface="Calibri" panose="020F0502020204030204" pitchFamily="34" charset="0"/>
                <a:sym typeface="Open Sans"/>
              </a:rPr>
              <a:t>Record your videos or provide your answers below. Remember to justify your answer.</a:t>
            </a:r>
            <a:endParaRPr sz="3600" b="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3600" b="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dirty="0">
                <a:latin typeface="Calibri" panose="020F0502020204030204" pitchFamily="34" charset="0"/>
                <a:ea typeface="Open Sans"/>
                <a:cs typeface="Calibri" panose="020F0502020204030204" pitchFamily="34" charset="0"/>
                <a:sym typeface="Open Sans"/>
              </a:rPr>
              <a:t>[Video # 1 Answer]</a:t>
            </a:r>
            <a:br>
              <a:rPr lang="en" sz="3600" b="0" dirty="0">
                <a:latin typeface="Calibri" panose="020F0502020204030204" pitchFamily="34" charset="0"/>
                <a:ea typeface="Open Sans"/>
                <a:cs typeface="Calibri" panose="020F0502020204030204" pitchFamily="34" charset="0"/>
                <a:sym typeface="Open Sans"/>
              </a:rPr>
            </a:br>
            <a:r>
              <a:rPr lang="en" sz="3600" b="0" dirty="0">
                <a:latin typeface="Calibri" panose="020F0502020204030204" pitchFamily="34" charset="0"/>
                <a:ea typeface="Open Sans"/>
                <a:cs typeface="Calibri" panose="020F0502020204030204" pitchFamily="34" charset="0"/>
                <a:sym typeface="Open Sans"/>
              </a:rPr>
              <a:t>The concern of the MVP not being perfect the purpose is to release a functional product with minimum features that articulate the main purpose of our product to test the market and collect real-life customer feedback this allows us to improve our product through iterative sprints. </a:t>
            </a:r>
            <a:r>
              <a:rPr lang="en-US" sz="3600" b="0" dirty="0">
                <a:latin typeface="Calibri" panose="020F0502020204030204" pitchFamily="34" charset="0"/>
                <a:ea typeface="Open Sans"/>
                <a:cs typeface="Calibri" panose="020F0502020204030204" pitchFamily="34" charset="0"/>
                <a:sym typeface="Open Sans"/>
              </a:rPr>
              <a:t>Our main goal is to continuously improve our product based on real-life customer feedback.</a:t>
            </a:r>
            <a:endParaRPr sz="3600" b="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dirty="0">
                <a:latin typeface="Calibri" panose="020F0502020204030204" pitchFamily="34" charset="0"/>
                <a:ea typeface="Open Sans"/>
                <a:cs typeface="Calibri" panose="020F0502020204030204" pitchFamily="34" charset="0"/>
                <a:sym typeface="Open Sans"/>
              </a:rPr>
              <a:t>[Video # 2 Answer]</a:t>
            </a:r>
            <a:br>
              <a:rPr lang="en" sz="3600" b="0" dirty="0">
                <a:latin typeface="Calibri" panose="020F0502020204030204" pitchFamily="34" charset="0"/>
                <a:ea typeface="Open Sans"/>
                <a:cs typeface="Calibri" panose="020F0502020204030204" pitchFamily="34" charset="0"/>
                <a:sym typeface="Open Sans"/>
              </a:rPr>
            </a:br>
            <a:r>
              <a:rPr lang="en" sz="3600" b="0" dirty="0">
                <a:latin typeface="Calibri" panose="020F0502020204030204" pitchFamily="34" charset="0"/>
                <a:ea typeface="Open Sans"/>
                <a:cs typeface="Calibri" panose="020F0502020204030204" pitchFamily="34" charset="0"/>
                <a:sym typeface="Open Sans"/>
              </a:rPr>
              <a:t>As per Agile Manifesto Responding to change over following a plan, means being flexible and adaptable to any change. While we do have a plan but we faced unpredictable challenges and we had to do some adjustments to ensure we were still delivering value to customers. We prioritized the critical features of the customer and address the urgent risks we faced.  </a:t>
            </a:r>
            <a:br>
              <a:rPr lang="en" sz="3600" b="0" dirty="0">
                <a:latin typeface="Calibri" panose="020F0502020204030204" pitchFamily="34" charset="0"/>
                <a:ea typeface="Open Sans"/>
                <a:cs typeface="Calibri" panose="020F0502020204030204" pitchFamily="34" charset="0"/>
                <a:sym typeface="Open Sans"/>
              </a:rPr>
            </a:br>
            <a:endParaRPr sz="3600" b="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dirty="0">
                <a:latin typeface="Calibri" panose="020F0502020204030204" pitchFamily="34" charset="0"/>
                <a:ea typeface="Open Sans"/>
                <a:cs typeface="Calibri" panose="020F0502020204030204" pitchFamily="34" charset="0"/>
                <a:sym typeface="Open Sans"/>
              </a:rPr>
              <a:t>[Video # 3 Answer]</a:t>
            </a:r>
            <a:br>
              <a:rPr lang="en" sz="3600" b="0" dirty="0">
                <a:latin typeface="Calibri" panose="020F0502020204030204" pitchFamily="34" charset="0"/>
                <a:ea typeface="Open Sans"/>
                <a:cs typeface="Calibri" panose="020F0502020204030204" pitchFamily="34" charset="0"/>
                <a:sym typeface="Open Sans"/>
              </a:rPr>
            </a:br>
            <a:r>
              <a:rPr lang="en" sz="3600" b="0" dirty="0">
                <a:latin typeface="Calibri" panose="020F0502020204030204" pitchFamily="34" charset="0"/>
                <a:ea typeface="Open Sans"/>
                <a:cs typeface="Calibri" panose="020F0502020204030204" pitchFamily="34" charset="0"/>
                <a:sym typeface="Open Sans"/>
              </a:rPr>
              <a:t>Forcing our team with working  24hr or overtime for some hours a day leads to burnout and decreases the team’s productivity and the quality of their deliverable. </a:t>
            </a:r>
            <a:r>
              <a:rPr lang="en-US" sz="3600" b="0" dirty="0">
                <a:latin typeface="Calibri" panose="020F0502020204030204" pitchFamily="34" charset="0"/>
                <a:ea typeface="Open Sans"/>
                <a:cs typeface="Calibri" panose="020F0502020204030204" pitchFamily="34" charset="0"/>
                <a:sym typeface="Open Sans"/>
              </a:rPr>
              <a:t>W</a:t>
            </a:r>
            <a:r>
              <a:rPr lang="en" sz="3600" b="0" dirty="0">
                <a:latin typeface="Calibri" panose="020F0502020204030204" pitchFamily="34" charset="0"/>
                <a:ea typeface="Open Sans"/>
                <a:cs typeface="Calibri" panose="020F0502020204030204" pitchFamily="34" charset="0"/>
                <a:sym typeface="Open Sans"/>
              </a:rPr>
              <a:t>e have to consider the feasibility and sustainability of our team. </a:t>
            </a:r>
            <a:r>
              <a:rPr lang="en-US" sz="3600" b="0" dirty="0">
                <a:latin typeface="Calibri" panose="020F0502020204030204" pitchFamily="34" charset="0"/>
                <a:ea typeface="Open Sans"/>
                <a:cs typeface="Calibri" panose="020F0502020204030204" pitchFamily="34" charset="0"/>
                <a:sym typeface="Open Sans"/>
              </a:rPr>
              <a:t>W</a:t>
            </a:r>
            <a:r>
              <a:rPr lang="en" sz="3600" b="0" dirty="0">
                <a:latin typeface="Calibri" panose="020F0502020204030204" pitchFamily="34" charset="0"/>
                <a:ea typeface="Open Sans"/>
                <a:cs typeface="Calibri" panose="020F0502020204030204" pitchFamily="34" charset="0"/>
                <a:sym typeface="Open Sans"/>
              </a:rPr>
              <a:t>e need to be Agile and ‘walk the walk’</a:t>
            </a:r>
            <a:br>
              <a:rPr lang="en" sz="3600" b="0" dirty="0">
                <a:latin typeface="Calibri" panose="020F0502020204030204" pitchFamily="34" charset="0"/>
                <a:ea typeface="Open Sans"/>
                <a:cs typeface="Calibri" panose="020F0502020204030204" pitchFamily="34" charset="0"/>
                <a:sym typeface="Open Sans"/>
              </a:rPr>
            </a:br>
            <a:br>
              <a:rPr lang="en" sz="3600" b="0" dirty="0">
                <a:latin typeface="Calibri" panose="020F0502020204030204" pitchFamily="34" charset="0"/>
                <a:ea typeface="Open Sans"/>
                <a:cs typeface="Calibri" panose="020F0502020204030204" pitchFamily="34" charset="0"/>
                <a:sym typeface="Open Sans"/>
              </a:rPr>
            </a:b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r>
              <a:rPr lang="en" sz="3600" dirty="0">
                <a:latin typeface="Calibri" panose="020F0502020204030204" pitchFamily="34" charset="0"/>
                <a:ea typeface="Open Sans"/>
                <a:cs typeface="Calibri" panose="020F0502020204030204" pitchFamily="34" charset="0"/>
                <a:sym typeface="Open Sans"/>
              </a:rPr>
              <a:t>[Video # 4 Answer] :</a:t>
            </a:r>
            <a:br>
              <a:rPr lang="en" sz="3600" b="0" dirty="0">
                <a:latin typeface="Calibri" panose="020F0502020204030204" pitchFamily="34" charset="0"/>
                <a:ea typeface="Open Sans"/>
                <a:cs typeface="Calibri" panose="020F0502020204030204" pitchFamily="34" charset="0"/>
                <a:sym typeface="Open Sans"/>
              </a:rPr>
            </a:br>
            <a:br>
              <a:rPr lang="en" sz="3600" b="0" dirty="0">
                <a:latin typeface="Calibri" panose="020F0502020204030204" pitchFamily="34" charset="0"/>
                <a:ea typeface="Open Sans"/>
                <a:cs typeface="Calibri" panose="020F0502020204030204" pitchFamily="34" charset="0"/>
                <a:sym typeface="Open Sans"/>
              </a:rPr>
            </a:br>
            <a:r>
              <a:rPr lang="en" sz="3600" b="0" dirty="0">
                <a:latin typeface="Calibri" panose="020F0502020204030204" pitchFamily="34" charset="0"/>
                <a:ea typeface="Open Sans"/>
                <a:cs typeface="Calibri" panose="020F0502020204030204" pitchFamily="34" charset="0"/>
                <a:sym typeface="Open Sans"/>
              </a:rPr>
              <a:t>Based on the current backlog the remaining is only 8 story points and based on the velocity of the previous sprint we can end the work in just one sprint within the reasonable time frame, So I would recommend adding the 7</a:t>
            </a:r>
            <a:r>
              <a:rPr lang="en" sz="3600" b="0" baseline="30000" dirty="0">
                <a:latin typeface="Calibri" panose="020F0502020204030204" pitchFamily="34" charset="0"/>
                <a:ea typeface="Open Sans"/>
                <a:cs typeface="Calibri" panose="020F0502020204030204" pitchFamily="34" charset="0"/>
                <a:sym typeface="Open Sans"/>
              </a:rPr>
              <a:t>th</a:t>
            </a:r>
            <a:r>
              <a:rPr lang="en" sz="3600" b="0" dirty="0">
                <a:latin typeface="Calibri" panose="020F0502020204030204" pitchFamily="34" charset="0"/>
                <a:ea typeface="Open Sans"/>
                <a:cs typeface="Calibri" panose="020F0502020204030204" pitchFamily="34" charset="0"/>
                <a:sym typeface="Open Sans"/>
              </a:rPr>
              <a:t> sprint to the project But we need some analytics to see the impact of this decision over resources and project. </a:t>
            </a:r>
            <a:endParaRPr sz="3600" b="0" dirty="0">
              <a:latin typeface="Calibri" panose="020F0502020204030204" pitchFamily="34" charset="0"/>
              <a:ea typeface="Open Sans"/>
              <a:cs typeface="Calibri" panose="020F0502020204030204" pitchFamily="34" charset="0"/>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525599"/>
            <a:ext cx="16015200" cy="19877075"/>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3600" b="1" dirty="0">
                <a:latin typeface="Calibri" panose="020F0502020204030204" pitchFamily="34" charset="0"/>
                <a:ea typeface="Open Sans"/>
                <a:cs typeface="Calibri" panose="020F0502020204030204" pitchFamily="34" charset="0"/>
                <a:sym typeface="Open Sans"/>
              </a:rPr>
              <a:t>What is your Velocity for the past 3 sprints?</a:t>
            </a: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3600" dirty="0">
                <a:latin typeface="Calibri" panose="020F0502020204030204" pitchFamily="34" charset="0"/>
                <a:ea typeface="Open Sans"/>
                <a:cs typeface="Calibri" panose="020F0502020204030204" pitchFamily="34" charset="0"/>
                <a:sym typeface="Open Sans"/>
              </a:rPr>
              <a:t>Velocity for the past 3 sprints is :21</a:t>
            </a: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3600" b="1" dirty="0">
                <a:latin typeface="Calibri" panose="020F0502020204030204" pitchFamily="34" charset="0"/>
                <a:ea typeface="Open Sans"/>
                <a:cs typeface="Calibri" panose="020F0502020204030204" pitchFamily="34" charset="0"/>
                <a:sym typeface="Open Sans"/>
              </a:rPr>
              <a:t>How do you know your Velocity is correct?</a:t>
            </a: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3600" dirty="0">
                <a:latin typeface="Calibri" panose="020F0502020204030204" pitchFamily="34" charset="0"/>
                <a:ea typeface="Open Sans"/>
                <a:cs typeface="Calibri" panose="020F0502020204030204" pitchFamily="34" charset="0"/>
                <a:sym typeface="Open Sans"/>
              </a:rPr>
              <a:t> Velocity measures the amount of work a team can deliver during a sprint. </a:t>
            </a:r>
            <a:r>
              <a:rPr lang="en-US" sz="3600" dirty="0">
                <a:latin typeface="Calibri" panose="020F0502020204030204" pitchFamily="34" charset="0"/>
                <a:ea typeface="Open Sans"/>
                <a:cs typeface="Calibri" panose="020F0502020204030204" pitchFamily="34" charset="0"/>
                <a:sym typeface="Open Sans"/>
              </a:rPr>
              <a:t>I</a:t>
            </a:r>
            <a:r>
              <a:rPr lang="en" sz="3600" dirty="0">
                <a:latin typeface="Calibri" panose="020F0502020204030204" pitchFamily="34" charset="0"/>
                <a:ea typeface="Open Sans"/>
                <a:cs typeface="Calibri" panose="020F0502020204030204" pitchFamily="34" charset="0"/>
                <a:sym typeface="Open Sans"/>
              </a:rPr>
              <a:t>t is calculated by summing up the points for all completed user stories at the end of sprint divided by the number of sprints.It determines the number of product backlog items to tackle during sprint planning.</a:t>
            </a: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3600" b="1" dirty="0">
                <a:latin typeface="Calibri" panose="020F0502020204030204" pitchFamily="34" charset="0"/>
                <a:ea typeface="Open Sans"/>
                <a:cs typeface="Calibri" panose="020F0502020204030204" pitchFamily="34" charset="0"/>
                <a:sym typeface="Open Sans"/>
              </a:rPr>
              <a:t>What would the BURN DOWN chart look like for Sprints 1-3?</a:t>
            </a:r>
            <a:r>
              <a:rPr lang="en" sz="3600" dirty="0">
                <a:latin typeface="Calibri" panose="020F0502020204030204" pitchFamily="34" charset="0"/>
                <a:ea typeface="Open Sans"/>
                <a:cs typeface="Calibri" panose="020F0502020204030204" pitchFamily="34" charset="0"/>
                <a:sym typeface="Open Sans"/>
              </a:rPr>
              <a:t> </a:t>
            </a: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US" sz="3600" dirty="0">
                <a:latin typeface="Calibri" panose="020F0502020204030204" pitchFamily="34" charset="0"/>
                <a:ea typeface="Open Sans"/>
                <a:cs typeface="Calibri" panose="020F0502020204030204" pitchFamily="34" charset="0"/>
                <a:sym typeface="Open Sans"/>
              </a:rPr>
              <a:t>The chart on the Right</a:t>
            </a:r>
            <a:endParaRPr sz="3600"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0"/>
              </a:spcAft>
              <a:buNone/>
            </a:pPr>
            <a:r>
              <a:rPr lang="en" sz="3600" b="1" dirty="0">
                <a:latin typeface="Calibri" panose="020F0502020204030204" pitchFamily="34" charset="0"/>
                <a:ea typeface="Open Sans"/>
                <a:cs typeface="Calibri" panose="020F0502020204030204" pitchFamily="34" charset="0"/>
                <a:sym typeface="Open Sans"/>
              </a:rPr>
              <a:t>What would the BURN UP charts look like for Sprints 1-3?</a:t>
            </a:r>
            <a:endParaRPr sz="3600" b="1" dirty="0">
              <a:latin typeface="Calibri" panose="020F0502020204030204" pitchFamily="34" charset="0"/>
              <a:ea typeface="Open Sans"/>
              <a:cs typeface="Calibri" panose="020F0502020204030204" pitchFamily="34" charset="0"/>
              <a:sym typeface="Open Sans"/>
            </a:endParaRPr>
          </a:p>
          <a:p>
            <a:pPr marL="0" indent="0">
              <a:spcBef>
                <a:spcPts val="6100"/>
              </a:spcBef>
              <a:buClr>
                <a:schemeClr val="dk1"/>
              </a:buClr>
              <a:buSzPts val="1100"/>
              <a:buNone/>
            </a:pPr>
            <a:r>
              <a:rPr lang="en-US" sz="3600" dirty="0">
                <a:latin typeface="Calibri" panose="020F0502020204030204" pitchFamily="34" charset="0"/>
                <a:ea typeface="Open Sans"/>
                <a:cs typeface="Calibri" panose="020F0502020204030204" pitchFamily="34" charset="0"/>
                <a:sym typeface="Open Sans"/>
              </a:rPr>
              <a:t>The chart on the Right</a:t>
            </a:r>
          </a:p>
          <a:p>
            <a:pPr marL="0" lvl="0" indent="0" algn="l" rtl="0">
              <a:spcBef>
                <a:spcPts val="6100"/>
              </a:spcBef>
              <a:spcAft>
                <a:spcPts val="0"/>
              </a:spcAft>
              <a:buNone/>
            </a:pPr>
            <a:r>
              <a:rPr lang="en" sz="3600" b="1" dirty="0">
                <a:latin typeface="Calibri" panose="020F0502020204030204" pitchFamily="34" charset="0"/>
                <a:ea typeface="Open Sans"/>
                <a:cs typeface="Calibri" panose="020F0502020204030204" pitchFamily="34" charset="0"/>
                <a:sym typeface="Open Sans"/>
              </a:rPr>
              <a:t>How many points do you think the Team should commit to for Sprint 4 and justify your answer?</a:t>
            </a:r>
            <a:endParaRPr sz="3600" b="1" dirty="0">
              <a:latin typeface="Calibri" panose="020F0502020204030204" pitchFamily="34" charset="0"/>
              <a:ea typeface="Open Sans"/>
              <a:cs typeface="Calibri" panose="020F0502020204030204" pitchFamily="34" charset="0"/>
              <a:sym typeface="Open Sans"/>
            </a:endParaRPr>
          </a:p>
          <a:p>
            <a:pPr marL="0" lvl="0" indent="0" algn="l" rtl="0">
              <a:spcBef>
                <a:spcPts val="6100"/>
              </a:spcBef>
              <a:spcAft>
                <a:spcPts val="6100"/>
              </a:spcAft>
              <a:buClr>
                <a:schemeClr val="dk1"/>
              </a:buClr>
              <a:buSzPts val="1100"/>
              <a:buFont typeface="Arial"/>
              <a:buNone/>
            </a:pPr>
            <a:r>
              <a:rPr lang="en" sz="3600" dirty="0">
                <a:latin typeface="Calibri" panose="020F0502020204030204" pitchFamily="34" charset="0"/>
                <a:ea typeface="Open Sans"/>
                <a:cs typeface="Calibri" panose="020F0502020204030204" pitchFamily="34" charset="0"/>
                <a:sym typeface="Open Sans"/>
              </a:rPr>
              <a:t>The team should commit 21 story points for sprint 4 because the velocity of the previous three sprints was  21.</a:t>
            </a: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dirty="0"/>
              <a:t>Sprints 1-3 Questions</a:t>
            </a:r>
            <a:endParaRPr dirty="0"/>
          </a:p>
        </p:txBody>
      </p:sp>
      <p:graphicFrame>
        <p:nvGraphicFramePr>
          <p:cNvPr id="2" name="Chart 1">
            <a:extLst>
              <a:ext uri="{FF2B5EF4-FFF2-40B4-BE49-F238E27FC236}">
                <a16:creationId xmlns:a16="http://schemas.microsoft.com/office/drawing/2014/main" id="{FEEF03BF-95E7-54AB-9535-611B5E4AA6E0}"/>
              </a:ext>
            </a:extLst>
          </p:cNvPr>
          <p:cNvGraphicFramePr>
            <a:graphicFrameLocks/>
          </p:cNvGraphicFramePr>
          <p:nvPr>
            <p:extLst>
              <p:ext uri="{D42A27DB-BD31-4B8C-83A1-F6EECF244321}">
                <p14:modId xmlns:p14="http://schemas.microsoft.com/office/powerpoint/2010/main" val="3648150173"/>
              </p:ext>
            </p:extLst>
          </p:nvPr>
        </p:nvGraphicFramePr>
        <p:xfrm>
          <a:off x="18363552" y="1472418"/>
          <a:ext cx="14232948" cy="95003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title="Chart">
            <a:extLst>
              <a:ext uri="{FF2B5EF4-FFF2-40B4-BE49-F238E27FC236}">
                <a16:creationId xmlns:a16="http://schemas.microsoft.com/office/drawing/2014/main" id="{C7833EB1-EF4C-44BA-BFDD-7248734E6633}"/>
              </a:ext>
            </a:extLst>
          </p:cNvPr>
          <p:cNvGraphicFramePr>
            <a:graphicFrameLocks/>
          </p:cNvGraphicFramePr>
          <p:nvPr>
            <p:extLst>
              <p:ext uri="{D42A27DB-BD31-4B8C-83A1-F6EECF244321}">
                <p14:modId xmlns:p14="http://schemas.microsoft.com/office/powerpoint/2010/main" val="932560411"/>
              </p:ext>
            </p:extLst>
          </p:nvPr>
        </p:nvGraphicFramePr>
        <p:xfrm>
          <a:off x="18363552" y="11515729"/>
          <a:ext cx="13890048" cy="98869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p:nvPr/>
        </p:nvSpPr>
        <p:spPr>
          <a:xfrm>
            <a:off x="3757000" y="1734125"/>
            <a:ext cx="26775300" cy="174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User Stories Table for Sprint 4 Here</a:t>
            </a:r>
            <a:endParaRPr sz="4000">
              <a:latin typeface="Open Sans"/>
              <a:ea typeface="Open Sans"/>
              <a:cs typeface="Open Sans"/>
              <a:sym typeface="Open Sans"/>
            </a:endParaRPr>
          </a:p>
        </p:txBody>
      </p:sp>
      <p:pic>
        <p:nvPicPr>
          <p:cNvPr id="3" name="Picture 2" descr="A screenshot of a document&#10;&#10;Description automatically generated">
            <a:extLst>
              <a:ext uri="{FF2B5EF4-FFF2-40B4-BE49-F238E27FC236}">
                <a16:creationId xmlns:a16="http://schemas.microsoft.com/office/drawing/2014/main" id="{4B51559B-B90D-7472-064A-CC0DA40DF47B}"/>
              </a:ext>
            </a:extLst>
          </p:cNvPr>
          <p:cNvPicPr>
            <a:picLocks noChangeAspect="1"/>
          </p:cNvPicPr>
          <p:nvPr/>
        </p:nvPicPr>
        <p:blipFill>
          <a:blip r:embed="rId3"/>
          <a:stretch>
            <a:fillRect/>
          </a:stretch>
        </p:blipFill>
        <p:spPr>
          <a:xfrm>
            <a:off x="1" y="0"/>
            <a:ext cx="32918400" cy="2194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1138500"/>
            <a:ext cx="18480954" cy="192255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1-4?</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The Chart is on right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1-4?</a:t>
            </a:r>
          </a:p>
          <a:p>
            <a:pPr marL="0" lvl="0" indent="0" algn="l" rtl="0">
              <a:spcBef>
                <a:spcPts val="6100"/>
              </a:spcBef>
              <a:spcAft>
                <a:spcPts val="0"/>
              </a:spcAft>
              <a:buNone/>
            </a:pPr>
            <a:r>
              <a:rPr lang="en" sz="4800" dirty="0">
                <a:latin typeface="Open Sans"/>
                <a:ea typeface="Open Sans"/>
                <a:cs typeface="Open Sans"/>
                <a:sym typeface="Open Sans"/>
              </a:rPr>
              <a:t>The chart to the right.</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b="1" dirty="0">
                <a:latin typeface="Open Sans"/>
                <a:ea typeface="Open Sans"/>
                <a:cs typeface="Open Sans"/>
                <a:sym typeface="Open Sans"/>
              </a:rPr>
              <a:t>What Risks did you identify in Sprint 4 and how do they affect the project? (Note: These would be your narrative findings)</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US" sz="4800" dirty="0">
                <a:latin typeface="Open Sans"/>
                <a:ea typeface="Open Sans"/>
                <a:cs typeface="Open Sans"/>
                <a:sym typeface="Open Sans"/>
              </a:rPr>
              <a:t>The risks that could affect the project in sprint 4 including  security and integration issues with Git and technical challenges, these risks affect ability to meet project objectives. The team should work to monitor and mitigate these risks .</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b="1" dirty="0">
                <a:latin typeface="Open Sans"/>
                <a:ea typeface="Open Sans"/>
                <a:cs typeface="Open Sans"/>
                <a:sym typeface="Open Sans"/>
              </a:rPr>
              <a:t>What Theme or Name did you give to Sprint 4?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Security and Vulnerability Scaning.</a:t>
            </a:r>
            <a:endParaRPr sz="4800" dirty="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 Questions</a:t>
            </a:r>
            <a:endParaRPr/>
          </a:p>
        </p:txBody>
      </p:sp>
      <p:graphicFrame>
        <p:nvGraphicFramePr>
          <p:cNvPr id="3" name="Chart 2">
            <a:extLst>
              <a:ext uri="{FF2B5EF4-FFF2-40B4-BE49-F238E27FC236}">
                <a16:creationId xmlns:a16="http://schemas.microsoft.com/office/drawing/2014/main" id="{62BA3879-8EFE-2ADE-287A-2391FFB48357}"/>
              </a:ext>
            </a:extLst>
          </p:cNvPr>
          <p:cNvGraphicFramePr>
            <a:graphicFrameLocks/>
          </p:cNvGraphicFramePr>
          <p:nvPr>
            <p:extLst>
              <p:ext uri="{D42A27DB-BD31-4B8C-83A1-F6EECF244321}">
                <p14:modId xmlns:p14="http://schemas.microsoft.com/office/powerpoint/2010/main" val="680383240"/>
              </p:ext>
            </p:extLst>
          </p:nvPr>
        </p:nvGraphicFramePr>
        <p:xfrm>
          <a:off x="18723429" y="2152197"/>
          <a:ext cx="13952496" cy="846120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73B339E2-F4F0-219C-B305-A32829B2E017}"/>
              </a:ext>
            </a:extLst>
          </p:cNvPr>
          <p:cNvPicPr>
            <a:picLocks noChangeAspect="1"/>
          </p:cNvPicPr>
          <p:nvPr/>
        </p:nvPicPr>
        <p:blipFill>
          <a:blip r:embed="rId4"/>
          <a:stretch>
            <a:fillRect/>
          </a:stretch>
        </p:blipFill>
        <p:spPr>
          <a:xfrm>
            <a:off x="18723429" y="11332204"/>
            <a:ext cx="13893988" cy="98885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ctr" rtl="0">
              <a:spcBef>
                <a:spcPts val="0"/>
              </a:spcBef>
              <a:spcAft>
                <a:spcPts val="0"/>
              </a:spcAft>
              <a:buNone/>
            </a:pPr>
            <a:br>
              <a:rPr lang="en-US" sz="9600" dirty="0">
                <a:solidFill>
                  <a:srgbClr val="000000"/>
                </a:solidFill>
              </a:rPr>
            </a:br>
            <a:r>
              <a:rPr lang="en-US" sz="9600" dirty="0">
                <a:solidFill>
                  <a:srgbClr val="000000"/>
                </a:solidFill>
              </a:rPr>
              <a:t>Team</a:t>
            </a:r>
            <a:br>
              <a:rPr lang="en-US" sz="9600" dirty="0">
                <a:solidFill>
                  <a:srgbClr val="000000"/>
                </a:solidFill>
              </a:rPr>
            </a:br>
            <a:r>
              <a:rPr lang="en-US" sz="9600" dirty="0">
                <a:solidFill>
                  <a:srgbClr val="000000"/>
                </a:solidFill>
              </a:rPr>
              <a:t>A </a:t>
            </a:r>
          </a:p>
        </p:txBody>
      </p:sp>
      <p:sp>
        <p:nvSpPr>
          <p:cNvPr id="125" name="Google Shape;125;p19"/>
          <p:cNvSpPr txBox="1">
            <a:spLocks noGrp="1"/>
          </p:cNvSpPr>
          <p:nvPr>
            <p:ph type="ctrTitle" idx="4294967295"/>
          </p:nvPr>
        </p:nvSpPr>
        <p:spPr>
          <a:xfrm>
            <a:off x="6192525"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latin typeface="Calibri" panose="020F0502020204030204" pitchFamily="34" charset="0"/>
                <a:cs typeface="Calibri" panose="020F0502020204030204" pitchFamily="34" charset="0"/>
              </a:rPr>
              <a:t>Sprint 4 Name</a:t>
            </a:r>
            <a:endParaRPr sz="9000" u="sng"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US" sz="4800" b="0" u="sng" dirty="0">
                <a:latin typeface="Calibri" panose="020F0502020204030204" pitchFamily="34" charset="0"/>
                <a:cs typeface="Calibri" panose="020F0502020204030204" pitchFamily="34" charset="0"/>
              </a:rPr>
              <a:t>Security and Vulnerability Scanning</a:t>
            </a:r>
            <a:endParaRPr sz="4800" b="0" u="sng" dirty="0">
              <a:latin typeface="Calibri" panose="020F0502020204030204" pitchFamily="34" charset="0"/>
              <a:cs typeface="Calibri" panose="020F0502020204030204" pitchFamily="34" charset="0"/>
            </a:endParaRPr>
          </a:p>
        </p:txBody>
      </p:sp>
      <p:sp>
        <p:nvSpPr>
          <p:cNvPr id="126" name="Google Shape;126;p19"/>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latin typeface="Calibri" panose="020F0502020204030204" pitchFamily="34" charset="0"/>
                <a:cs typeface="Calibri" panose="020F0502020204030204" pitchFamily="34" charset="0"/>
              </a:rPr>
              <a:t>User Stories in Sprint 4</a:t>
            </a:r>
            <a:endParaRPr sz="9000" u="sng"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dirty="0">
                <a:latin typeface="Calibri" panose="020F0502020204030204" pitchFamily="34" charset="0"/>
                <a:cs typeface="Calibri" panose="020F0502020204030204" pitchFamily="34" charset="0"/>
              </a:rPr>
              <a:t>1. Story #  14 with 13 points</a:t>
            </a:r>
            <a:endParaRPr sz="450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dirty="0">
                <a:latin typeface="Calibri" panose="020F0502020204030204" pitchFamily="34" charset="0"/>
                <a:cs typeface="Calibri" panose="020F0502020204030204" pitchFamily="34" charset="0"/>
              </a:rPr>
              <a:t>2. Story # 15 with 8 points</a:t>
            </a:r>
            <a:endParaRPr sz="450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450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sz="4500" dirty="0">
              <a:latin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r>
              <a:rPr lang="en" sz="4500" dirty="0">
                <a:latin typeface="Calibri" panose="020F0502020204030204" pitchFamily="34" charset="0"/>
                <a:cs typeface="Calibri" panose="020F0502020204030204" pitchFamily="34" charset="0"/>
              </a:rPr>
              <a:t>Total Sprint 4 Points: 21</a:t>
            </a:r>
            <a:endParaRPr sz="9000" u="sng" dirty="0">
              <a:latin typeface="Calibri" panose="020F0502020204030204" pitchFamily="34" charset="0"/>
              <a:cs typeface="Calibri" panose="020F0502020204030204" pitchFamily="34" charset="0"/>
            </a:endParaRPr>
          </a:p>
        </p:txBody>
      </p:sp>
      <p:sp>
        <p:nvSpPr>
          <p:cNvPr id="127" name="Google Shape;127;p19"/>
          <p:cNvSpPr txBox="1">
            <a:spLocks noGrp="1"/>
          </p:cNvSpPr>
          <p:nvPr>
            <p:ph type="ctrTitle" idx="4294967295"/>
          </p:nvPr>
        </p:nvSpPr>
        <p:spPr>
          <a:xfrm>
            <a:off x="5868275" y="15936686"/>
            <a:ext cx="25811400" cy="6008914"/>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Narrative:</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team works to address any security risks by conducting website  security scanning and providing access to the developer to Git to scan the code</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Results</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They successfully completed the user stories that were committed to finish in sprint 4.</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Learnings</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The team gets knowledge about Website security and code security.</a:t>
            </a:r>
            <a:endParaRPr sz="3600" b="0" dirty="0">
              <a:latin typeface="Calibri" panose="020F0502020204030204" pitchFamily="34" charset="0"/>
              <a:cs typeface="Calibri" panose="020F0502020204030204" pitchFamily="34" charset="0"/>
            </a:endParaRPr>
          </a:p>
          <a:p>
            <a:pPr marL="0" lvl="0" indent="0" algn="l" rtl="0">
              <a:spcBef>
                <a:spcPts val="0"/>
              </a:spcBef>
              <a:spcAft>
                <a:spcPts val="0"/>
              </a:spcAft>
              <a:buNone/>
            </a:pPr>
            <a:r>
              <a:rPr lang="en" sz="3600" dirty="0">
                <a:latin typeface="Calibri" panose="020F0502020204030204" pitchFamily="34" charset="0"/>
                <a:cs typeface="Calibri" panose="020F0502020204030204" pitchFamily="34" charset="0"/>
              </a:rPr>
              <a:t>Risks:</a:t>
            </a:r>
            <a:br>
              <a:rPr lang="en" sz="3600" dirty="0">
                <a:latin typeface="Calibri" panose="020F0502020204030204" pitchFamily="34" charset="0"/>
                <a:cs typeface="Calibri" panose="020F0502020204030204" pitchFamily="34" charset="0"/>
              </a:rPr>
            </a:br>
            <a:r>
              <a:rPr lang="en" sz="3600" b="0" dirty="0">
                <a:latin typeface="Calibri" panose="020F0502020204030204" pitchFamily="34" charset="0"/>
                <a:cs typeface="Calibri" panose="020F0502020204030204" pitchFamily="34" charset="0"/>
              </a:rPr>
              <a:t>All risks in this sprint were about security: the website security and the code security that affect customers information.</a:t>
            </a:r>
            <a:endParaRPr sz="3600" b="0" dirty="0">
              <a:latin typeface="Calibri" panose="020F0502020204030204" pitchFamily="34" charset="0"/>
              <a:cs typeface="Calibri" panose="020F0502020204030204" pitchFamily="34" charset="0"/>
            </a:endParaRPr>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4 DEMO of Working Product</a:t>
            </a:r>
            <a:endParaRPr sz="3100"/>
          </a:p>
        </p:txBody>
      </p:sp>
      <p:pic>
        <p:nvPicPr>
          <p:cNvPr id="2" name="Picture 1">
            <a:extLst>
              <a:ext uri="{FF2B5EF4-FFF2-40B4-BE49-F238E27FC236}">
                <a16:creationId xmlns:a16="http://schemas.microsoft.com/office/drawing/2014/main" id="{9A3B7F7F-E969-7A42-8F76-74332B1D953E}"/>
              </a:ext>
            </a:extLst>
          </p:cNvPr>
          <p:cNvPicPr>
            <a:picLocks noChangeAspect="1"/>
          </p:cNvPicPr>
          <p:nvPr/>
        </p:nvPicPr>
        <p:blipFill>
          <a:blip r:embed="rId3"/>
          <a:stretch>
            <a:fillRect/>
          </a:stretch>
        </p:blipFill>
        <p:spPr>
          <a:xfrm>
            <a:off x="19866188" y="457600"/>
            <a:ext cx="12137737" cy="7364231"/>
          </a:xfrm>
          <a:prstGeom prst="rect">
            <a:avLst/>
          </a:prstGeom>
        </p:spPr>
      </p:pic>
      <p:pic>
        <p:nvPicPr>
          <p:cNvPr id="4" name="Picture 3">
            <a:extLst>
              <a:ext uri="{FF2B5EF4-FFF2-40B4-BE49-F238E27FC236}">
                <a16:creationId xmlns:a16="http://schemas.microsoft.com/office/drawing/2014/main" id="{13D280D8-1939-96BF-959B-F9F148856F4C}"/>
              </a:ext>
            </a:extLst>
          </p:cNvPr>
          <p:cNvPicPr>
            <a:picLocks noChangeAspect="1"/>
          </p:cNvPicPr>
          <p:nvPr/>
        </p:nvPicPr>
        <p:blipFill>
          <a:blip r:embed="rId4"/>
          <a:stretch>
            <a:fillRect/>
          </a:stretch>
        </p:blipFill>
        <p:spPr>
          <a:xfrm>
            <a:off x="19866188" y="7821831"/>
            <a:ext cx="12659031" cy="8631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p:nvPr/>
        </p:nvSpPr>
        <p:spPr>
          <a:xfrm>
            <a:off x="3757000" y="1734125"/>
            <a:ext cx="26775300" cy="174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a:latin typeface="Open Sans"/>
                <a:ea typeface="Open Sans"/>
                <a:cs typeface="Open Sans"/>
                <a:sym typeface="Open Sans"/>
              </a:rPr>
              <a:t>Place User Stories Table for Sprint 5 Here</a:t>
            </a:r>
            <a:endParaRPr sz="4000">
              <a:latin typeface="Open Sans"/>
              <a:ea typeface="Open Sans"/>
              <a:cs typeface="Open Sans"/>
              <a:sym typeface="Open Sans"/>
            </a:endParaRPr>
          </a:p>
        </p:txBody>
      </p:sp>
      <p:pic>
        <p:nvPicPr>
          <p:cNvPr id="5" name="Picture 4" descr="A screenshot of a computer&#10;&#10;Description automatically generated">
            <a:extLst>
              <a:ext uri="{FF2B5EF4-FFF2-40B4-BE49-F238E27FC236}">
                <a16:creationId xmlns:a16="http://schemas.microsoft.com/office/drawing/2014/main" id="{BC040061-1206-016C-3684-60872F00599A}"/>
              </a:ext>
            </a:extLst>
          </p:cNvPr>
          <p:cNvPicPr>
            <a:picLocks noChangeAspect="1"/>
          </p:cNvPicPr>
          <p:nvPr/>
        </p:nvPicPr>
        <p:blipFill>
          <a:blip r:embed="rId3"/>
          <a:stretch>
            <a:fillRect/>
          </a:stretch>
        </p:blipFill>
        <p:spPr>
          <a:xfrm>
            <a:off x="0" y="0"/>
            <a:ext cx="32918400" cy="22448520"/>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638</TotalTime>
  <Words>2041</Words>
  <Application>Microsoft Office PowerPoint</Application>
  <PresentationFormat>Custom</PresentationFormat>
  <Paragraphs>174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Raleway</vt:lpstr>
      <vt:lpstr>Arial</vt:lpstr>
      <vt:lpstr>Open Sans</vt:lpstr>
      <vt:lpstr>Lato</vt:lpstr>
      <vt:lpstr>Calibri</vt:lpstr>
      <vt:lpstr>Streamline</vt:lpstr>
      <vt:lpstr>Agile Communication Project </vt:lpstr>
      <vt:lpstr>Agile Communication Project </vt:lpstr>
      <vt:lpstr>PowerPoint Presentation</vt:lpstr>
      <vt:lpstr>Agile Communication Project </vt:lpstr>
      <vt:lpstr>PowerPoint Presentation</vt:lpstr>
      <vt:lpstr>PowerPoint Presentation</vt:lpstr>
      <vt:lpstr> Team A </vt:lpstr>
      <vt:lpstr>Agile Communication Project </vt:lpstr>
      <vt:lpstr>PowerPoint Presentation</vt:lpstr>
      <vt:lpstr>PowerPoint Presentation</vt:lpstr>
      <vt:lpstr> Team  A</vt:lpstr>
      <vt:lpstr>Agile Communication Project </vt:lpstr>
      <vt:lpstr>PowerPoint Presentation</vt:lpstr>
      <vt:lpstr>PowerPoint Presentation</vt:lpstr>
      <vt:lpstr> Team     A  </vt:lpstr>
      <vt:lpstr>BVIR for Management Questions   Which charts would you want to include in the BVIR that Management would need and why?  Move the Orange boxes to the correct column below [Provide Justification goes here]    </vt:lpstr>
      <vt:lpstr>Creating the BVIR for Management  Questions to answer before you start the BVIR  What would tell Management if they want to know the details about actual stories? [Select from the choices below] "While I understand that you want to get into individual stories and know all the details, we would prefer that Management spends your valuable time guiding and influencing the Roadmap and direction of the project and leave the story delivery to the Teams you have empowered." Absolutely, let's get into the details! No, that is none of your business  Which of the above did you choose (1,2,3) and why?   I choose one because it manifests the Agile Manifesto, and it clearly underlines the role of the top management in an Agile environment.    </vt:lpstr>
      <vt:lpstr>Creating the BVIR for Management Questions to answer before you start the BVIR  Is it project considered a failure because backlog items still remain? Explain.     The remaining story points in the backlog do not necessarily mean the project failed. In Agile the team works on prioritizing the backlog stories in the order of their importance, based on the product vision, stakeholder need, and customer feedback. The team’s main goal is to complete the most important backlog items and deliver value to customers and stakeholders. The team works on continuing to improve the product based on customer feedback.    </vt:lpstr>
      <vt:lpstr>BVIR for Management [Use this slide to create your BVIR. We have not provided a template for this, you get to decide what it looks like using the information from the previous slide]    </vt:lpstr>
      <vt:lpstr>BVIR for Management [Now that you have created your BVIR for management, you need to create a video or written narrative explaining the MVP delivery status.   Good morning, everyone, hope everyone doing well. In this meeting, I will present the current project’s status to you. Our vision is to provide our customers with a satisfying website t get our software.  Our team did an excellent and professional job of achieving this mission.     You'll see the sprint  Burn Up and Burn Down charts for 1-6 Sprints that articulate the completed and remaining story points in every sprint. However, we’ve faced some challenges over the sprints, but our team overcame all the challenges, for example in sprint 4 we worked on a serious security risk urgently by applying the Agile manifesto we adapted the change and completed sprint 4. In sprint 5, the customer pointed out significant issues that were related to the website performance (load, speed) that could lead to losing the customers, but we fixed the problems immediately. Finally, in sprint 6, due to the pandemic, we prioritized the BOGO promo but unfortunately, we have left with 8 stories which means the project is still not completed and we need to the 7th  sprint. Thank you.    </vt:lpstr>
      <vt:lpstr>Questions from Management (Using Videos would be great!)  Instructions:  Watch the videos in the classroom.  Record your videos or provide your answers below. Remember to justify your answer.  [Video # 1 Answer] The concern of the MVP not being perfect the purpose is to release a functional product with minimum features that articulate the main purpose of our product to test the market and collect real-life customer feedback this allows us to improve our product through iterative sprints. Our main goal is to continuously improve our product based on real-life customer feedback. [Video # 2 Answer] As per Agile Manifesto Responding to change over following a plan, means being flexible and adaptable to any change. While we do have a plan but we faced unpredictable challenges and we had to do some adjustments to ensure we were still delivering value to customers. We prioritized the critical features of the customer and address the urgent risks we faced.    [Video # 3 Answer] Forcing our team with working  24hr or overtime for some hours a day leads to burnout and decreases the team’s productivity and the quality of their deliverable. We have to consider the feasibility and sustainability of our team. We need to be Agile and ‘walk the walk’   [Video # 4 Answer] :  Based on the current backlog the remaining is only 8 story points and based on the velocity of the previous sprint we can end the work in just one sprint within the reasonable time frame, So I would recommend adding the 7th sprint to the project But we need some analytics to see the impact of this decision over resources and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Communication Project </dc:title>
  <cp:lastModifiedBy>okba zebir</cp:lastModifiedBy>
  <cp:revision>23</cp:revision>
  <dcterms:modified xsi:type="dcterms:W3CDTF">2023-07-21T20:12:00Z</dcterms:modified>
</cp:coreProperties>
</file>