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Helvetica Neue" panose="020B060402020202020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Open Sans Light" panose="020B0306030504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BE6B9B-D142-4D32-ABCD-EE970F495A85}">
  <a:tblStyle styleId="{B4BE6B9B-D142-4D32-ABCD-EE970F495A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9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ba zebir" userId="cf44cc8ba0ed47a0" providerId="LiveId" clId="{A92C3594-B39E-47A0-A2F4-6A7F3D9B7022}"/>
    <pc:docChg chg="custSel modSld">
      <pc:chgData name="okba zebir" userId="cf44cc8ba0ed47a0" providerId="LiveId" clId="{A92C3594-B39E-47A0-A2F4-6A7F3D9B7022}" dt="2023-03-20T19:39:56.540" v="1771" actId="20577"/>
      <pc:docMkLst>
        <pc:docMk/>
      </pc:docMkLst>
      <pc:sldChg chg="modSp mod">
        <pc:chgData name="okba zebir" userId="cf44cc8ba0ed47a0" providerId="LiveId" clId="{A92C3594-B39E-47A0-A2F4-6A7F3D9B7022}" dt="2023-03-20T19:39:36.475" v="1764" actId="20577"/>
        <pc:sldMkLst>
          <pc:docMk/>
          <pc:sldMk cId="0" sldId="259"/>
        </pc:sldMkLst>
        <pc:spChg chg="mod">
          <ac:chgData name="okba zebir" userId="cf44cc8ba0ed47a0" providerId="LiveId" clId="{A92C3594-B39E-47A0-A2F4-6A7F3D9B7022}" dt="2023-03-20T19:39:36.475" v="1764" actId="20577"/>
          <ac:spMkLst>
            <pc:docMk/>
            <pc:sldMk cId="0" sldId="259"/>
            <ac:spMk id="78" creationId="{00000000-0000-0000-0000-000000000000}"/>
          </ac:spMkLst>
        </pc:spChg>
      </pc:sldChg>
      <pc:sldChg chg="modSp mod">
        <pc:chgData name="okba zebir" userId="cf44cc8ba0ed47a0" providerId="LiveId" clId="{A92C3594-B39E-47A0-A2F4-6A7F3D9B7022}" dt="2023-03-20T19:39:56.540" v="1771" actId="20577"/>
        <pc:sldMkLst>
          <pc:docMk/>
          <pc:sldMk cId="0" sldId="260"/>
        </pc:sldMkLst>
        <pc:spChg chg="mod">
          <ac:chgData name="okba zebir" userId="cf44cc8ba0ed47a0" providerId="LiveId" clId="{A92C3594-B39E-47A0-A2F4-6A7F3D9B7022}" dt="2023-03-20T17:35:38.384" v="1203" actId="113"/>
          <ac:spMkLst>
            <pc:docMk/>
            <pc:sldMk cId="0" sldId="260"/>
            <ac:spMk id="84" creationId="{00000000-0000-0000-0000-000000000000}"/>
          </ac:spMkLst>
        </pc:spChg>
        <pc:graphicFrameChg chg="modGraphic">
          <ac:chgData name="okba zebir" userId="cf44cc8ba0ed47a0" providerId="LiveId" clId="{A92C3594-B39E-47A0-A2F4-6A7F3D9B7022}" dt="2023-03-20T19:39:56.540" v="1771" actId="20577"/>
          <ac:graphicFrameMkLst>
            <pc:docMk/>
            <pc:sldMk cId="0" sldId="260"/>
            <ac:graphicFrameMk id="85" creationId="{00000000-0000-0000-0000-000000000000}"/>
          </ac:graphicFrameMkLst>
        </pc:graphicFrameChg>
      </pc:sldChg>
      <pc:sldChg chg="modSp mod">
        <pc:chgData name="okba zebir" userId="cf44cc8ba0ed47a0" providerId="LiveId" clId="{A92C3594-B39E-47A0-A2F4-6A7F3D9B7022}" dt="2023-03-20T17:36:52.960" v="1218" actId="255"/>
        <pc:sldMkLst>
          <pc:docMk/>
          <pc:sldMk cId="0" sldId="261"/>
        </pc:sldMkLst>
        <pc:spChg chg="mod">
          <ac:chgData name="okba zebir" userId="cf44cc8ba0ed47a0" providerId="LiveId" clId="{A92C3594-B39E-47A0-A2F4-6A7F3D9B7022}" dt="2023-03-20T17:36:52.960" v="1218" actId="255"/>
          <ac:spMkLst>
            <pc:docMk/>
            <pc:sldMk cId="0" sldId="261"/>
            <ac:spMk id="91" creationId="{00000000-0000-0000-0000-000000000000}"/>
          </ac:spMkLst>
        </pc:spChg>
      </pc:sldChg>
      <pc:sldChg chg="modSp mod">
        <pc:chgData name="okba zebir" userId="cf44cc8ba0ed47a0" providerId="LiveId" clId="{A92C3594-B39E-47A0-A2F4-6A7F3D9B7022}" dt="2023-03-20T18:51:57.344" v="1452" actId="20577"/>
        <pc:sldMkLst>
          <pc:docMk/>
          <pc:sldMk cId="0" sldId="262"/>
        </pc:sldMkLst>
        <pc:spChg chg="mod">
          <ac:chgData name="okba zebir" userId="cf44cc8ba0ed47a0" providerId="LiveId" clId="{A92C3594-B39E-47A0-A2F4-6A7F3D9B7022}" dt="2023-03-20T17:38:47.999" v="1228" actId="2711"/>
          <ac:spMkLst>
            <pc:docMk/>
            <pc:sldMk cId="0" sldId="262"/>
            <ac:spMk id="97" creationId="{00000000-0000-0000-0000-000000000000}"/>
          </ac:spMkLst>
        </pc:spChg>
        <pc:spChg chg="mod">
          <ac:chgData name="okba zebir" userId="cf44cc8ba0ed47a0" providerId="LiveId" clId="{A92C3594-B39E-47A0-A2F4-6A7F3D9B7022}" dt="2023-03-20T18:51:57.344" v="1452" actId="20577"/>
          <ac:spMkLst>
            <pc:docMk/>
            <pc:sldMk cId="0" sldId="262"/>
            <ac:spMk id="98" creationId="{00000000-0000-0000-0000-000000000000}"/>
          </ac:spMkLst>
        </pc:spChg>
        <pc:spChg chg="mod">
          <ac:chgData name="okba zebir" userId="cf44cc8ba0ed47a0" providerId="LiveId" clId="{A92C3594-B39E-47A0-A2F4-6A7F3D9B7022}" dt="2023-03-20T17:37:30.133" v="1220" actId="2711"/>
          <ac:spMkLst>
            <pc:docMk/>
            <pc:sldMk cId="0" sldId="262"/>
            <ac:spMk id="99" creationId="{00000000-0000-0000-0000-000000000000}"/>
          </ac:spMkLst>
        </pc:spChg>
      </pc:sldChg>
      <pc:sldChg chg="modSp mod">
        <pc:chgData name="okba zebir" userId="cf44cc8ba0ed47a0" providerId="LiveId" clId="{A92C3594-B39E-47A0-A2F4-6A7F3D9B7022}" dt="2023-03-20T18:54:02.825" v="1510" actId="20577"/>
        <pc:sldMkLst>
          <pc:docMk/>
          <pc:sldMk cId="0" sldId="264"/>
        </pc:sldMkLst>
        <pc:spChg chg="mod">
          <ac:chgData name="okba zebir" userId="cf44cc8ba0ed47a0" providerId="LiveId" clId="{A92C3594-B39E-47A0-A2F4-6A7F3D9B7022}" dt="2023-03-20T18:52:17.787" v="1455" actId="113"/>
          <ac:spMkLst>
            <pc:docMk/>
            <pc:sldMk cId="0" sldId="264"/>
            <ac:spMk id="110" creationId="{00000000-0000-0000-0000-000000000000}"/>
          </ac:spMkLst>
        </pc:spChg>
        <pc:graphicFrameChg chg="modGraphic">
          <ac:chgData name="okba zebir" userId="cf44cc8ba0ed47a0" providerId="LiveId" clId="{A92C3594-B39E-47A0-A2F4-6A7F3D9B7022}" dt="2023-03-20T18:54:02.825" v="1510" actId="20577"/>
          <ac:graphicFrameMkLst>
            <pc:docMk/>
            <pc:sldMk cId="0" sldId="264"/>
            <ac:graphicFrameMk id="111" creationId="{00000000-0000-0000-0000-000000000000}"/>
          </ac:graphicFrameMkLst>
        </pc:graphicFrameChg>
      </pc:sldChg>
      <pc:sldChg chg="modSp mod">
        <pc:chgData name="okba zebir" userId="cf44cc8ba0ed47a0" providerId="LiveId" clId="{A92C3594-B39E-47A0-A2F4-6A7F3D9B7022}" dt="2023-03-20T18:54:33.873" v="1535" actId="20577"/>
        <pc:sldMkLst>
          <pc:docMk/>
          <pc:sldMk cId="0" sldId="266"/>
        </pc:sldMkLst>
        <pc:spChg chg="mod">
          <ac:chgData name="okba zebir" userId="cf44cc8ba0ed47a0" providerId="LiveId" clId="{A92C3594-B39E-47A0-A2F4-6A7F3D9B7022}" dt="2023-03-20T18:54:33.873" v="1535" actId="20577"/>
          <ac:spMkLst>
            <pc:docMk/>
            <pc:sldMk cId="0" sldId="266"/>
            <ac:spMk id="13" creationId="{00000000-0000-0000-0000-000000000000}"/>
          </ac:spMkLst>
        </pc:spChg>
      </pc:sldChg>
      <pc:sldChg chg="modSp mod">
        <pc:chgData name="okba zebir" userId="cf44cc8ba0ed47a0" providerId="LiveId" clId="{A92C3594-B39E-47A0-A2F4-6A7F3D9B7022}" dt="2023-03-20T18:56:18.728" v="1600" actId="20577"/>
        <pc:sldMkLst>
          <pc:docMk/>
          <pc:sldMk cId="0" sldId="269"/>
        </pc:sldMkLst>
        <pc:spChg chg="mod">
          <ac:chgData name="okba zebir" userId="cf44cc8ba0ed47a0" providerId="LiveId" clId="{A92C3594-B39E-47A0-A2F4-6A7F3D9B7022}" dt="2023-03-20T18:56:18.728" v="1600" actId="20577"/>
          <ac:spMkLst>
            <pc:docMk/>
            <pc:sldMk cId="0" sldId="269"/>
            <ac:spMk id="164" creationId="{00000000-0000-0000-0000-000000000000}"/>
          </ac:spMkLst>
        </pc:spChg>
      </pc:sldChg>
      <pc:sldChg chg="modSp mod">
        <pc:chgData name="okba zebir" userId="cf44cc8ba0ed47a0" providerId="LiveId" clId="{A92C3594-B39E-47A0-A2F4-6A7F3D9B7022}" dt="2023-03-20T18:57:48.263" v="1674" actId="20577"/>
        <pc:sldMkLst>
          <pc:docMk/>
          <pc:sldMk cId="0" sldId="271"/>
        </pc:sldMkLst>
        <pc:spChg chg="mod">
          <ac:chgData name="okba zebir" userId="cf44cc8ba0ed47a0" providerId="LiveId" clId="{A92C3594-B39E-47A0-A2F4-6A7F3D9B7022}" dt="2023-03-20T18:57:48.263" v="1674" actId="20577"/>
          <ac:spMkLst>
            <pc:docMk/>
            <pc:sldMk cId="0" sldId="271"/>
            <ac:spMk id="175" creationId="{00000000-0000-0000-0000-000000000000}"/>
          </ac:spMkLst>
        </pc:spChg>
      </pc:sldChg>
      <pc:sldChg chg="modSp mod">
        <pc:chgData name="okba zebir" userId="cf44cc8ba0ed47a0" providerId="LiveId" clId="{A92C3594-B39E-47A0-A2F4-6A7F3D9B7022}" dt="2023-03-20T18:58:52.888" v="1690" actId="20577"/>
        <pc:sldMkLst>
          <pc:docMk/>
          <pc:sldMk cId="0" sldId="272"/>
        </pc:sldMkLst>
        <pc:spChg chg="mod">
          <ac:chgData name="okba zebir" userId="cf44cc8ba0ed47a0" providerId="LiveId" clId="{A92C3594-B39E-47A0-A2F4-6A7F3D9B7022}" dt="2023-03-20T18:58:34.473" v="1684" actId="2711"/>
          <ac:spMkLst>
            <pc:docMk/>
            <pc:sldMk cId="0" sldId="272"/>
            <ac:spMk id="181" creationId="{00000000-0000-0000-0000-000000000000}"/>
          </ac:spMkLst>
        </pc:spChg>
        <pc:spChg chg="mod">
          <ac:chgData name="okba zebir" userId="cf44cc8ba0ed47a0" providerId="LiveId" clId="{A92C3594-B39E-47A0-A2F4-6A7F3D9B7022}" dt="2023-03-20T18:58:52.888" v="1690" actId="20577"/>
          <ac:spMkLst>
            <pc:docMk/>
            <pc:sldMk cId="0" sldId="272"/>
            <ac:spMk id="182" creationId="{00000000-0000-0000-0000-000000000000}"/>
          </ac:spMkLst>
        </pc:spChg>
      </pc:sldChg>
      <pc:sldChg chg="modSp mod">
        <pc:chgData name="okba zebir" userId="cf44cc8ba0ed47a0" providerId="LiveId" clId="{A92C3594-B39E-47A0-A2F4-6A7F3D9B7022}" dt="2023-03-20T18:59:53.962" v="1703" actId="20577"/>
        <pc:sldMkLst>
          <pc:docMk/>
          <pc:sldMk cId="0" sldId="273"/>
        </pc:sldMkLst>
        <pc:spChg chg="mod">
          <ac:chgData name="okba zebir" userId="cf44cc8ba0ed47a0" providerId="LiveId" clId="{A92C3594-B39E-47A0-A2F4-6A7F3D9B7022}" dt="2023-03-20T18:59:53.962" v="1703" actId="20577"/>
          <ac:spMkLst>
            <pc:docMk/>
            <pc:sldMk cId="0" sldId="273"/>
            <ac:spMk id="188" creationId="{00000000-0000-0000-0000-000000000000}"/>
          </ac:spMkLst>
        </pc:spChg>
      </pc:sldChg>
      <pc:sldChg chg="modSp mod">
        <pc:chgData name="okba zebir" userId="cf44cc8ba0ed47a0" providerId="LiveId" clId="{A92C3594-B39E-47A0-A2F4-6A7F3D9B7022}" dt="2023-03-20T18:38:37.792" v="1433" actId="20577"/>
        <pc:sldMkLst>
          <pc:docMk/>
          <pc:sldMk cId="0" sldId="274"/>
        </pc:sldMkLst>
        <pc:spChg chg="mod">
          <ac:chgData name="okba zebir" userId="cf44cc8ba0ed47a0" providerId="LiveId" clId="{A92C3594-B39E-47A0-A2F4-6A7F3D9B7022}" dt="2023-03-20T18:38:37.792" v="1433" actId="20577"/>
          <ac:spMkLst>
            <pc:docMk/>
            <pc:sldMk cId="0" sldId="274"/>
            <ac:spMk id="194" creationId="{00000000-0000-0000-0000-000000000000}"/>
          </ac:spMkLst>
        </pc:spChg>
      </pc:sldChg>
      <pc:sldChg chg="modSp mod">
        <pc:chgData name="okba zebir" userId="cf44cc8ba0ed47a0" providerId="LiveId" clId="{A92C3594-B39E-47A0-A2F4-6A7F3D9B7022}" dt="2023-03-20T19:10:06.002" v="1737" actId="114"/>
        <pc:sldMkLst>
          <pc:docMk/>
          <pc:sldMk cId="0" sldId="276"/>
        </pc:sldMkLst>
        <pc:spChg chg="mod">
          <ac:chgData name="okba zebir" userId="cf44cc8ba0ed47a0" providerId="LiveId" clId="{A92C3594-B39E-47A0-A2F4-6A7F3D9B7022}" dt="2023-03-20T19:10:06.002" v="1737" actId="114"/>
          <ac:spMkLst>
            <pc:docMk/>
            <pc:sldMk cId="0" sldId="276"/>
            <ac:spMk id="20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163542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0de93719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872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c53437025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c53437025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308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ce4a89c4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ce4a89c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360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b237f784e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b237f784e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5) Outline the primary and secondary hypotheses behind the growth loop</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The purpose of this slide is to summarize all the hypotheses we’ve made in the previous slide in one single place to ensure alignment and coherence, so we can prepare for A/B testing in the next section.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State the primary hypothesis you stated in the previous slide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List the secondary hypotheses you stated in the previous slide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Examine the primary and secondary hypotheses to ensure there clear alignment and coherence between the two.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all of the secondary hypotheses are true, the primary hypothesis should be true.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not, adjust the statements on this slide and the previous slide. </a:t>
            </a:r>
            <a:endParaRPr sz="1400" i="1">
              <a:solidFill>
                <a:schemeClr val="dk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4007042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b3804fe4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b3804fe4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In this section, “Validating the Path to Growth”, please complete the following tasks :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Reframe the hypotheses as testing goals and identify metrics associated with each testing question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Identify the test audience appropriate to the testing goals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Create a test setup that controls for the users' experience in a way that helps validate the hypotheses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Analyze the potential faulty assumptions and risks around this test and clarify how you might mitigate the risk</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Evaluate the anticipated test results and propose actionable next steps </a:t>
            </a:r>
            <a:endParaRPr sz="1400" b="1" i="1">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189941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b237f784e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b237f784e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Open Sans"/>
                <a:ea typeface="Open Sans"/>
                <a:cs typeface="Open Sans"/>
                <a:sym typeface="Open Sans"/>
              </a:rPr>
              <a:t>Project Instructions</a:t>
            </a:r>
            <a:endParaRPr sz="1400" b="1" i="1">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Reframe the hypotheses as testing goals and identify metrics associated with each testing question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Test Goal and Metric - Primary</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Goal: Reframe the primary hypothesis statement you have in the “Growth Hypotheses” slide in the form of a test question. Explain what  you hope to learn from this A/B test.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Metric: List the single metric that you need to observe to answer the test question.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This metric should align with the primary metric that you have identified in the “Growth Metrics” slide in the “Inspecting the Landscape” section</a:t>
            </a:r>
            <a:endParaRPr sz="1400" i="1">
              <a:solidFill>
                <a:schemeClr val="dk1"/>
              </a:solidFill>
              <a:latin typeface="Open Sans Light"/>
              <a:ea typeface="Open Sans Light"/>
              <a:cs typeface="Open Sans Light"/>
              <a:sym typeface="Open Sans Light"/>
            </a:endParaRPr>
          </a:p>
          <a:p>
            <a:pPr marL="45720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Test Goals and Metric - Secondary</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Goal: Reframe the secondary hypotheses statements you have in the “Growth Hypotheses” slide in the form of test questions. Explain what  you hope to learn from this A/B test in the context of these secondary hypotheses.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List 1-2 test questions here by selecting the hypotheses you believe are the biggest risk.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You can combine two smaller scope hypotheses into one if it makes better sense.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Metric: For each of the test questions, list the single metric that you need to observe to answer the test question.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This metric may be one of the secondary metrics you listed in the Landscape section</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If you identified another metric that makes most sense here, explain why this metric is selected as a secondary metric</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1881928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b279a0a2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b279a0a2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2) Identify the test audience appropriate to the testing goals and explain the rationale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Test Audience: List the appropriate audience for this test.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Rationale: Explain why you select this specific group.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3) Create a test setup that controls for the users' experience in a way that helps validate the primary hypothesis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Control Group: Describe the control group user experience. What is the current default experience?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Variant Group: Describe the variant group user experience. How does it differ from control group?</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10731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b3804fe4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b3804fe4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4) Analyze the potential faulty assumptions and risks around this test and clarify how you might mitigate the risk</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Risks</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Explain what might go wrong in this test.</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List at least 2 potential risks in which users might behave in unanticipated ways or the feature might do harm to the user experience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Mitigation: Explain how you are mitigating the risk that you called out.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It can be based on how you’re designing the product feature, setting up the test, OR</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It can be potential follow up actions you might take after you gained learnings from the test.</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19542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b279a0a2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b279a0a2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5) Evaluate the anticipated test results and propose actionable next steps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What we expect to see: In this section, imagine the scenario where you observed a meaningful difference between control and variant and the primary metric trends in the right direction.</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the primary hypothesis is proven true, describe the user behaviors you expect to observe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Based on the expected results, list 2 specific analyses you would do to continue to 1) learn more about user behavior and 2) use those learnings drive further growth in this loop and explain why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If the unexpected happens: Imagine the scenario where you do not observe any meaningful difference between control and variant.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the primary hypothesis is not proven true, describe the user behaviors you expect to observe.</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Based on the expected results,  list 2 specific analyses you would do to continue to 1) learn more about user behavior and 2) use those learnings to drive further growth in this loop and explain why </a:t>
            </a:r>
            <a:endParaRPr sz="1400" i="1">
              <a:solidFill>
                <a:schemeClr val="dk1"/>
              </a:solidFill>
              <a:latin typeface="Open Sans Light"/>
              <a:ea typeface="Open Sans Light"/>
              <a:cs typeface="Open Sans Light"/>
              <a:sym typeface="Open Sans Light"/>
            </a:endParaRPr>
          </a:p>
          <a:p>
            <a:pPr marL="91440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07275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9e29a079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9e29a079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In this section, “Developing the Growth Vision”, please complete the following tasks :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Analyze the potential growth risks based on the common bottleneck categories (retention, saturation, single product/market)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Apply the Ansoff Matrix to analyze the product/market expansion opportunity</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Propose an expansion of the original growth loop by applying one of the identified product/market expansion opportunity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Justify the rationale behind the original and expanded growth loop using the Ansoff Matrix and referencing the business goal</a:t>
            </a:r>
            <a:endParaRPr sz="1400" i="1">
              <a:solidFill>
                <a:schemeClr val="dk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2862066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b237f784e_0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b237f784e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r>
              <a:rPr lang="en" sz="1400" i="1">
                <a:solidFill>
                  <a:schemeClr val="dk1"/>
                </a:solidFill>
                <a:latin typeface="Open Sans Light"/>
                <a:ea typeface="Open Sans Light"/>
                <a:cs typeface="Open Sans Light"/>
                <a:sym typeface="Open Sans Light"/>
              </a:rPr>
              <a: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Analyze the potential growth risks based on the common bottlenecks in each category (retention, saturation, single product/market)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Assess the Craft Snacks growth loop you created against these three major risk categories and explain how Craft Snacks might be susceptible to the risk.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Consider these questions for each category</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Customer Retention: (This category is done for you as an example of what the problem and solution statements might look like).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Problem: How might customer retention cause harm to the growth loop you create?</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Solution: What does this problem imply we need to do? What we might need to do prevent this risk?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Market Saturation</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Problem: How might market saturation create risk for the growth loop you created?</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Solution: What does this problem imply we need to do? What we might need to do prevent this risk?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Single Product and Market: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Problem: How does the current product and target market create business risk in growth?</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Solution: What does this problem imply we need to do? What we might need to do prevent this risk?  </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233782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7cd5f65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7cd5f65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1) This is the outline of the growth presentation deck you’ll be creating. All the sections and headings outlined here are required for the completion of this project. You can adjust the presentation style and add slides to illustrate your ideas. However, please keep the following in mind: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All the topic listed here must be covered</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Keep the main section titles and heading titles the same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Keep the sequence of the presentation consistent with the overview listed here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sz="1400" i="1">
                <a:solidFill>
                  <a:schemeClr val="dk1"/>
                </a:solidFill>
                <a:latin typeface="Open Sans Light"/>
                <a:ea typeface="Open Sans Light"/>
                <a:cs typeface="Open Sans Light"/>
                <a:sym typeface="Open Sans Light"/>
              </a:rPr>
              <a:t>2) Read the “Project Instructions” in the speaker notes for each slide to complete the content in each section</a:t>
            </a:r>
            <a:endParaRPr sz="1400" i="1">
              <a:solidFill>
                <a:schemeClr val="dk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853852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b279a0a2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b279a0a2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Open Sans"/>
                <a:ea typeface="Open Sans"/>
                <a:cs typeface="Open Sans"/>
                <a:sym typeface="Open Sans"/>
              </a:rPr>
              <a:t>Project Instructions</a:t>
            </a:r>
            <a:r>
              <a:rPr lang="en" sz="1400" i="1">
                <a:solidFill>
                  <a:schemeClr val="dk1"/>
                </a:solidFill>
                <a:latin typeface="Open Sans Light"/>
                <a:ea typeface="Open Sans Light"/>
                <a:cs typeface="Open Sans Light"/>
                <a:sym typeface="Open Sans Light"/>
              </a:rPr>
              <a:t>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2) Apply the Ansoff Matrix to analyze the product/market expansion opportunity</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Given the business goal of driving user acquisition and growth, brainstorm new/existing features and products and new/existing markets Craft Snacks might work on to further optimize its growth. For each quadrant, list at least one potential idea and the rationale for it. </a:t>
            </a:r>
            <a:endParaRPr sz="1400" i="1">
              <a:solidFill>
                <a:schemeClr val="dk1"/>
              </a:solidFill>
              <a:latin typeface="Open Sans Light"/>
              <a:ea typeface="Open Sans Light"/>
              <a:cs typeface="Open Sans Light"/>
              <a:sym typeface="Open Sans Light"/>
            </a:endParaRPr>
          </a:p>
          <a:p>
            <a:pPr marL="45720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Market Penetration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List at least one product or value that we currently offer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Explain how we might attract more customers from our existing market.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Market Expansion</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List at least one product or value that we currently offer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Explain how we might leverage it to drive more customers from a new market.</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Product Development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List at least one new product or value that we might offer</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Explain how we might attract more customers from our existing market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Diversification</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List at least one new product or value that we might offer</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Explain how we might leverage it to drive more customers from a new market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07668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b49f495f5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b49f495f5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3) Propose an expansion of the original growth loop by applying one of the identified product/market expansion opportunity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Copy over the growth loop that you created in the “Mapping Out the Path to Growth“ section in the next slide deck. You do not need to include the hypotheses listed around this growth loop.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Of all the potential expansion ideas that you listed in the Ansoff matrix, select one that you feel is most promising</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Map out this selected opportunity as an additional, expanded loop onto the existing loop you copied over</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The start and end of the expanded loop needs to be connected to the first loop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E.g. It might start out from the same first step, diverge, and then converge back into the third step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For the expanded loop that you created,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Consider the following as you brainstorm idea for the the loop</a:t>
            </a:r>
            <a:endParaRPr sz="1400" i="1">
              <a:solidFill>
                <a:schemeClr val="dk1"/>
              </a:solidFill>
              <a:latin typeface="Open Sans Light"/>
              <a:ea typeface="Open Sans Light"/>
              <a:cs typeface="Open Sans Light"/>
              <a:sym typeface="Open Sans Light"/>
            </a:endParaRPr>
          </a:p>
          <a:p>
            <a:pPr marL="1828800" lvl="3" indent="-317500" algn="l" rtl="0">
              <a:spcBef>
                <a:spcPts val="0"/>
              </a:spcBef>
              <a:spcAft>
                <a:spcPts val="0"/>
              </a:spcAft>
              <a:buClr>
                <a:schemeClr val="dk1"/>
              </a:buClr>
              <a:buSzPts val="1400"/>
              <a:buFont typeface="Open Sans Light"/>
              <a:buAutoNum type="arabicPeriod"/>
            </a:pPr>
            <a:r>
              <a:rPr lang="en" sz="1400" i="1">
                <a:solidFill>
                  <a:schemeClr val="dk1"/>
                </a:solidFill>
                <a:latin typeface="Open Sans Light"/>
                <a:ea typeface="Open Sans Light"/>
                <a:cs typeface="Open Sans Light"/>
                <a:sym typeface="Open Sans Light"/>
              </a:rPr>
              <a:t>Examine the existing resources, values, hurdles, and goal in the “Growth Problem Framing” slide</a:t>
            </a:r>
            <a:endParaRPr sz="1400" i="1">
              <a:solidFill>
                <a:schemeClr val="dk1"/>
              </a:solidFill>
              <a:latin typeface="Open Sans Light"/>
              <a:ea typeface="Open Sans Light"/>
              <a:cs typeface="Open Sans Light"/>
              <a:sym typeface="Open Sans Light"/>
            </a:endParaRPr>
          </a:p>
          <a:p>
            <a:pPr marL="1828800" lvl="3" indent="-317500" algn="l" rtl="0">
              <a:spcBef>
                <a:spcPts val="0"/>
              </a:spcBef>
              <a:spcAft>
                <a:spcPts val="0"/>
              </a:spcAft>
              <a:buClr>
                <a:schemeClr val="dk1"/>
              </a:buClr>
              <a:buSzPts val="1400"/>
              <a:buFont typeface="Open Sans Light"/>
              <a:buAutoNum type="arabicPeriod"/>
            </a:pPr>
            <a:r>
              <a:rPr lang="en" sz="1400" i="1">
                <a:solidFill>
                  <a:schemeClr val="dk1"/>
                </a:solidFill>
                <a:latin typeface="Open Sans Light"/>
                <a:ea typeface="Open Sans Light"/>
                <a:cs typeface="Open Sans Light"/>
                <a:sym typeface="Open Sans Light"/>
              </a:rPr>
              <a:t>What is the cycle of actions that would sustain and grow the business goal? </a:t>
            </a:r>
            <a:endParaRPr sz="1400" i="1">
              <a:solidFill>
                <a:schemeClr val="dk1"/>
              </a:solidFill>
              <a:latin typeface="Open Sans Light"/>
              <a:ea typeface="Open Sans Light"/>
              <a:cs typeface="Open Sans Light"/>
              <a:sym typeface="Open Sans Light"/>
            </a:endParaRPr>
          </a:p>
          <a:p>
            <a:pPr marL="1828800" lvl="3" indent="-317500" algn="l" rtl="0">
              <a:spcBef>
                <a:spcPts val="0"/>
              </a:spcBef>
              <a:spcAft>
                <a:spcPts val="0"/>
              </a:spcAft>
              <a:buClr>
                <a:schemeClr val="dk1"/>
              </a:buClr>
              <a:buSzPts val="1400"/>
              <a:buFont typeface="Open Sans Light"/>
              <a:buAutoNum type="arabicPeriod"/>
            </a:pPr>
            <a:r>
              <a:rPr lang="en" sz="1400" i="1">
                <a:solidFill>
                  <a:schemeClr val="dk1"/>
                </a:solidFill>
                <a:latin typeface="Open Sans Light"/>
                <a:ea typeface="Open Sans Light"/>
                <a:cs typeface="Open Sans Light"/>
                <a:sym typeface="Open Sans Light"/>
              </a:rPr>
              <a:t>What is the input, output, reinvestment? Make sure the “input leads to output that can be reinvested to generate more input."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Start with the action that directly achieves the business goal and create an additional 2-3 steps to form the loop.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Use the different color arrow from the first loop to indicate the circulatory direction of the loop </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03317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9e29a079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d9e29a079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Justify the rationale behind the original and expanded growth loop using the Ansoff Matrix and the business context provided in the prompt</a:t>
            </a:r>
            <a:endParaRPr sz="1400" i="1">
              <a:solidFill>
                <a:schemeClr val="dk1"/>
              </a:solidFill>
              <a:latin typeface="Open Sans Light"/>
              <a:ea typeface="Open Sans Light"/>
              <a:cs typeface="Open Sans Light"/>
              <a:sym typeface="Open Sans Light"/>
            </a:endParaRPr>
          </a:p>
          <a:p>
            <a:pPr marL="45720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arenR"/>
            </a:pPr>
            <a:r>
              <a:rPr lang="en" sz="1400" i="1">
                <a:solidFill>
                  <a:schemeClr val="dk1"/>
                </a:solidFill>
                <a:latin typeface="Open Sans Light"/>
                <a:ea typeface="Open Sans Light"/>
                <a:cs typeface="Open Sans Light"/>
                <a:sym typeface="Open Sans Light"/>
              </a:rPr>
              <a:t>Original Growth Loop: Explain which category this loop falls into in the Ansoff Matrix. Justify your rationale by explaining why the focus here contributes to the business goal.</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arenR"/>
            </a:pPr>
            <a:r>
              <a:rPr lang="en" sz="1400" i="1">
                <a:solidFill>
                  <a:schemeClr val="dk1"/>
                </a:solidFill>
                <a:latin typeface="Open Sans Light"/>
                <a:ea typeface="Open Sans Light"/>
                <a:cs typeface="Open Sans Light"/>
                <a:sym typeface="Open Sans Light"/>
              </a:rPr>
              <a:t>Expanded Growth Loop: Explain which category this growth loop falls into in the Ansoff Matrix. Justify your rationale by explaining why the focus here contributes to the business goal.</a:t>
            </a:r>
            <a:endParaRPr sz="1400" i="1">
              <a:solidFill>
                <a:schemeClr val="dk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86902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9e29a079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9e29a079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sz="1400" i="1">
                <a:solidFill>
                  <a:schemeClr val="dk1"/>
                </a:solidFill>
                <a:latin typeface="Open Sans Light"/>
                <a:ea typeface="Open Sans Light"/>
                <a:cs typeface="Open Sans Light"/>
                <a:sym typeface="Open Sans Light"/>
              </a:rPr>
              <a:t>In this section, “Inspecting the Landscape”, please complete the following tasks :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Identify the business goal as indicated in the case study prompt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Identify the product strategy as indicated in the case study prompt</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Apply the AARRR framework to analyze the growth components and metrics along the user journey based on the prompt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Identify all the critical metrics and distinguish between primary and secondary metrics given the business goal as stated in the prompt</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Synthesize key characteristics of the target persona, existing customers and potential customers based on the prompt </a:t>
            </a:r>
            <a:endParaRPr sz="1400" b="1" i="1">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41688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b237f784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b237f78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r>
              <a:rPr lang="en" sz="1400" i="1">
                <a:solidFill>
                  <a:schemeClr val="dk1"/>
                </a:solidFill>
                <a:latin typeface="Open Sans Light"/>
                <a:ea typeface="Open Sans Light"/>
                <a:cs typeface="Open Sans Light"/>
                <a:sym typeface="Open Sans Light"/>
              </a:rPr>
              <a:t>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1) Identify the business goal as indicated by the prompt</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List the goal and objective you are tasked with as the Growth Product Manager of Craft Snacks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Goal: The business mission you are tasked with</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Objective: The specific metric you are expected to achieve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2) Identify the product strategy as indicated by the prompt</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Describe overall product strategy that has been defined by the business.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Explain what we hope to achieve for existing customers as it relates to the product strategy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Explain what we hope to achieve for potential new customers as it relates to the product strategy   </a:t>
            </a:r>
            <a:endParaRPr sz="1400"/>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33004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b237f784e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b237f784e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sz="1400" i="1">
                <a:solidFill>
                  <a:schemeClr val="dk1"/>
                </a:solidFill>
                <a:latin typeface="Open Sans Light"/>
                <a:ea typeface="Open Sans Light"/>
                <a:cs typeface="Open Sans Light"/>
                <a:sym typeface="Open Sans Light"/>
              </a:rPr>
              <a:t>3) Apply the AARRR framework to analyze the growth components and metrics along the user journey based on the  “Metrics” section in the prompt</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Growth Components: List all the resources and actions that are associated with the acquisition, activation, and retention of the user.</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Acquisition: What are the current channels of acquisition? List all 3 channels.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Activation: How do we enable users to sign up for the service?  List the single method that is available right now.</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Retention: What are the activities and actions a customer can take to engage with the online platform? List at least 3 activities.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Business Metrics: List all the existing growth metrics that are associated with the acquisition, activation, and retention of the user.</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There should be 2 metrics for each phase </a:t>
            </a:r>
            <a:endParaRPr sz="1400" i="1">
              <a:solidFill>
                <a:schemeClr val="dk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28652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b237f784e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b237f784e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sz="1400" i="1">
                <a:solidFill>
                  <a:schemeClr val="dk1"/>
                </a:solidFill>
                <a:latin typeface="Open Sans Light"/>
                <a:ea typeface="Open Sans Light"/>
                <a:cs typeface="Open Sans Light"/>
                <a:sym typeface="Open Sans Light"/>
              </a:rPr>
              <a:t>4) Identify all the critical metrics as they relates the business goal and distinguish between the primary and secondary metrics by further examining the metrics you identified using the AARRR framework in the previous slide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Primary metric: List the single metric that directly reflects how well we are tracking towards the business goal identified in the “Business Goal and Product Strategy” slide.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Secondary metric: Examine the primary metric in the context of the AARRR framework you created in the previous slide. List all the upstream and downstream metrics in relation to the primary metric.</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There should be 3 upstream metrics and 2 downstream metrics </a:t>
            </a:r>
            <a:endParaRPr sz="1400"/>
          </a:p>
        </p:txBody>
      </p:sp>
    </p:spTree>
    <p:extLst>
      <p:ext uri="{BB962C8B-B14F-4D97-AF65-F5344CB8AC3E}">
        <p14:creationId xmlns:p14="http://schemas.microsoft.com/office/powerpoint/2010/main" val="183054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b237f784e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b237f784e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5) Synthesize key characteristics of the target personas, existing customers and potential customers, based on the “Analytics and Research” section in the prompt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For existing customers, list at least 3-5 bullet points explaining their motivation or behavioral patterns. For each bullet, </a:t>
            </a:r>
            <a:endParaRPr sz="1400" i="1">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a:solidFill>
                  <a:schemeClr val="dk1"/>
                </a:solidFill>
                <a:latin typeface="Open Sans Light"/>
                <a:ea typeface="Open Sans Light"/>
                <a:cs typeface="Open Sans Light"/>
                <a:sym typeface="Open Sans Light"/>
              </a:rPr>
              <a:t>Include a quote or piece of data from the prompt that supports the listed bullet</a:t>
            </a:r>
            <a:endParaRPr sz="1400" i="1">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a:solidFill>
                  <a:schemeClr val="dk1"/>
                </a:solidFill>
                <a:latin typeface="Open Sans Light"/>
                <a:ea typeface="Open Sans Light"/>
                <a:cs typeface="Open Sans Light"/>
                <a:sym typeface="Open Sans Light"/>
              </a:rPr>
              <a:t>If an assumption is being made based on the interpretation of the data, please explain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For potential customers, list 2-3 bullet  points explaining their motivation or behavioral patterns.. For each bullet, </a:t>
            </a:r>
            <a:endParaRPr sz="1400" i="1">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a:solidFill>
                  <a:schemeClr val="dk1"/>
                </a:solidFill>
                <a:latin typeface="Open Sans Light"/>
                <a:ea typeface="Open Sans Light"/>
                <a:cs typeface="Open Sans Light"/>
                <a:sym typeface="Open Sans Light"/>
              </a:rPr>
              <a:t>Include a quote or piece of data from the prompt that supports  the listed bullet</a:t>
            </a:r>
            <a:endParaRPr sz="1400" i="1">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a:solidFill>
                  <a:schemeClr val="dk1"/>
                </a:solidFill>
                <a:latin typeface="Open Sans Light"/>
                <a:ea typeface="Open Sans Light"/>
                <a:cs typeface="Open Sans Light"/>
                <a:sym typeface="Open Sans Light"/>
              </a:rPr>
              <a:t>If an assumption is being made based on the interpretation of the data, please explain </a:t>
            </a:r>
            <a:endParaRPr sz="1400" b="1" i="1">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533013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9e29a079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9e29a079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In this section, “Mapping Out the Path to Growth”, please complete the following tasks :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Apply the framework of Resources, Values, Hurdles, and Goals to analyze growth opportunities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Create a growth loop that conforms to the key growth loop principles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Identify the key product feature that needs to be built to enable this growth loop</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Identify the key hypotheses behind the entire and each step of the growth loop</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Outline the primary and secondary hypotheses behind the growth loop </a:t>
            </a:r>
            <a:endParaRPr sz="1400" b="1" i="1">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27814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b279a0a2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b279a0a2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Apply the framework of Resources, Values, Hurdles, and Goals to analyze growth opportunities.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rgbClr val="666666"/>
              </a:buClr>
              <a:buSzPts val="1400"/>
              <a:buFont typeface="Open Sans"/>
              <a:buAutoNum type="alphaUcPeriod"/>
            </a:pPr>
            <a:r>
              <a:rPr lang="en" sz="1400" i="1">
                <a:solidFill>
                  <a:schemeClr val="dk1"/>
                </a:solidFill>
                <a:latin typeface="Open Sans Light"/>
                <a:ea typeface="Open Sans Light"/>
                <a:cs typeface="Open Sans Light"/>
                <a:sym typeface="Open Sans Light"/>
              </a:rPr>
              <a:t>Resources:  Based on the target persona analysis, use at least 2 bullet points to illustrate the resources we might leverage from our existing customers.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rgbClr val="666666"/>
              </a:buClr>
              <a:buSzPts val="1400"/>
              <a:buFont typeface="Open Sans"/>
              <a:buAutoNum type="alphaUcPeriod"/>
            </a:pPr>
            <a:r>
              <a:rPr lang="en" sz="1400" i="1">
                <a:solidFill>
                  <a:schemeClr val="dk1"/>
                </a:solidFill>
                <a:latin typeface="Open Sans Light"/>
                <a:ea typeface="Open Sans Light"/>
                <a:cs typeface="Open Sans Light"/>
                <a:sym typeface="Open Sans Light"/>
              </a:rPr>
              <a:t>Value: Given the resources, use at least 2 bullet points  to illustrate the opportunities and value we might unlock from the existing resources. </a:t>
            </a:r>
            <a:endParaRPr sz="1400" i="1">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a:solidFill>
                  <a:schemeClr val="dk1"/>
                </a:solidFill>
                <a:latin typeface="Open Sans Light"/>
                <a:ea typeface="Open Sans Light"/>
                <a:cs typeface="Open Sans Light"/>
                <a:sym typeface="Open Sans Light"/>
              </a:rPr>
              <a:t>Note: the value should be an “added benefit” or “organic value” that we gain from the resource.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rgbClr val="666666"/>
              </a:buClr>
              <a:buSzPts val="1400"/>
              <a:buFont typeface="Open Sans"/>
              <a:buAutoNum type="alphaUcPeriod"/>
            </a:pPr>
            <a:r>
              <a:rPr lang="en" sz="1400" i="1">
                <a:solidFill>
                  <a:schemeClr val="dk1"/>
                </a:solidFill>
                <a:latin typeface="Open Sans Light"/>
                <a:ea typeface="Open Sans Light"/>
                <a:cs typeface="Open Sans Light"/>
                <a:sym typeface="Open Sans Light"/>
              </a:rPr>
              <a:t>Hurdles: Based on the target persona analysis, use at least 2 bullet points to illustrate the hurdles we need to overcome for our potential new customers.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rgbClr val="666666"/>
              </a:buClr>
              <a:buSzPts val="1400"/>
              <a:buFont typeface="Open Sans"/>
              <a:buAutoNum type="alphaUcPeriod"/>
            </a:pPr>
            <a:r>
              <a:rPr lang="en" sz="1400" i="1">
                <a:solidFill>
                  <a:schemeClr val="dk1"/>
                </a:solidFill>
                <a:latin typeface="Open Sans Light"/>
                <a:ea typeface="Open Sans Light"/>
                <a:cs typeface="Open Sans Light"/>
                <a:sym typeface="Open Sans Light"/>
              </a:rPr>
              <a:t>Goal: List a single bullet point to explain the business goal that we’re aiming to achieve. </a:t>
            </a:r>
            <a:endParaRPr sz="1400" i="1">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a:solidFill>
                  <a:schemeClr val="dk1"/>
                </a:solidFill>
                <a:latin typeface="Open Sans Light"/>
                <a:ea typeface="Open Sans Light"/>
                <a:cs typeface="Open Sans Light"/>
                <a:sym typeface="Open Sans Light"/>
              </a:rPr>
              <a:t>Note: This should be the same goal stated as before in the “Inspecting the Landscape” section</a:t>
            </a:r>
            <a:endParaRPr sz="1400" b="1" i="1">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44185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p:cSld name="TITLE_1">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812726" y="863947"/>
            <a:ext cx="5518500" cy="17412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rgbClr val="000000"/>
              </a:buClr>
              <a:buSzPts val="40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812726" y="2652117"/>
            <a:ext cx="5518500" cy="596100"/>
          </a:xfrm>
          <a:prstGeom prst="rect">
            <a:avLst/>
          </a:prstGeom>
          <a:noFill/>
          <a:ln>
            <a:noFill/>
          </a:ln>
        </p:spPr>
        <p:txBody>
          <a:bodyPr spcFirstLastPara="1" wrap="square" lIns="91425" tIns="91425" rIns="91425" bIns="91425" anchor="t" anchorCtr="0">
            <a:noAutofit/>
          </a:bodyPr>
          <a:lstStyle>
            <a:lvl1pPr marL="457200" marR="0" lvl="0" indent="-228600" algn="ctr" rtl="0">
              <a:lnSpc>
                <a:spcPct val="100000"/>
              </a:lnSpc>
              <a:spcBef>
                <a:spcPts val="0"/>
              </a:spcBef>
              <a:spcAft>
                <a:spcPts val="0"/>
              </a:spcAft>
              <a:buClr>
                <a:srgbClr val="000000"/>
              </a:buClr>
              <a:buSzPts val="18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1400">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Box (large)">
  <p:cSld name="ONE_COLUMN_TEXT_1">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5" name="Google Shape;45;p14"/>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49250" rtl="0">
              <a:lnSpc>
                <a:spcPct val="115000"/>
              </a:lnSpc>
              <a:spcBef>
                <a:spcPts val="0"/>
              </a:spcBef>
              <a:spcAft>
                <a:spcPts val="0"/>
              </a:spcAft>
              <a:buClr>
                <a:srgbClr val="2E3D49"/>
              </a:buClr>
              <a:buSzPts val="1900"/>
              <a:buFont typeface="Open Sans"/>
              <a:buChar char="●"/>
              <a:defRPr sz="1900">
                <a:solidFill>
                  <a:srgbClr val="2E3D49"/>
                </a:solidFill>
                <a:latin typeface="Open Sans"/>
                <a:ea typeface="Open Sans"/>
                <a:cs typeface="Open Sans"/>
                <a:sym typeface="Open Sans"/>
              </a:defRPr>
            </a:lvl1pPr>
            <a:lvl2pPr marL="914400" lvl="1"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15000"/>
              </a:lnSpc>
              <a:spcBef>
                <a:spcPts val="1300"/>
              </a:spcBef>
              <a:spcAft>
                <a:spcPts val="13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6" name="Google Shape;46;p14"/>
          <p:cNvSpPr txBox="1">
            <a:spLocks noGrp="1"/>
          </p:cNvSpPr>
          <p:nvPr>
            <p:ph type="subTitle" idx="2"/>
          </p:nvPr>
        </p:nvSpPr>
        <p:spPr>
          <a:xfrm>
            <a:off x="605400" y="1180500"/>
            <a:ext cx="79335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9pPr>
          </a:lstStyle>
          <a:p>
            <a:endParaRPr/>
          </a:p>
        </p:txBody>
      </p:sp>
      <p:sp>
        <p:nvSpPr>
          <p:cNvPr id="47" name="Google Shape;47;p14"/>
          <p:cNvSpPr txBox="1">
            <a:spLocks noGrp="1"/>
          </p:cNvSpPr>
          <p:nvPr>
            <p:ph type="title"/>
          </p:nvPr>
        </p:nvSpPr>
        <p:spPr>
          <a:xfrm>
            <a:off x="605400" y="473950"/>
            <a:ext cx="7933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700"/>
              <a:buFont typeface="Open Sans"/>
              <a:buNone/>
              <a:defRPr sz="2700" b="1">
                <a:solidFill>
                  <a:srgbClr val="2E3D49"/>
                </a:solidFill>
                <a:latin typeface="Open Sans"/>
                <a:ea typeface="Open Sans"/>
                <a:cs typeface="Open Sans"/>
                <a:sym typeface="Open Sans"/>
              </a:defRPr>
            </a:lvl1pPr>
            <a:lvl2pPr lvl="1" rtl="0">
              <a:spcBef>
                <a:spcPts val="0"/>
              </a:spcBef>
              <a:spcAft>
                <a:spcPts val="0"/>
              </a:spcAft>
              <a:buClr>
                <a:srgbClr val="2E3D49"/>
              </a:buClr>
              <a:buSzPts val="2800"/>
              <a:buNone/>
              <a:defRPr>
                <a:solidFill>
                  <a:srgbClr val="2E3D49"/>
                </a:solidFill>
              </a:defRPr>
            </a:lvl2pPr>
            <a:lvl3pPr lvl="2" rtl="0">
              <a:spcBef>
                <a:spcPts val="0"/>
              </a:spcBef>
              <a:spcAft>
                <a:spcPts val="0"/>
              </a:spcAft>
              <a:buClr>
                <a:srgbClr val="2E3D49"/>
              </a:buClr>
              <a:buSzPts val="2800"/>
              <a:buNone/>
              <a:defRPr>
                <a:solidFill>
                  <a:srgbClr val="2E3D49"/>
                </a:solidFill>
              </a:defRPr>
            </a:lvl3pPr>
            <a:lvl4pPr lvl="3" rtl="0">
              <a:spcBef>
                <a:spcPts val="0"/>
              </a:spcBef>
              <a:spcAft>
                <a:spcPts val="0"/>
              </a:spcAft>
              <a:buClr>
                <a:srgbClr val="2E3D49"/>
              </a:buClr>
              <a:buSzPts val="2800"/>
              <a:buNone/>
              <a:defRPr>
                <a:solidFill>
                  <a:srgbClr val="2E3D49"/>
                </a:solidFill>
              </a:defRPr>
            </a:lvl4pPr>
            <a:lvl5pPr lvl="4" rtl="0">
              <a:spcBef>
                <a:spcPts val="0"/>
              </a:spcBef>
              <a:spcAft>
                <a:spcPts val="0"/>
              </a:spcAft>
              <a:buClr>
                <a:srgbClr val="2E3D49"/>
              </a:buClr>
              <a:buSzPts val="2800"/>
              <a:buNone/>
              <a:defRPr>
                <a:solidFill>
                  <a:srgbClr val="2E3D49"/>
                </a:solidFill>
              </a:defRPr>
            </a:lvl5pPr>
            <a:lvl6pPr lvl="5" rtl="0">
              <a:spcBef>
                <a:spcPts val="0"/>
              </a:spcBef>
              <a:spcAft>
                <a:spcPts val="0"/>
              </a:spcAft>
              <a:buClr>
                <a:srgbClr val="2E3D49"/>
              </a:buClr>
              <a:buSzPts val="2800"/>
              <a:buNone/>
              <a:defRPr>
                <a:solidFill>
                  <a:srgbClr val="2E3D49"/>
                </a:solidFill>
              </a:defRPr>
            </a:lvl6pPr>
            <a:lvl7pPr lvl="6" rtl="0">
              <a:spcBef>
                <a:spcPts val="0"/>
              </a:spcBef>
              <a:spcAft>
                <a:spcPts val="0"/>
              </a:spcAft>
              <a:buClr>
                <a:srgbClr val="2E3D49"/>
              </a:buClr>
              <a:buSzPts val="2800"/>
              <a:buNone/>
              <a:defRPr>
                <a:solidFill>
                  <a:srgbClr val="2E3D49"/>
                </a:solidFill>
              </a:defRPr>
            </a:lvl7pPr>
            <a:lvl8pPr lvl="7" rtl="0">
              <a:spcBef>
                <a:spcPts val="0"/>
              </a:spcBef>
              <a:spcAft>
                <a:spcPts val="0"/>
              </a:spcAft>
              <a:buClr>
                <a:srgbClr val="2E3D49"/>
              </a:buClr>
              <a:buSzPts val="2800"/>
              <a:buNone/>
              <a:defRPr>
                <a:solidFill>
                  <a:srgbClr val="2E3D49"/>
                </a:solidFill>
              </a:defRPr>
            </a:lvl8pPr>
            <a:lvl9pPr lvl="8" rtl="0">
              <a:spcBef>
                <a:spcPts val="0"/>
              </a:spcBef>
              <a:spcAft>
                <a:spcPts val="0"/>
              </a:spcAft>
              <a:buClr>
                <a:srgbClr val="2E3D49"/>
              </a:buClr>
              <a:buSzPts val="2800"/>
              <a:buNone/>
              <a:defRPr>
                <a:solidFill>
                  <a:srgbClr val="2E3D4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ard">
  <p:cSld name="TITLE_AND_TWO_COLUMNS_1">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800"/>
              <a:buNone/>
              <a:defRPr>
                <a:solidFill>
                  <a:srgbClr val="2E3D49"/>
                </a:solidFill>
              </a:defRPr>
            </a:lvl2pPr>
            <a:lvl3pPr lvl="2" rtl="0">
              <a:spcBef>
                <a:spcPts val="0"/>
              </a:spcBef>
              <a:spcAft>
                <a:spcPts val="0"/>
              </a:spcAft>
              <a:buClr>
                <a:srgbClr val="2E3D49"/>
              </a:buClr>
              <a:buSzPts val="2800"/>
              <a:buNone/>
              <a:defRPr>
                <a:solidFill>
                  <a:srgbClr val="2E3D49"/>
                </a:solidFill>
              </a:defRPr>
            </a:lvl3pPr>
            <a:lvl4pPr lvl="3" rtl="0">
              <a:spcBef>
                <a:spcPts val="0"/>
              </a:spcBef>
              <a:spcAft>
                <a:spcPts val="0"/>
              </a:spcAft>
              <a:buClr>
                <a:srgbClr val="2E3D49"/>
              </a:buClr>
              <a:buSzPts val="2800"/>
              <a:buNone/>
              <a:defRPr>
                <a:solidFill>
                  <a:srgbClr val="2E3D49"/>
                </a:solidFill>
              </a:defRPr>
            </a:lvl4pPr>
            <a:lvl5pPr lvl="4" rtl="0">
              <a:spcBef>
                <a:spcPts val="0"/>
              </a:spcBef>
              <a:spcAft>
                <a:spcPts val="0"/>
              </a:spcAft>
              <a:buClr>
                <a:srgbClr val="2E3D49"/>
              </a:buClr>
              <a:buSzPts val="2800"/>
              <a:buNone/>
              <a:defRPr>
                <a:solidFill>
                  <a:srgbClr val="2E3D49"/>
                </a:solidFill>
              </a:defRPr>
            </a:lvl5pPr>
            <a:lvl6pPr lvl="5" rtl="0">
              <a:spcBef>
                <a:spcPts val="0"/>
              </a:spcBef>
              <a:spcAft>
                <a:spcPts val="0"/>
              </a:spcAft>
              <a:buClr>
                <a:srgbClr val="2E3D49"/>
              </a:buClr>
              <a:buSzPts val="2800"/>
              <a:buNone/>
              <a:defRPr>
                <a:solidFill>
                  <a:srgbClr val="2E3D49"/>
                </a:solidFill>
              </a:defRPr>
            </a:lvl6pPr>
            <a:lvl7pPr lvl="6" rtl="0">
              <a:spcBef>
                <a:spcPts val="0"/>
              </a:spcBef>
              <a:spcAft>
                <a:spcPts val="0"/>
              </a:spcAft>
              <a:buClr>
                <a:srgbClr val="2E3D49"/>
              </a:buClr>
              <a:buSzPts val="2800"/>
              <a:buNone/>
              <a:defRPr>
                <a:solidFill>
                  <a:srgbClr val="2E3D49"/>
                </a:solidFill>
              </a:defRPr>
            </a:lvl7pPr>
            <a:lvl8pPr lvl="7" rtl="0">
              <a:spcBef>
                <a:spcPts val="0"/>
              </a:spcBef>
              <a:spcAft>
                <a:spcPts val="0"/>
              </a:spcAft>
              <a:buClr>
                <a:srgbClr val="2E3D49"/>
              </a:buClr>
              <a:buSzPts val="2800"/>
              <a:buNone/>
              <a:defRPr>
                <a:solidFill>
                  <a:srgbClr val="2E3D49"/>
                </a:solidFill>
              </a:defRPr>
            </a:lvl8pPr>
            <a:lvl9pPr lvl="8" rtl="0">
              <a:spcBef>
                <a:spcPts val="0"/>
              </a:spcBef>
              <a:spcAft>
                <a:spcPts val="0"/>
              </a:spcAft>
              <a:buClr>
                <a:srgbClr val="2E3D49"/>
              </a:buClr>
              <a:buSzPts val="2800"/>
              <a:buNone/>
              <a:defRPr>
                <a:solidFill>
                  <a:srgbClr val="2E3D49"/>
                </a:solidFill>
              </a:defRPr>
            </a:lvl9pPr>
          </a:lstStyle>
          <a:p>
            <a:endParaRPr/>
          </a:p>
        </p:txBody>
      </p:sp>
      <p:sp>
        <p:nvSpPr>
          <p:cNvPr id="50" name="Google Shape;5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51" name="Google Shape;51;p15"/>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54" name="Google Shape;54;p1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800"/>
              <a:buNone/>
              <a:defRPr>
                <a:solidFill>
                  <a:srgbClr val="2E3D49"/>
                </a:solidFill>
              </a:defRPr>
            </a:lvl2pPr>
            <a:lvl3pPr lvl="2" rtl="0">
              <a:spcBef>
                <a:spcPts val="0"/>
              </a:spcBef>
              <a:spcAft>
                <a:spcPts val="0"/>
              </a:spcAft>
              <a:buClr>
                <a:srgbClr val="2E3D49"/>
              </a:buClr>
              <a:buSzPts val="2800"/>
              <a:buNone/>
              <a:defRPr>
                <a:solidFill>
                  <a:srgbClr val="2E3D49"/>
                </a:solidFill>
              </a:defRPr>
            </a:lvl3pPr>
            <a:lvl4pPr lvl="3" rtl="0">
              <a:spcBef>
                <a:spcPts val="0"/>
              </a:spcBef>
              <a:spcAft>
                <a:spcPts val="0"/>
              </a:spcAft>
              <a:buClr>
                <a:srgbClr val="2E3D49"/>
              </a:buClr>
              <a:buSzPts val="2800"/>
              <a:buNone/>
              <a:defRPr>
                <a:solidFill>
                  <a:srgbClr val="2E3D49"/>
                </a:solidFill>
              </a:defRPr>
            </a:lvl4pPr>
            <a:lvl5pPr lvl="4" rtl="0">
              <a:spcBef>
                <a:spcPts val="0"/>
              </a:spcBef>
              <a:spcAft>
                <a:spcPts val="0"/>
              </a:spcAft>
              <a:buClr>
                <a:srgbClr val="2E3D49"/>
              </a:buClr>
              <a:buSzPts val="2800"/>
              <a:buNone/>
              <a:defRPr>
                <a:solidFill>
                  <a:srgbClr val="2E3D49"/>
                </a:solidFill>
              </a:defRPr>
            </a:lvl5pPr>
            <a:lvl6pPr lvl="5" rtl="0">
              <a:spcBef>
                <a:spcPts val="0"/>
              </a:spcBef>
              <a:spcAft>
                <a:spcPts val="0"/>
              </a:spcAft>
              <a:buClr>
                <a:srgbClr val="2E3D49"/>
              </a:buClr>
              <a:buSzPts val="2800"/>
              <a:buNone/>
              <a:defRPr>
                <a:solidFill>
                  <a:srgbClr val="2E3D49"/>
                </a:solidFill>
              </a:defRPr>
            </a:lvl6pPr>
            <a:lvl7pPr lvl="6" rtl="0">
              <a:spcBef>
                <a:spcPts val="0"/>
              </a:spcBef>
              <a:spcAft>
                <a:spcPts val="0"/>
              </a:spcAft>
              <a:buClr>
                <a:srgbClr val="2E3D49"/>
              </a:buClr>
              <a:buSzPts val="2800"/>
              <a:buNone/>
              <a:defRPr>
                <a:solidFill>
                  <a:srgbClr val="2E3D49"/>
                </a:solidFill>
              </a:defRPr>
            </a:lvl7pPr>
            <a:lvl8pPr lvl="7" rtl="0">
              <a:spcBef>
                <a:spcPts val="0"/>
              </a:spcBef>
              <a:spcAft>
                <a:spcPts val="0"/>
              </a:spcAft>
              <a:buClr>
                <a:srgbClr val="2E3D49"/>
              </a:buClr>
              <a:buSzPts val="2800"/>
              <a:buNone/>
              <a:defRPr>
                <a:solidFill>
                  <a:srgbClr val="2E3D49"/>
                </a:solidFill>
              </a:defRPr>
            </a:lvl8pPr>
            <a:lvl9pPr lvl="8" rtl="0">
              <a:spcBef>
                <a:spcPts val="0"/>
              </a:spcBef>
              <a:spcAft>
                <a:spcPts val="0"/>
              </a:spcAft>
              <a:buClr>
                <a:srgbClr val="2E3D49"/>
              </a:buClr>
              <a:buSzPts val="2800"/>
              <a:buNone/>
              <a:defRPr>
                <a:solidFill>
                  <a:srgbClr val="2E3D49"/>
                </a:solidFill>
              </a:defRPr>
            </a:lvl9pPr>
          </a:lstStyle>
          <a:p>
            <a:endParaRPr/>
          </a:p>
        </p:txBody>
      </p:sp>
      <p:sp>
        <p:nvSpPr>
          <p:cNvPr id="55" name="Google Shape;55;p16"/>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1908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939500" y="724075"/>
            <a:ext cx="38367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1908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2" y="493175"/>
            <a:ext cx="38100" cy="476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slide" Target="slide18.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3400"/>
              <a:t>Crafting a Growth Loop </a:t>
            </a:r>
            <a:endParaRPr sz="3400" b="0"/>
          </a:p>
        </p:txBody>
      </p:sp>
      <p:sp>
        <p:nvSpPr>
          <p:cNvPr id="61" name="Google Shape;61;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Craft Snacks: User Acquisition and Growth Plan </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idx="4294967295"/>
          </p:nvPr>
        </p:nvSpPr>
        <p:spPr>
          <a:xfrm>
            <a:off x="408981" y="81297"/>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The Growth Loop</a:t>
            </a:r>
            <a:endParaRPr sz="3400"/>
          </a:p>
        </p:txBody>
      </p:sp>
      <p:sp>
        <p:nvSpPr>
          <p:cNvPr id="3" name="Google Shape;139;p28"/>
          <p:cNvSpPr txBox="1"/>
          <p:nvPr/>
        </p:nvSpPr>
        <p:spPr>
          <a:xfrm>
            <a:off x="4148941" y="956707"/>
            <a:ext cx="1817100" cy="7848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latin typeface="Open Sans"/>
                <a:ea typeface="Open Sans"/>
                <a:cs typeface="Open Sans"/>
                <a:sym typeface="Open Sans"/>
              </a:rPr>
              <a:t>More visitors sign up for monthly subscription</a:t>
            </a:r>
            <a:endParaRPr sz="1300" dirty="0">
              <a:latin typeface="Open Sans"/>
              <a:ea typeface="Open Sans"/>
              <a:cs typeface="Open Sans"/>
              <a:sym typeface="Open Sans"/>
            </a:endParaRPr>
          </a:p>
        </p:txBody>
      </p:sp>
      <p:sp>
        <p:nvSpPr>
          <p:cNvPr id="4" name="Google Shape;117;p26"/>
          <p:cNvSpPr/>
          <p:nvPr/>
        </p:nvSpPr>
        <p:spPr>
          <a:xfrm rot="830436" flipH="1">
            <a:off x="6215680" y="1386122"/>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9;p28"/>
          <p:cNvSpPr txBox="1"/>
          <p:nvPr/>
        </p:nvSpPr>
        <p:spPr>
          <a:xfrm>
            <a:off x="7241150" y="1979295"/>
            <a:ext cx="1411494" cy="1184909"/>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latin typeface="Open Sans"/>
                <a:ea typeface="Open Sans"/>
                <a:cs typeface="Open Sans"/>
                <a:sym typeface="Open Sans"/>
              </a:rPr>
              <a:t>Users set up preferences and receive their monthly order.</a:t>
            </a:r>
            <a:endParaRPr sz="1300" dirty="0">
              <a:latin typeface="Open Sans"/>
              <a:ea typeface="Open Sans"/>
              <a:cs typeface="Open Sans"/>
              <a:sym typeface="Open Sans"/>
            </a:endParaRPr>
          </a:p>
        </p:txBody>
      </p:sp>
      <p:sp>
        <p:nvSpPr>
          <p:cNvPr id="7" name="Google Shape;139;p28"/>
          <p:cNvSpPr txBox="1"/>
          <p:nvPr/>
        </p:nvSpPr>
        <p:spPr>
          <a:xfrm>
            <a:off x="4151130" y="3643844"/>
            <a:ext cx="1817100" cy="1384964"/>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latin typeface="Open Sans"/>
                <a:ea typeface="Open Sans"/>
                <a:cs typeface="Open Sans"/>
                <a:sym typeface="Open Sans"/>
              </a:rPr>
              <a:t>Users are satisfied with the delivery services and quality and share their experience on the </a:t>
            </a:r>
            <a:r>
              <a:rPr lang="en-US" sz="1300" dirty="0" err="1">
                <a:latin typeface="Open Sans"/>
                <a:ea typeface="Open Sans"/>
                <a:cs typeface="Open Sans"/>
                <a:sym typeface="Open Sans"/>
              </a:rPr>
              <a:t>platfom</a:t>
            </a:r>
            <a:r>
              <a:rPr lang="en-US" sz="1300" dirty="0">
                <a:latin typeface="Open Sans"/>
                <a:ea typeface="Open Sans"/>
                <a:cs typeface="Open Sans"/>
                <a:sym typeface="Open Sans"/>
              </a:rPr>
              <a:t> .</a:t>
            </a:r>
            <a:endParaRPr sz="1300" dirty="0">
              <a:latin typeface="Open Sans"/>
              <a:ea typeface="Open Sans"/>
              <a:cs typeface="Open Sans"/>
              <a:sym typeface="Open Sans"/>
            </a:endParaRPr>
          </a:p>
        </p:txBody>
      </p:sp>
      <p:sp>
        <p:nvSpPr>
          <p:cNvPr id="8" name="Google Shape;139;p28"/>
          <p:cNvSpPr txBox="1"/>
          <p:nvPr/>
        </p:nvSpPr>
        <p:spPr>
          <a:xfrm>
            <a:off x="1635663" y="2083573"/>
            <a:ext cx="1817100" cy="1585019"/>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latin typeface="Open Sans"/>
                <a:ea typeface="Open Sans"/>
                <a:cs typeface="Open Sans"/>
                <a:sym typeface="Open Sans"/>
              </a:rPr>
              <a:t>The users encourage their friends to try our services and More content and trust are created on the site available for visitors to view.</a:t>
            </a:r>
            <a:endParaRPr sz="1300" dirty="0">
              <a:latin typeface="Open Sans"/>
              <a:ea typeface="Open Sans"/>
              <a:cs typeface="Open Sans"/>
              <a:sym typeface="Open Sans"/>
            </a:endParaRPr>
          </a:p>
        </p:txBody>
      </p:sp>
      <p:sp>
        <p:nvSpPr>
          <p:cNvPr id="9" name="Google Shape;117;p26"/>
          <p:cNvSpPr/>
          <p:nvPr/>
        </p:nvSpPr>
        <p:spPr>
          <a:xfrm rot="12941527" flipH="1">
            <a:off x="3500483" y="3890796"/>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7;p26"/>
          <p:cNvSpPr/>
          <p:nvPr/>
        </p:nvSpPr>
        <p:spPr>
          <a:xfrm rot="19259388" flipH="1">
            <a:off x="3344872" y="1444992"/>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7;p26"/>
          <p:cNvSpPr/>
          <p:nvPr/>
        </p:nvSpPr>
        <p:spPr>
          <a:xfrm rot="8984374" flipH="1">
            <a:off x="6556038" y="3712203"/>
            <a:ext cx="816933"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7;p26"/>
          <p:cNvSpPr txBox="1"/>
          <p:nvPr/>
        </p:nvSpPr>
        <p:spPr>
          <a:xfrm>
            <a:off x="408981" y="3915944"/>
            <a:ext cx="2694600" cy="692467"/>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Product Feature:</a:t>
            </a:r>
            <a:r>
              <a:rPr lang="en" sz="1100" dirty="0">
                <a:solidFill>
                  <a:schemeClr val="accent5"/>
                </a:solidFill>
                <a:latin typeface="Open Sans"/>
                <a:ea typeface="Open Sans"/>
                <a:cs typeface="Open Sans"/>
                <a:sym typeface="Open Sans"/>
              </a:rPr>
              <a:t> </a:t>
            </a:r>
            <a:r>
              <a:rPr lang="en" sz="1100" dirty="0">
                <a:solidFill>
                  <a:schemeClr val="tx1"/>
                </a:solidFill>
                <a:latin typeface="Open Sans"/>
                <a:ea typeface="Open Sans"/>
                <a:cs typeface="Open Sans"/>
                <a:sym typeface="Open Sans"/>
              </a:rPr>
              <a:t>enable a feature to share the review on social media platforms with a link to the platform </a:t>
            </a:r>
            <a:endParaRPr sz="1100" dirty="0">
              <a:solidFill>
                <a:schemeClr val="accent5"/>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The Growth Loop: Hypotheses</a:t>
            </a:r>
            <a:endParaRPr sz="3400"/>
          </a:p>
          <a:p>
            <a:pPr marL="0" lvl="0" indent="0" algn="l" rtl="0">
              <a:spcBef>
                <a:spcPts val="0"/>
              </a:spcBef>
              <a:spcAft>
                <a:spcPts val="0"/>
              </a:spcAft>
              <a:buNone/>
            </a:pPr>
            <a:endParaRPr sz="3400"/>
          </a:p>
        </p:txBody>
      </p:sp>
      <p:sp>
        <p:nvSpPr>
          <p:cNvPr id="2" name="Google Shape;139;p28">
            <a:extLst>
              <a:ext uri="{FF2B5EF4-FFF2-40B4-BE49-F238E27FC236}">
                <a16:creationId xmlns:a16="http://schemas.microsoft.com/office/drawing/2014/main" id="{0DBDEEB4-0A22-235D-73A2-E4AE0F32325B}"/>
              </a:ext>
            </a:extLst>
          </p:cNvPr>
          <p:cNvSpPr txBox="1"/>
          <p:nvPr/>
        </p:nvSpPr>
        <p:spPr>
          <a:xfrm>
            <a:off x="4148941" y="956707"/>
            <a:ext cx="1817100" cy="7848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latin typeface="Open Sans"/>
                <a:ea typeface="Open Sans"/>
                <a:cs typeface="Open Sans"/>
                <a:sym typeface="Open Sans"/>
              </a:rPr>
              <a:t>More visitors sign up for monthly subscription</a:t>
            </a:r>
            <a:endParaRPr sz="1300" dirty="0">
              <a:latin typeface="Open Sans"/>
              <a:ea typeface="Open Sans"/>
              <a:cs typeface="Open Sans"/>
              <a:sym typeface="Open Sans"/>
            </a:endParaRPr>
          </a:p>
        </p:txBody>
      </p:sp>
      <p:sp>
        <p:nvSpPr>
          <p:cNvPr id="3" name="Google Shape;117;p26">
            <a:extLst>
              <a:ext uri="{FF2B5EF4-FFF2-40B4-BE49-F238E27FC236}">
                <a16:creationId xmlns:a16="http://schemas.microsoft.com/office/drawing/2014/main" id="{F119B85A-42D4-7B26-A9BB-34DD33451A34}"/>
              </a:ext>
            </a:extLst>
          </p:cNvPr>
          <p:cNvSpPr/>
          <p:nvPr/>
        </p:nvSpPr>
        <p:spPr>
          <a:xfrm rot="830436" flipH="1">
            <a:off x="6496594" y="1593835"/>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9;p28">
            <a:extLst>
              <a:ext uri="{FF2B5EF4-FFF2-40B4-BE49-F238E27FC236}">
                <a16:creationId xmlns:a16="http://schemas.microsoft.com/office/drawing/2014/main" id="{3A394EF9-24EB-9D68-3A31-7C4DB903C9E7}"/>
              </a:ext>
            </a:extLst>
          </p:cNvPr>
          <p:cNvSpPr txBox="1"/>
          <p:nvPr/>
        </p:nvSpPr>
        <p:spPr>
          <a:xfrm>
            <a:off x="7265534" y="2083573"/>
            <a:ext cx="1411494" cy="1384964"/>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latin typeface="Open Sans"/>
                <a:ea typeface="Open Sans"/>
                <a:cs typeface="Open Sans"/>
                <a:sym typeface="Open Sans"/>
              </a:rPr>
              <a:t>Users set up their favorite boxes and receive their monthly orders.</a:t>
            </a:r>
            <a:endParaRPr sz="1300" dirty="0">
              <a:latin typeface="Open Sans"/>
              <a:ea typeface="Open Sans"/>
              <a:cs typeface="Open Sans"/>
              <a:sym typeface="Open Sans"/>
            </a:endParaRPr>
          </a:p>
        </p:txBody>
      </p:sp>
      <p:sp>
        <p:nvSpPr>
          <p:cNvPr id="5" name="Google Shape;139;p28">
            <a:extLst>
              <a:ext uri="{FF2B5EF4-FFF2-40B4-BE49-F238E27FC236}">
                <a16:creationId xmlns:a16="http://schemas.microsoft.com/office/drawing/2014/main" id="{24D0C026-58EF-B1C9-4DDF-D05F88AA3B36}"/>
              </a:ext>
            </a:extLst>
          </p:cNvPr>
          <p:cNvSpPr txBox="1"/>
          <p:nvPr/>
        </p:nvSpPr>
        <p:spPr>
          <a:xfrm>
            <a:off x="4572000" y="3585312"/>
            <a:ext cx="1817100" cy="1384964"/>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latin typeface="Open Sans"/>
                <a:ea typeface="Open Sans"/>
                <a:cs typeface="Open Sans"/>
                <a:sym typeface="Open Sans"/>
              </a:rPr>
              <a:t>Users are satisfied with the delivery services and quality and share their experience on the </a:t>
            </a:r>
            <a:r>
              <a:rPr lang="en-US" sz="1300" dirty="0" err="1">
                <a:latin typeface="Open Sans"/>
                <a:ea typeface="Open Sans"/>
                <a:cs typeface="Open Sans"/>
                <a:sym typeface="Open Sans"/>
              </a:rPr>
              <a:t>platfom</a:t>
            </a:r>
            <a:r>
              <a:rPr lang="en-US" sz="1300" dirty="0">
                <a:latin typeface="Open Sans"/>
                <a:ea typeface="Open Sans"/>
                <a:cs typeface="Open Sans"/>
                <a:sym typeface="Open Sans"/>
              </a:rPr>
              <a:t>.</a:t>
            </a:r>
            <a:endParaRPr sz="1300" dirty="0">
              <a:latin typeface="Open Sans"/>
              <a:ea typeface="Open Sans"/>
              <a:cs typeface="Open Sans"/>
              <a:sym typeface="Open Sans"/>
            </a:endParaRPr>
          </a:p>
        </p:txBody>
      </p:sp>
      <p:sp>
        <p:nvSpPr>
          <p:cNvPr id="6" name="Google Shape;139;p28">
            <a:extLst>
              <a:ext uri="{FF2B5EF4-FFF2-40B4-BE49-F238E27FC236}">
                <a16:creationId xmlns:a16="http://schemas.microsoft.com/office/drawing/2014/main" id="{1D118912-FFF1-518B-4F0C-C35CBAD4A68E}"/>
              </a:ext>
            </a:extLst>
          </p:cNvPr>
          <p:cNvSpPr txBox="1"/>
          <p:nvPr/>
        </p:nvSpPr>
        <p:spPr>
          <a:xfrm>
            <a:off x="1732407" y="2490300"/>
            <a:ext cx="1817101" cy="1369575"/>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latin typeface="Open Sans"/>
                <a:ea typeface="Open Sans"/>
                <a:cs typeface="Open Sans"/>
                <a:sym typeface="Open Sans"/>
              </a:rPr>
              <a:t>The users encourage their friends to try our services and More content and trust are created on the site available for visitors to view.</a:t>
            </a:r>
            <a:endParaRPr sz="1100" dirty="0">
              <a:latin typeface="Open Sans"/>
              <a:ea typeface="Open Sans"/>
              <a:cs typeface="Open Sans"/>
              <a:sym typeface="Open Sans"/>
            </a:endParaRPr>
          </a:p>
        </p:txBody>
      </p:sp>
      <p:sp>
        <p:nvSpPr>
          <p:cNvPr id="7" name="Google Shape;117;p26">
            <a:extLst>
              <a:ext uri="{FF2B5EF4-FFF2-40B4-BE49-F238E27FC236}">
                <a16:creationId xmlns:a16="http://schemas.microsoft.com/office/drawing/2014/main" id="{95B90B41-21AB-412B-FA42-4D6A4330394D}"/>
              </a:ext>
            </a:extLst>
          </p:cNvPr>
          <p:cNvSpPr/>
          <p:nvPr/>
        </p:nvSpPr>
        <p:spPr>
          <a:xfrm rot="12941527" flipH="1">
            <a:off x="3849191" y="3895016"/>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7;p26">
            <a:extLst>
              <a:ext uri="{FF2B5EF4-FFF2-40B4-BE49-F238E27FC236}">
                <a16:creationId xmlns:a16="http://schemas.microsoft.com/office/drawing/2014/main" id="{CCC1B63C-F051-82C0-5454-ABEF1F110135}"/>
              </a:ext>
            </a:extLst>
          </p:cNvPr>
          <p:cNvSpPr/>
          <p:nvPr/>
        </p:nvSpPr>
        <p:spPr>
          <a:xfrm rot="19259388" flipH="1">
            <a:off x="3636421" y="1692344"/>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p26">
            <a:extLst>
              <a:ext uri="{FF2B5EF4-FFF2-40B4-BE49-F238E27FC236}">
                <a16:creationId xmlns:a16="http://schemas.microsoft.com/office/drawing/2014/main" id="{7CB1B9F3-3801-01D4-31B3-7A7B4CE77C54}"/>
              </a:ext>
            </a:extLst>
          </p:cNvPr>
          <p:cNvSpPr/>
          <p:nvPr/>
        </p:nvSpPr>
        <p:spPr>
          <a:xfrm rot="8984374" flipH="1">
            <a:off x="6490955" y="3393252"/>
            <a:ext cx="816933"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p28">
            <a:extLst>
              <a:ext uri="{FF2B5EF4-FFF2-40B4-BE49-F238E27FC236}">
                <a16:creationId xmlns:a16="http://schemas.microsoft.com/office/drawing/2014/main" id="{F962E01B-A31C-98AD-E493-A3E537479255}"/>
              </a:ext>
            </a:extLst>
          </p:cNvPr>
          <p:cNvSpPr txBox="1"/>
          <p:nvPr/>
        </p:nvSpPr>
        <p:spPr>
          <a:xfrm>
            <a:off x="429210" y="935464"/>
            <a:ext cx="2694600" cy="1538853"/>
          </a:xfrm>
          <a:prstGeom prst="rect">
            <a:avLst/>
          </a:prstGeom>
          <a:solidFill>
            <a:srgbClr val="CFE2F3"/>
          </a:solidFill>
          <a:ln>
            <a:noFill/>
          </a:ln>
        </p:spPr>
        <p:txBody>
          <a:bodyPr spcFirstLastPara="1" wrap="square" lIns="91425" tIns="91425" rIns="91425" bIns="91425" anchor="t" anchorCtr="0">
            <a:spAutoFit/>
          </a:bodyPr>
          <a:lstStyle/>
          <a:p>
            <a:pPr>
              <a:buClr>
                <a:schemeClr val="dk1"/>
              </a:buClr>
              <a:buSzPts val="1100"/>
            </a:pPr>
            <a:r>
              <a:rPr lang="en" sz="1100" b="1" dirty="0">
                <a:solidFill>
                  <a:schemeClr val="dk1"/>
                </a:solidFill>
                <a:latin typeface="Open Sans"/>
                <a:ea typeface="Open Sans"/>
                <a:cs typeface="Open Sans"/>
                <a:sym typeface="Open Sans"/>
              </a:rPr>
              <a:t>Primary Hypothesis</a:t>
            </a:r>
            <a:r>
              <a:rPr lang="en" sz="1100" b="1" dirty="0">
                <a:solidFill>
                  <a:schemeClr val="accent5"/>
                </a:solidFill>
                <a:latin typeface="Open Sans"/>
                <a:ea typeface="Open Sans"/>
                <a:cs typeface="Open Sans"/>
                <a:sym typeface="Open Sans"/>
              </a:rPr>
              <a:t>: </a:t>
            </a:r>
            <a:r>
              <a:rPr lang="en-US" sz="1100" i="1" dirty="0">
                <a:solidFill>
                  <a:schemeClr val="tx1"/>
                </a:solidFill>
                <a:latin typeface="Calibri" panose="020F0502020204030204" pitchFamily="34" charset="0"/>
                <a:cs typeface="Calibri" panose="020F0502020204030204" pitchFamily="34" charset="0"/>
              </a:rPr>
              <a:t>By capturing and sharing the user’s “ ratings and reviews with their friends on social media, we can create a more transparent and trustworthy delivery service that can help remove the sense of uncertainty of visitors and attract more of them for subscribing.</a:t>
            </a:r>
            <a:endParaRPr lang="en-US" sz="1300" dirty="0">
              <a:solidFill>
                <a:schemeClr val="tx1"/>
              </a:solidFill>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endParaRPr sz="1100" b="1" dirty="0">
              <a:solidFill>
                <a:schemeClr val="dk1"/>
              </a:solidFill>
              <a:latin typeface="Open Sans"/>
              <a:ea typeface="Open Sans"/>
              <a:cs typeface="Open Sans"/>
              <a:sym typeface="Open Sans"/>
            </a:endParaRPr>
          </a:p>
        </p:txBody>
      </p:sp>
      <p:sp>
        <p:nvSpPr>
          <p:cNvPr id="12" name="Google Shape;152;p28">
            <a:extLst>
              <a:ext uri="{FF2B5EF4-FFF2-40B4-BE49-F238E27FC236}">
                <a16:creationId xmlns:a16="http://schemas.microsoft.com/office/drawing/2014/main" id="{A72F86A4-CD58-22FB-D772-2D54ACA8327A}"/>
              </a:ext>
            </a:extLst>
          </p:cNvPr>
          <p:cNvSpPr txBox="1"/>
          <p:nvPr/>
        </p:nvSpPr>
        <p:spPr>
          <a:xfrm>
            <a:off x="1013010" y="3984762"/>
            <a:ext cx="1527000" cy="1031021"/>
          </a:xfrm>
          <a:prstGeom prst="rect">
            <a:avLst/>
          </a:prstGeom>
          <a:solidFill>
            <a:srgbClr val="CFE2F3"/>
          </a:solidFill>
          <a:ln>
            <a:noFill/>
          </a:ln>
        </p:spPr>
        <p:txBody>
          <a:bodyPr spcFirstLastPara="1" wrap="square" lIns="91425" tIns="91425" rIns="91425" bIns="91425" anchor="t" anchorCtr="0">
            <a:spAutoFit/>
          </a:bodyPr>
          <a:lstStyle/>
          <a:p>
            <a:pPr>
              <a:buClr>
                <a:schemeClr val="dk1"/>
              </a:buClr>
              <a:buSzPts val="1100"/>
            </a:pPr>
            <a:r>
              <a:rPr lang="en" sz="1100" dirty="0">
                <a:solidFill>
                  <a:schemeClr val="dk1"/>
                </a:solidFill>
                <a:latin typeface="Open Sans"/>
                <a:ea typeface="Open Sans"/>
                <a:cs typeface="Open Sans"/>
                <a:sym typeface="Open Sans"/>
              </a:rPr>
              <a:t>Hypothesis 1 : </a:t>
            </a:r>
            <a:r>
              <a:rPr lang="en-US" sz="1100" i="1" dirty="0">
                <a:solidFill>
                  <a:schemeClr val="tx1"/>
                </a:solidFill>
                <a:latin typeface="Calibri" panose="020F0502020204030204" pitchFamily="34" charset="0"/>
                <a:cs typeface="Calibri" panose="020F0502020204030204" pitchFamily="34" charset="0"/>
              </a:rPr>
              <a:t>Users are willing to share their reviews on social media with their friends.</a:t>
            </a:r>
            <a:endParaRPr lang="en-US" sz="1300" dirty="0"/>
          </a:p>
        </p:txBody>
      </p:sp>
      <p:sp>
        <p:nvSpPr>
          <p:cNvPr id="13" name="Google Shape;152;p28">
            <a:extLst>
              <a:ext uri="{FF2B5EF4-FFF2-40B4-BE49-F238E27FC236}">
                <a16:creationId xmlns:a16="http://schemas.microsoft.com/office/drawing/2014/main" id="{A8459366-2F2D-6A93-5605-11E91A9C4270}"/>
              </a:ext>
            </a:extLst>
          </p:cNvPr>
          <p:cNvSpPr txBox="1"/>
          <p:nvPr/>
        </p:nvSpPr>
        <p:spPr>
          <a:xfrm>
            <a:off x="7150028" y="3769967"/>
            <a:ext cx="1527000" cy="1369575"/>
          </a:xfrm>
          <a:prstGeom prst="rect">
            <a:avLst/>
          </a:prstGeom>
          <a:solidFill>
            <a:srgbClr val="CFE2F3"/>
          </a:solidFill>
          <a:ln>
            <a:noFill/>
          </a:ln>
        </p:spPr>
        <p:txBody>
          <a:bodyPr spcFirstLastPara="1" wrap="square" lIns="91425" tIns="91425" rIns="91425" bIns="91425" anchor="t" anchorCtr="0">
            <a:spAutoFit/>
          </a:bodyPr>
          <a:lstStyle/>
          <a:p>
            <a:pPr>
              <a:buClr>
                <a:schemeClr val="dk1"/>
              </a:buClr>
              <a:buSzPts val="1100"/>
            </a:pPr>
            <a:r>
              <a:rPr lang="en" sz="1100" dirty="0">
                <a:solidFill>
                  <a:schemeClr val="dk1"/>
                </a:solidFill>
                <a:latin typeface="Open Sans"/>
                <a:ea typeface="Open Sans"/>
                <a:cs typeface="Open Sans"/>
                <a:sym typeface="Open Sans"/>
              </a:rPr>
              <a:t>Hypothesis 2:</a:t>
            </a:r>
            <a:r>
              <a:rPr lang="en" sz="1100" i="1" dirty="0">
                <a:solidFill>
                  <a:schemeClr val="tx1"/>
                </a:solidFill>
                <a:latin typeface="Calibri" panose="020F0502020204030204" pitchFamily="34" charset="0"/>
                <a:cs typeface="Calibri" panose="020F0502020204030204" pitchFamily="34" charset="0"/>
              </a:rPr>
              <a:t>Users experience good delivery service and are satisfied with the snacks box and are willing to leave a review on the platform.</a:t>
            </a:r>
          </a:p>
        </p:txBody>
      </p:sp>
      <p:sp>
        <p:nvSpPr>
          <p:cNvPr id="14" name="Google Shape;152;p28">
            <a:extLst>
              <a:ext uri="{FF2B5EF4-FFF2-40B4-BE49-F238E27FC236}">
                <a16:creationId xmlns:a16="http://schemas.microsoft.com/office/drawing/2014/main" id="{1C0639C9-45E8-7C66-7958-91E1E7A6ECEC}"/>
              </a:ext>
            </a:extLst>
          </p:cNvPr>
          <p:cNvSpPr txBox="1"/>
          <p:nvPr/>
        </p:nvSpPr>
        <p:spPr>
          <a:xfrm>
            <a:off x="6991172" y="829361"/>
            <a:ext cx="1527000" cy="1200298"/>
          </a:xfrm>
          <a:prstGeom prst="rect">
            <a:avLst/>
          </a:prstGeom>
          <a:solidFill>
            <a:srgbClr val="CFE2F3"/>
          </a:solidFill>
          <a:ln>
            <a:noFill/>
          </a:ln>
        </p:spPr>
        <p:txBody>
          <a:bodyPr spcFirstLastPara="1" wrap="square" lIns="91425" tIns="91425" rIns="91425" bIns="91425" anchor="t" anchorCtr="0">
            <a:spAutoFit/>
          </a:bodyPr>
          <a:lstStyle/>
          <a:p>
            <a:pPr>
              <a:buClr>
                <a:schemeClr val="dk1"/>
              </a:buClr>
              <a:buSzPts val="1100"/>
            </a:pPr>
            <a:r>
              <a:rPr lang="en" sz="1100" dirty="0">
                <a:solidFill>
                  <a:schemeClr val="dk1"/>
                </a:solidFill>
                <a:latin typeface="Open Sans"/>
                <a:ea typeface="Open Sans"/>
                <a:cs typeface="Open Sans"/>
                <a:sym typeface="Open Sans"/>
              </a:rPr>
              <a:t>Hypothesis 1</a:t>
            </a:r>
            <a:r>
              <a:rPr lang="en" sz="1100" dirty="0">
                <a:solidFill>
                  <a:schemeClr val="accent5"/>
                </a:solidFill>
                <a:latin typeface="Open Sans"/>
                <a:ea typeface="Open Sans"/>
                <a:cs typeface="Open Sans"/>
                <a:sym typeface="Open Sans"/>
              </a:rPr>
              <a:t>: </a:t>
            </a:r>
            <a:r>
              <a:rPr lang="en-US" sz="1100" i="1" dirty="0">
                <a:solidFill>
                  <a:schemeClr val="tx1"/>
                </a:solidFill>
                <a:latin typeface="Calibri" panose="020F0502020204030204" pitchFamily="34" charset="0"/>
                <a:cs typeface="Calibri" panose="020F0502020204030204" pitchFamily="34" charset="0"/>
              </a:rPr>
              <a:t>User browses the offered snacks box and sets up the favorite ox for delivery </a:t>
            </a:r>
            <a:endParaRPr lang="en-US" sz="1300" dirty="0">
              <a:solidFill>
                <a:schemeClr val="tx1"/>
              </a:solidFill>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endParaRPr sz="1100" dirty="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Growth Hypotheses </a:t>
            </a:r>
            <a:endParaRPr sz="3400"/>
          </a:p>
        </p:txBody>
      </p:sp>
      <p:sp>
        <p:nvSpPr>
          <p:cNvPr id="164" name="Google Shape;164;p30"/>
          <p:cNvSpPr txBox="1">
            <a:spLocks noGrp="1"/>
          </p:cNvSpPr>
          <p:nvPr>
            <p:ph type="body" idx="4294967295"/>
          </p:nvPr>
        </p:nvSpPr>
        <p:spPr>
          <a:xfrm>
            <a:off x="953925" y="1237175"/>
            <a:ext cx="7158900" cy="325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dirty="0">
                <a:solidFill>
                  <a:schemeClr val="tx1"/>
                </a:solidFill>
                <a:latin typeface="Calibri" panose="020F0502020204030204" pitchFamily="34" charset="0"/>
                <a:cs typeface="Calibri" panose="020F0502020204030204" pitchFamily="34" charset="0"/>
              </a:rPr>
              <a:t>Primary Hypothesis </a:t>
            </a:r>
            <a:endParaRPr sz="1300" b="1"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1600"/>
              </a:spcBef>
              <a:spcAft>
                <a:spcPts val="0"/>
              </a:spcAft>
              <a:buSzPts val="1300"/>
              <a:buChar char="●"/>
            </a:pPr>
            <a:r>
              <a:rPr lang="en" sz="1100" i="1" dirty="0">
                <a:solidFill>
                  <a:schemeClr val="tx1"/>
                </a:solidFill>
                <a:latin typeface="Calibri" panose="020F0502020204030204" pitchFamily="34" charset="0"/>
                <a:cs typeface="Calibri" panose="020F0502020204030204" pitchFamily="34" charset="0"/>
              </a:rPr>
              <a:t>By capturing and sharing the user’s “ ratings and reviews with their friends on social media, we can create </a:t>
            </a:r>
            <a:r>
              <a:rPr lang="en-US" sz="1100" i="1" dirty="0">
                <a:solidFill>
                  <a:schemeClr val="tx1"/>
                </a:solidFill>
                <a:latin typeface="Calibri" panose="020F0502020204030204" pitchFamily="34" charset="0"/>
                <a:cs typeface="Calibri" panose="020F0502020204030204" pitchFamily="34" charset="0"/>
              </a:rPr>
              <a:t>a more transparent and trustworthy delivery service</a:t>
            </a:r>
            <a:r>
              <a:rPr lang="en" sz="1100" i="1" dirty="0">
                <a:solidFill>
                  <a:schemeClr val="tx1"/>
                </a:solidFill>
                <a:latin typeface="Calibri" panose="020F0502020204030204" pitchFamily="34" charset="0"/>
                <a:cs typeface="Calibri" panose="020F0502020204030204" pitchFamily="34" charset="0"/>
              </a:rPr>
              <a:t> that can help remove the sense of uncertainty of visitors and attract more of them for subscribing.</a:t>
            </a:r>
            <a:endParaRPr sz="1300"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1600"/>
              </a:spcBef>
              <a:spcAft>
                <a:spcPts val="0"/>
              </a:spcAft>
              <a:buClr>
                <a:schemeClr val="dk1"/>
              </a:buClr>
              <a:buSzPts val="1100"/>
              <a:buFont typeface="Arial"/>
              <a:buNone/>
            </a:pPr>
            <a:r>
              <a:rPr lang="en" sz="1300" b="1" dirty="0"/>
              <a:t>Secondary Hypotheses</a:t>
            </a:r>
            <a:endParaRPr sz="1300" b="1" dirty="0"/>
          </a:p>
          <a:p>
            <a:pPr marL="457200" lvl="0" indent="-311150" algn="l" rtl="0">
              <a:lnSpc>
                <a:spcPct val="115000"/>
              </a:lnSpc>
              <a:spcBef>
                <a:spcPts val="0"/>
              </a:spcBef>
              <a:spcAft>
                <a:spcPts val="0"/>
              </a:spcAft>
              <a:buSzPts val="1300"/>
              <a:buAutoNum type="alphaUcPeriod"/>
            </a:pPr>
            <a:r>
              <a:rPr lang="en" sz="1100" i="1" dirty="0">
                <a:solidFill>
                  <a:schemeClr val="tx1"/>
                </a:solidFill>
                <a:latin typeface="Calibri" panose="020F0502020204030204" pitchFamily="34" charset="0"/>
                <a:cs typeface="Calibri" panose="020F0502020204030204" pitchFamily="34" charset="0"/>
              </a:rPr>
              <a:t>User browses the offered snacks box and sets up the favorite ox for delivery </a:t>
            </a:r>
            <a:endParaRPr sz="1300"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AutoNum type="alphaUcPeriod"/>
            </a:pPr>
            <a:r>
              <a:rPr lang="en" sz="1100" i="1" dirty="0">
                <a:solidFill>
                  <a:schemeClr val="tx1"/>
                </a:solidFill>
                <a:latin typeface="Calibri" panose="020F0502020204030204" pitchFamily="34" charset="0"/>
                <a:cs typeface="Calibri" panose="020F0502020204030204" pitchFamily="34" charset="0"/>
              </a:rPr>
              <a:t> Users experience good delivery service and are satisfied with the snacks box and willing to leave a review in the platform.</a:t>
            </a:r>
          </a:p>
          <a:p>
            <a:pPr marL="457200" lvl="0" indent="-311150" algn="l" rtl="0">
              <a:lnSpc>
                <a:spcPct val="115000"/>
              </a:lnSpc>
              <a:spcBef>
                <a:spcPts val="0"/>
              </a:spcBef>
              <a:spcAft>
                <a:spcPts val="0"/>
              </a:spcAft>
              <a:buSzPts val="1300"/>
              <a:buAutoNum type="alphaUcPeriod"/>
            </a:pPr>
            <a:r>
              <a:rPr lang="en-US" sz="1100" i="1" dirty="0">
                <a:solidFill>
                  <a:schemeClr val="tx1"/>
                </a:solidFill>
                <a:latin typeface="Calibri" panose="020F0502020204030204" pitchFamily="34" charset="0"/>
                <a:cs typeface="Calibri" panose="020F0502020204030204" pitchFamily="34" charset="0"/>
              </a:rPr>
              <a:t>Users are willing to share their review on social media with their friends .</a:t>
            </a:r>
            <a:endParaRPr sz="1300" dirty="0"/>
          </a:p>
          <a:p>
            <a:pPr marL="0" lvl="0" indent="0" algn="l" rtl="0">
              <a:lnSpc>
                <a:spcPct val="115000"/>
              </a:lnSpc>
              <a:spcBef>
                <a:spcPts val="1600"/>
              </a:spcBef>
              <a:spcAft>
                <a:spcPts val="0"/>
              </a:spcAft>
              <a:buNone/>
            </a:pPr>
            <a:r>
              <a:rPr lang="en" sz="1300" dirty="0"/>
              <a:t> </a:t>
            </a:r>
            <a:endParaRPr sz="1300"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b="1" dirty="0"/>
          </a:p>
          <a:p>
            <a:pPr marL="0" lvl="0" indent="0" algn="l" rtl="0">
              <a:lnSpc>
                <a:spcPct val="115000"/>
              </a:lnSpc>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idx="4294967295"/>
          </p:nvPr>
        </p:nvSpPr>
        <p:spPr>
          <a:xfrm>
            <a:off x="1472700" y="2403500"/>
            <a:ext cx="6198600" cy="572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400"/>
              <a:t>Validating the Path to Growth</a:t>
            </a:r>
            <a:endParaRPr sz="3400"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A/B Testing: Goal and Metric</a:t>
            </a:r>
            <a:endParaRPr sz="3400"/>
          </a:p>
        </p:txBody>
      </p:sp>
      <p:sp>
        <p:nvSpPr>
          <p:cNvPr id="175" name="Google Shape;175;p32"/>
          <p:cNvSpPr txBox="1">
            <a:spLocks noGrp="1"/>
          </p:cNvSpPr>
          <p:nvPr>
            <p:ph type="body" idx="4294967295"/>
          </p:nvPr>
        </p:nvSpPr>
        <p:spPr>
          <a:xfrm>
            <a:off x="1048800" y="1142325"/>
            <a:ext cx="7060200" cy="3256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b="1" dirty="0">
                <a:latin typeface="Calibri" panose="020F0502020204030204" pitchFamily="34" charset="0"/>
                <a:cs typeface="Calibri" panose="020F0502020204030204" pitchFamily="34" charset="0"/>
              </a:rPr>
              <a:t>Primary </a:t>
            </a:r>
            <a:endParaRPr sz="1300" b="1" dirty="0">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100" i="1" dirty="0">
                <a:solidFill>
                  <a:schemeClr val="tx1"/>
                </a:solidFill>
                <a:latin typeface="Calibri" panose="020F0502020204030204" pitchFamily="34" charset="0"/>
                <a:cs typeface="Calibri" panose="020F0502020204030204" pitchFamily="34" charset="0"/>
              </a:rPr>
              <a:t>Does allowing subscribers to leave reviews on the website and share them on social media lead to a more trustworthy that removes uncertainty for visitors, which leads to more subscribers?</a:t>
            </a:r>
            <a:endParaRPr sz="1300" i="1" dirty="0">
              <a:solidFill>
                <a:schemeClr val="tx1"/>
              </a:solidFill>
              <a:latin typeface="Calibri" panose="020F0502020204030204" pitchFamily="34" charset="0"/>
              <a:cs typeface="Calibri" panose="020F0502020204030204" pitchFamily="34" charset="0"/>
            </a:endParaRPr>
          </a:p>
          <a:p>
            <a:pPr marL="1371600" lvl="2" indent="-311150" algn="l" rtl="0">
              <a:lnSpc>
                <a:spcPct val="115000"/>
              </a:lnSpc>
              <a:spcBef>
                <a:spcPts val="0"/>
              </a:spcBef>
              <a:spcAft>
                <a:spcPts val="0"/>
              </a:spcAft>
              <a:buSzPts val="1300"/>
              <a:buChar char="■"/>
            </a:pPr>
            <a:r>
              <a:rPr lang="en" sz="1300" i="1" dirty="0">
                <a:solidFill>
                  <a:schemeClr val="tx1"/>
                </a:solidFill>
                <a:latin typeface="Calibri" panose="020F0502020204030204" pitchFamily="34" charset="0"/>
                <a:cs typeface="Calibri" panose="020F0502020204030204" pitchFamily="34" charset="0"/>
              </a:rPr>
              <a:t>Metric: </a:t>
            </a:r>
            <a:r>
              <a:rPr lang="en" sz="1100" i="1" dirty="0">
                <a:solidFill>
                  <a:schemeClr val="tx1"/>
                </a:solidFill>
                <a:latin typeface="Calibri" panose="020F0502020204030204" pitchFamily="34" charset="0"/>
                <a:cs typeface="Calibri" panose="020F0502020204030204" pitchFamily="34" charset="0"/>
              </a:rPr>
              <a:t>New Monthly Subscribed users.</a:t>
            </a:r>
            <a:endParaRPr sz="1300" b="1" i="1"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r>
              <a:rPr lang="en" sz="1300" dirty="0">
                <a:latin typeface="Calibri" panose="020F0502020204030204" pitchFamily="34" charset="0"/>
                <a:cs typeface="Calibri" panose="020F0502020204030204" pitchFamily="34" charset="0"/>
              </a:rPr>
              <a:t>*</a:t>
            </a:r>
            <a:r>
              <a:rPr lang="en" sz="1300" b="1" dirty="0">
                <a:latin typeface="Calibri" panose="020F0502020204030204" pitchFamily="34" charset="0"/>
                <a:cs typeface="Calibri" panose="020F0502020204030204" pitchFamily="34" charset="0"/>
              </a:rPr>
              <a:t>Secondary  </a:t>
            </a:r>
            <a:endParaRPr sz="1300" b="1" dirty="0">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100" i="1" dirty="0">
                <a:solidFill>
                  <a:schemeClr val="tx1"/>
                </a:solidFill>
                <a:latin typeface="Calibri" panose="020F0502020204030204" pitchFamily="34" charset="0"/>
                <a:cs typeface="Calibri" panose="020F0502020204030204" pitchFamily="34" charset="0"/>
              </a:rPr>
              <a:t>Does allowing users to leave reviews of the snack box after </a:t>
            </a:r>
            <a:r>
              <a:rPr lang="en-US" sz="1100" i="1" dirty="0">
                <a:solidFill>
                  <a:schemeClr val="tx1"/>
                </a:solidFill>
                <a:latin typeface="Calibri" panose="020F0502020204030204" pitchFamily="34" charset="0"/>
                <a:cs typeface="Calibri" panose="020F0502020204030204" pitchFamily="34" charset="0"/>
              </a:rPr>
              <a:t>receiving</a:t>
            </a:r>
            <a:r>
              <a:rPr lang="en" sz="1100" i="1" dirty="0">
                <a:solidFill>
                  <a:schemeClr val="tx1"/>
                </a:solidFill>
                <a:latin typeface="Calibri" panose="020F0502020204030204" pitchFamily="34" charset="0"/>
                <a:cs typeface="Calibri" panose="020F0502020204030204" pitchFamily="34" charset="0"/>
              </a:rPr>
              <a:t> the order lead to encouraging users to leave a positive experience?</a:t>
            </a:r>
            <a:endParaRPr sz="1300" dirty="0">
              <a:solidFill>
                <a:schemeClr val="tx1"/>
              </a:solidFill>
              <a:latin typeface="Calibri" panose="020F0502020204030204" pitchFamily="34" charset="0"/>
              <a:cs typeface="Calibri" panose="020F0502020204030204" pitchFamily="34" charset="0"/>
            </a:endParaRPr>
          </a:p>
          <a:p>
            <a:pPr marL="1371600" lvl="2" indent="-311150" algn="l" rtl="0">
              <a:lnSpc>
                <a:spcPct val="115000"/>
              </a:lnSpc>
              <a:spcBef>
                <a:spcPts val="0"/>
              </a:spcBef>
              <a:spcAft>
                <a:spcPts val="0"/>
              </a:spcAft>
              <a:buSzPts val="1300"/>
              <a:buChar char="■"/>
            </a:pPr>
            <a:r>
              <a:rPr lang="en" sz="1300" dirty="0">
                <a:solidFill>
                  <a:schemeClr val="tx1"/>
                </a:solidFill>
                <a:latin typeface="Calibri" panose="020F0502020204030204" pitchFamily="34" charset="0"/>
                <a:cs typeface="Calibri" panose="020F0502020204030204" pitchFamily="34" charset="0"/>
              </a:rPr>
              <a:t>Metric:  Monthly </a:t>
            </a:r>
            <a:r>
              <a:rPr lang="en" sz="1100" i="1" dirty="0">
                <a:solidFill>
                  <a:schemeClr val="tx1"/>
                </a:solidFill>
                <a:latin typeface="Calibri" panose="020F0502020204030204" pitchFamily="34" charset="0"/>
                <a:cs typeface="Calibri" panose="020F0502020204030204" pitchFamily="34" charset="0"/>
              </a:rPr>
              <a:t># of reviews </a:t>
            </a:r>
          </a:p>
          <a:p>
            <a:pPr marL="1371600" lvl="2" indent="-311150" algn="l" rtl="0">
              <a:lnSpc>
                <a:spcPct val="115000"/>
              </a:lnSpc>
              <a:spcBef>
                <a:spcPts val="0"/>
              </a:spcBef>
              <a:spcAft>
                <a:spcPts val="0"/>
              </a:spcAft>
              <a:buSzPts val="1300"/>
              <a:buChar char="■"/>
            </a:pPr>
            <a:r>
              <a:rPr lang="en" sz="1300" dirty="0">
                <a:solidFill>
                  <a:schemeClr val="tx1"/>
                </a:solidFill>
                <a:latin typeface="Calibri" panose="020F0502020204030204" pitchFamily="34" charset="0"/>
                <a:cs typeface="Calibri" panose="020F0502020204030204" pitchFamily="34" charset="0"/>
              </a:rPr>
              <a:t>Rationale:</a:t>
            </a:r>
            <a:r>
              <a:rPr lang="en" sz="1100" i="1" dirty="0">
                <a:solidFill>
                  <a:schemeClr val="tx1"/>
                </a:solidFill>
                <a:latin typeface="Calibri" panose="020F0502020204030204" pitchFamily="34" charset="0"/>
                <a:cs typeface="Calibri" panose="020F0502020204030204" pitchFamily="34" charset="0"/>
              </a:rPr>
              <a:t> (Optional )To fill in if the metric is not already mentioned in the prompt </a:t>
            </a:r>
            <a:endParaRPr sz="1300" dirty="0">
              <a:solidFill>
                <a:schemeClr val="tx1"/>
              </a:solidFill>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100" i="1" dirty="0">
                <a:solidFill>
                  <a:schemeClr val="tx1"/>
                </a:solidFill>
                <a:latin typeface="Calibri" panose="020F0502020204030204" pitchFamily="34" charset="0"/>
                <a:cs typeface="Calibri" panose="020F0502020204030204" pitchFamily="34" charset="0"/>
              </a:rPr>
              <a:t> Does </a:t>
            </a:r>
            <a:r>
              <a:rPr lang="en-US" sz="1100" i="1" dirty="0">
                <a:solidFill>
                  <a:schemeClr val="tx1"/>
                </a:solidFill>
                <a:latin typeface="Calibri" panose="020F0502020204030204" pitchFamily="34" charset="0"/>
                <a:cs typeface="Calibri" panose="020F0502020204030204" pitchFamily="34" charset="0"/>
              </a:rPr>
              <a:t>enabling the feature of sharing reviews on social media platforms encourage users to share their experience with their friends?  </a:t>
            </a:r>
            <a:endParaRPr sz="1300" dirty="0">
              <a:solidFill>
                <a:schemeClr val="tx1"/>
              </a:solidFill>
              <a:latin typeface="Calibri" panose="020F0502020204030204" pitchFamily="34" charset="0"/>
              <a:cs typeface="Calibri" panose="020F0502020204030204" pitchFamily="34" charset="0"/>
            </a:endParaRPr>
          </a:p>
          <a:p>
            <a:pPr marL="1371600" lvl="2" indent="-311150" algn="l" rtl="0">
              <a:lnSpc>
                <a:spcPct val="115000"/>
              </a:lnSpc>
              <a:spcBef>
                <a:spcPts val="0"/>
              </a:spcBef>
              <a:spcAft>
                <a:spcPts val="0"/>
              </a:spcAft>
              <a:buSzPts val="1300"/>
              <a:buChar char="■"/>
            </a:pPr>
            <a:r>
              <a:rPr lang="en" sz="1300" dirty="0">
                <a:solidFill>
                  <a:schemeClr val="tx1"/>
                </a:solidFill>
                <a:latin typeface="Calibri" panose="020F0502020204030204" pitchFamily="34" charset="0"/>
                <a:cs typeface="Calibri" panose="020F0502020204030204" pitchFamily="34" charset="0"/>
              </a:rPr>
              <a:t>Metric: </a:t>
            </a:r>
            <a:r>
              <a:rPr lang="en" sz="1100" i="1" dirty="0">
                <a:solidFill>
                  <a:schemeClr val="tx1"/>
                </a:solidFill>
                <a:latin typeface="Calibri" panose="020F0502020204030204" pitchFamily="34" charset="0"/>
                <a:cs typeface="Calibri" panose="020F0502020204030204" pitchFamily="34" charset="0"/>
              </a:rPr>
              <a:t># of Monthly shared reviews</a:t>
            </a:r>
            <a:endParaRPr sz="1100" i="1"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Clr>
                <a:schemeClr val="dk1"/>
              </a:buClr>
              <a:buSzPts val="1100"/>
              <a:buFont typeface="Arial"/>
              <a:buNone/>
            </a:pPr>
            <a:endParaRPr b="1" dirty="0"/>
          </a:p>
          <a:p>
            <a:pPr marL="0" lvl="0" indent="0" algn="l" rtl="0">
              <a:lnSpc>
                <a:spcPct val="115000"/>
              </a:lnSpc>
              <a:spcBef>
                <a:spcPts val="1600"/>
              </a:spcBef>
              <a:spcAft>
                <a:spcPts val="0"/>
              </a:spcAft>
              <a:buNone/>
            </a:pPr>
            <a:endParaRPr b="1" dirty="0"/>
          </a:p>
          <a:p>
            <a:pPr marL="0" lvl="0" indent="0" algn="l" rtl="0">
              <a:lnSpc>
                <a:spcPct val="115000"/>
              </a:lnSpc>
              <a:spcBef>
                <a:spcPts val="16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A/B Testing: Audience and Setup</a:t>
            </a:r>
            <a:endParaRPr sz="3400"/>
          </a:p>
        </p:txBody>
      </p:sp>
      <p:sp>
        <p:nvSpPr>
          <p:cNvPr id="181" name="Google Shape;181;p33"/>
          <p:cNvSpPr txBox="1">
            <a:spLocks noGrp="1"/>
          </p:cNvSpPr>
          <p:nvPr>
            <p:ph type="body" idx="4294967295"/>
          </p:nvPr>
        </p:nvSpPr>
        <p:spPr>
          <a:xfrm>
            <a:off x="4914300" y="1213625"/>
            <a:ext cx="3451800" cy="325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b="1" dirty="0">
                <a:solidFill>
                  <a:schemeClr val="tx1"/>
                </a:solidFill>
                <a:latin typeface="Calibri" panose="020F0502020204030204" pitchFamily="34" charset="0"/>
                <a:cs typeface="Calibri" panose="020F0502020204030204" pitchFamily="34" charset="0"/>
              </a:rPr>
              <a:t>Test Setup</a:t>
            </a:r>
            <a:endParaRPr sz="1300" b="1"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1600"/>
              </a:spcBef>
              <a:spcAft>
                <a:spcPts val="0"/>
              </a:spcAft>
              <a:buSzPts val="1300"/>
              <a:buChar char="●"/>
            </a:pPr>
            <a:r>
              <a:rPr lang="en" sz="1100" dirty="0">
                <a:solidFill>
                  <a:schemeClr val="tx1"/>
                </a:solidFill>
                <a:latin typeface="Calibri" panose="020F0502020204030204" pitchFamily="34" charset="0"/>
                <a:cs typeface="Calibri" panose="020F0502020204030204" pitchFamily="34" charset="0"/>
              </a:rPr>
              <a:t>A. Control – </a:t>
            </a:r>
            <a:r>
              <a:rPr lang="en" sz="1100" i="1" dirty="0">
                <a:solidFill>
                  <a:schemeClr val="tx1"/>
                </a:solidFill>
                <a:latin typeface="Calibri" panose="020F0502020204030204" pitchFamily="34" charset="0"/>
                <a:cs typeface="Calibri" panose="020F0502020204030204" pitchFamily="34" charset="0"/>
              </a:rPr>
              <a:t>50% of visitors can not view the reviews and pictures.</a:t>
            </a:r>
            <a:endParaRPr sz="1100" dirty="0">
              <a:solidFill>
                <a:schemeClr val="tx1"/>
              </a:solidFill>
              <a:latin typeface="Calibri" panose="020F0502020204030204" pitchFamily="34" charset="0"/>
              <a:cs typeface="Calibri" panose="020F0502020204030204" pitchFamily="34" charset="0"/>
            </a:endParaRPr>
          </a:p>
          <a:p>
            <a:pPr indent="-311150">
              <a:buSzPts val="1300"/>
            </a:pPr>
            <a:r>
              <a:rPr lang="en" sz="1100" dirty="0">
                <a:solidFill>
                  <a:schemeClr val="tx1"/>
                </a:solidFill>
                <a:latin typeface="Calibri" panose="020F0502020204030204" pitchFamily="34" charset="0"/>
                <a:cs typeface="Calibri" panose="020F0502020204030204" pitchFamily="34" charset="0"/>
              </a:rPr>
              <a:t>B. Variant - </a:t>
            </a:r>
            <a:r>
              <a:rPr lang="en-US" sz="1100" i="1" dirty="0">
                <a:solidFill>
                  <a:schemeClr val="tx1"/>
                </a:solidFill>
                <a:latin typeface="Calibri" panose="020F0502020204030204" pitchFamily="34" charset="0"/>
                <a:cs typeface="Calibri" panose="020F0502020204030204" pitchFamily="34" charset="0"/>
              </a:rPr>
              <a:t>50% of visitors can view the reviews and pictures.</a:t>
            </a:r>
            <a:endParaRPr lang="en-US" sz="1100"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1600"/>
              </a:spcAft>
              <a:buNone/>
            </a:pPr>
            <a:endParaRPr dirty="0"/>
          </a:p>
        </p:txBody>
      </p:sp>
      <p:sp>
        <p:nvSpPr>
          <p:cNvPr id="182" name="Google Shape;182;p33"/>
          <p:cNvSpPr txBox="1">
            <a:spLocks noGrp="1"/>
          </p:cNvSpPr>
          <p:nvPr>
            <p:ph type="body" idx="4294967295"/>
          </p:nvPr>
        </p:nvSpPr>
        <p:spPr>
          <a:xfrm>
            <a:off x="665250" y="1213625"/>
            <a:ext cx="4249200" cy="325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dirty="0">
                <a:solidFill>
                  <a:schemeClr val="tx1"/>
                </a:solidFill>
                <a:latin typeface="Calibri" panose="020F0502020204030204" pitchFamily="34" charset="0"/>
                <a:cs typeface="Calibri" panose="020F0502020204030204" pitchFamily="34" charset="0"/>
              </a:rPr>
              <a:t>Test Audience</a:t>
            </a:r>
            <a:endParaRPr sz="1300" b="1"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1600"/>
              </a:spcBef>
              <a:spcAft>
                <a:spcPts val="0"/>
              </a:spcAft>
              <a:buSzPts val="1300"/>
              <a:buChar char="●"/>
            </a:pPr>
            <a:r>
              <a:rPr lang="en" sz="1300" dirty="0">
                <a:solidFill>
                  <a:schemeClr val="tx1"/>
                </a:solidFill>
                <a:latin typeface="Calibri" panose="020F0502020204030204" pitchFamily="34" charset="0"/>
                <a:cs typeface="Calibri" panose="020F0502020204030204" pitchFamily="34" charset="0"/>
              </a:rPr>
              <a:t>Target Audience: </a:t>
            </a:r>
            <a:r>
              <a:rPr lang="en" sz="1100" i="1" dirty="0">
                <a:solidFill>
                  <a:schemeClr val="tx1"/>
                </a:solidFill>
                <a:latin typeface="Calibri" panose="020F0502020204030204" pitchFamily="34" charset="0"/>
                <a:cs typeface="Calibri" panose="020F0502020204030204" pitchFamily="34" charset="0"/>
              </a:rPr>
              <a:t>Visitors </a:t>
            </a:r>
            <a:endParaRPr sz="1300"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latin typeface="Calibri" panose="020F0502020204030204" pitchFamily="34" charset="0"/>
                <a:cs typeface="Calibri" panose="020F0502020204030204" pitchFamily="34" charset="0"/>
              </a:rPr>
              <a:t>Rationale: </a:t>
            </a:r>
            <a:r>
              <a:rPr lang="en" sz="1100" i="1" dirty="0">
                <a:solidFill>
                  <a:schemeClr val="tx1"/>
                </a:solidFill>
                <a:latin typeface="Calibri" panose="020F0502020204030204" pitchFamily="34" charset="0"/>
                <a:cs typeface="Calibri" panose="020F0502020204030204" pitchFamily="34" charset="0"/>
              </a:rPr>
              <a:t>by grouping the visitors based on whether or not they can see the reviews, we can measure the impact of how the control group performs against the variant group when it comes to converting visitors into monthly new subscribers.</a:t>
            </a:r>
            <a:endParaRPr sz="1300"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1600"/>
              </a:spcBef>
              <a:spcAft>
                <a:spcPts val="0"/>
              </a:spcAft>
              <a:buNone/>
            </a:pPr>
            <a:r>
              <a:rPr lang="en" sz="1300" dirty="0">
                <a:solidFill>
                  <a:schemeClr val="tx1"/>
                </a:solidFill>
                <a:latin typeface="Calibri" panose="020F0502020204030204" pitchFamily="34" charset="0"/>
                <a:cs typeface="Calibri" panose="020F0502020204030204" pitchFamily="34" charset="0"/>
              </a:rPr>
              <a:t>  </a:t>
            </a:r>
            <a:endParaRPr sz="1300"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1600"/>
              </a:spcBef>
              <a:spcAft>
                <a:spcPts val="1600"/>
              </a:spcAft>
              <a:buNone/>
            </a:pPr>
            <a:endParaRPr sz="13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A/B Testing: Risks</a:t>
            </a:r>
            <a:endParaRPr sz="3400"/>
          </a:p>
        </p:txBody>
      </p:sp>
      <p:sp>
        <p:nvSpPr>
          <p:cNvPr id="188" name="Google Shape;188;p34"/>
          <p:cNvSpPr txBox="1">
            <a:spLocks noGrp="1"/>
          </p:cNvSpPr>
          <p:nvPr>
            <p:ph type="body" idx="4294967295"/>
          </p:nvPr>
        </p:nvSpPr>
        <p:spPr>
          <a:xfrm>
            <a:off x="862975" y="1213625"/>
            <a:ext cx="7300200" cy="3256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300" b="1" dirty="0">
                <a:solidFill>
                  <a:schemeClr val="tx1"/>
                </a:solidFill>
                <a:latin typeface="Calibri" panose="020F0502020204030204" pitchFamily="34" charset="0"/>
                <a:cs typeface="Calibri" panose="020F0502020204030204" pitchFamily="34" charset="0"/>
              </a:rPr>
              <a:t>Risk: </a:t>
            </a:r>
            <a:r>
              <a:rPr lang="en" sz="1100" dirty="0">
                <a:solidFill>
                  <a:schemeClr val="tx1"/>
                </a:solidFill>
                <a:latin typeface="Calibri" panose="020F0502020204030204" pitchFamily="34" charset="0"/>
                <a:cs typeface="Calibri" panose="020F0502020204030204" pitchFamily="34" charset="0"/>
              </a:rPr>
              <a:t>subscribers leaving negative reviews, further driving visitors away</a:t>
            </a:r>
            <a:endParaRPr sz="1100" dirty="0">
              <a:solidFill>
                <a:schemeClr val="tx1"/>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n" sz="1300" b="1" dirty="0">
                <a:solidFill>
                  <a:schemeClr val="tx1"/>
                </a:solidFill>
                <a:latin typeface="Calibri" panose="020F0502020204030204" pitchFamily="34" charset="0"/>
                <a:cs typeface="Calibri" panose="020F0502020204030204" pitchFamily="34" charset="0"/>
              </a:rPr>
              <a:t>Mitigation: </a:t>
            </a:r>
            <a:r>
              <a:rPr lang="en-US" sz="1100" b="0" dirty="0">
                <a:solidFill>
                  <a:schemeClr val="tx1"/>
                </a:solidFill>
                <a:effectLst/>
                <a:latin typeface="Calibri" panose="020F0502020204030204" pitchFamily="34" charset="0"/>
                <a:cs typeface="Calibri" panose="020F0502020204030204" pitchFamily="34" charset="0"/>
              </a:rPr>
              <a:t>This is a potential risk, though this is part of the goal - we are trying to make the platform more transparent, which means both negative and positive reviews would be present.</a:t>
            </a:r>
          </a:p>
          <a:p>
            <a:pPr algn="l">
              <a:buFont typeface="Arial" panose="020B0604020202020204" pitchFamily="34" charset="0"/>
              <a:buChar char="•"/>
            </a:pPr>
            <a:r>
              <a:rPr lang="en-US" sz="1100" b="0" dirty="0">
                <a:solidFill>
                  <a:schemeClr val="tx1"/>
                </a:solidFill>
                <a:effectLst/>
                <a:latin typeface="Calibri" panose="020F0502020204030204" pitchFamily="34" charset="0"/>
                <a:cs typeface="Calibri" panose="020F0502020204030204" pitchFamily="34" charset="0"/>
              </a:rPr>
              <a:t>It probably doesn't make sense to suppress negative reviews, but we can plan to monitor and audit reviews to understand review sentiments and their impact. Then, based on the impact, we can then assess what steps we might take to create better user experiences.</a:t>
            </a:r>
            <a:endParaRPr sz="1100"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1600"/>
              </a:spcBef>
              <a:spcAft>
                <a:spcPts val="0"/>
              </a:spcAft>
              <a:buSzPts val="1300"/>
              <a:buChar char="●"/>
            </a:pPr>
            <a:r>
              <a:rPr lang="en" sz="1200" b="1" dirty="0">
                <a:solidFill>
                  <a:schemeClr val="tx1"/>
                </a:solidFill>
                <a:latin typeface="Calibri" panose="020F0502020204030204" pitchFamily="34" charset="0"/>
                <a:cs typeface="Calibri" panose="020F0502020204030204" pitchFamily="34" charset="0"/>
              </a:rPr>
              <a:t>Risk: </a:t>
            </a:r>
            <a:r>
              <a:rPr lang="en" sz="1100" dirty="0">
                <a:solidFill>
                  <a:schemeClr val="tx1"/>
                </a:solidFill>
                <a:latin typeface="Calibri" panose="020F0502020204030204" pitchFamily="34" charset="0"/>
                <a:cs typeface="Calibri" panose="020F0502020204030204" pitchFamily="34" charset="0"/>
              </a:rPr>
              <a:t>subscribers </a:t>
            </a:r>
            <a:r>
              <a:rPr lang="en-US" sz="1100" b="0" dirty="0">
                <a:solidFill>
                  <a:schemeClr val="tx1"/>
                </a:solidFill>
                <a:effectLst/>
                <a:latin typeface="Calibri" panose="020F0502020204030204" pitchFamily="34" charset="0"/>
                <a:cs typeface="Calibri" panose="020F0502020204030204" pitchFamily="34" charset="0"/>
              </a:rPr>
              <a:t>refusing to leave reviews or finding it a frictional experience to leave reviews</a:t>
            </a:r>
            <a:r>
              <a:rPr lang="en" sz="1100" dirty="0">
                <a:solidFill>
                  <a:schemeClr val="tx1"/>
                </a:solidFill>
                <a:latin typeface="Calibri" panose="020F0502020204030204" pitchFamily="34" charset="0"/>
                <a:cs typeface="Calibri" panose="020F0502020204030204" pitchFamily="34" charset="0"/>
              </a:rPr>
              <a:t> </a:t>
            </a:r>
            <a:endParaRPr sz="1100" dirty="0">
              <a:solidFill>
                <a:schemeClr val="tx1"/>
              </a:solidFill>
              <a:latin typeface="Calibri" panose="020F0502020204030204" pitchFamily="34" charset="0"/>
              <a:cs typeface="Calibri" panose="020F0502020204030204" pitchFamily="34" charset="0"/>
            </a:endParaRPr>
          </a:p>
          <a:p>
            <a:pPr lvl="1" indent="-311150">
              <a:spcBef>
                <a:spcPts val="0"/>
              </a:spcBef>
              <a:buSzPts val="1300"/>
            </a:pPr>
            <a:r>
              <a:rPr lang="en" sz="1100" dirty="0">
                <a:solidFill>
                  <a:schemeClr val="tx1"/>
                </a:solidFill>
                <a:latin typeface="Calibri" panose="020F0502020204030204" pitchFamily="34" charset="0"/>
                <a:cs typeface="Calibri" panose="020F0502020204030204" pitchFamily="34" charset="0"/>
              </a:rPr>
              <a:t>Mitigation: </a:t>
            </a:r>
            <a:r>
              <a:rPr lang="en-US" sz="1100" b="0" dirty="0">
                <a:solidFill>
                  <a:schemeClr val="tx1"/>
                </a:solidFill>
                <a:effectLst/>
                <a:latin typeface="Calibri" panose="020F0502020204030204" pitchFamily="34" charset="0"/>
                <a:cs typeface="Calibri" panose="020F0502020204030204" pitchFamily="34" charset="0"/>
              </a:rPr>
              <a:t>To ensure we’re not creating a frictional experience; we’ll make sure to user test the review/rating user experience with users ahead of time when designing the feature</a:t>
            </a:r>
          </a:p>
          <a:p>
            <a:pPr marL="914400" lvl="1" indent="-311150" algn="l" rtl="0">
              <a:lnSpc>
                <a:spcPct val="115000"/>
              </a:lnSpc>
              <a:spcBef>
                <a:spcPts val="0"/>
              </a:spcBef>
              <a:spcAft>
                <a:spcPts val="0"/>
              </a:spcAft>
              <a:buSzPts val="1300"/>
              <a:buChar char="○"/>
            </a:pPr>
            <a:endParaRPr sz="1100"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Analysis and Next Steps</a:t>
            </a:r>
            <a:endParaRPr sz="3400"/>
          </a:p>
        </p:txBody>
      </p:sp>
      <p:sp>
        <p:nvSpPr>
          <p:cNvPr id="194" name="Google Shape;194;p35"/>
          <p:cNvSpPr txBox="1">
            <a:spLocks noGrp="1"/>
          </p:cNvSpPr>
          <p:nvPr>
            <p:ph type="body" idx="4294967295"/>
          </p:nvPr>
        </p:nvSpPr>
        <p:spPr>
          <a:xfrm>
            <a:off x="671625" y="1213625"/>
            <a:ext cx="7665000" cy="3256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300" dirty="0">
                <a:solidFill>
                  <a:schemeClr val="tx1"/>
                </a:solidFill>
                <a:latin typeface="Calibri" panose="020F0502020204030204" pitchFamily="34" charset="0"/>
                <a:cs typeface="Calibri" panose="020F0502020204030204" pitchFamily="34" charset="0"/>
              </a:rPr>
              <a:t>If the experiment succeeds, we expect to see: </a:t>
            </a:r>
            <a:r>
              <a:rPr lang="en" sz="1100" i="1" dirty="0">
                <a:solidFill>
                  <a:schemeClr val="tx1"/>
                </a:solidFill>
                <a:latin typeface="Calibri" panose="020F0502020204030204" pitchFamily="34" charset="0"/>
                <a:cs typeface="Calibri" panose="020F0502020204030204" pitchFamily="34" charset="0"/>
              </a:rPr>
              <a:t> Meaningful increase in subscribers</a:t>
            </a:r>
            <a:endParaRPr sz="1300" dirty="0">
              <a:solidFill>
                <a:schemeClr val="tx1"/>
              </a:solidFill>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300" dirty="0">
                <a:solidFill>
                  <a:schemeClr val="tx1"/>
                </a:solidFill>
                <a:latin typeface="Calibri" panose="020F0502020204030204" pitchFamily="34" charset="0"/>
                <a:cs typeface="Calibri" panose="020F0502020204030204" pitchFamily="34" charset="0"/>
              </a:rPr>
              <a:t>Next steps </a:t>
            </a:r>
            <a:endParaRPr sz="1300" dirty="0">
              <a:solidFill>
                <a:schemeClr val="tx1"/>
              </a:solidFill>
              <a:latin typeface="Calibri" panose="020F0502020204030204" pitchFamily="34" charset="0"/>
              <a:cs typeface="Calibri" panose="020F0502020204030204" pitchFamily="34" charset="0"/>
            </a:endParaRPr>
          </a:p>
          <a:p>
            <a:pPr marL="1371600" lvl="2" indent="-311150" algn="l" rtl="0">
              <a:lnSpc>
                <a:spcPct val="115000"/>
              </a:lnSpc>
              <a:spcBef>
                <a:spcPts val="0"/>
              </a:spcBef>
              <a:spcAft>
                <a:spcPts val="0"/>
              </a:spcAft>
              <a:buSzPts val="1300"/>
              <a:buChar char="■"/>
            </a:pPr>
            <a:r>
              <a:rPr lang="en" sz="1100" i="1" dirty="0">
                <a:solidFill>
                  <a:schemeClr val="tx1"/>
                </a:solidFill>
                <a:latin typeface="Calibri" panose="020F0502020204030204" pitchFamily="34" charset="0"/>
                <a:cs typeface="Calibri" panose="020F0502020204030204" pitchFamily="34" charset="0"/>
              </a:rPr>
              <a:t>New Users </a:t>
            </a:r>
            <a:endParaRPr sz="1300" dirty="0">
              <a:solidFill>
                <a:schemeClr val="tx1"/>
              </a:solidFill>
              <a:latin typeface="Calibri" panose="020F0502020204030204" pitchFamily="34" charset="0"/>
              <a:cs typeface="Calibri" panose="020F0502020204030204" pitchFamily="34" charset="0"/>
            </a:endParaRPr>
          </a:p>
          <a:p>
            <a:pPr marL="1371600" lvl="2" indent="-311150" algn="l" rtl="0">
              <a:lnSpc>
                <a:spcPct val="115000"/>
              </a:lnSpc>
              <a:spcBef>
                <a:spcPts val="0"/>
              </a:spcBef>
              <a:spcAft>
                <a:spcPts val="0"/>
              </a:spcAft>
              <a:buSzPts val="1300"/>
              <a:buChar char="■"/>
            </a:pPr>
            <a:r>
              <a:rPr lang="en" sz="1100" i="1" dirty="0">
                <a:solidFill>
                  <a:schemeClr val="tx1"/>
                </a:solidFill>
                <a:latin typeface="Calibri" panose="020F0502020204030204" pitchFamily="34" charset="0"/>
                <a:cs typeface="Calibri" panose="020F0502020204030204" pitchFamily="34" charset="0"/>
              </a:rPr>
              <a:t>New users sharing th</a:t>
            </a:r>
            <a:r>
              <a:rPr lang="en-US" sz="1100" i="1" dirty="0" err="1">
                <a:solidFill>
                  <a:schemeClr val="tx1"/>
                </a:solidFill>
                <a:latin typeface="Calibri" panose="020F0502020204030204" pitchFamily="34" charset="0"/>
                <a:cs typeface="Calibri" panose="020F0502020204030204" pitchFamily="34" charset="0"/>
              </a:rPr>
              <a:t>ei</a:t>
            </a:r>
            <a:r>
              <a:rPr lang="en" sz="1100" i="1" dirty="0">
                <a:solidFill>
                  <a:schemeClr val="tx1"/>
                </a:solidFill>
                <a:latin typeface="Calibri" panose="020F0502020204030204" pitchFamily="34" charset="0"/>
                <a:cs typeface="Calibri" panose="020F0502020204030204" pitchFamily="34" charset="0"/>
              </a:rPr>
              <a:t>r positive reviews and shoring the experience with their friends on social media and invite others to join the platform </a:t>
            </a:r>
            <a:endParaRPr sz="1300"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1600"/>
              </a:spcBef>
              <a:spcAft>
                <a:spcPts val="0"/>
              </a:spcAft>
              <a:buSzPts val="1300"/>
              <a:buChar char="●"/>
            </a:pPr>
            <a:r>
              <a:rPr lang="en" sz="1300" dirty="0">
                <a:solidFill>
                  <a:schemeClr val="tx1"/>
                </a:solidFill>
                <a:latin typeface="Calibri" panose="020F0502020204030204" pitchFamily="34" charset="0"/>
                <a:cs typeface="Calibri" panose="020F0502020204030204" pitchFamily="34" charset="0"/>
              </a:rPr>
              <a:t>If the experiment fails, what we expect to see: </a:t>
            </a:r>
            <a:r>
              <a:rPr lang="en" sz="1100" i="1" dirty="0">
                <a:solidFill>
                  <a:schemeClr val="tx1"/>
                </a:solidFill>
                <a:latin typeface="Calibri" panose="020F0502020204030204" pitchFamily="34" charset="0"/>
                <a:cs typeface="Calibri" panose="020F0502020204030204" pitchFamily="34" charset="0"/>
              </a:rPr>
              <a:t>there will be not a meaningful increase in subscribers.</a:t>
            </a:r>
            <a:r>
              <a:rPr lang="en" sz="1300" i="1" dirty="0">
                <a:solidFill>
                  <a:schemeClr val="tx1"/>
                </a:solidFill>
                <a:latin typeface="Calibri" panose="020F0502020204030204" pitchFamily="34" charset="0"/>
                <a:cs typeface="Calibri" panose="020F0502020204030204" pitchFamily="34" charset="0"/>
              </a:rPr>
              <a:t> </a:t>
            </a:r>
            <a:r>
              <a:rPr lang="en" sz="1300" dirty="0">
                <a:solidFill>
                  <a:schemeClr val="tx1"/>
                </a:solidFill>
                <a:latin typeface="Calibri" panose="020F0502020204030204" pitchFamily="34" charset="0"/>
                <a:cs typeface="Calibri" panose="020F0502020204030204" pitchFamily="34" charset="0"/>
              </a:rPr>
              <a:t> </a:t>
            </a:r>
            <a:endParaRPr sz="1300" dirty="0">
              <a:solidFill>
                <a:schemeClr val="tx1"/>
              </a:solidFill>
              <a:latin typeface="Calibri" panose="020F0502020204030204" pitchFamily="34" charset="0"/>
              <a:cs typeface="Calibri" panose="020F0502020204030204" pitchFamily="34" charset="0"/>
            </a:endParaRPr>
          </a:p>
          <a:p>
            <a:pPr marL="1371600" lvl="2" indent="-311150" algn="l" rtl="0">
              <a:lnSpc>
                <a:spcPct val="115000"/>
              </a:lnSpc>
              <a:spcBef>
                <a:spcPts val="0"/>
              </a:spcBef>
              <a:spcAft>
                <a:spcPts val="0"/>
              </a:spcAft>
              <a:buSzPts val="1300"/>
              <a:buChar char="■"/>
            </a:pPr>
            <a:r>
              <a:rPr lang="en" sz="1100" i="1" dirty="0">
                <a:solidFill>
                  <a:schemeClr val="tx1"/>
                </a:solidFill>
                <a:latin typeface="Calibri" panose="020F0502020204030204" pitchFamily="34" charset="0"/>
                <a:cs typeface="Calibri" panose="020F0502020204030204" pitchFamily="34" charset="0"/>
              </a:rPr>
              <a:t>Users share negative reviews </a:t>
            </a:r>
          </a:p>
          <a:p>
            <a:pPr marL="1371600" lvl="2" indent="-311150" algn="l" rtl="0">
              <a:lnSpc>
                <a:spcPct val="115000"/>
              </a:lnSpc>
              <a:spcBef>
                <a:spcPts val="0"/>
              </a:spcBef>
              <a:spcAft>
                <a:spcPts val="0"/>
              </a:spcAft>
              <a:buSzPts val="1300"/>
              <a:buChar char="■"/>
            </a:pPr>
            <a:r>
              <a:rPr lang="en-US" sz="1100" i="1" dirty="0">
                <a:solidFill>
                  <a:schemeClr val="tx1"/>
                </a:solidFill>
                <a:latin typeface="Calibri" panose="020F0502020204030204" pitchFamily="34" charset="0"/>
                <a:cs typeface="Calibri" panose="020F0502020204030204" pitchFamily="34" charset="0"/>
              </a:rPr>
              <a:t>P</a:t>
            </a:r>
            <a:r>
              <a:rPr lang="en" sz="1100" i="1" dirty="0">
                <a:solidFill>
                  <a:schemeClr val="tx1"/>
                </a:solidFill>
                <a:latin typeface="Calibri" panose="020F0502020204030204" pitchFamily="34" charset="0"/>
                <a:cs typeface="Calibri" panose="020F0502020204030204" pitchFamily="34" charset="0"/>
              </a:rPr>
              <a:t>otential users are not encouraged to subscribe.</a:t>
            </a:r>
          </a:p>
          <a:p>
            <a:pPr lvl="2" indent="-311150">
              <a:spcBef>
                <a:spcPts val="0"/>
              </a:spcBef>
              <a:buSzPts val="1300"/>
            </a:pPr>
            <a:r>
              <a:rPr lang="en-US" sz="1300" dirty="0">
                <a:solidFill>
                  <a:schemeClr val="tx1"/>
                </a:solidFill>
                <a:latin typeface="Calibri" panose="020F0502020204030204" pitchFamily="34" charset="0"/>
                <a:cs typeface="Calibri" panose="020F0502020204030204" pitchFamily="34" charset="0"/>
              </a:rPr>
              <a:t>Next steps :</a:t>
            </a:r>
          </a:p>
          <a:p>
            <a:pPr lvl="2" indent="-311150">
              <a:spcBef>
                <a:spcPts val="0"/>
              </a:spcBef>
              <a:buSzPts val="1300"/>
            </a:pPr>
            <a:r>
              <a:rPr lang="en-US" sz="1300" dirty="0">
                <a:solidFill>
                  <a:schemeClr val="tx1"/>
                </a:solidFill>
                <a:latin typeface="Calibri" panose="020F0502020204030204" pitchFamily="34" charset="0"/>
                <a:cs typeface="Calibri" panose="020F0502020204030204" pitchFamily="34" charset="0"/>
              </a:rPr>
              <a:t> offering a discount of 25 % for new subscribers or buy one get one free.</a:t>
            </a:r>
          </a:p>
          <a:p>
            <a:pPr lvl="2" indent="-311150">
              <a:spcBef>
                <a:spcPts val="0"/>
              </a:spcBef>
              <a:buSzPts val="1300"/>
            </a:pPr>
            <a:r>
              <a:rPr lang="en-US" sz="1300" dirty="0">
                <a:solidFill>
                  <a:schemeClr val="tx1"/>
                </a:solidFill>
                <a:latin typeface="Calibri" panose="020F0502020204030204" pitchFamily="34" charset="0"/>
                <a:cs typeface="Calibri" panose="020F0502020204030204" pitchFamily="34" charset="0"/>
              </a:rPr>
              <a:t>Create a referral bonus for existing users and new users (get 20$ for both new and existing users)</a:t>
            </a:r>
          </a:p>
          <a:p>
            <a:pPr lvl="2" indent="-311150">
              <a:spcBef>
                <a:spcPts val="0"/>
              </a:spcBef>
              <a:buSzPts val="1300"/>
            </a:pPr>
            <a:endParaRPr lang="en-US" sz="1300" dirty="0"/>
          </a:p>
          <a:p>
            <a:pPr marL="1371600" lvl="2" indent="-311150" algn="l" rtl="0">
              <a:lnSpc>
                <a:spcPct val="115000"/>
              </a:lnSpc>
              <a:spcBef>
                <a:spcPts val="0"/>
              </a:spcBef>
              <a:spcAft>
                <a:spcPts val="0"/>
              </a:spcAft>
              <a:buSzPts val="1300"/>
              <a:buChar char="■"/>
            </a:pPr>
            <a:endParaRPr sz="1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title" idx="4294967295"/>
          </p:nvPr>
        </p:nvSpPr>
        <p:spPr>
          <a:xfrm>
            <a:off x="1464600" y="2403500"/>
            <a:ext cx="6214800" cy="572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400"/>
              <a:t>Developing the Growth Vision</a:t>
            </a:r>
            <a:endParaRPr sz="3400" b="0"/>
          </a:p>
        </p:txBody>
      </p:sp>
      <p:sp>
        <p:nvSpPr>
          <p:cNvPr id="200" name="Google Shape;200;p36"/>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solidFill>
                <a:srgbClr val="999999"/>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Growth Risks</a:t>
            </a:r>
            <a:endParaRPr/>
          </a:p>
        </p:txBody>
      </p:sp>
      <p:sp>
        <p:nvSpPr>
          <p:cNvPr id="206" name="Google Shape;206;p37"/>
          <p:cNvSpPr txBox="1">
            <a:spLocks noGrp="1"/>
          </p:cNvSpPr>
          <p:nvPr>
            <p:ph type="body" idx="4294967295"/>
          </p:nvPr>
        </p:nvSpPr>
        <p:spPr>
          <a:xfrm>
            <a:off x="1048800" y="1142325"/>
            <a:ext cx="7073100" cy="3256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b="1" dirty="0">
                <a:solidFill>
                  <a:schemeClr val="tx1"/>
                </a:solidFill>
                <a:latin typeface="Calibri" panose="020F0502020204030204" pitchFamily="34" charset="0"/>
                <a:cs typeface="Calibri" panose="020F0502020204030204" pitchFamily="34" charset="0"/>
              </a:rPr>
              <a:t>Customer Retention</a:t>
            </a:r>
            <a:endParaRPr sz="1300" b="1" dirty="0">
              <a:solidFill>
                <a:schemeClr val="tx1"/>
              </a:solidFill>
              <a:latin typeface="Calibri" panose="020F0502020204030204" pitchFamily="34" charset="0"/>
              <a:cs typeface="Calibri" panose="020F0502020204030204" pitchFamily="34" charset="0"/>
            </a:endParaRPr>
          </a:p>
          <a:p>
            <a:pPr marL="914400" lvl="1" indent="-298450" algn="l" rtl="0">
              <a:lnSpc>
                <a:spcPct val="115000"/>
              </a:lnSpc>
              <a:spcBef>
                <a:spcPts val="0"/>
              </a:spcBef>
              <a:spcAft>
                <a:spcPts val="0"/>
              </a:spcAft>
              <a:buSzPts val="1100"/>
              <a:buChar char="○"/>
            </a:pPr>
            <a:r>
              <a:rPr lang="en" sz="1100" b="1" dirty="0">
                <a:solidFill>
                  <a:schemeClr val="tx1"/>
                </a:solidFill>
                <a:latin typeface="Calibri" panose="020F0502020204030204" pitchFamily="34" charset="0"/>
                <a:cs typeface="Calibri" panose="020F0502020204030204" pitchFamily="34" charset="0"/>
              </a:rPr>
              <a:t>Problem</a:t>
            </a:r>
            <a:r>
              <a:rPr lang="en" sz="1100" dirty="0">
                <a:solidFill>
                  <a:schemeClr val="tx1"/>
                </a:solidFill>
                <a:latin typeface="Calibri" panose="020F0502020204030204" pitchFamily="34" charset="0"/>
                <a:cs typeface="Calibri" panose="020F0502020204030204" pitchFamily="34" charset="0"/>
              </a:rPr>
              <a:t>: If we can not retain customers, we won’t be able to continue to drive growth.</a:t>
            </a:r>
            <a:endParaRPr sz="1100" dirty="0">
              <a:solidFill>
                <a:schemeClr val="tx1"/>
              </a:solidFill>
              <a:latin typeface="Calibri" panose="020F0502020204030204" pitchFamily="34" charset="0"/>
              <a:cs typeface="Calibri" panose="020F0502020204030204" pitchFamily="34" charset="0"/>
            </a:endParaRPr>
          </a:p>
          <a:p>
            <a:pPr marL="914400" lvl="1" indent="-298450" algn="l" rtl="0">
              <a:lnSpc>
                <a:spcPct val="115000"/>
              </a:lnSpc>
              <a:spcBef>
                <a:spcPts val="0"/>
              </a:spcBef>
              <a:spcAft>
                <a:spcPts val="0"/>
              </a:spcAft>
              <a:buSzPts val="1100"/>
              <a:buChar char="○"/>
            </a:pPr>
            <a:r>
              <a:rPr lang="en" sz="1100" b="1" dirty="0">
                <a:solidFill>
                  <a:schemeClr val="tx1"/>
                </a:solidFill>
                <a:latin typeface="Calibri" panose="020F0502020204030204" pitchFamily="34" charset="0"/>
                <a:cs typeface="Calibri" panose="020F0502020204030204" pitchFamily="34" charset="0"/>
              </a:rPr>
              <a:t>Solution:</a:t>
            </a:r>
            <a:r>
              <a:rPr lang="en" sz="1100" dirty="0">
                <a:solidFill>
                  <a:schemeClr val="tx1"/>
                </a:solidFill>
                <a:latin typeface="Calibri" panose="020F0502020204030204" pitchFamily="34" charset="0"/>
                <a:cs typeface="Calibri" panose="020F0502020204030204" pitchFamily="34" charset="0"/>
              </a:rPr>
              <a:t> As we continue to acquire more users to sign up, we need to continue to ensure the acquired customers are happily engaged and stay with us and not causing churn.</a:t>
            </a:r>
            <a:endParaRPr sz="1100" i="1"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latin typeface="Calibri" panose="020F0502020204030204" pitchFamily="34" charset="0"/>
                <a:cs typeface="Calibri" panose="020F0502020204030204" pitchFamily="34" charset="0"/>
              </a:rPr>
              <a:t>Market Saturation </a:t>
            </a:r>
            <a:endParaRPr sz="1300" dirty="0">
              <a:solidFill>
                <a:schemeClr val="tx1"/>
              </a:solidFill>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100" b="1" dirty="0">
                <a:solidFill>
                  <a:schemeClr val="tx1"/>
                </a:solidFill>
                <a:latin typeface="Calibri" panose="020F0502020204030204" pitchFamily="34" charset="0"/>
                <a:cs typeface="Calibri" panose="020F0502020204030204" pitchFamily="34" charset="0"/>
              </a:rPr>
              <a:t>Problem: </a:t>
            </a:r>
            <a:r>
              <a:rPr lang="en-US" sz="1100" b="0" i="0" dirty="0">
                <a:solidFill>
                  <a:srgbClr val="0B0B0B"/>
                </a:solidFill>
                <a:effectLst/>
                <a:latin typeface="Calibri" panose="020F0502020204030204" pitchFamily="34" charset="0"/>
                <a:cs typeface="Calibri" panose="020F0502020204030204" pitchFamily="34" charset="0"/>
              </a:rPr>
              <a:t>There are many other companies like ours. </a:t>
            </a:r>
            <a:endParaRPr sz="1100" i="1" dirty="0">
              <a:solidFill>
                <a:schemeClr val="tx1"/>
              </a:solidFill>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100" b="1" dirty="0">
                <a:solidFill>
                  <a:schemeClr val="tx1"/>
                </a:solidFill>
                <a:latin typeface="Calibri" panose="020F0502020204030204" pitchFamily="34" charset="0"/>
                <a:cs typeface="Calibri" panose="020F0502020204030204" pitchFamily="34" charset="0"/>
              </a:rPr>
              <a:t>Solution: </a:t>
            </a:r>
            <a:r>
              <a:rPr lang="en-US" sz="1100" b="0" i="1" dirty="0">
                <a:solidFill>
                  <a:srgbClr val="0B0B0B"/>
                </a:solidFill>
                <a:effectLst/>
                <a:latin typeface="Calibri" panose="020F0502020204030204" pitchFamily="34" charset="0"/>
                <a:cs typeface="Calibri" panose="020F0502020204030204" pitchFamily="34" charset="0"/>
              </a:rPr>
              <a:t>Continue to</a:t>
            </a:r>
            <a:r>
              <a:rPr lang="en-US" sz="1100" b="0" i="0" dirty="0">
                <a:solidFill>
                  <a:srgbClr val="0B0B0B"/>
                </a:solidFill>
                <a:effectLst/>
                <a:latin typeface="Calibri" panose="020F0502020204030204" pitchFamily="34" charset="0"/>
                <a:cs typeface="Calibri" panose="020F0502020204030204" pitchFamily="34" charset="0"/>
              </a:rPr>
              <a:t> </a:t>
            </a:r>
            <a:r>
              <a:rPr lang="en-US" sz="1100" b="0" i="1" dirty="0">
                <a:solidFill>
                  <a:srgbClr val="0B0B0B"/>
                </a:solidFill>
                <a:effectLst/>
                <a:latin typeface="Calibri" panose="020F0502020204030204" pitchFamily="34" charset="0"/>
                <a:cs typeface="Calibri" panose="020F0502020204030204" pitchFamily="34" charset="0"/>
              </a:rPr>
              <a:t>differentiate ourselves from the competitors</a:t>
            </a:r>
            <a:r>
              <a:rPr lang="en-US" sz="1100" b="0" i="0" dirty="0">
                <a:solidFill>
                  <a:srgbClr val="0B0B0B"/>
                </a:solidFill>
                <a:effectLst/>
                <a:latin typeface="Calibri" panose="020F0502020204030204" pitchFamily="34" charset="0"/>
                <a:cs typeface="Calibri" panose="020F0502020204030204" pitchFamily="34" charset="0"/>
              </a:rPr>
              <a:t>*. To stand out from the crowd, we might focus on investing in our reputation by offering good services.</a:t>
            </a:r>
          </a:p>
          <a:p>
            <a:pPr marL="914400" lvl="1" indent="-311150" algn="l" rtl="0">
              <a:lnSpc>
                <a:spcPct val="115000"/>
              </a:lnSpc>
              <a:spcBef>
                <a:spcPts val="0"/>
              </a:spcBef>
              <a:spcAft>
                <a:spcPts val="0"/>
              </a:spcAft>
              <a:buSzPts val="1300"/>
              <a:buChar char="○"/>
            </a:pPr>
            <a:r>
              <a:rPr lang="en" sz="1300" dirty="0">
                <a:solidFill>
                  <a:schemeClr val="tx1"/>
                </a:solidFill>
                <a:latin typeface="Calibri" panose="020F0502020204030204" pitchFamily="34" charset="0"/>
                <a:cs typeface="Calibri" panose="020F0502020204030204" pitchFamily="34" charset="0"/>
              </a:rPr>
              <a:t>Single Product and Market </a:t>
            </a:r>
            <a:endParaRPr sz="1300" dirty="0">
              <a:solidFill>
                <a:schemeClr val="tx1"/>
              </a:solidFill>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100" b="1" dirty="0">
                <a:solidFill>
                  <a:schemeClr val="tx1"/>
                </a:solidFill>
                <a:latin typeface="Calibri" panose="020F0502020204030204" pitchFamily="34" charset="0"/>
                <a:cs typeface="Calibri" panose="020F0502020204030204" pitchFamily="34" charset="0"/>
              </a:rPr>
              <a:t>Problem: </a:t>
            </a:r>
            <a:r>
              <a:rPr lang="en" sz="1100" b="1" i="1" dirty="0">
                <a:solidFill>
                  <a:schemeClr val="tx1"/>
                </a:solidFill>
                <a:latin typeface="Calibri" panose="020F0502020204030204" pitchFamily="34" charset="0"/>
                <a:cs typeface="Calibri" panose="020F0502020204030204" pitchFamily="34" charset="0"/>
              </a:rPr>
              <a:t>  </a:t>
            </a:r>
            <a:r>
              <a:rPr lang="en" sz="1100" i="1" dirty="0">
                <a:solidFill>
                  <a:schemeClr val="tx1"/>
                </a:solidFill>
                <a:latin typeface="Calibri" panose="020F0502020204030204" pitchFamily="34" charset="0"/>
                <a:cs typeface="Calibri" panose="020F0502020204030204" pitchFamily="34" charset="0"/>
              </a:rPr>
              <a:t>focusing on one product for a single market, increases the risk  </a:t>
            </a:r>
            <a:endParaRPr sz="1100" i="1" dirty="0">
              <a:solidFill>
                <a:schemeClr val="tx1"/>
              </a:solidFill>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100" b="1" dirty="0">
                <a:solidFill>
                  <a:schemeClr val="tx1"/>
                </a:solidFill>
                <a:latin typeface="Calibri" panose="020F0502020204030204" pitchFamily="34" charset="0"/>
                <a:cs typeface="Calibri" panose="020F0502020204030204" pitchFamily="34" charset="0"/>
              </a:rPr>
              <a:t>Solution</a:t>
            </a:r>
            <a:r>
              <a:rPr lang="en" sz="1100" dirty="0">
                <a:solidFill>
                  <a:schemeClr val="tx1"/>
                </a:solidFill>
                <a:latin typeface="Calibri" panose="020F0502020204030204" pitchFamily="34" charset="0"/>
                <a:cs typeface="Calibri" panose="020F0502020204030204" pitchFamily="34" charset="0"/>
              </a:rPr>
              <a:t>: work on offering new products in the market to keep growing, for example, food, cakes, and sweets … </a:t>
            </a:r>
            <a:endParaRPr sz="1100" i="1" dirty="0">
              <a:solidFill>
                <a:schemeClr val="tx1"/>
              </a:solidFill>
              <a:latin typeface="Calibri" panose="020F0502020204030204" pitchFamily="34" charset="0"/>
              <a:cs typeface="Calibri" panose="020F0502020204030204" pitchFamily="34" charset="0"/>
            </a:endParaRPr>
          </a:p>
        </p:txBody>
      </p:sp>
      <p:sp>
        <p:nvSpPr>
          <p:cNvPr id="207" name="Google Shape;207;p37"/>
          <p:cNvSpPr txBox="1"/>
          <p:nvPr/>
        </p:nvSpPr>
        <p:spPr>
          <a:xfrm>
            <a:off x="3853775" y="4382775"/>
            <a:ext cx="1540800" cy="35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8"/>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Overview</a:t>
            </a:r>
            <a:endParaRPr sz="3400"/>
          </a:p>
        </p:txBody>
      </p:sp>
      <p:sp>
        <p:nvSpPr>
          <p:cNvPr id="67" name="Google Shape;67;p18"/>
          <p:cNvSpPr txBox="1">
            <a:spLocks noGrp="1"/>
          </p:cNvSpPr>
          <p:nvPr>
            <p:ph type="body" idx="4294967295"/>
          </p:nvPr>
        </p:nvSpPr>
        <p:spPr>
          <a:xfrm>
            <a:off x="1641025" y="1071650"/>
            <a:ext cx="3661500" cy="3325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u="sng">
                <a:solidFill>
                  <a:schemeClr val="hlink"/>
                </a:solidFill>
                <a:hlinkClick r:id="" action="ppaction://hlinkshowjump?jump=nextslide"/>
              </a:rPr>
              <a:t>Inspecting the Landscape</a:t>
            </a:r>
            <a:endParaRPr sz="1200" b="1"/>
          </a:p>
          <a:p>
            <a:pPr marL="914400" lvl="1" indent="-304800" algn="l" rtl="0">
              <a:lnSpc>
                <a:spcPct val="115000"/>
              </a:lnSpc>
              <a:spcBef>
                <a:spcPts val="0"/>
              </a:spcBef>
              <a:spcAft>
                <a:spcPts val="0"/>
              </a:spcAft>
              <a:buSzPts val="1200"/>
              <a:buChar char="○"/>
            </a:pPr>
            <a:r>
              <a:rPr lang="en" sz="1200"/>
              <a:t>Business Goal and Product Strategy</a:t>
            </a:r>
            <a:endParaRPr sz="1200"/>
          </a:p>
          <a:p>
            <a:pPr marL="914400" lvl="1" indent="-304800" algn="l" rtl="0">
              <a:lnSpc>
                <a:spcPct val="115000"/>
              </a:lnSpc>
              <a:spcBef>
                <a:spcPts val="0"/>
              </a:spcBef>
              <a:spcAft>
                <a:spcPts val="0"/>
              </a:spcAft>
              <a:buSzPts val="1200"/>
              <a:buChar char="○"/>
            </a:pPr>
            <a:r>
              <a:rPr lang="en" sz="1200"/>
              <a:t>Growth Components and Metrics</a:t>
            </a:r>
            <a:endParaRPr sz="1200"/>
          </a:p>
          <a:p>
            <a:pPr marL="914400" lvl="1" indent="-304800" algn="l" rtl="0">
              <a:lnSpc>
                <a:spcPct val="115000"/>
              </a:lnSpc>
              <a:spcBef>
                <a:spcPts val="0"/>
              </a:spcBef>
              <a:spcAft>
                <a:spcPts val="0"/>
              </a:spcAft>
              <a:buSzPts val="1200"/>
              <a:buChar char="○"/>
            </a:pPr>
            <a:r>
              <a:rPr lang="en" sz="1200"/>
              <a:t>Target Personas</a:t>
            </a:r>
            <a:endParaRPr sz="1200" b="1"/>
          </a:p>
          <a:p>
            <a:pPr marL="457200" lvl="0" indent="-304800" algn="l" rtl="0">
              <a:lnSpc>
                <a:spcPct val="115000"/>
              </a:lnSpc>
              <a:spcBef>
                <a:spcPts val="0"/>
              </a:spcBef>
              <a:spcAft>
                <a:spcPts val="0"/>
              </a:spcAft>
              <a:buSzPts val="1200"/>
              <a:buChar char="●"/>
            </a:pPr>
            <a:r>
              <a:rPr lang="en" sz="1200" b="1" u="sng">
                <a:solidFill>
                  <a:schemeClr val="hlink"/>
                </a:solidFill>
                <a:hlinkClick r:id="rId3" action="ppaction://hlinksldjump"/>
              </a:rPr>
              <a:t>Mapping Out the Path to Growth</a:t>
            </a:r>
            <a:r>
              <a:rPr lang="en" sz="1200" b="1"/>
              <a:t> </a:t>
            </a:r>
            <a:endParaRPr sz="1200" b="1"/>
          </a:p>
          <a:p>
            <a:pPr marL="914400" lvl="1" indent="-304800" algn="l" rtl="0">
              <a:lnSpc>
                <a:spcPct val="115000"/>
              </a:lnSpc>
              <a:spcBef>
                <a:spcPts val="0"/>
              </a:spcBef>
              <a:spcAft>
                <a:spcPts val="0"/>
              </a:spcAft>
              <a:buSzPts val="1200"/>
              <a:buChar char="○"/>
            </a:pPr>
            <a:r>
              <a:rPr lang="en" sz="1200"/>
              <a:t>Growth Problem Framing </a:t>
            </a:r>
            <a:endParaRPr sz="1200"/>
          </a:p>
          <a:p>
            <a:pPr marL="914400" lvl="1" indent="-304800" algn="l" rtl="0">
              <a:lnSpc>
                <a:spcPct val="115000"/>
              </a:lnSpc>
              <a:spcBef>
                <a:spcPts val="0"/>
              </a:spcBef>
              <a:spcAft>
                <a:spcPts val="0"/>
              </a:spcAft>
              <a:buSzPts val="1200"/>
              <a:buChar char="○"/>
            </a:pPr>
            <a:r>
              <a:rPr lang="en" sz="1200"/>
              <a:t>The Growth Loop</a:t>
            </a:r>
            <a:endParaRPr sz="1200"/>
          </a:p>
          <a:p>
            <a:pPr marL="914400" lvl="1" indent="-304800" algn="l" rtl="0">
              <a:lnSpc>
                <a:spcPct val="115000"/>
              </a:lnSpc>
              <a:spcBef>
                <a:spcPts val="0"/>
              </a:spcBef>
              <a:spcAft>
                <a:spcPts val="0"/>
              </a:spcAft>
              <a:buSzPts val="1200"/>
              <a:buChar char="○"/>
            </a:pPr>
            <a:r>
              <a:rPr lang="en" sz="1200"/>
              <a:t>Growth Hypotheses</a:t>
            </a:r>
            <a:endParaRPr sz="1200"/>
          </a:p>
          <a:p>
            <a:pPr marL="457200" lvl="0" indent="-304800" algn="l" rtl="0">
              <a:lnSpc>
                <a:spcPct val="115000"/>
              </a:lnSpc>
              <a:spcBef>
                <a:spcPts val="0"/>
              </a:spcBef>
              <a:spcAft>
                <a:spcPts val="0"/>
              </a:spcAft>
              <a:buSzPts val="1200"/>
              <a:buChar char="●"/>
            </a:pPr>
            <a:r>
              <a:rPr lang="en" sz="1200" b="1" u="sng">
                <a:solidFill>
                  <a:schemeClr val="hlink"/>
                </a:solidFill>
                <a:hlinkClick r:id="rId4" action="ppaction://hlinksldjump"/>
              </a:rPr>
              <a:t>Validating the Path to Growth </a:t>
            </a:r>
            <a:endParaRPr sz="1200"/>
          </a:p>
          <a:p>
            <a:pPr marL="914400" lvl="1" indent="-304800" algn="l" rtl="0">
              <a:lnSpc>
                <a:spcPct val="115000"/>
              </a:lnSpc>
              <a:spcBef>
                <a:spcPts val="0"/>
              </a:spcBef>
              <a:spcAft>
                <a:spcPts val="0"/>
              </a:spcAft>
              <a:buSzPts val="1200"/>
              <a:buChar char="○"/>
            </a:pPr>
            <a:r>
              <a:rPr lang="en" sz="1200"/>
              <a:t>A/B Testing Plan</a:t>
            </a:r>
            <a:endParaRPr sz="1200"/>
          </a:p>
          <a:p>
            <a:pPr marL="914400" lvl="1" indent="-304800" algn="l" rtl="0">
              <a:lnSpc>
                <a:spcPct val="115000"/>
              </a:lnSpc>
              <a:spcBef>
                <a:spcPts val="0"/>
              </a:spcBef>
              <a:spcAft>
                <a:spcPts val="0"/>
              </a:spcAft>
              <a:buSzPts val="1200"/>
              <a:buChar char="○"/>
            </a:pPr>
            <a:r>
              <a:rPr lang="en" sz="1200"/>
              <a:t>Analysis and Next Steps  </a:t>
            </a:r>
            <a:endParaRPr sz="1200" b="1"/>
          </a:p>
          <a:p>
            <a:pPr marL="457200" lvl="0" indent="-304800" algn="l" rtl="0">
              <a:lnSpc>
                <a:spcPct val="115000"/>
              </a:lnSpc>
              <a:spcBef>
                <a:spcPts val="0"/>
              </a:spcBef>
              <a:spcAft>
                <a:spcPts val="0"/>
              </a:spcAft>
              <a:buSzPts val="1200"/>
              <a:buChar char="●"/>
            </a:pPr>
            <a:r>
              <a:rPr lang="en" sz="1200" b="1" u="sng">
                <a:solidFill>
                  <a:schemeClr val="hlink"/>
                </a:solidFill>
                <a:hlinkClick r:id="rId5" action="ppaction://hlinksldjump"/>
              </a:rPr>
              <a:t>Developing the Future Growth Vision</a:t>
            </a:r>
            <a:r>
              <a:rPr lang="en" sz="1200" b="1"/>
              <a:t> </a:t>
            </a:r>
            <a:endParaRPr sz="1200" b="1"/>
          </a:p>
          <a:p>
            <a:pPr marL="914400" lvl="1" indent="-304800" algn="l" rtl="0">
              <a:lnSpc>
                <a:spcPct val="115000"/>
              </a:lnSpc>
              <a:spcBef>
                <a:spcPts val="0"/>
              </a:spcBef>
              <a:spcAft>
                <a:spcPts val="0"/>
              </a:spcAft>
              <a:buSzPts val="1200"/>
              <a:buChar char="○"/>
            </a:pPr>
            <a:r>
              <a:rPr lang="en" sz="1200"/>
              <a:t>Growth Risks</a:t>
            </a:r>
            <a:endParaRPr sz="1200"/>
          </a:p>
          <a:p>
            <a:pPr marL="914400" lvl="1" indent="-304800" algn="l" rtl="0">
              <a:lnSpc>
                <a:spcPct val="115000"/>
              </a:lnSpc>
              <a:spcBef>
                <a:spcPts val="0"/>
              </a:spcBef>
              <a:spcAft>
                <a:spcPts val="0"/>
              </a:spcAft>
              <a:buSzPts val="1200"/>
              <a:buChar char="○"/>
            </a:pPr>
            <a:r>
              <a:rPr lang="en" sz="1200"/>
              <a:t>Product Market Expansion Opportunity</a:t>
            </a:r>
            <a:endParaRPr sz="1200"/>
          </a:p>
          <a:p>
            <a:pPr marL="914400" lvl="1" indent="-304800" algn="l" rtl="0">
              <a:lnSpc>
                <a:spcPct val="115000"/>
              </a:lnSpc>
              <a:spcBef>
                <a:spcPts val="0"/>
              </a:spcBef>
              <a:spcAft>
                <a:spcPts val="0"/>
              </a:spcAft>
              <a:buSzPts val="1200"/>
              <a:buChar char="○"/>
            </a:pPr>
            <a:r>
              <a:rPr lang="en" sz="1200"/>
              <a:t>Growth Loop Expansion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300"/>
              <a:t>Product Market Expansion Opportunity</a:t>
            </a:r>
            <a:endParaRPr sz="3300"/>
          </a:p>
        </p:txBody>
      </p:sp>
      <p:sp>
        <p:nvSpPr>
          <p:cNvPr id="213" name="Google Shape;213;p38"/>
          <p:cNvSpPr txBox="1"/>
          <p:nvPr/>
        </p:nvSpPr>
        <p:spPr>
          <a:xfrm rot="5400000">
            <a:off x="2936150" y="4495675"/>
            <a:ext cx="39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14" name="Google Shape;214;p38"/>
          <p:cNvSpPr txBox="1"/>
          <p:nvPr/>
        </p:nvSpPr>
        <p:spPr>
          <a:xfrm>
            <a:off x="3738100" y="4130275"/>
            <a:ext cx="1876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Open Sans"/>
                <a:ea typeface="Open Sans"/>
                <a:cs typeface="Open Sans"/>
                <a:sym typeface="Open Sans"/>
              </a:rPr>
              <a:t>Product and Services</a:t>
            </a:r>
            <a:endParaRPr sz="1200" b="1">
              <a:latin typeface="Open Sans"/>
              <a:ea typeface="Open Sans"/>
              <a:cs typeface="Open Sans"/>
              <a:sym typeface="Open Sans"/>
            </a:endParaRPr>
          </a:p>
        </p:txBody>
      </p:sp>
      <p:sp>
        <p:nvSpPr>
          <p:cNvPr id="215" name="Google Shape;215;p38"/>
          <p:cNvSpPr txBox="1"/>
          <p:nvPr/>
        </p:nvSpPr>
        <p:spPr>
          <a:xfrm rot="-5400000">
            <a:off x="215760" y="2501703"/>
            <a:ext cx="1040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Open Sans"/>
                <a:ea typeface="Open Sans"/>
                <a:cs typeface="Open Sans"/>
                <a:sym typeface="Open Sans"/>
              </a:rPr>
              <a:t>Markets</a:t>
            </a:r>
            <a:endParaRPr sz="1200" b="1">
              <a:latin typeface="Open Sans"/>
              <a:ea typeface="Open Sans"/>
              <a:cs typeface="Open Sans"/>
              <a:sym typeface="Open Sans"/>
            </a:endParaRPr>
          </a:p>
        </p:txBody>
      </p:sp>
      <p:graphicFrame>
        <p:nvGraphicFramePr>
          <p:cNvPr id="216" name="Google Shape;216;p38"/>
          <p:cNvGraphicFramePr/>
          <p:nvPr>
            <p:extLst>
              <p:ext uri="{D42A27DB-BD31-4B8C-83A1-F6EECF244321}">
                <p14:modId xmlns:p14="http://schemas.microsoft.com/office/powerpoint/2010/main" val="2686497254"/>
              </p:ext>
            </p:extLst>
          </p:nvPr>
        </p:nvGraphicFramePr>
        <p:xfrm>
          <a:off x="1231750" y="1644888"/>
          <a:ext cx="6889500" cy="2344890"/>
        </p:xfrm>
        <a:graphic>
          <a:graphicData uri="http://schemas.openxmlformats.org/drawingml/2006/table">
            <a:tbl>
              <a:tblPr>
                <a:noFill/>
                <a:tableStyleId>{B4BE6B9B-D142-4D32-ABCD-EE970F495A85}</a:tableStyleId>
              </a:tblPr>
              <a:tblGrid>
                <a:gridCol w="3444750">
                  <a:extLst>
                    <a:ext uri="{9D8B030D-6E8A-4147-A177-3AD203B41FA5}">
                      <a16:colId xmlns:a16="http://schemas.microsoft.com/office/drawing/2014/main" val="20000"/>
                    </a:ext>
                  </a:extLst>
                </a:gridCol>
                <a:gridCol w="3444750">
                  <a:extLst>
                    <a:ext uri="{9D8B030D-6E8A-4147-A177-3AD203B41FA5}">
                      <a16:colId xmlns:a16="http://schemas.microsoft.com/office/drawing/2014/main" val="20001"/>
                    </a:ext>
                  </a:extLst>
                </a:gridCol>
              </a:tblGrid>
              <a:tr h="1156200">
                <a:tc>
                  <a:txBody>
                    <a:bodyPr/>
                    <a:lstStyle/>
                    <a:p>
                      <a:pPr marL="0" lvl="0" indent="0" algn="l" rtl="0">
                        <a:spcBef>
                          <a:spcPts val="0"/>
                        </a:spcBef>
                        <a:spcAft>
                          <a:spcPts val="0"/>
                        </a:spcAft>
                        <a:buNone/>
                      </a:pPr>
                      <a:r>
                        <a:rPr lang="en" sz="1100" i="1" dirty="0">
                          <a:latin typeface="Calibri" panose="020F0502020204030204" pitchFamily="34" charset="0"/>
                          <a:ea typeface="Open Sans"/>
                          <a:cs typeface="Calibri" panose="020F0502020204030204" pitchFamily="34" charset="0"/>
                          <a:sym typeface="Open Sans"/>
                        </a:rPr>
                        <a:t>Market Expansion - existing offerings, new markets</a:t>
                      </a:r>
                      <a:endParaRPr sz="1100" i="1" dirty="0">
                        <a:latin typeface="Calibri" panose="020F0502020204030204" pitchFamily="34" charset="0"/>
                        <a:ea typeface="Open Sans"/>
                        <a:cs typeface="Calibri" panose="020F0502020204030204" pitchFamily="34" charset="0"/>
                        <a:sym typeface="Open Sans"/>
                      </a:endParaRPr>
                    </a:p>
                    <a:p>
                      <a:pPr marL="0" lvl="0" indent="0" algn="l" rtl="0">
                        <a:lnSpc>
                          <a:spcPct val="115000"/>
                        </a:lnSpc>
                        <a:spcBef>
                          <a:spcPts val="0"/>
                        </a:spcBef>
                        <a:spcAft>
                          <a:spcPts val="0"/>
                        </a:spcAft>
                        <a:buNone/>
                      </a:pPr>
                      <a:endParaRPr sz="1100" i="1" dirty="0">
                        <a:solidFill>
                          <a:srgbClr val="9E9E9E"/>
                        </a:solidFill>
                        <a:latin typeface="Calibri" panose="020F0502020204030204" pitchFamily="34" charset="0"/>
                        <a:ea typeface="Open Sans"/>
                        <a:cs typeface="Calibri" panose="020F0502020204030204" pitchFamily="34" charset="0"/>
                        <a:sym typeface="Open Sans"/>
                      </a:endParaRPr>
                    </a:p>
                    <a:p>
                      <a:pPr marL="457200" lvl="0" indent="-292100" algn="l" rtl="0">
                        <a:spcBef>
                          <a:spcPts val="0"/>
                        </a:spcBef>
                        <a:spcAft>
                          <a:spcPts val="0"/>
                        </a:spcAft>
                        <a:buClr>
                          <a:schemeClr val="dk1"/>
                        </a:buClr>
                        <a:buSzPts val="1000"/>
                        <a:buFont typeface="Open Sans"/>
                        <a:buChar char="●"/>
                      </a:pPr>
                      <a:r>
                        <a:rPr lang="en" sz="1100" b="1" dirty="0">
                          <a:solidFill>
                            <a:schemeClr val="dk1"/>
                          </a:solidFill>
                          <a:latin typeface="Calibri" panose="020F0502020204030204" pitchFamily="34" charset="0"/>
                          <a:ea typeface="Open Sans"/>
                          <a:cs typeface="Calibri" panose="020F0502020204030204" pitchFamily="34" charset="0"/>
                          <a:sym typeface="Open Sans"/>
                        </a:rPr>
                        <a:t>Product:</a:t>
                      </a:r>
                      <a:r>
                        <a:rPr lang="en" sz="1100" dirty="0">
                          <a:solidFill>
                            <a:schemeClr val="dk1"/>
                          </a:solidFill>
                          <a:latin typeface="Calibri" panose="020F0502020204030204" pitchFamily="34" charset="0"/>
                          <a:ea typeface="Open Sans"/>
                          <a:cs typeface="Calibri" panose="020F0502020204030204" pitchFamily="34" charset="0"/>
                          <a:sym typeface="Open Sans"/>
                        </a:rPr>
                        <a:t> </a:t>
                      </a:r>
                      <a:r>
                        <a:rPr lang="en" sz="1100" i="1" dirty="0">
                          <a:solidFill>
                            <a:srgbClr val="9E9E9E"/>
                          </a:solidFill>
                          <a:latin typeface="Calibri" panose="020F0502020204030204" pitchFamily="34" charset="0"/>
                          <a:ea typeface="Open Sans"/>
                          <a:cs typeface="Calibri" panose="020F0502020204030204" pitchFamily="34" charset="0"/>
                          <a:sym typeface="Open Sans"/>
                        </a:rPr>
                        <a:t> </a:t>
                      </a:r>
                      <a:r>
                        <a:rPr lang="en" sz="1100" i="1" dirty="0">
                          <a:solidFill>
                            <a:schemeClr val="tx1"/>
                          </a:solidFill>
                          <a:latin typeface="Calibri" panose="020F0502020204030204" pitchFamily="34" charset="0"/>
                          <a:ea typeface="Open Sans"/>
                          <a:cs typeface="Calibri" panose="020F0502020204030204" pitchFamily="34" charset="0"/>
                          <a:sym typeface="Open Sans"/>
                        </a:rPr>
                        <a:t>Target  workplaces( companies, offices)</a:t>
                      </a:r>
                      <a:endParaRPr sz="1100" dirty="0">
                        <a:solidFill>
                          <a:schemeClr val="tx1"/>
                        </a:solidFill>
                        <a:latin typeface="Calibri" panose="020F0502020204030204" pitchFamily="34" charset="0"/>
                        <a:ea typeface="Open Sans"/>
                        <a:cs typeface="Calibri" panose="020F0502020204030204" pitchFamily="34" charset="0"/>
                        <a:sym typeface="Open Sans"/>
                      </a:endParaRPr>
                    </a:p>
                    <a:p>
                      <a:pPr marL="457200" lvl="0" indent="-292100" algn="l" rtl="0">
                        <a:spcBef>
                          <a:spcPts val="0"/>
                        </a:spcBef>
                        <a:spcAft>
                          <a:spcPts val="0"/>
                        </a:spcAft>
                        <a:buClr>
                          <a:schemeClr val="dk1"/>
                        </a:buClr>
                        <a:buSzPts val="1000"/>
                        <a:buFont typeface="Open Sans"/>
                        <a:buChar char="●"/>
                      </a:pPr>
                      <a:r>
                        <a:rPr lang="en" sz="1100" b="1" dirty="0">
                          <a:solidFill>
                            <a:schemeClr val="dk1"/>
                          </a:solidFill>
                          <a:latin typeface="Calibri" panose="020F0502020204030204" pitchFamily="34" charset="0"/>
                          <a:ea typeface="Open Sans"/>
                          <a:cs typeface="Calibri" panose="020F0502020204030204" pitchFamily="34" charset="0"/>
                          <a:sym typeface="Open Sans"/>
                        </a:rPr>
                        <a:t>Rationale: </a:t>
                      </a:r>
                      <a:r>
                        <a:rPr lang="en" sz="1100" b="0" i="0" dirty="0">
                          <a:solidFill>
                            <a:schemeClr val="tx1"/>
                          </a:solidFill>
                          <a:latin typeface="Calibri" panose="020F0502020204030204" pitchFamily="34" charset="0"/>
                          <a:ea typeface="Open Sans"/>
                          <a:cs typeface="Calibri" panose="020F0502020204030204" pitchFamily="34" charset="0"/>
                          <a:sym typeface="Open Sans"/>
                        </a:rPr>
                        <a:t>We can expand reach and grow more users</a:t>
                      </a:r>
                      <a:endParaRPr sz="1100" b="0" i="0"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tc>
                  <a:txBody>
                    <a:bodyPr/>
                    <a:lstStyle/>
                    <a:p>
                      <a:pPr marL="0" lvl="0" indent="0" algn="l" rtl="0">
                        <a:spcBef>
                          <a:spcPts val="0"/>
                        </a:spcBef>
                        <a:spcAft>
                          <a:spcPts val="0"/>
                        </a:spcAft>
                        <a:buNone/>
                      </a:pPr>
                      <a:r>
                        <a:rPr lang="en" sz="1100" i="1" dirty="0">
                          <a:solidFill>
                            <a:schemeClr val="tx1"/>
                          </a:solidFill>
                          <a:latin typeface="Calibri" panose="020F0502020204030204" pitchFamily="34" charset="0"/>
                          <a:ea typeface="Open Sans"/>
                          <a:cs typeface="Calibri" panose="020F0502020204030204" pitchFamily="34" charset="0"/>
                          <a:sym typeface="Open Sans"/>
                        </a:rPr>
                        <a:t>Diversification - new offerings, new markets</a:t>
                      </a:r>
                      <a:endParaRPr sz="1100" dirty="0">
                        <a:solidFill>
                          <a:schemeClr val="tx1"/>
                        </a:solidFill>
                        <a:latin typeface="Calibri" panose="020F0502020204030204" pitchFamily="34" charset="0"/>
                        <a:ea typeface="Open Sans"/>
                        <a:cs typeface="Calibri" panose="020F0502020204030204" pitchFamily="34" charset="0"/>
                        <a:sym typeface="Open Sans"/>
                      </a:endParaRPr>
                    </a:p>
                    <a:p>
                      <a:pPr marL="0" lvl="0" indent="0" algn="l" rtl="0">
                        <a:lnSpc>
                          <a:spcPct val="115000"/>
                        </a:lnSpc>
                        <a:spcBef>
                          <a:spcPts val="0"/>
                        </a:spcBef>
                        <a:spcAft>
                          <a:spcPts val="0"/>
                        </a:spcAft>
                        <a:buNone/>
                      </a:pPr>
                      <a:endParaRPr sz="1100" i="1" dirty="0">
                        <a:solidFill>
                          <a:schemeClr val="tx1"/>
                        </a:solidFill>
                        <a:latin typeface="Calibri" panose="020F0502020204030204" pitchFamily="34" charset="0"/>
                        <a:ea typeface="Open Sans"/>
                        <a:cs typeface="Calibri" panose="020F0502020204030204" pitchFamily="34" charset="0"/>
                        <a:sym typeface="Open Sans"/>
                      </a:endParaRPr>
                    </a:p>
                    <a:p>
                      <a:pPr marL="457200" lvl="0" indent="-292100" algn="l" rtl="0">
                        <a:spcBef>
                          <a:spcPts val="0"/>
                        </a:spcBef>
                        <a:spcAft>
                          <a:spcPts val="0"/>
                        </a:spcAft>
                        <a:buClr>
                          <a:schemeClr val="dk1"/>
                        </a:buClr>
                        <a:buSzPts val="1000"/>
                        <a:buFont typeface="Open Sans"/>
                        <a:buChar char="●"/>
                      </a:pPr>
                      <a:r>
                        <a:rPr lang="en" sz="1100" b="1" dirty="0">
                          <a:solidFill>
                            <a:schemeClr val="tx1"/>
                          </a:solidFill>
                          <a:latin typeface="Calibri" panose="020F0502020204030204" pitchFamily="34" charset="0"/>
                          <a:ea typeface="Open Sans"/>
                          <a:cs typeface="Calibri" panose="020F0502020204030204" pitchFamily="34" charset="0"/>
                          <a:sym typeface="Open Sans"/>
                        </a:rPr>
                        <a:t>Product:</a:t>
                      </a:r>
                      <a:r>
                        <a:rPr lang="en" sz="1100" dirty="0">
                          <a:solidFill>
                            <a:schemeClr val="tx1"/>
                          </a:solidFill>
                          <a:latin typeface="Calibri" panose="020F0502020204030204" pitchFamily="34" charset="0"/>
                          <a:ea typeface="Open Sans"/>
                          <a:cs typeface="Calibri" panose="020F0502020204030204" pitchFamily="34" charset="0"/>
                          <a:sym typeface="Open Sans"/>
                        </a:rPr>
                        <a:t> </a:t>
                      </a:r>
                      <a:r>
                        <a:rPr lang="en" sz="1100" i="1" dirty="0">
                          <a:solidFill>
                            <a:schemeClr val="tx1"/>
                          </a:solidFill>
                          <a:latin typeface="Calibri" panose="020F0502020204030204" pitchFamily="34" charset="0"/>
                          <a:ea typeface="Open Sans"/>
                          <a:cs typeface="Calibri" panose="020F0502020204030204" pitchFamily="34" charset="0"/>
                          <a:sym typeface="Open Sans"/>
                        </a:rPr>
                        <a:t>cakes and sweets </a:t>
                      </a:r>
                      <a:endParaRPr sz="1100" dirty="0">
                        <a:solidFill>
                          <a:schemeClr val="tx1"/>
                        </a:solidFill>
                        <a:latin typeface="Calibri" panose="020F0502020204030204" pitchFamily="34" charset="0"/>
                        <a:ea typeface="Open Sans"/>
                        <a:cs typeface="Calibri" panose="020F0502020204030204" pitchFamily="34" charset="0"/>
                        <a:sym typeface="Open Sans"/>
                      </a:endParaRPr>
                    </a:p>
                    <a:p>
                      <a:pPr marL="457200" lvl="0" indent="-292100" algn="l" rtl="0">
                        <a:spcBef>
                          <a:spcPts val="0"/>
                        </a:spcBef>
                        <a:spcAft>
                          <a:spcPts val="0"/>
                        </a:spcAft>
                        <a:buClr>
                          <a:schemeClr val="dk1"/>
                        </a:buClr>
                        <a:buSzPts val="1000"/>
                        <a:buFont typeface="Open Sans"/>
                        <a:buChar char="●"/>
                      </a:pPr>
                      <a:r>
                        <a:rPr lang="en" sz="1100" b="1" dirty="0">
                          <a:solidFill>
                            <a:schemeClr val="tx1"/>
                          </a:solidFill>
                          <a:latin typeface="Calibri" panose="020F0502020204030204" pitchFamily="34" charset="0"/>
                          <a:ea typeface="Open Sans"/>
                          <a:cs typeface="Calibri" panose="020F0502020204030204" pitchFamily="34" charset="0"/>
                          <a:sym typeface="Open Sans"/>
                        </a:rPr>
                        <a:t>Rationale: </a:t>
                      </a:r>
                      <a:r>
                        <a:rPr lang="en" sz="1100" b="1" i="1" dirty="0">
                          <a:solidFill>
                            <a:schemeClr val="tx1"/>
                          </a:solidFill>
                          <a:latin typeface="Calibri" panose="020F0502020204030204" pitchFamily="34" charset="0"/>
                          <a:ea typeface="Open Sans"/>
                          <a:cs typeface="Calibri" panose="020F0502020204030204" pitchFamily="34" charset="0"/>
                          <a:sym typeface="Open Sans"/>
                        </a:rPr>
                        <a:t>A brand new product line that targets new customers.</a:t>
                      </a:r>
                      <a:endParaRPr sz="1100" i="1"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extLst>
                  <a:ext uri="{0D108BD9-81ED-4DB2-BD59-A6C34878D82A}">
                    <a16:rowId xmlns:a16="http://schemas.microsoft.com/office/drawing/2014/main" val="10000"/>
                  </a:ext>
                </a:extLst>
              </a:tr>
              <a:tr h="1156200">
                <a:tc>
                  <a:txBody>
                    <a:bodyPr/>
                    <a:lstStyle/>
                    <a:p>
                      <a:pPr marL="0" lvl="0" indent="0" algn="l" rtl="0">
                        <a:spcBef>
                          <a:spcPts val="0"/>
                        </a:spcBef>
                        <a:spcAft>
                          <a:spcPts val="0"/>
                        </a:spcAft>
                        <a:buNone/>
                      </a:pPr>
                      <a:r>
                        <a:rPr lang="en" sz="1100" i="1" dirty="0">
                          <a:latin typeface="Calibri" panose="020F0502020204030204" pitchFamily="34" charset="0"/>
                          <a:ea typeface="Open Sans"/>
                          <a:cs typeface="Calibri" panose="020F0502020204030204" pitchFamily="34" charset="0"/>
                          <a:sym typeface="Open Sans"/>
                        </a:rPr>
                        <a:t>Market Penetration - existing offerings, existing market </a:t>
                      </a:r>
                      <a:endParaRPr sz="1100" i="1"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endParaRPr sz="1100" i="1" dirty="0">
                        <a:latin typeface="Calibri" panose="020F0502020204030204" pitchFamily="34" charset="0"/>
                        <a:ea typeface="Open Sans"/>
                        <a:cs typeface="Calibri" panose="020F0502020204030204" pitchFamily="34" charset="0"/>
                        <a:sym typeface="Open Sans"/>
                      </a:endParaRPr>
                    </a:p>
                    <a:p>
                      <a:pPr marL="457200" lvl="0" indent="-292100" algn="l" rtl="0">
                        <a:spcBef>
                          <a:spcPts val="0"/>
                        </a:spcBef>
                        <a:spcAft>
                          <a:spcPts val="0"/>
                        </a:spcAft>
                        <a:buClr>
                          <a:schemeClr val="dk1"/>
                        </a:buClr>
                        <a:buSzPts val="1000"/>
                        <a:buFont typeface="Open Sans"/>
                        <a:buChar char="●"/>
                      </a:pPr>
                      <a:r>
                        <a:rPr lang="en" sz="1100" b="1" dirty="0">
                          <a:solidFill>
                            <a:schemeClr val="tx1"/>
                          </a:solidFill>
                          <a:latin typeface="Calibri" panose="020F0502020204030204" pitchFamily="34" charset="0"/>
                          <a:ea typeface="Open Sans"/>
                          <a:cs typeface="Calibri" panose="020F0502020204030204" pitchFamily="34" charset="0"/>
                          <a:sym typeface="Open Sans"/>
                        </a:rPr>
                        <a:t>Product:</a:t>
                      </a:r>
                      <a:r>
                        <a:rPr lang="en" sz="1100" dirty="0">
                          <a:solidFill>
                            <a:schemeClr val="tx1"/>
                          </a:solidFill>
                          <a:latin typeface="Calibri" panose="020F0502020204030204" pitchFamily="34" charset="0"/>
                          <a:ea typeface="Open Sans"/>
                          <a:cs typeface="Calibri" panose="020F0502020204030204" pitchFamily="34" charset="0"/>
                          <a:sym typeface="Open Sans"/>
                        </a:rPr>
                        <a:t> </a:t>
                      </a:r>
                      <a:r>
                        <a:rPr lang="en" sz="1100" i="1" dirty="0">
                          <a:solidFill>
                            <a:schemeClr val="tx1"/>
                          </a:solidFill>
                          <a:latin typeface="Calibri" panose="020F0502020204030204" pitchFamily="34" charset="0"/>
                          <a:ea typeface="Open Sans"/>
                          <a:cs typeface="Calibri" panose="020F0502020204030204" pitchFamily="34" charset="0"/>
                          <a:sym typeface="Open Sans"/>
                        </a:rPr>
                        <a:t>offering holiday snacks box and offering birthday discounts for existing users.</a:t>
                      </a:r>
                      <a:endParaRPr sz="1100" dirty="0">
                        <a:solidFill>
                          <a:schemeClr val="tx1"/>
                        </a:solidFill>
                        <a:latin typeface="Calibri" panose="020F0502020204030204" pitchFamily="34" charset="0"/>
                        <a:ea typeface="Open Sans"/>
                        <a:cs typeface="Calibri" panose="020F0502020204030204" pitchFamily="34" charset="0"/>
                        <a:sym typeface="Open Sans"/>
                      </a:endParaRPr>
                    </a:p>
                    <a:p>
                      <a:pPr marL="457200" lvl="0" indent="-292100" algn="l" rtl="0">
                        <a:spcBef>
                          <a:spcPts val="0"/>
                        </a:spcBef>
                        <a:spcAft>
                          <a:spcPts val="0"/>
                        </a:spcAft>
                        <a:buClr>
                          <a:schemeClr val="dk1"/>
                        </a:buClr>
                        <a:buSzPts val="1000"/>
                        <a:buFont typeface="Open Sans"/>
                        <a:buChar char="●"/>
                      </a:pPr>
                      <a:r>
                        <a:rPr lang="en" sz="1100" b="1" dirty="0">
                          <a:solidFill>
                            <a:schemeClr val="tx1"/>
                          </a:solidFill>
                          <a:latin typeface="Calibri" panose="020F0502020204030204" pitchFamily="34" charset="0"/>
                          <a:ea typeface="Open Sans"/>
                          <a:cs typeface="Calibri" panose="020F0502020204030204" pitchFamily="34" charset="0"/>
                          <a:sym typeface="Open Sans"/>
                        </a:rPr>
                        <a:t>Rationale: </a:t>
                      </a:r>
                      <a:r>
                        <a:rPr lang="en" sz="1100" b="1" i="1" dirty="0">
                          <a:solidFill>
                            <a:schemeClr val="tx1"/>
                          </a:solidFill>
                          <a:latin typeface="Calibri" panose="020F0502020204030204" pitchFamily="34" charset="0"/>
                          <a:ea typeface="Open Sans"/>
                          <a:cs typeface="Calibri" panose="020F0502020204030204" pitchFamily="34" charset="0"/>
                          <a:sym typeface="Open Sans"/>
                        </a:rPr>
                        <a:t>by caring and treating  well our existing users  </a:t>
                      </a:r>
                      <a:endParaRPr sz="1100" i="1"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tc>
                  <a:txBody>
                    <a:bodyPr/>
                    <a:lstStyle/>
                    <a:p>
                      <a:pPr marL="0" lvl="0" indent="0" algn="l" rtl="0">
                        <a:spcBef>
                          <a:spcPts val="0"/>
                        </a:spcBef>
                        <a:spcAft>
                          <a:spcPts val="0"/>
                        </a:spcAft>
                        <a:buNone/>
                      </a:pPr>
                      <a:r>
                        <a:rPr lang="en" sz="1100" i="1" dirty="0">
                          <a:solidFill>
                            <a:schemeClr val="tx1"/>
                          </a:solidFill>
                          <a:latin typeface="Calibri" panose="020F0502020204030204" pitchFamily="34" charset="0"/>
                          <a:ea typeface="Open Sans"/>
                          <a:cs typeface="Calibri" panose="020F0502020204030204" pitchFamily="34" charset="0"/>
                          <a:sym typeface="Open Sans"/>
                        </a:rPr>
                        <a:t>Product Development - new offerings, existing market</a:t>
                      </a:r>
                      <a:endParaRPr sz="1100" i="1" dirty="0">
                        <a:solidFill>
                          <a:schemeClr val="tx1"/>
                        </a:solidFill>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endParaRPr sz="1100" i="1" dirty="0">
                        <a:solidFill>
                          <a:schemeClr val="tx1"/>
                        </a:solidFill>
                        <a:latin typeface="Calibri" panose="020F0502020204030204" pitchFamily="34" charset="0"/>
                        <a:ea typeface="Open Sans"/>
                        <a:cs typeface="Calibri" panose="020F0502020204030204" pitchFamily="34" charset="0"/>
                        <a:sym typeface="Open Sans"/>
                      </a:endParaRPr>
                    </a:p>
                    <a:p>
                      <a:pPr marL="457200" lvl="0" indent="-292100" algn="l" rtl="0">
                        <a:spcBef>
                          <a:spcPts val="0"/>
                        </a:spcBef>
                        <a:spcAft>
                          <a:spcPts val="0"/>
                        </a:spcAft>
                        <a:buClr>
                          <a:schemeClr val="dk1"/>
                        </a:buClr>
                        <a:buSzPts val="1000"/>
                        <a:buFont typeface="Open Sans"/>
                        <a:buChar char="●"/>
                      </a:pPr>
                      <a:r>
                        <a:rPr lang="en" sz="1100" b="1" dirty="0">
                          <a:solidFill>
                            <a:schemeClr val="tx1"/>
                          </a:solidFill>
                          <a:latin typeface="Calibri" panose="020F0502020204030204" pitchFamily="34" charset="0"/>
                          <a:ea typeface="Open Sans"/>
                          <a:cs typeface="Calibri" panose="020F0502020204030204" pitchFamily="34" charset="0"/>
                          <a:sym typeface="Open Sans"/>
                        </a:rPr>
                        <a:t>Product:</a:t>
                      </a:r>
                      <a:r>
                        <a:rPr lang="en" sz="1100" dirty="0">
                          <a:solidFill>
                            <a:schemeClr val="tx1"/>
                          </a:solidFill>
                          <a:latin typeface="Calibri" panose="020F0502020204030204" pitchFamily="34" charset="0"/>
                          <a:ea typeface="Open Sans"/>
                          <a:cs typeface="Calibri" panose="020F0502020204030204" pitchFamily="34" charset="0"/>
                          <a:sym typeface="Open Sans"/>
                        </a:rPr>
                        <a:t> rewarding </a:t>
                      </a:r>
                      <a:r>
                        <a:rPr lang="en" sz="1100" i="1" dirty="0">
                          <a:solidFill>
                            <a:schemeClr val="tx1"/>
                          </a:solidFill>
                          <a:latin typeface="Calibri" panose="020F0502020204030204" pitchFamily="34" charset="0"/>
                          <a:ea typeface="Open Sans"/>
                          <a:cs typeface="Calibri" panose="020F0502020204030204" pitchFamily="34" charset="0"/>
                          <a:sym typeface="Open Sans"/>
                        </a:rPr>
                        <a:t>referral program (rewarded after signup and order 1</a:t>
                      </a:r>
                      <a:r>
                        <a:rPr lang="en" sz="1100" i="1" baseline="30000" dirty="0">
                          <a:solidFill>
                            <a:schemeClr val="tx1"/>
                          </a:solidFill>
                          <a:latin typeface="Calibri" panose="020F0502020204030204" pitchFamily="34" charset="0"/>
                          <a:ea typeface="Open Sans"/>
                          <a:cs typeface="Calibri" panose="020F0502020204030204" pitchFamily="34" charset="0"/>
                          <a:sym typeface="Open Sans"/>
                        </a:rPr>
                        <a:t>st</a:t>
                      </a:r>
                      <a:r>
                        <a:rPr lang="en" sz="1100" i="1" dirty="0">
                          <a:solidFill>
                            <a:schemeClr val="tx1"/>
                          </a:solidFill>
                          <a:latin typeface="Calibri" panose="020F0502020204030204" pitchFamily="34" charset="0"/>
                          <a:ea typeface="Open Sans"/>
                          <a:cs typeface="Calibri" panose="020F0502020204030204" pitchFamily="34" charset="0"/>
                          <a:sym typeface="Open Sans"/>
                        </a:rPr>
                        <a:t> order)</a:t>
                      </a:r>
                      <a:endParaRPr sz="1100" dirty="0">
                        <a:solidFill>
                          <a:schemeClr val="tx1"/>
                        </a:solidFill>
                        <a:latin typeface="Calibri" panose="020F0502020204030204" pitchFamily="34" charset="0"/>
                        <a:ea typeface="Open Sans"/>
                        <a:cs typeface="Calibri" panose="020F0502020204030204" pitchFamily="34" charset="0"/>
                        <a:sym typeface="Open Sans"/>
                      </a:endParaRPr>
                    </a:p>
                    <a:p>
                      <a:pPr marL="457200" lvl="0" indent="-292100" algn="l" rtl="0">
                        <a:spcBef>
                          <a:spcPts val="0"/>
                        </a:spcBef>
                        <a:spcAft>
                          <a:spcPts val="0"/>
                        </a:spcAft>
                        <a:buClr>
                          <a:schemeClr val="dk1"/>
                        </a:buClr>
                        <a:buSzPts val="1000"/>
                        <a:buFont typeface="Open Sans"/>
                        <a:buChar char="●"/>
                      </a:pPr>
                      <a:r>
                        <a:rPr lang="en" sz="1100" b="1" dirty="0">
                          <a:solidFill>
                            <a:schemeClr val="tx1"/>
                          </a:solidFill>
                          <a:latin typeface="Calibri" panose="020F0502020204030204" pitchFamily="34" charset="0"/>
                          <a:ea typeface="Open Sans"/>
                          <a:cs typeface="Calibri" panose="020F0502020204030204" pitchFamily="34" charset="0"/>
                          <a:sym typeface="Open Sans"/>
                        </a:rPr>
                        <a:t>Rationale: New feature encourages potential users to join.</a:t>
                      </a:r>
                      <a:endParaRPr sz="1100" i="1"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extLst>
                  <a:ext uri="{0D108BD9-81ED-4DB2-BD59-A6C34878D82A}">
                    <a16:rowId xmlns:a16="http://schemas.microsoft.com/office/drawing/2014/main" val="10001"/>
                  </a:ext>
                </a:extLst>
              </a:tr>
            </a:tbl>
          </a:graphicData>
        </a:graphic>
      </p:graphicFrame>
      <p:sp>
        <p:nvSpPr>
          <p:cNvPr id="217" name="Google Shape;217;p38"/>
          <p:cNvSpPr txBox="1"/>
          <p:nvPr/>
        </p:nvSpPr>
        <p:spPr>
          <a:xfrm>
            <a:off x="2177825" y="3957300"/>
            <a:ext cx="890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5"/>
                </a:solidFill>
                <a:latin typeface="Open Sans"/>
                <a:ea typeface="Open Sans"/>
                <a:cs typeface="Open Sans"/>
                <a:sym typeface="Open Sans"/>
              </a:rPr>
              <a:t>Existing</a:t>
            </a:r>
            <a:endParaRPr sz="1200" b="1">
              <a:solidFill>
                <a:schemeClr val="accent5"/>
              </a:solidFill>
              <a:latin typeface="Open Sans"/>
              <a:ea typeface="Open Sans"/>
              <a:cs typeface="Open Sans"/>
              <a:sym typeface="Open Sans"/>
            </a:endParaRPr>
          </a:p>
        </p:txBody>
      </p:sp>
      <p:sp>
        <p:nvSpPr>
          <p:cNvPr id="218" name="Google Shape;218;p38"/>
          <p:cNvSpPr txBox="1"/>
          <p:nvPr/>
        </p:nvSpPr>
        <p:spPr>
          <a:xfrm>
            <a:off x="6285075" y="3957300"/>
            <a:ext cx="555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5"/>
                </a:solidFill>
                <a:latin typeface="Open Sans"/>
                <a:ea typeface="Open Sans"/>
                <a:cs typeface="Open Sans"/>
                <a:sym typeface="Open Sans"/>
              </a:rPr>
              <a:t>New</a:t>
            </a:r>
            <a:endParaRPr sz="1200" b="1">
              <a:solidFill>
                <a:schemeClr val="accent5"/>
              </a:solidFill>
              <a:latin typeface="Open Sans"/>
              <a:ea typeface="Open Sans"/>
              <a:cs typeface="Open Sans"/>
              <a:sym typeface="Open Sans"/>
            </a:endParaRPr>
          </a:p>
        </p:txBody>
      </p:sp>
      <p:sp>
        <p:nvSpPr>
          <p:cNvPr id="219" name="Google Shape;219;p38"/>
          <p:cNvSpPr txBox="1"/>
          <p:nvPr/>
        </p:nvSpPr>
        <p:spPr>
          <a:xfrm rot="-5400000">
            <a:off x="607450" y="3208050"/>
            <a:ext cx="879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5"/>
                </a:solidFill>
                <a:latin typeface="Open Sans"/>
                <a:ea typeface="Open Sans"/>
                <a:cs typeface="Open Sans"/>
                <a:sym typeface="Open Sans"/>
              </a:rPr>
              <a:t>Existing</a:t>
            </a:r>
            <a:endParaRPr sz="1200" b="1">
              <a:solidFill>
                <a:schemeClr val="accent5"/>
              </a:solidFill>
              <a:latin typeface="Open Sans"/>
              <a:ea typeface="Open Sans"/>
              <a:cs typeface="Open Sans"/>
              <a:sym typeface="Open Sans"/>
            </a:endParaRPr>
          </a:p>
        </p:txBody>
      </p:sp>
      <p:sp>
        <p:nvSpPr>
          <p:cNvPr id="220" name="Google Shape;220;p38"/>
          <p:cNvSpPr txBox="1"/>
          <p:nvPr/>
        </p:nvSpPr>
        <p:spPr>
          <a:xfrm rot="-5400000">
            <a:off x="769150" y="2009550"/>
            <a:ext cx="555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5"/>
                </a:solidFill>
                <a:latin typeface="Open Sans"/>
                <a:ea typeface="Open Sans"/>
                <a:cs typeface="Open Sans"/>
                <a:sym typeface="Open Sans"/>
              </a:rPr>
              <a:t>New</a:t>
            </a:r>
            <a:endParaRPr sz="1200" b="1">
              <a:solidFill>
                <a:schemeClr val="accent5"/>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9"/>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t>Growth Loop Expansion</a:t>
            </a:r>
            <a:endParaRPr sz="3300"/>
          </a:p>
        </p:txBody>
      </p:sp>
      <p:sp>
        <p:nvSpPr>
          <p:cNvPr id="226" name="Google Shape;226;p39"/>
          <p:cNvSpPr/>
          <p:nvPr/>
        </p:nvSpPr>
        <p:spPr>
          <a:xfrm rot="2400272" flipH="1">
            <a:off x="6994088" y="2084745"/>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9"/>
          <p:cNvSpPr/>
          <p:nvPr/>
        </p:nvSpPr>
        <p:spPr>
          <a:xfrm rot="2700000">
            <a:off x="4919259" y="4042298"/>
            <a:ext cx="409415" cy="295712"/>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9"/>
          <p:cNvSpPr/>
          <p:nvPr/>
        </p:nvSpPr>
        <p:spPr>
          <a:xfrm rot="9235382">
            <a:off x="4908806" y="1617346"/>
            <a:ext cx="409484" cy="295443"/>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9"/>
          <p:cNvSpPr/>
          <p:nvPr/>
        </p:nvSpPr>
        <p:spPr>
          <a:xfrm rot="-2078683">
            <a:off x="6819223" y="3810924"/>
            <a:ext cx="409509" cy="295667"/>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9"/>
          <p:cNvSpPr txBox="1"/>
          <p:nvPr/>
        </p:nvSpPr>
        <p:spPr>
          <a:xfrm>
            <a:off x="5478824" y="2310588"/>
            <a:ext cx="171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accent5"/>
                </a:solidFill>
                <a:latin typeface="Open Sans"/>
                <a:ea typeface="Open Sans"/>
                <a:cs typeface="Open Sans"/>
                <a:sym typeface="Open Sans"/>
              </a:rPr>
              <a:t>Craft Snacks Growth Loop</a:t>
            </a:r>
            <a:endParaRPr b="1" dirty="0">
              <a:solidFill>
                <a:schemeClr val="accent5"/>
              </a:solidFill>
              <a:latin typeface="Open Sans"/>
              <a:ea typeface="Open Sans"/>
              <a:cs typeface="Open Sans"/>
              <a:sym typeface="Open Sans"/>
            </a:endParaRPr>
          </a:p>
        </p:txBody>
      </p:sp>
      <p:sp>
        <p:nvSpPr>
          <p:cNvPr id="231" name="Google Shape;231;p39"/>
          <p:cNvSpPr txBox="1"/>
          <p:nvPr/>
        </p:nvSpPr>
        <p:spPr>
          <a:xfrm>
            <a:off x="5414227" y="1115765"/>
            <a:ext cx="1209900" cy="984855"/>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a:latin typeface="Open Sans"/>
                <a:ea typeface="Open Sans"/>
                <a:cs typeface="Open Sans"/>
                <a:sym typeface="Open Sans"/>
              </a:rPr>
              <a:t>More visitors sign up for monthly subscription</a:t>
            </a:r>
            <a:endParaRPr lang="en-US" sz="1300" dirty="0">
              <a:latin typeface="Open Sans"/>
              <a:ea typeface="Open Sans"/>
              <a:cs typeface="Open Sans"/>
              <a:sym typeface="Open Sans"/>
            </a:endParaRPr>
          </a:p>
        </p:txBody>
      </p:sp>
      <p:sp>
        <p:nvSpPr>
          <p:cNvPr id="232" name="Google Shape;232;p39"/>
          <p:cNvSpPr txBox="1"/>
          <p:nvPr/>
        </p:nvSpPr>
        <p:spPr>
          <a:xfrm>
            <a:off x="3831648" y="2090535"/>
            <a:ext cx="1281900" cy="170813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latin typeface="Open Sans"/>
                <a:ea typeface="Open Sans"/>
                <a:cs typeface="Open Sans"/>
                <a:sym typeface="Open Sans"/>
              </a:rPr>
              <a:t>The users encourage their friends to try our services and More content and trust are created on the site available for visitors to view.</a:t>
            </a:r>
          </a:p>
        </p:txBody>
      </p:sp>
      <p:sp>
        <p:nvSpPr>
          <p:cNvPr id="233" name="Google Shape;233;p39"/>
          <p:cNvSpPr/>
          <p:nvPr/>
        </p:nvSpPr>
        <p:spPr>
          <a:xfrm rot="10415131" flipH="1">
            <a:off x="4235831" y="4518664"/>
            <a:ext cx="801423" cy="295420"/>
          </a:xfrm>
          <a:prstGeom prst="leftArrow">
            <a:avLst>
              <a:gd name="adj1" fmla="val 50000"/>
              <a:gd name="adj2" fmla="val 50000"/>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34" name="Google Shape;234;p39"/>
          <p:cNvSpPr/>
          <p:nvPr/>
        </p:nvSpPr>
        <p:spPr>
          <a:xfrm rot="-5631038" flipH="1">
            <a:off x="1368473" y="2829194"/>
            <a:ext cx="813035" cy="295265"/>
          </a:xfrm>
          <a:prstGeom prst="leftArrow">
            <a:avLst>
              <a:gd name="adj1" fmla="val 50000"/>
              <a:gd name="adj2" fmla="val 50000"/>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35" name="Google Shape;235;p39"/>
          <p:cNvSpPr txBox="1"/>
          <p:nvPr/>
        </p:nvSpPr>
        <p:spPr>
          <a:xfrm>
            <a:off x="1874897" y="3499073"/>
            <a:ext cx="1817100" cy="1384964"/>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latin typeface="Open Sans"/>
                <a:ea typeface="Open Sans"/>
                <a:cs typeface="Open Sans"/>
                <a:sym typeface="Open Sans"/>
              </a:rPr>
              <a:t>Generate a unique referral link to existing users to share it with the review about the product</a:t>
            </a:r>
            <a:endParaRPr sz="1300" dirty="0">
              <a:latin typeface="Open Sans"/>
              <a:ea typeface="Open Sans"/>
              <a:cs typeface="Open Sans"/>
              <a:sym typeface="Open Sans"/>
            </a:endParaRPr>
          </a:p>
        </p:txBody>
      </p:sp>
      <p:sp>
        <p:nvSpPr>
          <p:cNvPr id="236" name="Google Shape;236;p39"/>
          <p:cNvSpPr txBox="1"/>
          <p:nvPr/>
        </p:nvSpPr>
        <p:spPr>
          <a:xfrm>
            <a:off x="5493373" y="3604647"/>
            <a:ext cx="1209900" cy="1538853"/>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latin typeface="Open Sans"/>
                <a:ea typeface="Open Sans"/>
                <a:cs typeface="Open Sans"/>
                <a:sym typeface="Open Sans"/>
              </a:rPr>
              <a:t>Users are satisfied with the delivery services and quality and share their experience on the platform.</a:t>
            </a:r>
          </a:p>
        </p:txBody>
      </p:sp>
      <p:sp>
        <p:nvSpPr>
          <p:cNvPr id="237" name="Google Shape;237;p39"/>
          <p:cNvSpPr txBox="1"/>
          <p:nvPr/>
        </p:nvSpPr>
        <p:spPr>
          <a:xfrm>
            <a:off x="7347960" y="2545989"/>
            <a:ext cx="1209900" cy="1384964"/>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a:latin typeface="Open Sans"/>
                <a:ea typeface="Open Sans"/>
                <a:cs typeface="Open Sans"/>
                <a:sym typeface="Open Sans"/>
              </a:rPr>
              <a:t>Users set up their favorite boxes and receive their monthly orders.</a:t>
            </a:r>
            <a:endParaRPr lang="en-US" sz="1300" dirty="0">
              <a:latin typeface="Open Sans"/>
              <a:ea typeface="Open Sans"/>
              <a:cs typeface="Open Sans"/>
              <a:sym typeface="Open Sans"/>
            </a:endParaRPr>
          </a:p>
        </p:txBody>
      </p:sp>
      <p:sp>
        <p:nvSpPr>
          <p:cNvPr id="238" name="Google Shape;238;p39"/>
          <p:cNvSpPr txBox="1"/>
          <p:nvPr/>
        </p:nvSpPr>
        <p:spPr>
          <a:xfrm>
            <a:off x="1830828" y="1115765"/>
            <a:ext cx="1320900" cy="1384964"/>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latin typeface="Open Sans"/>
                <a:ea typeface="Open Sans"/>
                <a:cs typeface="Open Sans"/>
                <a:sym typeface="Open Sans"/>
              </a:rPr>
              <a:t>Share the review and referral link on different social media channels</a:t>
            </a:r>
            <a:endParaRPr sz="1300" dirty="0">
              <a:latin typeface="Open Sans"/>
              <a:ea typeface="Open Sans"/>
              <a:cs typeface="Open Sans"/>
              <a:sym typeface="Open Sans"/>
            </a:endParaRPr>
          </a:p>
        </p:txBody>
      </p:sp>
      <p:sp>
        <p:nvSpPr>
          <p:cNvPr id="239" name="Google Shape;239;p39"/>
          <p:cNvSpPr/>
          <p:nvPr/>
        </p:nvSpPr>
        <p:spPr>
          <a:xfrm rot="1875322" flipH="1">
            <a:off x="3241435" y="2101074"/>
            <a:ext cx="593413" cy="295113"/>
          </a:xfrm>
          <a:prstGeom prst="leftArrow">
            <a:avLst>
              <a:gd name="adj1" fmla="val 50000"/>
              <a:gd name="adj2" fmla="val 50000"/>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41" name="Google Shape;241;p39"/>
          <p:cNvSpPr txBox="1"/>
          <p:nvPr/>
        </p:nvSpPr>
        <p:spPr>
          <a:xfrm>
            <a:off x="5618714" y="3043300"/>
            <a:ext cx="1195200" cy="323100"/>
          </a:xfrm>
          <a:prstGeom prst="rect">
            <a:avLst/>
          </a:prstGeom>
          <a:solidFill>
            <a:srgbClr val="D9D2E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solidFill>
                  <a:schemeClr val="dk2"/>
                </a:solidFill>
                <a:latin typeface="Open Sans"/>
                <a:ea typeface="Open Sans"/>
                <a:cs typeface="Open Sans"/>
                <a:sym typeface="Open Sans"/>
              </a:rPr>
              <a:t>The original loop</a:t>
            </a:r>
            <a:endParaRPr sz="900" b="1" i="1">
              <a:solidFill>
                <a:schemeClr val="dk2"/>
              </a:solidFill>
              <a:latin typeface="Open Sans"/>
              <a:ea typeface="Open Sans"/>
              <a:cs typeface="Open Sans"/>
              <a:sym typeface="Open Sans"/>
            </a:endParaRPr>
          </a:p>
        </p:txBody>
      </p:sp>
      <p:sp>
        <p:nvSpPr>
          <p:cNvPr id="242" name="Google Shape;242;p39"/>
          <p:cNvSpPr txBox="1"/>
          <p:nvPr/>
        </p:nvSpPr>
        <p:spPr>
          <a:xfrm>
            <a:off x="2114725" y="2618388"/>
            <a:ext cx="1449900" cy="323100"/>
          </a:xfrm>
          <a:prstGeom prst="rect">
            <a:avLst/>
          </a:prstGeom>
          <a:solidFill>
            <a:srgbClr val="D9D2E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dirty="0">
                <a:solidFill>
                  <a:srgbClr val="434343"/>
                </a:solidFill>
                <a:latin typeface="Open Sans"/>
                <a:ea typeface="Open Sans"/>
                <a:cs typeface="Open Sans"/>
                <a:sym typeface="Open Sans"/>
              </a:rPr>
              <a:t>The expanded  loop</a:t>
            </a:r>
            <a:endParaRPr sz="900" b="1" i="1" dirty="0">
              <a:solidFill>
                <a:srgbClr val="434343"/>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Growth Plan Summary and Rationale</a:t>
            </a:r>
            <a:r>
              <a:rPr lang="en"/>
              <a:t> </a:t>
            </a:r>
            <a:endParaRPr/>
          </a:p>
        </p:txBody>
      </p:sp>
      <p:sp>
        <p:nvSpPr>
          <p:cNvPr id="253" name="Google Shape;253;p41"/>
          <p:cNvSpPr txBox="1">
            <a:spLocks noGrp="1"/>
          </p:cNvSpPr>
          <p:nvPr>
            <p:ph type="body" idx="4294967295"/>
          </p:nvPr>
        </p:nvSpPr>
        <p:spPr>
          <a:xfrm>
            <a:off x="1048800" y="1142325"/>
            <a:ext cx="6888900" cy="364065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Calibri" panose="020F0502020204030204" pitchFamily="34" charset="0"/>
                <a:cs typeface="Calibri" panose="020F0502020204030204" pitchFamily="34" charset="0"/>
              </a:rPr>
              <a:t>Original Growth Loop</a:t>
            </a:r>
            <a:endParaRPr dirty="0">
              <a:solidFill>
                <a:schemeClr val="tx1"/>
              </a:solidFill>
              <a:latin typeface="Calibri" panose="020F0502020204030204" pitchFamily="34" charset="0"/>
              <a:cs typeface="Calibri" panose="020F0502020204030204" pitchFamily="34" charset="0"/>
            </a:endParaRPr>
          </a:p>
          <a:p>
            <a:pPr marL="457200" lvl="0" indent="-342900" algn="l" rtl="0">
              <a:lnSpc>
                <a:spcPct val="115000"/>
              </a:lnSpc>
              <a:spcBef>
                <a:spcPts val="1600"/>
              </a:spcBef>
              <a:spcAft>
                <a:spcPts val="0"/>
              </a:spcAft>
              <a:buSzPts val="1800"/>
              <a:buChar char="●"/>
            </a:pPr>
            <a:r>
              <a:rPr lang="en" dirty="0">
                <a:solidFill>
                  <a:schemeClr val="tx1"/>
                </a:solidFill>
                <a:latin typeface="Calibri" panose="020F0502020204030204" pitchFamily="34" charset="0"/>
                <a:cs typeface="Calibri" panose="020F0502020204030204" pitchFamily="34" charset="0"/>
              </a:rPr>
              <a:t>Focus: </a:t>
            </a:r>
            <a:r>
              <a:rPr lang="en" sz="1100" i="1" dirty="0">
                <a:solidFill>
                  <a:schemeClr val="tx1"/>
                </a:solidFill>
                <a:latin typeface="Calibri" panose="020F0502020204030204" pitchFamily="34" charset="0"/>
                <a:cs typeface="Calibri" panose="020F0502020204030204" pitchFamily="34" charset="0"/>
              </a:rPr>
              <a:t>Market  Penetration</a:t>
            </a:r>
            <a:endParaRPr dirty="0">
              <a:solidFill>
                <a:schemeClr val="tx1"/>
              </a:solidFill>
              <a:latin typeface="Calibri" panose="020F0502020204030204" pitchFamily="34" charset="0"/>
              <a:cs typeface="Calibri" panose="020F0502020204030204" pitchFamily="34" charset="0"/>
            </a:endParaRPr>
          </a:p>
          <a:p>
            <a:pPr marL="457200" lvl="0" indent="-342900" algn="l" rtl="0">
              <a:lnSpc>
                <a:spcPct val="115000"/>
              </a:lnSpc>
              <a:spcBef>
                <a:spcPts val="0"/>
              </a:spcBef>
              <a:spcAft>
                <a:spcPts val="0"/>
              </a:spcAft>
              <a:buSzPts val="1800"/>
              <a:buChar char="●"/>
            </a:pPr>
            <a:r>
              <a:rPr lang="en" dirty="0">
                <a:solidFill>
                  <a:schemeClr val="tx1"/>
                </a:solidFill>
                <a:latin typeface="Calibri" panose="020F0502020204030204" pitchFamily="34" charset="0"/>
                <a:cs typeface="Calibri" panose="020F0502020204030204" pitchFamily="34" charset="0"/>
              </a:rPr>
              <a:t>Rationale: </a:t>
            </a:r>
            <a:r>
              <a:rPr lang="en" sz="1200" dirty="0">
                <a:solidFill>
                  <a:schemeClr val="tx1"/>
                </a:solidFill>
                <a:latin typeface="Calibri" panose="020F0502020204030204" pitchFamily="34" charset="0"/>
                <a:cs typeface="Calibri" panose="020F0502020204030204" pitchFamily="34" charset="0"/>
              </a:rPr>
              <a:t>Optimising the existing services and offers in the existing markets will encourage more users to join and share th</a:t>
            </a:r>
            <a:r>
              <a:rPr lang="en-US" sz="1200" dirty="0" err="1">
                <a:solidFill>
                  <a:schemeClr val="tx1"/>
                </a:solidFill>
                <a:latin typeface="Calibri" panose="020F0502020204030204" pitchFamily="34" charset="0"/>
                <a:cs typeface="Calibri" panose="020F0502020204030204" pitchFamily="34" charset="0"/>
              </a:rPr>
              <a:t>ei</a:t>
            </a:r>
            <a:r>
              <a:rPr lang="en" sz="1200" dirty="0">
                <a:solidFill>
                  <a:schemeClr val="tx1"/>
                </a:solidFill>
                <a:latin typeface="Calibri" panose="020F0502020204030204" pitchFamily="34" charset="0"/>
                <a:cs typeface="Calibri" panose="020F0502020204030204" pitchFamily="34" charset="0"/>
              </a:rPr>
              <a:t>r experience on social media</a:t>
            </a:r>
            <a:endParaRPr sz="1100" i="1"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1600"/>
              </a:spcBef>
              <a:spcAft>
                <a:spcPts val="0"/>
              </a:spcAft>
              <a:buNone/>
            </a:pPr>
            <a:endParaRPr sz="1100" i="1"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1600"/>
              </a:spcBef>
              <a:spcAft>
                <a:spcPts val="0"/>
              </a:spcAft>
              <a:buNone/>
            </a:pPr>
            <a:r>
              <a:rPr lang="en" dirty="0">
                <a:solidFill>
                  <a:schemeClr val="tx1"/>
                </a:solidFill>
                <a:latin typeface="Calibri" panose="020F0502020204030204" pitchFamily="34" charset="0"/>
                <a:cs typeface="Calibri" panose="020F0502020204030204" pitchFamily="34" charset="0"/>
              </a:rPr>
              <a:t> Expanded Growth Loop</a:t>
            </a:r>
            <a:endParaRPr dirty="0">
              <a:solidFill>
                <a:schemeClr val="tx1"/>
              </a:solidFill>
              <a:latin typeface="Calibri" panose="020F0502020204030204" pitchFamily="34" charset="0"/>
              <a:cs typeface="Calibri" panose="020F0502020204030204" pitchFamily="34" charset="0"/>
            </a:endParaRPr>
          </a:p>
          <a:p>
            <a:pPr marL="457200" lvl="0" indent="-342900" algn="l" rtl="0">
              <a:lnSpc>
                <a:spcPct val="115000"/>
              </a:lnSpc>
              <a:spcBef>
                <a:spcPts val="1600"/>
              </a:spcBef>
              <a:spcAft>
                <a:spcPts val="0"/>
              </a:spcAft>
              <a:buSzPts val="1800"/>
              <a:buChar char="●"/>
            </a:pPr>
            <a:r>
              <a:rPr lang="en" dirty="0">
                <a:solidFill>
                  <a:schemeClr val="tx1"/>
                </a:solidFill>
                <a:latin typeface="Calibri" panose="020F0502020204030204" pitchFamily="34" charset="0"/>
                <a:cs typeface="Calibri" panose="020F0502020204030204" pitchFamily="34" charset="0"/>
              </a:rPr>
              <a:t>Focus: </a:t>
            </a:r>
            <a:r>
              <a:rPr lang="en" sz="1100" i="1" dirty="0">
                <a:solidFill>
                  <a:schemeClr val="tx1"/>
                </a:solidFill>
                <a:latin typeface="Calibri" panose="020F0502020204030204" pitchFamily="34" charset="0"/>
                <a:cs typeface="Calibri" panose="020F0502020204030204" pitchFamily="34" charset="0"/>
              </a:rPr>
              <a:t>Product development </a:t>
            </a:r>
            <a:endParaRPr dirty="0">
              <a:solidFill>
                <a:schemeClr val="tx1"/>
              </a:solidFill>
              <a:latin typeface="Calibri" panose="020F0502020204030204" pitchFamily="34" charset="0"/>
              <a:cs typeface="Calibri" panose="020F0502020204030204" pitchFamily="34" charset="0"/>
            </a:endParaRPr>
          </a:p>
          <a:p>
            <a:pPr marL="457200" lvl="0" indent="-342900" algn="l" rtl="0">
              <a:lnSpc>
                <a:spcPct val="115000"/>
              </a:lnSpc>
              <a:spcBef>
                <a:spcPts val="0"/>
              </a:spcBef>
              <a:spcAft>
                <a:spcPts val="0"/>
              </a:spcAft>
              <a:buSzPts val="1800"/>
              <a:buChar char="●"/>
            </a:pPr>
            <a:r>
              <a:rPr lang="en" dirty="0">
                <a:solidFill>
                  <a:schemeClr val="tx1"/>
                </a:solidFill>
                <a:latin typeface="Calibri" panose="020F0502020204030204" pitchFamily="34" charset="0"/>
                <a:cs typeface="Calibri" panose="020F0502020204030204" pitchFamily="34" charset="0"/>
              </a:rPr>
              <a:t>Rationale: </a:t>
            </a:r>
            <a:r>
              <a:rPr lang="en" sz="1100" i="1" dirty="0">
                <a:solidFill>
                  <a:schemeClr val="tx1"/>
                </a:solidFill>
                <a:latin typeface="Calibri" panose="020F0502020204030204" pitchFamily="34" charset="0"/>
                <a:cs typeface="Calibri" panose="020F0502020204030204" pitchFamily="34" charset="0"/>
              </a:rPr>
              <a:t>Eliminating the uncertainty about the product by adding unique features to the existing product that will differentiate our services from the competitors.</a:t>
            </a:r>
            <a:endParaRPr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1600"/>
              </a:spcBef>
              <a:spcAft>
                <a:spcPts val="1600"/>
              </a:spcAft>
              <a:buNone/>
            </a:pPr>
            <a:endParaRPr dirty="0"/>
          </a:p>
        </p:txBody>
      </p:sp>
      <p:sp>
        <p:nvSpPr>
          <p:cNvPr id="254" name="Google Shape;254;p41"/>
          <p:cNvSpPr txBox="1"/>
          <p:nvPr/>
        </p:nvSpPr>
        <p:spPr>
          <a:xfrm>
            <a:off x="3853775" y="4382775"/>
            <a:ext cx="154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400"/>
              <a:t>Inspecting the Landscape</a:t>
            </a:r>
            <a:endParaRPr sz="340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Business Goal &amp; Product Strategy</a:t>
            </a:r>
            <a:endParaRPr sz="3400"/>
          </a:p>
        </p:txBody>
      </p:sp>
      <p:sp>
        <p:nvSpPr>
          <p:cNvPr id="78" name="Google Shape;78;p20"/>
          <p:cNvSpPr txBox="1">
            <a:spLocks noGrp="1"/>
          </p:cNvSpPr>
          <p:nvPr>
            <p:ph type="body" idx="1"/>
          </p:nvPr>
        </p:nvSpPr>
        <p:spPr>
          <a:xfrm>
            <a:off x="311700" y="1152475"/>
            <a:ext cx="8520600" cy="319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dirty="0">
                <a:solidFill>
                  <a:schemeClr val="tx1"/>
                </a:solidFill>
                <a:latin typeface="Calibri" panose="020F0502020204030204" pitchFamily="34" charset="0"/>
                <a:cs typeface="Calibri" panose="020F0502020204030204" pitchFamily="34" charset="0"/>
              </a:rPr>
              <a:t>Business Goal :</a:t>
            </a:r>
            <a:endParaRPr sz="1300" b="1"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1600"/>
              </a:spcBef>
              <a:spcAft>
                <a:spcPts val="0"/>
              </a:spcAft>
              <a:buSzPts val="1300"/>
              <a:buChar char="●"/>
            </a:pPr>
            <a:r>
              <a:rPr lang="en" sz="1300" b="1" dirty="0">
                <a:solidFill>
                  <a:schemeClr val="tx1"/>
                </a:solidFill>
                <a:latin typeface="Calibri" panose="020F0502020204030204" pitchFamily="34" charset="0"/>
                <a:cs typeface="Calibri" panose="020F0502020204030204" pitchFamily="34" charset="0"/>
              </a:rPr>
              <a:t>Goal: </a:t>
            </a:r>
            <a:r>
              <a:rPr lang="en" sz="1200" dirty="0">
                <a:solidFill>
                  <a:schemeClr val="tx1"/>
                </a:solidFill>
                <a:latin typeface="Calibri" panose="020F0502020204030204" pitchFamily="34" charset="0"/>
                <a:cs typeface="Calibri" panose="020F0502020204030204" pitchFamily="34" charset="0"/>
              </a:rPr>
              <a:t>Growing the user base ensures the company continues acquiring a healthy stream of new customers</a:t>
            </a:r>
            <a:r>
              <a:rPr lang="en" sz="1200" dirty="0">
                <a:latin typeface="Calibri" panose="020F0502020204030204" pitchFamily="34" charset="0"/>
                <a:cs typeface="Calibri" panose="020F0502020204030204" pitchFamily="34" charset="0"/>
              </a:rPr>
              <a:t>.</a:t>
            </a:r>
            <a:endParaRPr sz="1200" i="1" dirty="0">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r>
              <a:rPr lang="en" sz="1200" b="1" dirty="0">
                <a:solidFill>
                  <a:schemeClr val="tx1"/>
                </a:solidFill>
                <a:latin typeface="Calibri" panose="020F0502020204030204" pitchFamily="34" charset="0"/>
                <a:cs typeface="Calibri" panose="020F0502020204030204" pitchFamily="34" charset="0"/>
              </a:rPr>
              <a:t>Objective: </a:t>
            </a:r>
            <a:r>
              <a:rPr lang="en" sz="1200" b="1" i="1" dirty="0">
                <a:solidFill>
                  <a:schemeClr val="tx1"/>
                </a:solidFill>
                <a:latin typeface="Calibri" panose="020F0502020204030204" pitchFamily="34" charset="0"/>
                <a:cs typeface="Calibri" panose="020F0502020204030204" pitchFamily="34" charset="0"/>
              </a:rPr>
              <a:t> </a:t>
            </a:r>
            <a:r>
              <a:rPr lang="en" sz="1200" i="1" dirty="0">
                <a:solidFill>
                  <a:schemeClr val="tx1"/>
                </a:solidFill>
                <a:latin typeface="Calibri" panose="020F0502020204030204" pitchFamily="34" charset="0"/>
                <a:cs typeface="Calibri" panose="020F0502020204030204" pitchFamily="34" charset="0"/>
              </a:rPr>
              <a:t>Achieve 20%month-over-month growth in new monthly subscribed users over the next quarter.</a:t>
            </a:r>
            <a:endParaRPr sz="1200" b="1"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1600"/>
              </a:spcBef>
              <a:spcAft>
                <a:spcPts val="0"/>
              </a:spcAft>
              <a:buNone/>
            </a:pPr>
            <a:r>
              <a:rPr lang="en" sz="1300" dirty="0">
                <a:solidFill>
                  <a:schemeClr val="tx1"/>
                </a:solidFill>
                <a:latin typeface="Calibri" panose="020F0502020204030204" pitchFamily="34" charset="0"/>
                <a:cs typeface="Calibri" panose="020F0502020204030204" pitchFamily="34" charset="0"/>
              </a:rPr>
              <a:t>Product Strategy</a:t>
            </a:r>
            <a:endParaRPr sz="1300"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1600"/>
              </a:spcBef>
              <a:spcAft>
                <a:spcPts val="0"/>
              </a:spcAft>
              <a:buSzPts val="1300"/>
              <a:buChar char="●"/>
            </a:pPr>
            <a:r>
              <a:rPr lang="en" sz="1300" b="1" dirty="0">
                <a:solidFill>
                  <a:schemeClr val="tx1"/>
                </a:solidFill>
                <a:latin typeface="Calibri" panose="020F0502020204030204" pitchFamily="34" charset="0"/>
                <a:cs typeface="Calibri" panose="020F0502020204030204" pitchFamily="34" charset="0"/>
              </a:rPr>
              <a:t>Strategy</a:t>
            </a:r>
            <a:r>
              <a:rPr lang="en" sz="1300" dirty="0">
                <a:latin typeface="Calibri" panose="020F0502020204030204" pitchFamily="34" charset="0"/>
                <a:cs typeface="Calibri" panose="020F0502020204030204" pitchFamily="34" charset="0"/>
              </a:rPr>
              <a:t>: </a:t>
            </a:r>
            <a:r>
              <a:rPr lang="en" sz="1100" i="1" dirty="0">
                <a:solidFill>
                  <a:schemeClr val="tx1"/>
                </a:solidFill>
                <a:latin typeface="Calibri" panose="020F0502020204030204" pitchFamily="34" charset="0"/>
                <a:cs typeface="Calibri" panose="020F0502020204030204" pitchFamily="34" charset="0"/>
              </a:rPr>
              <a:t> leveraging the existing customer’s network.</a:t>
            </a:r>
            <a:endParaRPr sz="1300"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r>
              <a:rPr lang="en" sz="1300" b="1" dirty="0">
                <a:solidFill>
                  <a:schemeClr val="tx1"/>
                </a:solidFill>
                <a:latin typeface="Calibri" panose="020F0502020204030204" pitchFamily="34" charset="0"/>
                <a:cs typeface="Calibri" panose="020F0502020204030204" pitchFamily="34" charset="0"/>
              </a:rPr>
              <a:t>Existing Customers</a:t>
            </a:r>
            <a:endParaRPr sz="1300" b="1" dirty="0">
              <a:solidFill>
                <a:schemeClr val="tx1"/>
              </a:solidFill>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100" i="1" dirty="0">
                <a:solidFill>
                  <a:schemeClr val="tx1"/>
                </a:solidFill>
                <a:latin typeface="Calibri" panose="020F0502020204030204" pitchFamily="34" charset="0"/>
                <a:cs typeface="Calibri" panose="020F0502020204030204" pitchFamily="34" charset="0"/>
              </a:rPr>
              <a:t>Increasing Engaging existing customers with our product in a meaningful way while sharing its value.</a:t>
            </a:r>
            <a:endParaRPr sz="1300"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r>
              <a:rPr lang="en" sz="1300" b="1" dirty="0">
                <a:solidFill>
                  <a:schemeClr val="tx1"/>
                </a:solidFill>
                <a:latin typeface="Calibri" panose="020F0502020204030204" pitchFamily="34" charset="0"/>
                <a:cs typeface="Calibri" panose="020F0502020204030204" pitchFamily="34" charset="0"/>
              </a:rPr>
              <a:t>Potential Customers</a:t>
            </a:r>
            <a:endParaRPr sz="1300" b="1" dirty="0">
              <a:solidFill>
                <a:schemeClr val="tx1"/>
              </a:solidFill>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100" i="1" dirty="0">
                <a:solidFill>
                  <a:schemeClr val="tx1"/>
                </a:solidFill>
                <a:latin typeface="Calibri" panose="020F0502020204030204" pitchFamily="34" charset="0"/>
                <a:cs typeface="Calibri" panose="020F0502020204030204" pitchFamily="34" charset="0"/>
              </a:rPr>
              <a:t>Drive more new users to realize and trust in the product value faster.</a:t>
            </a:r>
            <a:endParaRPr sz="1300" dirty="0">
              <a:solidFill>
                <a:schemeClr val="tx1"/>
              </a:solidFill>
              <a:latin typeface="Calibri" panose="020F0502020204030204" pitchFamily="34" charset="0"/>
              <a:cs typeface="Calibri" panose="020F0502020204030204" pitchFamily="34" charset="0"/>
            </a:endParaRPr>
          </a:p>
          <a:p>
            <a:pPr marL="457200" lvl="0" indent="0" algn="l" rtl="0">
              <a:lnSpc>
                <a:spcPct val="115000"/>
              </a:lnSpc>
              <a:spcBef>
                <a:spcPts val="1600"/>
              </a:spcBef>
              <a:spcAft>
                <a:spcPts val="0"/>
              </a:spcAft>
              <a:buNone/>
            </a:pPr>
            <a:endParaRPr sz="1300" dirty="0"/>
          </a:p>
          <a:p>
            <a:pPr marL="457200" lvl="0" indent="0" algn="l" rtl="0">
              <a:lnSpc>
                <a:spcPct val="115000"/>
              </a:lnSpc>
              <a:spcBef>
                <a:spcPts val="1600"/>
              </a:spcBef>
              <a:spcAft>
                <a:spcPts val="1600"/>
              </a:spcAft>
              <a:buNone/>
            </a:pPr>
            <a:endParaRPr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1"/>
          <p:cNvSpPr txBox="1">
            <a:spLocks noGrp="1"/>
          </p:cNvSpPr>
          <p:nvPr>
            <p:ph type="title" idx="4294967295"/>
          </p:nvPr>
        </p:nvSpPr>
        <p:spPr>
          <a:xfrm>
            <a:off x="573025" y="23120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Growth Components</a:t>
            </a:r>
            <a:endParaRPr sz="3400"/>
          </a:p>
        </p:txBody>
      </p:sp>
      <p:sp>
        <p:nvSpPr>
          <p:cNvPr id="84" name="Google Shape;84;p21"/>
          <p:cNvSpPr txBox="1">
            <a:spLocks noGrp="1"/>
          </p:cNvSpPr>
          <p:nvPr>
            <p:ph type="body" idx="4294967295"/>
          </p:nvPr>
        </p:nvSpPr>
        <p:spPr>
          <a:xfrm>
            <a:off x="890900" y="1243238"/>
            <a:ext cx="6966900" cy="45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300" b="1" dirty="0">
                <a:solidFill>
                  <a:schemeClr val="tx1"/>
                </a:solidFill>
                <a:latin typeface="Calibri" panose="020F0502020204030204" pitchFamily="34" charset="0"/>
                <a:cs typeface="Calibri" panose="020F0502020204030204" pitchFamily="34" charset="0"/>
              </a:rPr>
              <a:t>Growth Components Along the User Journey</a:t>
            </a:r>
            <a:endParaRPr sz="1300" b="1" dirty="0">
              <a:solidFill>
                <a:schemeClr val="tx1"/>
              </a:solidFill>
              <a:latin typeface="Calibri" panose="020F0502020204030204" pitchFamily="34" charset="0"/>
              <a:cs typeface="Calibri" panose="020F0502020204030204" pitchFamily="34" charset="0"/>
            </a:endParaRPr>
          </a:p>
        </p:txBody>
      </p:sp>
      <p:graphicFrame>
        <p:nvGraphicFramePr>
          <p:cNvPr id="85" name="Google Shape;85;p21"/>
          <p:cNvGraphicFramePr/>
          <p:nvPr>
            <p:extLst>
              <p:ext uri="{D42A27DB-BD31-4B8C-83A1-F6EECF244321}">
                <p14:modId xmlns:p14="http://schemas.microsoft.com/office/powerpoint/2010/main" val="613105029"/>
              </p:ext>
            </p:extLst>
          </p:nvPr>
        </p:nvGraphicFramePr>
        <p:xfrm>
          <a:off x="1077775" y="1632975"/>
          <a:ext cx="6966900" cy="3169800"/>
        </p:xfrm>
        <a:graphic>
          <a:graphicData uri="http://schemas.openxmlformats.org/drawingml/2006/table">
            <a:tbl>
              <a:tblPr>
                <a:noFill/>
                <a:tableStyleId>{B4BE6B9B-D142-4D32-ABCD-EE970F495A85}</a:tableStyleId>
              </a:tblPr>
              <a:tblGrid>
                <a:gridCol w="1220975">
                  <a:extLst>
                    <a:ext uri="{9D8B030D-6E8A-4147-A177-3AD203B41FA5}">
                      <a16:colId xmlns:a16="http://schemas.microsoft.com/office/drawing/2014/main" val="20000"/>
                    </a:ext>
                  </a:extLst>
                </a:gridCol>
                <a:gridCol w="3212775">
                  <a:extLst>
                    <a:ext uri="{9D8B030D-6E8A-4147-A177-3AD203B41FA5}">
                      <a16:colId xmlns:a16="http://schemas.microsoft.com/office/drawing/2014/main" val="20001"/>
                    </a:ext>
                  </a:extLst>
                </a:gridCol>
                <a:gridCol w="25331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1100" dirty="0">
                          <a:solidFill>
                            <a:schemeClr val="tx1"/>
                          </a:solidFill>
                          <a:latin typeface="Calibri" panose="020F0502020204030204" pitchFamily="34" charset="0"/>
                          <a:ea typeface="Open Sans"/>
                          <a:cs typeface="Calibri" panose="020F0502020204030204" pitchFamily="34" charset="0"/>
                          <a:sym typeface="Open Sans"/>
                        </a:rPr>
                        <a:t>User Journey</a:t>
                      </a:r>
                      <a:endParaRPr sz="1100"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solidFill>
                      <a:schemeClr val="lt2"/>
                    </a:solidFill>
                  </a:tcPr>
                </a:tc>
                <a:tc>
                  <a:txBody>
                    <a:bodyPr/>
                    <a:lstStyle/>
                    <a:p>
                      <a:pPr marL="0" lvl="0" indent="0" algn="ctr" rtl="0">
                        <a:spcBef>
                          <a:spcPts val="0"/>
                        </a:spcBef>
                        <a:spcAft>
                          <a:spcPts val="0"/>
                        </a:spcAft>
                        <a:buNone/>
                      </a:pPr>
                      <a:r>
                        <a:rPr lang="en" sz="1100">
                          <a:solidFill>
                            <a:schemeClr val="tx1"/>
                          </a:solidFill>
                          <a:latin typeface="Calibri" panose="020F0502020204030204" pitchFamily="34" charset="0"/>
                          <a:ea typeface="Open Sans"/>
                          <a:cs typeface="Calibri" panose="020F0502020204030204" pitchFamily="34" charset="0"/>
                          <a:sym typeface="Open Sans"/>
                        </a:rPr>
                        <a:t>Growth Components</a:t>
                      </a:r>
                      <a:endParaRPr sz="110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solidFill>
                      <a:schemeClr val="lt2"/>
                    </a:solidFill>
                  </a:tcPr>
                </a:tc>
                <a:tc>
                  <a:txBody>
                    <a:bodyPr/>
                    <a:lstStyle/>
                    <a:p>
                      <a:pPr marL="0" lvl="0" indent="0" algn="ctr" rtl="0">
                        <a:spcBef>
                          <a:spcPts val="0"/>
                        </a:spcBef>
                        <a:spcAft>
                          <a:spcPts val="0"/>
                        </a:spcAft>
                        <a:buNone/>
                      </a:pPr>
                      <a:r>
                        <a:rPr lang="en" sz="1100" dirty="0">
                          <a:solidFill>
                            <a:schemeClr val="tx1"/>
                          </a:solidFill>
                          <a:latin typeface="Calibri" panose="020F0502020204030204" pitchFamily="34" charset="0"/>
                          <a:ea typeface="Open Sans"/>
                          <a:cs typeface="Calibri" panose="020F0502020204030204" pitchFamily="34" charset="0"/>
                          <a:sym typeface="Open Sans"/>
                        </a:rPr>
                        <a:t>Business Metrics</a:t>
                      </a:r>
                      <a:endParaRPr sz="1100"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100">
                          <a:solidFill>
                            <a:schemeClr val="tx1"/>
                          </a:solidFill>
                          <a:latin typeface="Calibri" panose="020F0502020204030204" pitchFamily="34" charset="0"/>
                          <a:ea typeface="Open Sans"/>
                          <a:cs typeface="Calibri" panose="020F0502020204030204" pitchFamily="34" charset="0"/>
                          <a:sym typeface="Open Sans"/>
                        </a:rPr>
                        <a:t>Acquisition</a:t>
                      </a:r>
                      <a:endParaRPr sz="110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tc>
                  <a:txBody>
                    <a:bodyPr/>
                    <a:lstStyle/>
                    <a:p>
                      <a:pPr marL="171450" lvl="0" indent="-171450" algn="l" rtl="0">
                        <a:spcBef>
                          <a:spcPts val="0"/>
                        </a:spcBef>
                        <a:spcAft>
                          <a:spcPts val="0"/>
                        </a:spcAft>
                        <a:buClr>
                          <a:schemeClr val="dk1"/>
                        </a:buClr>
                        <a:buSzPts val="1100"/>
                        <a:buFont typeface="Arial" panose="020B0604020202020204" pitchFamily="34" charset="0"/>
                        <a:buChar char="•"/>
                      </a:pPr>
                      <a:r>
                        <a:rPr lang="en" sz="1100" i="1" dirty="0">
                          <a:solidFill>
                            <a:schemeClr val="tx1"/>
                          </a:solidFill>
                          <a:latin typeface="Calibri" panose="020F0502020204030204" pitchFamily="34" charset="0"/>
                          <a:ea typeface="Open Sans"/>
                          <a:cs typeface="Calibri" panose="020F0502020204030204" pitchFamily="34" charset="0"/>
                          <a:sym typeface="Open Sans"/>
                        </a:rPr>
                        <a:t>Online</a:t>
                      </a: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ads</a:t>
                      </a:r>
                    </a:p>
                    <a:p>
                      <a:pPr marL="171450" lvl="0" indent="-171450" algn="l" rtl="0">
                        <a:spcBef>
                          <a:spcPts val="0"/>
                        </a:spcBef>
                        <a:spcAft>
                          <a:spcPts val="0"/>
                        </a:spcAft>
                        <a:buClr>
                          <a:schemeClr val="dk1"/>
                        </a:buClr>
                        <a:buSzPts val="1100"/>
                        <a:buFont typeface="Arial" panose="020B0604020202020204" pitchFamily="34" charset="0"/>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Search enine results</a:t>
                      </a:r>
                    </a:p>
                    <a:p>
                      <a:pPr marL="171450" lvl="0" indent="-171450" algn="l" rtl="0">
                        <a:spcBef>
                          <a:spcPts val="0"/>
                        </a:spcBef>
                        <a:spcAft>
                          <a:spcPts val="0"/>
                        </a:spcAft>
                        <a:buClr>
                          <a:schemeClr val="dk1"/>
                        </a:buClr>
                        <a:buSzPts val="1100"/>
                        <a:buFont typeface="Arial" panose="020B0604020202020204" pitchFamily="34" charset="0"/>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Soial media sharing</a:t>
                      </a:r>
                      <a:endParaRPr i="1" dirty="0">
                        <a:solidFill>
                          <a:schemeClr val="tx1"/>
                        </a:solidFill>
                        <a:latin typeface="Calibri" panose="020F0502020204030204" pitchFamily="34" charset="0"/>
                        <a:cs typeface="Calibri" panose="020F0502020204030204" pitchFamily="34" charset="0"/>
                      </a:endParaRPr>
                    </a:p>
                  </a:txBody>
                  <a:tcPr marL="91425" marR="91425" marT="91425" marB="91425"/>
                </a:tc>
                <a:tc>
                  <a:txBody>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100" i="1" dirty="0">
                          <a:solidFill>
                            <a:schemeClr val="tx1"/>
                          </a:solidFill>
                          <a:latin typeface="Calibri" panose="020F0502020204030204" pitchFamily="34" charset="0"/>
                          <a:cs typeface="Calibri" panose="020F0502020204030204" pitchFamily="34" charset="0"/>
                        </a:rPr>
                        <a:t>New</a:t>
                      </a:r>
                      <a:r>
                        <a:rPr lang="en-US" sz="1100" i="1" baseline="0" dirty="0">
                          <a:solidFill>
                            <a:schemeClr val="tx1"/>
                          </a:solidFill>
                          <a:latin typeface="Calibri" panose="020F0502020204030204" pitchFamily="34" charset="0"/>
                          <a:cs typeface="Calibri" panose="020F0502020204030204" pitchFamily="34" charset="0"/>
                        </a:rPr>
                        <a:t> visitor session.</a:t>
                      </a:r>
                    </a:p>
                    <a:p>
                      <a:pPr marL="285750" lvl="0" indent="-285750" algn="l" rtl="0">
                        <a:spcBef>
                          <a:spcPts val="0"/>
                        </a:spcBef>
                        <a:spcAft>
                          <a:spcPts val="0"/>
                        </a:spcAft>
                        <a:buClr>
                          <a:schemeClr val="dk1"/>
                        </a:buClr>
                        <a:buSzPts val="1100"/>
                        <a:buFont typeface="Arial" panose="020B0604020202020204" pitchFamily="34" charset="0"/>
                        <a:buChar char="•"/>
                      </a:pPr>
                      <a:r>
                        <a:rPr lang="en-US" sz="1100" i="1" baseline="0" dirty="0">
                          <a:solidFill>
                            <a:schemeClr val="tx1"/>
                          </a:solidFill>
                          <a:latin typeface="Calibri" panose="020F0502020204030204" pitchFamily="34" charset="0"/>
                          <a:cs typeface="Calibri" panose="020F0502020204030204" pitchFamily="34" charset="0"/>
                        </a:rPr>
                        <a:t>Acquisition channel distribution.</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100">
                          <a:solidFill>
                            <a:schemeClr val="tx1"/>
                          </a:solidFill>
                          <a:latin typeface="Calibri" panose="020F0502020204030204" pitchFamily="34" charset="0"/>
                          <a:ea typeface="Open Sans"/>
                          <a:cs typeface="Calibri" panose="020F0502020204030204" pitchFamily="34" charset="0"/>
                          <a:sym typeface="Open Sans"/>
                        </a:rPr>
                        <a:t>Activation</a:t>
                      </a:r>
                      <a:endParaRPr sz="110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tc>
                  <a:txBody>
                    <a:bodyPr/>
                    <a:lstStyle/>
                    <a:p>
                      <a:pPr marL="171450" lvl="0" indent="-171450" algn="l" rtl="0">
                        <a:spcBef>
                          <a:spcPts val="0"/>
                        </a:spcBef>
                        <a:spcAft>
                          <a:spcPts val="0"/>
                        </a:spcAft>
                        <a:buClr>
                          <a:schemeClr val="dk1"/>
                        </a:buClr>
                        <a:buSzPts val="1100"/>
                        <a:buFont typeface="Arial" panose="020B0604020202020204" pitchFamily="34" charset="0"/>
                        <a:buChar char="•"/>
                      </a:pPr>
                      <a:r>
                        <a:rPr lang="en" sz="1100" i="1" dirty="0">
                          <a:solidFill>
                            <a:schemeClr val="tx1"/>
                          </a:solidFill>
                          <a:latin typeface="Calibri" panose="020F0502020204030204" pitchFamily="34" charset="0"/>
                          <a:ea typeface="Open Sans"/>
                          <a:cs typeface="Calibri" panose="020F0502020204030204" pitchFamily="34" charset="0"/>
                          <a:sym typeface="Open Sans"/>
                        </a:rPr>
                        <a:t>Signed</a:t>
                      </a: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up for a subscription plan within the month.</a:t>
                      </a:r>
                      <a:endParaRPr i="1" dirty="0">
                        <a:solidFill>
                          <a:schemeClr val="tx1"/>
                        </a:solidFill>
                        <a:latin typeface="Calibri" panose="020F0502020204030204" pitchFamily="34" charset="0"/>
                        <a:cs typeface="Calibri" panose="020F0502020204030204" pitchFamily="34" charset="0"/>
                      </a:endParaRPr>
                    </a:p>
                  </a:txBody>
                  <a:tcPr marL="91425" marR="91425" marT="91425" marB="91425"/>
                </a:tc>
                <a:tc>
                  <a:txBody>
                    <a:bodyPr/>
                    <a:lstStyle/>
                    <a:p>
                      <a:pPr marL="171450" lvl="0" indent="-171450" algn="l" rtl="0">
                        <a:spcBef>
                          <a:spcPts val="0"/>
                        </a:spcBef>
                        <a:spcAft>
                          <a:spcPts val="0"/>
                        </a:spcAft>
                        <a:buClr>
                          <a:schemeClr val="dk1"/>
                        </a:buClr>
                        <a:buSzPts val="1100"/>
                        <a:buFont typeface="Arial" panose="020B0604020202020204" pitchFamily="34" charset="0"/>
                        <a:buChar char="•"/>
                      </a:pPr>
                      <a:r>
                        <a:rPr lang="en" sz="1100" i="1" dirty="0">
                          <a:solidFill>
                            <a:schemeClr val="tx1"/>
                          </a:solidFill>
                          <a:latin typeface="Calibri" panose="020F0502020204030204" pitchFamily="34" charset="0"/>
                          <a:ea typeface="Open Sans"/>
                          <a:cs typeface="Calibri" panose="020F0502020204030204" pitchFamily="34" charset="0"/>
                          <a:sym typeface="Open Sans"/>
                        </a:rPr>
                        <a:t>New</a:t>
                      </a: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monthly subscribed users.</a:t>
                      </a:r>
                    </a:p>
                    <a:p>
                      <a:pPr marL="171450" lvl="0" indent="-171450" algn="l" rtl="0">
                        <a:spcBef>
                          <a:spcPts val="0"/>
                        </a:spcBef>
                        <a:spcAft>
                          <a:spcPts val="0"/>
                        </a:spcAft>
                        <a:buClr>
                          <a:schemeClr val="dk1"/>
                        </a:buClr>
                        <a:buSzPts val="1100"/>
                        <a:buFont typeface="Arial" panose="020B0604020202020204" pitchFamily="34" charset="0"/>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New visitor conversion rate.</a:t>
                      </a:r>
                      <a:endParaRPr i="1" dirty="0">
                        <a:solidFill>
                          <a:schemeClr val="tx1"/>
                        </a:solidFill>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100">
                          <a:solidFill>
                            <a:schemeClr val="tx1"/>
                          </a:solidFill>
                          <a:latin typeface="Calibri" panose="020F0502020204030204" pitchFamily="34" charset="0"/>
                          <a:ea typeface="Open Sans"/>
                          <a:cs typeface="Calibri" panose="020F0502020204030204" pitchFamily="34" charset="0"/>
                          <a:sym typeface="Open Sans"/>
                        </a:rPr>
                        <a:t>Retention</a:t>
                      </a:r>
                      <a:endParaRPr sz="110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tc>
                  <a:txBody>
                    <a:bodyPr/>
                    <a:lstStyle/>
                    <a:p>
                      <a:pPr marL="171450" lvl="0" indent="-171450" algn="l" rtl="0">
                        <a:spcBef>
                          <a:spcPts val="0"/>
                        </a:spcBef>
                        <a:spcAft>
                          <a:spcPts val="0"/>
                        </a:spcAft>
                        <a:buClr>
                          <a:schemeClr val="dk1"/>
                        </a:buClr>
                        <a:buSzPts val="1100"/>
                        <a:buFont typeface="Arial" panose="020B0604020202020204" pitchFamily="34" charset="0"/>
                        <a:buChar char="•"/>
                      </a:pPr>
                      <a:r>
                        <a:rPr lang="en" sz="1100" i="1" dirty="0">
                          <a:solidFill>
                            <a:schemeClr val="tx1"/>
                          </a:solidFill>
                          <a:latin typeface="Calibri" panose="020F0502020204030204" pitchFamily="34" charset="0"/>
                          <a:ea typeface="Open Sans"/>
                          <a:cs typeface="Calibri" panose="020F0502020204030204" pitchFamily="34" charset="0"/>
                          <a:sym typeface="Open Sans"/>
                        </a:rPr>
                        <a:t>Wrote</a:t>
                      </a: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a review.</a:t>
                      </a:r>
                    </a:p>
                    <a:p>
                      <a:pPr marL="171450" lvl="0" indent="-171450" algn="l" rtl="0">
                        <a:spcBef>
                          <a:spcPts val="0"/>
                        </a:spcBef>
                        <a:spcAft>
                          <a:spcPts val="0"/>
                        </a:spcAft>
                        <a:buClr>
                          <a:schemeClr val="dk1"/>
                        </a:buClr>
                        <a:buSzPts val="1100"/>
                        <a:buFont typeface="Arial" panose="020B0604020202020204" pitchFamily="34" charset="0"/>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Adjusted snack preference theme.</a:t>
                      </a:r>
                    </a:p>
                    <a:p>
                      <a:pPr marL="171450" lvl="0" indent="-171450" algn="l" rtl="0">
                        <a:spcBef>
                          <a:spcPts val="0"/>
                        </a:spcBef>
                        <a:spcAft>
                          <a:spcPts val="0"/>
                        </a:spcAft>
                        <a:buClr>
                          <a:schemeClr val="dk1"/>
                        </a:buClr>
                        <a:buSzPts val="1100"/>
                        <a:buFont typeface="Arial" panose="020B0604020202020204" pitchFamily="34" charset="0"/>
                        <a:buChar char="•"/>
                      </a:pPr>
                      <a:r>
                        <a:rPr lang="en-US" sz="1100" i="1" baseline="0" dirty="0">
                          <a:solidFill>
                            <a:schemeClr val="tx1"/>
                          </a:solidFill>
                          <a:latin typeface="Calibri" panose="020F0502020204030204" pitchFamily="34" charset="0"/>
                          <a:ea typeface="Open Sans"/>
                          <a:cs typeface="Calibri" panose="020F0502020204030204" pitchFamily="34" charset="0"/>
                          <a:sym typeface="Open Sans"/>
                        </a:rPr>
                        <a:t>V</a:t>
                      </a:r>
                      <a:r>
                        <a:rPr lang="en" sz="1100" i="1" baseline="0" dirty="0">
                          <a:solidFill>
                            <a:schemeClr val="tx1"/>
                          </a:solidFill>
                          <a:latin typeface="Calibri" panose="020F0502020204030204" pitchFamily="34" charset="0"/>
                          <a:ea typeface="Open Sans"/>
                          <a:cs typeface="Calibri" panose="020F0502020204030204" pitchFamily="34" charset="0"/>
                          <a:sym typeface="Open Sans"/>
                        </a:rPr>
                        <a:t>iewed order tracking status.</a:t>
                      </a:r>
                      <a:endParaRPr i="1" dirty="0">
                        <a:solidFill>
                          <a:schemeClr val="tx1"/>
                        </a:solidFill>
                        <a:latin typeface="Calibri" panose="020F0502020204030204" pitchFamily="34" charset="0"/>
                        <a:cs typeface="Calibri" panose="020F0502020204030204" pitchFamily="34" charset="0"/>
                      </a:endParaRPr>
                    </a:p>
                  </a:txBody>
                  <a:tcPr marL="91425" marR="91425" marT="91425" marB="91425"/>
                </a:tc>
                <a:tc>
                  <a:txBody>
                    <a:bodyPr/>
                    <a:lstStyle/>
                    <a:p>
                      <a:pPr marL="171450" lvl="0" indent="-171450" algn="l" rtl="0">
                        <a:spcBef>
                          <a:spcPts val="0"/>
                        </a:spcBef>
                        <a:spcAft>
                          <a:spcPts val="0"/>
                        </a:spcAft>
                        <a:buClr>
                          <a:schemeClr val="dk1"/>
                        </a:buClr>
                        <a:buSzPts val="1100"/>
                        <a:buFont typeface="Arial" panose="020B0604020202020204" pitchFamily="34" charset="0"/>
                        <a:buChar char="•"/>
                      </a:pPr>
                      <a:r>
                        <a:rPr lang="en" sz="1100" i="1" dirty="0">
                          <a:solidFill>
                            <a:schemeClr val="tx1"/>
                          </a:solidFill>
                          <a:latin typeface="Calibri" panose="020F0502020204030204" pitchFamily="34" charset="0"/>
                          <a:ea typeface="Open Sans"/>
                          <a:cs typeface="Calibri" panose="020F0502020204030204" pitchFamily="34" charset="0"/>
                          <a:sym typeface="Open Sans"/>
                        </a:rPr>
                        <a:t>Monthly</a:t>
                      </a: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active users</a:t>
                      </a:r>
                    </a:p>
                    <a:p>
                      <a:pPr marL="171450" lvl="0" indent="-171450" algn="l" rtl="0">
                        <a:spcBef>
                          <a:spcPts val="0"/>
                        </a:spcBef>
                        <a:spcAft>
                          <a:spcPts val="0"/>
                        </a:spcAft>
                        <a:buClr>
                          <a:schemeClr val="dk1"/>
                        </a:buClr>
                        <a:buSzPts val="1100"/>
                        <a:buFont typeface="Arial" panose="020B0604020202020204" pitchFamily="34" charset="0"/>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Monthly subscribed users</a:t>
                      </a:r>
                      <a:endParaRPr i="1" dirty="0">
                        <a:solidFill>
                          <a:schemeClr val="tx1"/>
                        </a:solidFill>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100">
                          <a:solidFill>
                            <a:schemeClr val="tx1"/>
                          </a:solidFill>
                          <a:latin typeface="Calibri" panose="020F0502020204030204" pitchFamily="34" charset="0"/>
                          <a:ea typeface="Open Sans"/>
                          <a:cs typeface="Calibri" panose="020F0502020204030204" pitchFamily="34" charset="0"/>
                          <a:sym typeface="Open Sans"/>
                        </a:rPr>
                        <a:t>Revenue</a:t>
                      </a:r>
                      <a:endParaRPr sz="110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tc>
                  <a:txBody>
                    <a:bodyPr/>
                    <a:lstStyle/>
                    <a:p>
                      <a:pPr marL="0" lvl="0" indent="0" algn="l" rtl="0">
                        <a:spcBef>
                          <a:spcPts val="0"/>
                        </a:spcBef>
                        <a:spcAft>
                          <a:spcPts val="0"/>
                        </a:spcAft>
                        <a:buNone/>
                      </a:pPr>
                      <a:r>
                        <a:rPr lang="en" sz="1100">
                          <a:solidFill>
                            <a:schemeClr val="tx1"/>
                          </a:solidFill>
                          <a:latin typeface="Calibri" panose="020F0502020204030204" pitchFamily="34" charset="0"/>
                          <a:ea typeface="Open Sans"/>
                          <a:cs typeface="Calibri" panose="020F0502020204030204" pitchFamily="34" charset="0"/>
                          <a:sym typeface="Open Sans"/>
                        </a:rPr>
                        <a:t>Monthly subscription model</a:t>
                      </a:r>
                      <a:endParaRPr sz="110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tc>
                  <a:txBody>
                    <a:bodyPr/>
                    <a:lstStyle/>
                    <a:p>
                      <a:pPr marL="0" lvl="0" indent="0" algn="l" rtl="0">
                        <a:spcBef>
                          <a:spcPts val="0"/>
                        </a:spcBef>
                        <a:spcAft>
                          <a:spcPts val="0"/>
                        </a:spcAft>
                        <a:buNone/>
                      </a:pPr>
                      <a:r>
                        <a:rPr lang="en" sz="1100" dirty="0">
                          <a:solidFill>
                            <a:schemeClr val="tx1"/>
                          </a:solidFill>
                          <a:latin typeface="Calibri" panose="020F0502020204030204" pitchFamily="34" charset="0"/>
                          <a:ea typeface="Open Sans"/>
                          <a:cs typeface="Calibri" panose="020F0502020204030204" pitchFamily="34" charset="0"/>
                          <a:sym typeface="Open Sans"/>
                        </a:rPr>
                        <a:t>N/A</a:t>
                      </a:r>
                      <a:endParaRPr sz="1100"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100">
                          <a:solidFill>
                            <a:schemeClr val="tx1"/>
                          </a:solidFill>
                          <a:latin typeface="Calibri" panose="020F0502020204030204" pitchFamily="34" charset="0"/>
                          <a:ea typeface="Open Sans"/>
                          <a:cs typeface="Calibri" panose="020F0502020204030204" pitchFamily="34" charset="0"/>
                          <a:sym typeface="Open Sans"/>
                        </a:rPr>
                        <a:t>Referral</a:t>
                      </a:r>
                      <a:endParaRPr sz="110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tc>
                  <a:txBody>
                    <a:bodyPr/>
                    <a:lstStyle/>
                    <a:p>
                      <a:pPr marL="0" lvl="0" indent="0" algn="l" rtl="0">
                        <a:spcBef>
                          <a:spcPts val="0"/>
                        </a:spcBef>
                        <a:spcAft>
                          <a:spcPts val="0"/>
                        </a:spcAft>
                        <a:buNone/>
                      </a:pPr>
                      <a:r>
                        <a:rPr lang="en" sz="1100" dirty="0">
                          <a:solidFill>
                            <a:schemeClr val="tx1"/>
                          </a:solidFill>
                          <a:latin typeface="Calibri" panose="020F0502020204030204" pitchFamily="34" charset="0"/>
                          <a:ea typeface="Open Sans"/>
                          <a:cs typeface="Calibri" panose="020F0502020204030204" pitchFamily="34" charset="0"/>
                          <a:sym typeface="Open Sans"/>
                        </a:rPr>
                        <a:t>N/A -</a:t>
                      </a:r>
                      <a:r>
                        <a:rPr lang="en" sz="1100" i="1" dirty="0">
                          <a:solidFill>
                            <a:schemeClr val="tx1"/>
                          </a:solidFill>
                          <a:latin typeface="Calibri" panose="020F0502020204030204" pitchFamily="34" charset="0"/>
                          <a:ea typeface="Open Sans"/>
                          <a:cs typeface="Calibri" panose="020F0502020204030204" pitchFamily="34" charset="0"/>
                          <a:sym typeface="Open Sans"/>
                        </a:rPr>
                        <a:t> No formal referral program, informal word of mouth growth</a:t>
                      </a:r>
                      <a:endParaRPr sz="1100" i="1"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tc>
                  <a:txBody>
                    <a:bodyPr/>
                    <a:lstStyle/>
                    <a:p>
                      <a:pPr marL="0" lvl="0" indent="0" algn="l" rtl="0">
                        <a:spcBef>
                          <a:spcPts val="0"/>
                        </a:spcBef>
                        <a:spcAft>
                          <a:spcPts val="0"/>
                        </a:spcAft>
                        <a:buNone/>
                      </a:pPr>
                      <a:r>
                        <a:rPr lang="en" sz="1100" dirty="0">
                          <a:solidFill>
                            <a:schemeClr val="tx1"/>
                          </a:solidFill>
                          <a:latin typeface="Calibri" panose="020F0502020204030204" pitchFamily="34" charset="0"/>
                          <a:ea typeface="Open Sans"/>
                          <a:cs typeface="Calibri" panose="020F0502020204030204" pitchFamily="34" charset="0"/>
                          <a:sym typeface="Open Sans"/>
                        </a:rPr>
                        <a:t>N/A </a:t>
                      </a:r>
                      <a:endParaRPr sz="1100"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2"/>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Growth Metrics</a:t>
            </a:r>
            <a:endParaRPr sz="3400"/>
          </a:p>
        </p:txBody>
      </p:sp>
      <p:sp>
        <p:nvSpPr>
          <p:cNvPr id="91" name="Google Shape;91;p22"/>
          <p:cNvSpPr txBox="1">
            <a:spLocks noGrp="1"/>
          </p:cNvSpPr>
          <p:nvPr>
            <p:ph type="body" idx="4294967295"/>
          </p:nvPr>
        </p:nvSpPr>
        <p:spPr>
          <a:xfrm>
            <a:off x="921053" y="1216284"/>
            <a:ext cx="7060200" cy="3256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b="1" dirty="0">
                <a:solidFill>
                  <a:schemeClr val="tx1"/>
                </a:solidFill>
                <a:latin typeface="Calibri" panose="020F0502020204030204" pitchFamily="34" charset="0"/>
                <a:cs typeface="Calibri" panose="020F0502020204030204" pitchFamily="34" charset="0"/>
              </a:rPr>
              <a:t>Primary Metric</a:t>
            </a:r>
            <a:endParaRPr sz="1300" b="1" dirty="0">
              <a:solidFill>
                <a:schemeClr val="tx1"/>
              </a:solidFill>
              <a:latin typeface="Calibri" panose="020F0502020204030204" pitchFamily="34" charset="0"/>
              <a:cs typeface="Calibri" panose="020F0502020204030204" pitchFamily="34" charset="0"/>
            </a:endParaRPr>
          </a:p>
          <a:p>
            <a:pPr marL="914400" lvl="0" indent="-311150" algn="l" rtl="0">
              <a:lnSpc>
                <a:spcPct val="150000"/>
              </a:lnSpc>
              <a:spcBef>
                <a:spcPts val="0"/>
              </a:spcBef>
              <a:spcAft>
                <a:spcPts val="0"/>
              </a:spcAft>
              <a:buSzPts val="1300"/>
              <a:buChar char="●"/>
            </a:pPr>
            <a:r>
              <a:rPr lang="en" sz="1100" dirty="0">
                <a:solidFill>
                  <a:schemeClr val="tx1"/>
                </a:solidFill>
                <a:latin typeface="Calibri" panose="020F0502020204030204" pitchFamily="34" charset="0"/>
                <a:cs typeface="Calibri" panose="020F0502020204030204" pitchFamily="34" charset="0"/>
              </a:rPr>
              <a:t>New Monthly Subscribed users.</a:t>
            </a:r>
            <a:endParaRPr sz="1300"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r>
              <a:rPr lang="en" sz="1300" b="1" dirty="0">
                <a:solidFill>
                  <a:schemeClr val="tx1"/>
                </a:solidFill>
                <a:latin typeface="Calibri" panose="020F0502020204030204" pitchFamily="34" charset="0"/>
                <a:cs typeface="Calibri" panose="020F0502020204030204" pitchFamily="34" charset="0"/>
              </a:rPr>
              <a:t>Secondary Metrics</a:t>
            </a:r>
            <a:endParaRPr sz="1300" b="1" dirty="0">
              <a:solidFill>
                <a:schemeClr val="tx1"/>
              </a:solidFill>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300" b="1" dirty="0">
                <a:solidFill>
                  <a:schemeClr val="tx1"/>
                </a:solidFill>
                <a:latin typeface="Calibri" panose="020F0502020204030204" pitchFamily="34" charset="0"/>
                <a:cs typeface="Calibri" panose="020F0502020204030204" pitchFamily="34" charset="0"/>
              </a:rPr>
              <a:t>Upstream</a:t>
            </a:r>
            <a:endParaRPr sz="1300" b="1" dirty="0">
              <a:solidFill>
                <a:schemeClr val="tx1"/>
              </a:solidFill>
              <a:latin typeface="Calibri" panose="020F0502020204030204" pitchFamily="34" charset="0"/>
              <a:cs typeface="Calibri" panose="020F0502020204030204" pitchFamily="34" charset="0"/>
            </a:endParaRPr>
          </a:p>
          <a:p>
            <a:pPr marL="1371600" lvl="2" indent="-311150" algn="l" rtl="0">
              <a:lnSpc>
                <a:spcPct val="115000"/>
              </a:lnSpc>
              <a:spcBef>
                <a:spcPts val="0"/>
              </a:spcBef>
              <a:spcAft>
                <a:spcPts val="0"/>
              </a:spcAft>
              <a:buSzPts val="1300"/>
              <a:buChar char="■"/>
            </a:pPr>
            <a:r>
              <a:rPr lang="en" sz="1100" dirty="0">
                <a:solidFill>
                  <a:schemeClr val="tx1"/>
                </a:solidFill>
                <a:latin typeface="Calibri" panose="020F0502020204030204" pitchFamily="34" charset="0"/>
                <a:cs typeface="Calibri" panose="020F0502020204030204" pitchFamily="34" charset="0"/>
              </a:rPr>
              <a:t>New visitor session</a:t>
            </a:r>
            <a:endParaRPr sz="1300" dirty="0">
              <a:solidFill>
                <a:schemeClr val="tx1"/>
              </a:solidFill>
              <a:latin typeface="Calibri" panose="020F0502020204030204" pitchFamily="34" charset="0"/>
              <a:cs typeface="Calibri" panose="020F0502020204030204" pitchFamily="34" charset="0"/>
            </a:endParaRPr>
          </a:p>
          <a:p>
            <a:pPr marL="1371600" lvl="2" indent="-311150" algn="l" rtl="0">
              <a:lnSpc>
                <a:spcPct val="115000"/>
              </a:lnSpc>
              <a:spcBef>
                <a:spcPts val="0"/>
              </a:spcBef>
              <a:spcAft>
                <a:spcPts val="0"/>
              </a:spcAft>
              <a:buSzPts val="1300"/>
              <a:buChar char="■"/>
            </a:pPr>
            <a:r>
              <a:rPr lang="en" sz="1100" dirty="0">
                <a:solidFill>
                  <a:schemeClr val="tx1"/>
                </a:solidFill>
                <a:latin typeface="Calibri" panose="020F0502020204030204" pitchFamily="34" charset="0"/>
                <a:cs typeface="Calibri" panose="020F0502020204030204" pitchFamily="34" charset="0"/>
              </a:rPr>
              <a:t>New visitor conversion rate .</a:t>
            </a:r>
            <a:endParaRPr sz="1300" dirty="0">
              <a:solidFill>
                <a:schemeClr val="tx1"/>
              </a:solidFill>
              <a:latin typeface="Calibri" panose="020F0502020204030204" pitchFamily="34" charset="0"/>
              <a:cs typeface="Calibri" panose="020F0502020204030204" pitchFamily="34" charset="0"/>
            </a:endParaRPr>
          </a:p>
          <a:p>
            <a:pPr marL="1371600" lvl="2" indent="-311150" algn="l" rtl="0">
              <a:lnSpc>
                <a:spcPct val="115000"/>
              </a:lnSpc>
              <a:spcBef>
                <a:spcPts val="0"/>
              </a:spcBef>
              <a:spcAft>
                <a:spcPts val="0"/>
              </a:spcAft>
              <a:buSzPts val="1300"/>
              <a:buChar char="■"/>
            </a:pPr>
            <a:r>
              <a:rPr lang="en" sz="1100" dirty="0">
                <a:solidFill>
                  <a:schemeClr val="tx1"/>
                </a:solidFill>
                <a:latin typeface="Calibri" panose="020F0502020204030204" pitchFamily="34" charset="0"/>
                <a:cs typeface="Calibri" panose="020F0502020204030204" pitchFamily="34" charset="0"/>
              </a:rPr>
              <a:t>To fill in </a:t>
            </a:r>
            <a:endParaRPr sz="1300" dirty="0">
              <a:solidFill>
                <a:schemeClr val="tx1"/>
              </a:solidFill>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Char char="○"/>
            </a:pPr>
            <a:r>
              <a:rPr lang="en" sz="1300" b="1" dirty="0">
                <a:solidFill>
                  <a:schemeClr val="tx1"/>
                </a:solidFill>
                <a:latin typeface="Calibri" panose="020F0502020204030204" pitchFamily="34" charset="0"/>
                <a:cs typeface="Calibri" panose="020F0502020204030204" pitchFamily="34" charset="0"/>
              </a:rPr>
              <a:t>Dowstream</a:t>
            </a:r>
            <a:endParaRPr sz="1300" b="1" dirty="0">
              <a:solidFill>
                <a:schemeClr val="tx1"/>
              </a:solidFill>
              <a:latin typeface="Calibri" panose="020F0502020204030204" pitchFamily="34" charset="0"/>
              <a:cs typeface="Calibri" panose="020F0502020204030204" pitchFamily="34" charset="0"/>
            </a:endParaRPr>
          </a:p>
          <a:p>
            <a:pPr marL="1371600" lvl="2" indent="-311150" algn="l" rtl="0">
              <a:lnSpc>
                <a:spcPct val="115000"/>
              </a:lnSpc>
              <a:spcBef>
                <a:spcPts val="0"/>
              </a:spcBef>
              <a:spcAft>
                <a:spcPts val="0"/>
              </a:spcAft>
              <a:buSzPts val="1300"/>
              <a:buChar char="■"/>
            </a:pPr>
            <a:r>
              <a:rPr lang="en-US" sz="1100" dirty="0">
                <a:solidFill>
                  <a:schemeClr val="tx1"/>
                </a:solidFill>
                <a:latin typeface="Calibri" panose="020F0502020204030204" pitchFamily="34" charset="0"/>
                <a:cs typeface="Calibri" panose="020F0502020204030204" pitchFamily="34" charset="0"/>
              </a:rPr>
              <a:t>Monthly subscribed users</a:t>
            </a:r>
            <a:endParaRPr sz="1100" dirty="0">
              <a:solidFill>
                <a:schemeClr val="tx1"/>
              </a:solidFill>
              <a:latin typeface="Calibri" panose="020F0502020204030204" pitchFamily="34" charset="0"/>
              <a:cs typeface="Calibri" panose="020F0502020204030204" pitchFamily="34" charset="0"/>
            </a:endParaRPr>
          </a:p>
          <a:p>
            <a:pPr marL="1371600" lvl="2" indent="-311150" algn="l" rtl="0">
              <a:lnSpc>
                <a:spcPct val="115000"/>
              </a:lnSpc>
              <a:spcBef>
                <a:spcPts val="0"/>
              </a:spcBef>
              <a:spcAft>
                <a:spcPts val="0"/>
              </a:spcAft>
              <a:buSzPts val="1300"/>
              <a:buChar char="■"/>
            </a:pPr>
            <a:r>
              <a:rPr lang="en" sz="1100" dirty="0">
                <a:solidFill>
                  <a:schemeClr val="tx1"/>
                </a:solidFill>
                <a:latin typeface="Calibri" panose="020F0502020204030204" pitchFamily="34" charset="0"/>
                <a:cs typeface="Calibri" panose="020F0502020204030204" pitchFamily="34" charset="0"/>
              </a:rPr>
              <a:t>Monthly Active users .</a:t>
            </a:r>
            <a:endParaRPr sz="11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3"/>
          <p:cNvSpPr txBox="1">
            <a:spLocks noGrp="1"/>
          </p:cNvSpPr>
          <p:nvPr>
            <p:ph type="title" idx="4294967295"/>
          </p:nvPr>
        </p:nvSpPr>
        <p:spPr>
          <a:xfrm>
            <a:off x="446904" y="117425"/>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dirty="0"/>
              <a:t>Target Persona</a:t>
            </a:r>
            <a:endParaRPr sz="3400" dirty="0"/>
          </a:p>
        </p:txBody>
      </p:sp>
      <p:sp>
        <p:nvSpPr>
          <p:cNvPr id="97" name="Google Shape;97;p23"/>
          <p:cNvSpPr txBox="1">
            <a:spLocks noGrp="1"/>
          </p:cNvSpPr>
          <p:nvPr>
            <p:ph type="body" idx="4294967295"/>
          </p:nvPr>
        </p:nvSpPr>
        <p:spPr>
          <a:xfrm>
            <a:off x="1017474" y="1262824"/>
            <a:ext cx="3575400" cy="3638359"/>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1. </a:t>
            </a:r>
            <a:r>
              <a:rPr lang="en" b="1" dirty="0">
                <a:solidFill>
                  <a:schemeClr val="tx1"/>
                </a:solidFill>
                <a:latin typeface="Calibri" panose="020F0502020204030204" pitchFamily="34" charset="0"/>
                <a:cs typeface="Calibri" panose="020F0502020204030204" pitchFamily="34" charset="0"/>
              </a:rPr>
              <a:t>Existing Customers</a:t>
            </a:r>
            <a:endParaRPr b="1" dirty="0">
              <a:solidFill>
                <a:schemeClr val="tx1"/>
              </a:solidFill>
              <a:latin typeface="Calibri" panose="020F0502020204030204" pitchFamily="34" charset="0"/>
              <a:cs typeface="Calibri" panose="020F0502020204030204" pitchFamily="34" charset="0"/>
            </a:endParaRPr>
          </a:p>
          <a:p>
            <a:pPr lvl="0" indent="-311150">
              <a:spcBef>
                <a:spcPts val="1600"/>
              </a:spcBef>
              <a:buSzPts val="1300"/>
              <a:buAutoNum type="alphaUcPeriod"/>
            </a:pPr>
            <a:r>
              <a:rPr lang="en" sz="1100" i="1" dirty="0">
                <a:solidFill>
                  <a:schemeClr val="tx1"/>
                </a:solidFill>
                <a:latin typeface="Calibri" panose="020F0502020204030204" pitchFamily="34" charset="0"/>
                <a:cs typeface="Calibri" panose="020F0502020204030204" pitchFamily="34" charset="0"/>
              </a:rPr>
              <a:t>joy and love new experiences </a:t>
            </a:r>
            <a:r>
              <a:rPr lang="en-US" sz="1100" dirty="0">
                <a:solidFill>
                  <a:schemeClr val="tx1"/>
                </a:solidFill>
                <a:latin typeface="Calibri" panose="020F0502020204030204" pitchFamily="34" charset="0"/>
                <a:cs typeface="Calibri" panose="020F0502020204030204" pitchFamily="34" charset="0"/>
              </a:rPr>
              <a:t>look forward to Craft Snacks and its “element of surprise.”</a:t>
            </a:r>
            <a:endParaRPr sz="1100" i="1" dirty="0">
              <a:solidFill>
                <a:schemeClr val="tx1"/>
              </a:solidFill>
              <a:latin typeface="Calibri" panose="020F0502020204030204" pitchFamily="34" charset="0"/>
              <a:cs typeface="Calibri" panose="020F0502020204030204" pitchFamily="34" charset="0"/>
            </a:endParaRPr>
          </a:p>
          <a:p>
            <a:pPr lvl="1" indent="-298450">
              <a:spcBef>
                <a:spcPts val="0"/>
              </a:spcBef>
              <a:buClr>
                <a:srgbClr val="9E9E9E"/>
              </a:buClr>
              <a:buSzPts val="1100"/>
              <a:buAutoNum type="alphaLcPeriod"/>
            </a:pPr>
            <a:r>
              <a:rPr lang="en-US" sz="1100" dirty="0">
                <a:solidFill>
                  <a:schemeClr val="tx1"/>
                </a:solidFill>
                <a:latin typeface="Calibri" panose="020F0502020204030204" pitchFamily="34" charset="0"/>
                <a:cs typeface="Calibri" panose="020F0502020204030204" pitchFamily="34" charset="0"/>
              </a:rPr>
              <a:t>The majority of Craft Snacks customers are those who love new experiences</a:t>
            </a:r>
            <a:endParaRPr lang="en" sz="1100" i="1" dirty="0">
              <a:solidFill>
                <a:schemeClr val="tx1"/>
              </a:solidFill>
              <a:latin typeface="Calibri" panose="020F0502020204030204" pitchFamily="34" charset="0"/>
              <a:cs typeface="Calibri" panose="020F0502020204030204" pitchFamily="34" charset="0"/>
            </a:endParaRPr>
          </a:p>
          <a:p>
            <a:pPr marL="914400" lvl="1" indent="-298450" algn="l" rtl="0">
              <a:lnSpc>
                <a:spcPct val="115000"/>
              </a:lnSpc>
              <a:spcBef>
                <a:spcPts val="0"/>
              </a:spcBef>
              <a:spcAft>
                <a:spcPts val="0"/>
              </a:spcAft>
              <a:buClr>
                <a:srgbClr val="9E9E9E"/>
              </a:buClr>
              <a:buSzPts val="1100"/>
              <a:buAutoNum type="alphaLcPeriod"/>
            </a:pPr>
            <a:endParaRPr sz="1100" i="1"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AutoNum type="alphaUcPeriod"/>
            </a:pPr>
            <a:r>
              <a:rPr lang="en" sz="1100" i="1" dirty="0">
                <a:solidFill>
                  <a:schemeClr val="tx1"/>
                </a:solidFill>
                <a:latin typeface="Calibri" panose="020F0502020204030204" pitchFamily="34" charset="0"/>
                <a:cs typeface="Calibri" panose="020F0502020204030204" pitchFamily="34" charset="0"/>
              </a:rPr>
              <a:t>Share and post pictures of the snack box on social media. </a:t>
            </a:r>
            <a:endParaRPr sz="1100" i="1" dirty="0">
              <a:solidFill>
                <a:schemeClr val="tx1"/>
              </a:solidFill>
              <a:latin typeface="Calibri" panose="020F0502020204030204" pitchFamily="34" charset="0"/>
              <a:cs typeface="Calibri" panose="020F0502020204030204" pitchFamily="34" charset="0"/>
            </a:endParaRPr>
          </a:p>
          <a:p>
            <a:pPr lvl="1" indent="-298450">
              <a:spcBef>
                <a:spcPts val="0"/>
              </a:spcBef>
              <a:buClr>
                <a:srgbClr val="9E9E9E"/>
              </a:buClr>
              <a:buSzPts val="1100"/>
              <a:buAutoNum type="alphaLcPeriod"/>
            </a:pPr>
            <a:r>
              <a:rPr lang="en-US" sz="1100" dirty="0">
                <a:solidFill>
                  <a:schemeClr val="tx1"/>
                </a:solidFill>
                <a:latin typeface="Calibri" panose="020F0502020204030204" pitchFamily="34" charset="0"/>
                <a:cs typeface="Calibri" panose="020F0502020204030204" pitchFamily="34" charset="0"/>
              </a:rPr>
              <a:t>36% of customers have posted pictures of the snack box on social media</a:t>
            </a:r>
            <a:endParaRPr sz="1100" i="1"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AutoNum type="alphaUcPeriod"/>
            </a:pPr>
            <a:r>
              <a:rPr lang="en" sz="1100" i="1" dirty="0">
                <a:solidFill>
                  <a:schemeClr val="tx1"/>
                </a:solidFill>
                <a:latin typeface="Calibri" panose="020F0502020204030204" pitchFamily="34" charset="0"/>
                <a:cs typeface="Calibri" panose="020F0502020204030204" pitchFamily="34" charset="0"/>
              </a:rPr>
              <a:t>Set a favorite snack to obtain it again.</a:t>
            </a:r>
            <a:endParaRPr sz="1100" i="1" dirty="0">
              <a:solidFill>
                <a:schemeClr val="tx1"/>
              </a:solidFill>
              <a:latin typeface="Calibri" panose="020F0502020204030204" pitchFamily="34" charset="0"/>
              <a:cs typeface="Calibri" panose="020F0502020204030204" pitchFamily="34" charset="0"/>
            </a:endParaRPr>
          </a:p>
          <a:p>
            <a:pPr lvl="1" indent="-298450">
              <a:spcBef>
                <a:spcPts val="0"/>
              </a:spcBef>
              <a:buClr>
                <a:srgbClr val="9E9E9E"/>
              </a:buClr>
              <a:buSzPts val="1100"/>
              <a:buAutoNum type="alphaLcPeriod"/>
            </a:pPr>
            <a:r>
              <a:rPr lang="en-US" sz="1100" dirty="0">
                <a:solidFill>
                  <a:schemeClr val="tx1"/>
                </a:solidFill>
                <a:latin typeface="Calibri" panose="020F0502020204030204" pitchFamily="34" charset="0"/>
                <a:cs typeface="Calibri" panose="020F0502020204030204" pitchFamily="34" charset="0"/>
              </a:rPr>
              <a:t>45% of customers are able to point to “a favorite snack” a</a:t>
            </a:r>
            <a:endParaRPr sz="1100" i="1"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1600"/>
              </a:spcBef>
              <a:spcAft>
                <a:spcPts val="0"/>
              </a:spcAft>
              <a:buNone/>
            </a:pPr>
            <a:endParaRPr sz="1100" i="1" dirty="0">
              <a:solidFill>
                <a:srgbClr val="9E9E9E"/>
              </a:solidFill>
            </a:endParaRPr>
          </a:p>
          <a:p>
            <a:pPr marL="0" lvl="0" indent="0" algn="l" rtl="0">
              <a:lnSpc>
                <a:spcPct val="115000"/>
              </a:lnSpc>
              <a:spcBef>
                <a:spcPts val="1600"/>
              </a:spcBef>
              <a:spcAft>
                <a:spcPts val="0"/>
              </a:spcAft>
              <a:buNone/>
            </a:pPr>
            <a:endParaRPr sz="1300" b="1" dirty="0"/>
          </a:p>
          <a:p>
            <a:pPr marL="0" lvl="0" indent="0" algn="l" rtl="0">
              <a:lnSpc>
                <a:spcPct val="115000"/>
              </a:lnSpc>
              <a:spcBef>
                <a:spcPts val="1600"/>
              </a:spcBef>
              <a:spcAft>
                <a:spcPts val="0"/>
              </a:spcAft>
              <a:buNone/>
            </a:pPr>
            <a:endParaRPr sz="1300" dirty="0"/>
          </a:p>
          <a:p>
            <a:pPr marL="0" lvl="0" indent="0" algn="l" rtl="0">
              <a:lnSpc>
                <a:spcPct val="115000"/>
              </a:lnSpc>
              <a:spcBef>
                <a:spcPts val="1600"/>
              </a:spcBef>
              <a:spcAft>
                <a:spcPts val="1600"/>
              </a:spcAft>
              <a:buNone/>
            </a:pPr>
            <a:endParaRPr dirty="0"/>
          </a:p>
        </p:txBody>
      </p:sp>
      <p:sp>
        <p:nvSpPr>
          <p:cNvPr id="98" name="Google Shape;98;p23"/>
          <p:cNvSpPr txBox="1">
            <a:spLocks noGrp="1"/>
          </p:cNvSpPr>
          <p:nvPr>
            <p:ph type="body" idx="4294967295"/>
          </p:nvPr>
        </p:nvSpPr>
        <p:spPr>
          <a:xfrm>
            <a:off x="4790703" y="1320751"/>
            <a:ext cx="3399600" cy="3822749"/>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chemeClr val="tx1"/>
                </a:solidFill>
                <a:latin typeface="Calibri" panose="020F0502020204030204" pitchFamily="34" charset="0"/>
                <a:cs typeface="Calibri" panose="020F0502020204030204" pitchFamily="34" charset="0"/>
              </a:rPr>
              <a:t>2. Potential New Customers</a:t>
            </a:r>
            <a:endParaRPr b="1"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1600"/>
              </a:spcBef>
              <a:spcAft>
                <a:spcPts val="0"/>
              </a:spcAft>
              <a:buSzPts val="1300"/>
              <a:buAutoNum type="alphaUcPeriod"/>
            </a:pPr>
            <a:r>
              <a:rPr lang="en-US" sz="1100" i="1" dirty="0">
                <a:solidFill>
                  <a:schemeClr val="tx1"/>
                </a:solidFill>
                <a:latin typeface="Calibri" panose="020F0502020204030204" pitchFamily="34" charset="0"/>
                <a:cs typeface="Calibri" panose="020F0502020204030204" pitchFamily="34" charset="0"/>
              </a:rPr>
              <a:t>Interest in try out new snacks</a:t>
            </a:r>
            <a:endParaRPr sz="1100" i="1" dirty="0">
              <a:solidFill>
                <a:schemeClr val="tx1"/>
              </a:solidFill>
              <a:latin typeface="Calibri" panose="020F0502020204030204" pitchFamily="34" charset="0"/>
              <a:cs typeface="Calibri" panose="020F0502020204030204" pitchFamily="34" charset="0"/>
            </a:endParaRPr>
          </a:p>
          <a:p>
            <a:pPr lvl="1" indent="-298450">
              <a:spcBef>
                <a:spcPts val="0"/>
              </a:spcBef>
              <a:buClr>
                <a:srgbClr val="9E9E9E"/>
              </a:buClr>
              <a:buSzPts val="1100"/>
              <a:buAutoNum type="alphaLcPeriod"/>
            </a:pPr>
            <a:r>
              <a:rPr lang="en-US" sz="1200" dirty="0">
                <a:solidFill>
                  <a:schemeClr val="tx1"/>
                </a:solidFill>
                <a:latin typeface="Calibri" panose="020F0502020204030204" pitchFamily="34" charset="0"/>
                <a:cs typeface="Calibri" panose="020F0502020204030204" pitchFamily="34" charset="0"/>
              </a:rPr>
              <a:t>I am interested in trying out new snacks”</a:t>
            </a:r>
            <a:endParaRPr sz="1300" dirty="0">
              <a:solidFill>
                <a:schemeClr val="tx1"/>
              </a:solidFill>
              <a:latin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AutoNum type="alphaUcPeriod"/>
            </a:pPr>
            <a:r>
              <a:rPr lang="en" sz="1100" i="1" dirty="0">
                <a:solidFill>
                  <a:schemeClr val="tx1"/>
                </a:solidFill>
                <a:latin typeface="Calibri" panose="020F0502020204030204" pitchFamily="34" charset="0"/>
                <a:cs typeface="Calibri" panose="020F0502020204030204" pitchFamily="34" charset="0"/>
              </a:rPr>
              <a:t>Website fun and piqued </a:t>
            </a:r>
            <a:r>
              <a:rPr lang="en-US" sz="1100" i="1" dirty="0">
                <a:solidFill>
                  <a:schemeClr val="tx1"/>
                </a:solidFill>
                <a:latin typeface="Calibri" panose="020F0502020204030204" pitchFamily="34" charset="0"/>
                <a:cs typeface="Calibri" panose="020F0502020204030204" pitchFamily="34" charset="0"/>
              </a:rPr>
              <a:t>the</a:t>
            </a:r>
            <a:r>
              <a:rPr lang="en" sz="1100" i="1" dirty="0">
                <a:solidFill>
                  <a:schemeClr val="tx1"/>
                </a:solidFill>
                <a:latin typeface="Calibri" panose="020F0502020204030204" pitchFamily="34" charset="0"/>
                <a:cs typeface="Calibri" panose="020F0502020204030204" pitchFamily="34" charset="0"/>
              </a:rPr>
              <a:t> user’s interest</a:t>
            </a:r>
            <a:endParaRPr sz="1100" i="1" dirty="0">
              <a:solidFill>
                <a:schemeClr val="tx1"/>
              </a:solidFill>
              <a:latin typeface="Calibri" panose="020F0502020204030204" pitchFamily="34" charset="0"/>
              <a:cs typeface="Calibri" panose="020F0502020204030204" pitchFamily="34" charset="0"/>
            </a:endParaRPr>
          </a:p>
          <a:p>
            <a:pPr lvl="1" indent="-298450">
              <a:spcBef>
                <a:spcPts val="0"/>
              </a:spcBef>
              <a:buClr>
                <a:srgbClr val="9E9E9E"/>
              </a:buClr>
              <a:buSzPts val="1100"/>
              <a:buAutoNum type="alphaLcPeriod"/>
            </a:pPr>
            <a:r>
              <a:rPr lang="en-US" sz="1100" dirty="0">
                <a:solidFill>
                  <a:schemeClr val="tx1"/>
                </a:solidFill>
                <a:latin typeface="Calibri" panose="020F0502020204030204" pitchFamily="34" charset="0"/>
                <a:cs typeface="Calibri" panose="020F0502020204030204" pitchFamily="34" charset="0"/>
              </a:rPr>
              <a:t>“The website looks really fun and piqued my interest” </a:t>
            </a:r>
            <a:endParaRPr sz="1100" i="1" dirty="0">
              <a:solidFill>
                <a:schemeClr val="tx1"/>
              </a:solidFill>
              <a:latin typeface="Calibri" panose="020F0502020204030204" pitchFamily="34" charset="0"/>
              <a:cs typeface="Calibri" panose="020F0502020204030204" pitchFamily="34" charset="0"/>
            </a:endParaRPr>
          </a:p>
          <a:p>
            <a:pPr marL="457200" lvl="0" indent="-342900" algn="l" rtl="0">
              <a:lnSpc>
                <a:spcPct val="115000"/>
              </a:lnSpc>
              <a:spcBef>
                <a:spcPts val="0"/>
              </a:spcBef>
              <a:spcAft>
                <a:spcPts val="0"/>
              </a:spcAft>
              <a:buSzPts val="1800"/>
              <a:buAutoNum type="alphaUcPeriod"/>
            </a:pPr>
            <a:r>
              <a:rPr lang="en" sz="1100" i="1" dirty="0">
                <a:solidFill>
                  <a:schemeClr val="tx1"/>
                </a:solidFill>
                <a:latin typeface="Calibri" panose="020F0502020204030204" pitchFamily="34" charset="0"/>
                <a:cs typeface="Calibri" panose="020F0502020204030204" pitchFamily="34" charset="0"/>
              </a:rPr>
              <a:t>Fear of poor order services</a:t>
            </a:r>
            <a:endParaRPr sz="1100" i="1" dirty="0">
              <a:solidFill>
                <a:schemeClr val="tx1"/>
              </a:solidFill>
              <a:latin typeface="Calibri" panose="020F0502020204030204" pitchFamily="34" charset="0"/>
              <a:cs typeface="Calibri" panose="020F0502020204030204" pitchFamily="34" charset="0"/>
            </a:endParaRPr>
          </a:p>
          <a:p>
            <a:pPr lvl="1" indent="-298450">
              <a:spcBef>
                <a:spcPts val="0"/>
              </a:spcBef>
              <a:buClr>
                <a:srgbClr val="9E9E9E"/>
              </a:buClr>
              <a:buSzPts val="1100"/>
              <a:buAutoNum type="alphaLcPeriod"/>
            </a:pPr>
            <a:r>
              <a:rPr lang="en-US" sz="1100" dirty="0">
                <a:solidFill>
                  <a:schemeClr val="tx1"/>
                </a:solidFill>
                <a:latin typeface="Calibri" panose="020F0502020204030204" pitchFamily="34" charset="0"/>
                <a:cs typeface="Calibri" panose="020F0502020204030204" pitchFamily="34" charset="0"/>
              </a:rPr>
              <a:t>What if the order doesn’t arrive”?</a:t>
            </a:r>
          </a:p>
          <a:p>
            <a:pPr lvl="1" indent="-298450">
              <a:spcBef>
                <a:spcPts val="0"/>
              </a:spcBef>
              <a:buClr>
                <a:srgbClr val="9E9E9E"/>
              </a:buClr>
              <a:buSzPts val="1100"/>
              <a:buAutoNum type="alphaLcPeriod"/>
            </a:pPr>
            <a:r>
              <a:rPr lang="en-US" sz="1100" dirty="0">
                <a:solidFill>
                  <a:schemeClr val="tx1"/>
                </a:solidFill>
                <a:latin typeface="Calibri" panose="020F0502020204030204" pitchFamily="34" charset="0"/>
                <a:cs typeface="Calibri" panose="020F0502020204030204" pitchFamily="34" charset="0"/>
              </a:rPr>
              <a:t>What if the snack is poorly packaged</a:t>
            </a:r>
            <a:endParaRPr lang="en" sz="1100" i="1" dirty="0">
              <a:solidFill>
                <a:schemeClr val="tx1"/>
              </a:solidFill>
              <a:latin typeface="Calibri" panose="020F0502020204030204" pitchFamily="34" charset="0"/>
              <a:cs typeface="Calibri" panose="020F0502020204030204" pitchFamily="34" charset="0"/>
            </a:endParaRPr>
          </a:p>
          <a:p>
            <a:pPr lvl="0">
              <a:buAutoNum type="alphaUcPeriod"/>
            </a:pPr>
            <a:r>
              <a:rPr lang="en-US" sz="1100" i="1" dirty="0">
                <a:solidFill>
                  <a:schemeClr val="tx1"/>
                </a:solidFill>
                <a:latin typeface="Calibri" panose="020F0502020204030204" pitchFamily="34" charset="0"/>
                <a:cs typeface="Calibri" panose="020F0502020204030204" pitchFamily="34" charset="0"/>
              </a:rPr>
              <a:t>Fear of not like the majority of snacks.</a:t>
            </a:r>
          </a:p>
          <a:p>
            <a:pPr lvl="1" indent="-298450">
              <a:spcBef>
                <a:spcPts val="0"/>
              </a:spcBef>
              <a:buClr>
                <a:srgbClr val="9E9E9E"/>
              </a:buClr>
              <a:buSzPts val="1100"/>
              <a:buAutoNum type="alphaLcPeriod"/>
            </a:pPr>
            <a:r>
              <a:rPr lang="en-US" sz="1100" dirty="0">
                <a:solidFill>
                  <a:schemeClr val="tx1"/>
                </a:solidFill>
                <a:latin typeface="Calibri" panose="020F0502020204030204" pitchFamily="34" charset="0"/>
                <a:cs typeface="Calibri" panose="020F0502020204030204" pitchFamily="34" charset="0"/>
              </a:rPr>
              <a:t>What if I don’t like the majority of the snacks there?”</a:t>
            </a:r>
            <a:endParaRPr lang="en-US" sz="1100" i="1" dirty="0">
              <a:solidFill>
                <a:schemeClr val="tx1"/>
              </a:solidFill>
              <a:latin typeface="Calibri" panose="020F0502020204030204" pitchFamily="34" charset="0"/>
              <a:cs typeface="Calibri" panose="020F0502020204030204" pitchFamily="34" charset="0"/>
            </a:endParaRPr>
          </a:p>
          <a:p>
            <a:pPr marL="914400" lvl="1" indent="-298450" algn="l" rtl="0">
              <a:lnSpc>
                <a:spcPct val="115000"/>
              </a:lnSpc>
              <a:spcBef>
                <a:spcPts val="0"/>
              </a:spcBef>
              <a:spcAft>
                <a:spcPts val="0"/>
              </a:spcAft>
              <a:buClr>
                <a:srgbClr val="9E9E9E"/>
              </a:buClr>
              <a:buSzPts val="1100"/>
              <a:buAutoNum type="alphaLcPeriod"/>
            </a:pPr>
            <a:endParaRPr lang="en" sz="1100" i="1" dirty="0">
              <a:solidFill>
                <a:srgbClr val="9E9E9E"/>
              </a:solidFill>
            </a:endParaRPr>
          </a:p>
        </p:txBody>
      </p:sp>
      <p:sp>
        <p:nvSpPr>
          <p:cNvPr id="99" name="Google Shape;99;p23"/>
          <p:cNvSpPr txBox="1">
            <a:spLocks noGrp="1"/>
          </p:cNvSpPr>
          <p:nvPr>
            <p:ph type="body" idx="4294967295"/>
          </p:nvPr>
        </p:nvSpPr>
        <p:spPr>
          <a:xfrm>
            <a:off x="1048800" y="690125"/>
            <a:ext cx="4008900" cy="51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chemeClr val="tx1"/>
                </a:solidFill>
                <a:latin typeface="Calibri" panose="020F0502020204030204" pitchFamily="34" charset="0"/>
                <a:cs typeface="Calibri" panose="020F0502020204030204" pitchFamily="34" charset="0"/>
              </a:rPr>
              <a:t>Key Characteristics</a:t>
            </a:r>
            <a:endParaRPr b="1"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title" idx="4294967295"/>
          </p:nvPr>
        </p:nvSpPr>
        <p:spPr>
          <a:xfrm>
            <a:off x="2128650" y="2408900"/>
            <a:ext cx="4886700" cy="572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400"/>
              <a:t>Mapping Out the Path to Growth</a:t>
            </a:r>
            <a:endParaRPr sz="3400"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idx="4294967295"/>
          </p:nvPr>
        </p:nvSpPr>
        <p:spPr>
          <a:xfrm>
            <a:off x="605400" y="298656"/>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dirty="0"/>
              <a:t>Growth Problem Framing</a:t>
            </a:r>
            <a:endParaRPr sz="3400" dirty="0"/>
          </a:p>
        </p:txBody>
      </p:sp>
      <p:sp>
        <p:nvSpPr>
          <p:cNvPr id="110" name="Google Shape;110;p25"/>
          <p:cNvSpPr txBox="1">
            <a:spLocks noGrp="1"/>
          </p:cNvSpPr>
          <p:nvPr>
            <p:ph type="body" idx="4294967295"/>
          </p:nvPr>
        </p:nvSpPr>
        <p:spPr>
          <a:xfrm>
            <a:off x="952500" y="871356"/>
            <a:ext cx="7158900" cy="4055646"/>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300" dirty="0">
                <a:latin typeface="Calibri" panose="020F0502020204030204" pitchFamily="34" charset="0"/>
                <a:cs typeface="Calibri" panose="020F0502020204030204" pitchFamily="34" charset="0"/>
              </a:rPr>
              <a:t>How  can we leverage existing resources and the value it unlocks to overcome hurdles and achieve our goal? </a:t>
            </a:r>
            <a:endParaRPr sz="1300" dirty="0">
              <a:latin typeface="Calibri" panose="020F0502020204030204" pitchFamily="34" charset="0"/>
              <a:cs typeface="Calibri" panose="020F0502020204030204" pitchFamily="34" charset="0"/>
            </a:endParaRPr>
          </a:p>
        </p:txBody>
      </p:sp>
      <p:graphicFrame>
        <p:nvGraphicFramePr>
          <p:cNvPr id="111" name="Google Shape;111;p25"/>
          <p:cNvGraphicFramePr/>
          <p:nvPr>
            <p:extLst>
              <p:ext uri="{D42A27DB-BD31-4B8C-83A1-F6EECF244321}">
                <p14:modId xmlns:p14="http://schemas.microsoft.com/office/powerpoint/2010/main" val="1501955080"/>
              </p:ext>
            </p:extLst>
          </p:nvPr>
        </p:nvGraphicFramePr>
        <p:xfrm>
          <a:off x="872400" y="1444056"/>
          <a:ext cx="7239000" cy="3682257"/>
        </p:xfrm>
        <a:graphic>
          <a:graphicData uri="http://schemas.openxmlformats.org/drawingml/2006/table">
            <a:tbl>
              <a:tblPr>
                <a:noFill/>
                <a:tableStyleId>{B4BE6B9B-D142-4D32-ABCD-EE970F495A85}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1255400">
                <a:tc>
                  <a:txBody>
                    <a:bodyPr/>
                    <a:lstStyle/>
                    <a:p>
                      <a:pPr marL="0" lvl="0" indent="0" algn="l" rtl="0">
                        <a:spcBef>
                          <a:spcPts val="0"/>
                        </a:spcBef>
                        <a:spcAft>
                          <a:spcPts val="0"/>
                        </a:spcAft>
                        <a:buNone/>
                      </a:pPr>
                      <a:r>
                        <a:rPr lang="en" sz="1300" b="1" dirty="0">
                          <a:latin typeface="Open Sans"/>
                          <a:ea typeface="Open Sans"/>
                          <a:cs typeface="Open Sans"/>
                          <a:sym typeface="Open Sans"/>
                        </a:rPr>
                        <a:t>Hurdles</a:t>
                      </a:r>
                      <a:endParaRPr sz="1300" dirty="0">
                        <a:latin typeface="Open Sans"/>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endParaRPr sz="1300" dirty="0">
                        <a:latin typeface="Open Sans"/>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100" i="0" dirty="0">
                          <a:solidFill>
                            <a:schemeClr val="tx1"/>
                          </a:solidFill>
                          <a:latin typeface="Calibri" panose="020F0502020204030204" pitchFamily="34" charset="0"/>
                          <a:ea typeface="Open Sans"/>
                          <a:cs typeface="Calibri" panose="020F0502020204030204" pitchFamily="34" charset="0"/>
                          <a:sym typeface="Open Sans"/>
                        </a:rPr>
                        <a:t>Potential New Customers;</a:t>
                      </a:r>
                    </a:p>
                    <a:p>
                      <a:pPr marL="146050" lvl="0" indent="0" algn="l" rtl="0">
                        <a:lnSpc>
                          <a:spcPct val="115000"/>
                        </a:lnSpc>
                        <a:spcBef>
                          <a:spcPts val="0"/>
                        </a:spcBef>
                        <a:spcAft>
                          <a:spcPts val="0"/>
                        </a:spcAft>
                        <a:buSzPts val="1300"/>
                        <a:buFont typeface="Open Sans"/>
                        <a:buNone/>
                      </a:pPr>
                      <a:r>
                        <a:rPr lang="en" sz="1100" i="0" baseline="0" dirty="0">
                          <a:solidFill>
                            <a:schemeClr val="tx1"/>
                          </a:solidFill>
                          <a:latin typeface="Calibri" panose="020F0502020204030204" pitchFamily="34" charset="0"/>
                          <a:ea typeface="Open Sans"/>
                          <a:cs typeface="Calibri" panose="020F0502020204030204" pitchFamily="34" charset="0"/>
                          <a:sym typeface="Open Sans"/>
                        </a:rPr>
                        <a:t>        Luck of trust of the delivery quality  (shipment, packaging)</a:t>
                      </a:r>
                    </a:p>
                    <a:p>
                      <a:pPr marL="146050" lvl="0" indent="0" algn="l" rtl="0">
                        <a:lnSpc>
                          <a:spcPct val="115000"/>
                        </a:lnSpc>
                        <a:spcBef>
                          <a:spcPts val="0"/>
                        </a:spcBef>
                        <a:spcAft>
                          <a:spcPts val="0"/>
                        </a:spcAft>
                        <a:buSzPts val="1300"/>
                        <a:buFont typeface="Open Sans"/>
                        <a:buNone/>
                      </a:pPr>
                      <a:r>
                        <a:rPr lang="en" sz="1100" i="0" baseline="0" dirty="0">
                          <a:solidFill>
                            <a:schemeClr val="tx1"/>
                          </a:solidFill>
                          <a:latin typeface="Calibri" panose="020F0502020204030204" pitchFamily="34" charset="0"/>
                          <a:ea typeface="Open Sans"/>
                          <a:cs typeface="Calibri" panose="020F0502020204030204" pitchFamily="34" charset="0"/>
                          <a:sym typeface="Open Sans"/>
                        </a:rPr>
                        <a:t>        -   Uncertain about  the Product.</a:t>
                      </a:r>
                      <a:endParaRPr sz="1300" i="0"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tc>
                  <a:txBody>
                    <a:bodyPr/>
                    <a:lstStyle/>
                    <a:p>
                      <a:pPr marL="0" lvl="0" indent="0" algn="l" rtl="0">
                        <a:spcBef>
                          <a:spcPts val="0"/>
                        </a:spcBef>
                        <a:spcAft>
                          <a:spcPts val="0"/>
                        </a:spcAft>
                        <a:buNone/>
                      </a:pPr>
                      <a:r>
                        <a:rPr lang="en" sz="1300" b="1" dirty="0">
                          <a:latin typeface="Open Sans"/>
                          <a:ea typeface="Open Sans"/>
                          <a:cs typeface="Open Sans"/>
                          <a:sym typeface="Open Sans"/>
                        </a:rPr>
                        <a:t>Goal</a:t>
                      </a:r>
                      <a:endParaRPr sz="1300" b="1" dirty="0">
                        <a:latin typeface="Open Sans"/>
                        <a:ea typeface="Open Sans"/>
                        <a:cs typeface="Open Sans"/>
                        <a:sym typeface="Open Sans"/>
                      </a:endParaRPr>
                    </a:p>
                    <a:p>
                      <a:pPr marL="457200" lvl="0" indent="-311150" algn="l" rtl="0">
                        <a:lnSpc>
                          <a:spcPct val="115000"/>
                        </a:lnSpc>
                        <a:spcBef>
                          <a:spcPts val="0"/>
                        </a:spcBef>
                        <a:spcAft>
                          <a:spcPts val="0"/>
                        </a:spcAft>
                        <a:buClr>
                          <a:schemeClr val="dk1"/>
                        </a:buClr>
                        <a:buSzPts val="1300"/>
                        <a:buFont typeface="Open Sans"/>
                        <a:buChar char="●"/>
                      </a:pPr>
                      <a:r>
                        <a:rPr lang="en" sz="1100" i="0" dirty="0">
                          <a:solidFill>
                            <a:schemeClr val="tx1"/>
                          </a:solidFill>
                          <a:latin typeface="Calibri" panose="020F0502020204030204" pitchFamily="34" charset="0"/>
                          <a:ea typeface="Open Sans"/>
                          <a:cs typeface="Calibri" panose="020F0502020204030204" pitchFamily="34" charset="0"/>
                          <a:sym typeface="Open Sans"/>
                        </a:rPr>
                        <a:t>Achieve</a:t>
                      </a:r>
                      <a:r>
                        <a:rPr lang="en" sz="1100" i="0" baseline="0" dirty="0">
                          <a:solidFill>
                            <a:schemeClr val="tx1"/>
                          </a:solidFill>
                          <a:latin typeface="Calibri" panose="020F0502020204030204" pitchFamily="34" charset="0"/>
                          <a:ea typeface="Open Sans"/>
                          <a:cs typeface="Calibri" panose="020F0502020204030204" pitchFamily="34" charset="0"/>
                          <a:sym typeface="Open Sans"/>
                        </a:rPr>
                        <a:t> 20% month-over-month growth in new monthly subscribed users over the next quarter.</a:t>
                      </a:r>
                      <a:endParaRPr sz="1300" i="0"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extLst>
                  <a:ext uri="{0D108BD9-81ED-4DB2-BD59-A6C34878D82A}">
                    <a16:rowId xmlns:a16="http://schemas.microsoft.com/office/drawing/2014/main" val="10000"/>
                  </a:ext>
                </a:extLst>
              </a:tr>
              <a:tr h="2313608">
                <a:tc>
                  <a:txBody>
                    <a:bodyPr/>
                    <a:lstStyle/>
                    <a:p>
                      <a:pPr marL="0" lvl="0" indent="0" algn="l" rtl="0">
                        <a:spcBef>
                          <a:spcPts val="0"/>
                        </a:spcBef>
                        <a:spcAft>
                          <a:spcPts val="0"/>
                        </a:spcAft>
                        <a:buNone/>
                      </a:pPr>
                      <a:r>
                        <a:rPr lang="en" sz="1300" b="1" dirty="0">
                          <a:latin typeface="Open Sans"/>
                          <a:ea typeface="Open Sans"/>
                          <a:cs typeface="Open Sans"/>
                          <a:sym typeface="Open Sans"/>
                        </a:rPr>
                        <a:t>Resources</a:t>
                      </a:r>
                    </a:p>
                    <a:p>
                      <a:pPr marL="0" lvl="0" indent="0" algn="l" rtl="0">
                        <a:spcBef>
                          <a:spcPts val="0"/>
                        </a:spcBef>
                        <a:spcAft>
                          <a:spcPts val="0"/>
                        </a:spcAft>
                        <a:buNone/>
                      </a:pPr>
                      <a:endParaRPr sz="1300" b="1" dirty="0">
                        <a:latin typeface="Open Sans"/>
                        <a:ea typeface="Open Sans"/>
                        <a:cs typeface="Open Sans"/>
                        <a:sym typeface="Open Sans"/>
                      </a:endParaRPr>
                    </a:p>
                    <a:p>
                      <a:pPr marL="317500" lvl="0" indent="-171450" algn="l" rtl="0">
                        <a:lnSpc>
                          <a:spcPct val="115000"/>
                        </a:lnSpc>
                        <a:spcBef>
                          <a:spcPts val="0"/>
                        </a:spcBef>
                        <a:spcAft>
                          <a:spcPts val="0"/>
                        </a:spcAft>
                        <a:buClr>
                          <a:schemeClr val="dk1"/>
                        </a:buClr>
                        <a:buSzPts val="1300"/>
                        <a:buFont typeface="Arial" panose="020B0604020202020204" pitchFamily="34" charset="0"/>
                        <a:buChar char="•"/>
                      </a:pPr>
                      <a:r>
                        <a:rPr lang="en" sz="1100" i="1" dirty="0">
                          <a:solidFill>
                            <a:schemeClr val="tx1"/>
                          </a:solidFill>
                          <a:latin typeface="Calibri" panose="020F0502020204030204" pitchFamily="34" charset="0"/>
                          <a:ea typeface="Open Sans"/>
                          <a:cs typeface="Calibri" panose="020F0502020204030204" pitchFamily="34" charset="0"/>
                          <a:sym typeface="Open Sans"/>
                        </a:rPr>
                        <a:t>Existing</a:t>
                      </a: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customers:</a:t>
                      </a:r>
                    </a:p>
                    <a:p>
                      <a:pPr marL="317500" lvl="0" indent="-171450" algn="l" rtl="0">
                        <a:lnSpc>
                          <a:spcPct val="115000"/>
                        </a:lnSpc>
                        <a:spcBef>
                          <a:spcPts val="0"/>
                        </a:spcBef>
                        <a:spcAft>
                          <a:spcPts val="0"/>
                        </a:spcAft>
                        <a:buClr>
                          <a:schemeClr val="dk1"/>
                        </a:buClr>
                        <a:buSzPts val="1300"/>
                        <a:buFont typeface="Arial" panose="020B0604020202020204" pitchFamily="34" charset="0"/>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Highly motivated to </a:t>
                      </a:r>
                      <a:r>
                        <a:rPr lang="en-US" sz="1100" i="1" dirty="0">
                          <a:solidFill>
                            <a:schemeClr val="tx1"/>
                          </a:solidFill>
                          <a:latin typeface="Calibri" panose="020F0502020204030204" pitchFamily="34" charset="0"/>
                          <a:cs typeface="Calibri" panose="020F0502020204030204" pitchFamily="34" charset="0"/>
                        </a:rPr>
                        <a:t>Share and post pictures of the snack box on social media. </a:t>
                      </a:r>
                    </a:p>
                    <a:p>
                      <a:pPr marL="317500" lvl="0" indent="-171450" algn="l" rtl="0">
                        <a:lnSpc>
                          <a:spcPct val="115000"/>
                        </a:lnSpc>
                        <a:spcBef>
                          <a:spcPts val="0"/>
                        </a:spcBef>
                        <a:spcAft>
                          <a:spcPts val="0"/>
                        </a:spcAft>
                        <a:buClr>
                          <a:schemeClr val="dk1"/>
                        </a:buClr>
                        <a:buSzPts val="1300"/>
                        <a:buFont typeface="Arial" panose="020B0604020202020204" pitchFamily="34" charset="0"/>
                        <a:buChar char="•"/>
                      </a:pPr>
                      <a:r>
                        <a:rPr lang="en-US" sz="1100" i="1" dirty="0">
                          <a:solidFill>
                            <a:schemeClr val="tx1"/>
                          </a:solidFill>
                          <a:latin typeface="Calibri" panose="020F0502020204030204" pitchFamily="34" charset="0"/>
                          <a:cs typeface="Calibri" panose="020F0502020204030204" pitchFamily="34" charset="0"/>
                        </a:rPr>
                        <a:t>      Enjoy new experiences and surprises</a:t>
                      </a:r>
                    </a:p>
                    <a:p>
                      <a:pPr marL="317500" lvl="0" indent="-171450" algn="l" rtl="0">
                        <a:lnSpc>
                          <a:spcPct val="115000"/>
                        </a:lnSpc>
                        <a:spcBef>
                          <a:spcPts val="0"/>
                        </a:spcBef>
                        <a:spcAft>
                          <a:spcPts val="0"/>
                        </a:spcAft>
                        <a:buClr>
                          <a:schemeClr val="dk1"/>
                        </a:buClr>
                        <a:buSzPts val="1300"/>
                        <a:buFont typeface="Arial" panose="020B0604020202020204" pitchFamily="34" charset="0"/>
                        <a:buChar char="•"/>
                      </a:pPr>
                      <a:r>
                        <a:rPr lang="en-US" sz="1100" i="1" baseline="0" dirty="0">
                          <a:solidFill>
                            <a:schemeClr val="tx1"/>
                          </a:solidFill>
                          <a:latin typeface="Calibri" panose="020F0502020204030204" pitchFamily="34" charset="0"/>
                          <a:ea typeface="Open Sans"/>
                          <a:cs typeface="Calibri" panose="020F0502020204030204" pitchFamily="34" charset="0"/>
                          <a:sym typeface="Open Sans"/>
                        </a:rPr>
                        <a:t>Set a favorite snacks list</a:t>
                      </a: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a:t>
                      </a:r>
                      <a:endParaRPr sz="1300" dirty="0">
                        <a:solidFill>
                          <a:schemeClr val="tx1"/>
                        </a:solidFill>
                        <a:latin typeface="Calibri" panose="020F0502020204030204" pitchFamily="34" charset="0"/>
                        <a:ea typeface="Open Sans"/>
                        <a:cs typeface="Calibri" panose="020F0502020204030204" pitchFamily="34" charset="0"/>
                        <a:sym typeface="Open Sans"/>
                      </a:endParaRPr>
                    </a:p>
                    <a:p>
                      <a:pPr marL="317500" lvl="0" indent="-171450" algn="l" rtl="0">
                        <a:spcBef>
                          <a:spcPts val="0"/>
                        </a:spcBef>
                        <a:spcAft>
                          <a:spcPts val="0"/>
                        </a:spcAft>
                        <a:buSzPts val="1300"/>
                        <a:buFont typeface="Arial" panose="020B0604020202020204" pitchFamily="34" charset="0"/>
                        <a:buChar char="•"/>
                      </a:pPr>
                      <a:r>
                        <a:rPr lang="en" sz="1100" i="1" dirty="0">
                          <a:solidFill>
                            <a:schemeClr val="tx1"/>
                          </a:solidFill>
                          <a:latin typeface="Calibri" panose="020F0502020204030204" pitchFamily="34" charset="0"/>
                          <a:ea typeface="Open Sans"/>
                          <a:cs typeface="Calibri" panose="020F0502020204030204" pitchFamily="34" charset="0"/>
                          <a:sym typeface="Open Sans"/>
                        </a:rPr>
                        <a:t>Potential</a:t>
                      </a: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New Customers</a:t>
                      </a:r>
                    </a:p>
                    <a:p>
                      <a:pPr marL="317500" lvl="0" indent="-171450" algn="l" rtl="0">
                        <a:spcBef>
                          <a:spcPts val="0"/>
                        </a:spcBef>
                        <a:spcAft>
                          <a:spcPts val="0"/>
                        </a:spcAft>
                        <a:buSzPts val="1300"/>
                        <a:buFont typeface="Arial" panose="020B0604020202020204" pitchFamily="34" charset="0"/>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interested in trying out new snacks</a:t>
                      </a:r>
                    </a:p>
                    <a:p>
                      <a:pPr marL="317500" lvl="0" indent="-171450" algn="l" rtl="0">
                        <a:spcBef>
                          <a:spcPts val="0"/>
                        </a:spcBef>
                        <a:spcAft>
                          <a:spcPts val="0"/>
                        </a:spcAft>
                        <a:buSzPts val="1300"/>
                        <a:buFont typeface="Arial" panose="020B0604020202020204" pitchFamily="34" charset="0"/>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Platform; easy and fun to use.</a:t>
                      </a:r>
                      <a:endParaRPr sz="1300" dirty="0">
                        <a:solidFill>
                          <a:schemeClr val="tx1"/>
                        </a:solidFill>
                        <a:latin typeface="Calibri" panose="020F0502020204030204" pitchFamily="34" charset="0"/>
                        <a:ea typeface="Open Sans"/>
                        <a:cs typeface="Calibri" panose="020F0502020204030204" pitchFamily="34" charset="0"/>
                        <a:sym typeface="Open Sans"/>
                      </a:endParaRPr>
                    </a:p>
                  </a:txBody>
                  <a:tcPr marL="91425" marR="91425" marT="91425" marB="91425"/>
                </a:tc>
                <a:tc>
                  <a:txBody>
                    <a:bodyPr/>
                    <a:lstStyle/>
                    <a:p>
                      <a:pPr marL="0" lvl="0" indent="0" algn="l" rtl="0">
                        <a:spcBef>
                          <a:spcPts val="0"/>
                        </a:spcBef>
                        <a:spcAft>
                          <a:spcPts val="0"/>
                        </a:spcAft>
                        <a:buNone/>
                      </a:pPr>
                      <a:r>
                        <a:rPr lang="en" sz="1300" b="1" dirty="0">
                          <a:latin typeface="Open Sans"/>
                          <a:ea typeface="Open Sans"/>
                          <a:cs typeface="Open Sans"/>
                          <a:sym typeface="Open Sans"/>
                        </a:rPr>
                        <a:t>Value</a:t>
                      </a:r>
                      <a:endParaRPr sz="1300" b="1" dirty="0">
                        <a:latin typeface="Open Sans"/>
                        <a:ea typeface="Open Sans"/>
                        <a:cs typeface="Open Sans"/>
                        <a:sym typeface="Open Sans"/>
                      </a:endParaRPr>
                    </a:p>
                    <a:p>
                      <a:pPr marL="457200" lvl="0" indent="-311150" algn="l" rtl="0">
                        <a:lnSpc>
                          <a:spcPct val="115000"/>
                        </a:lnSpc>
                        <a:spcBef>
                          <a:spcPts val="0"/>
                        </a:spcBef>
                        <a:spcAft>
                          <a:spcPts val="0"/>
                        </a:spcAft>
                        <a:buClr>
                          <a:schemeClr val="dk1"/>
                        </a:buClr>
                        <a:buSzPts val="1300"/>
                        <a:buFont typeface="Open Sans"/>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Users :</a:t>
                      </a:r>
                    </a:p>
                    <a:p>
                      <a:pPr marL="457200" lvl="0" indent="-311150" algn="l" rtl="0">
                        <a:lnSpc>
                          <a:spcPct val="115000"/>
                        </a:lnSpc>
                        <a:spcBef>
                          <a:spcPts val="0"/>
                        </a:spcBef>
                        <a:spcAft>
                          <a:spcPts val="0"/>
                        </a:spcAft>
                        <a:buClr>
                          <a:schemeClr val="dk1"/>
                        </a:buClr>
                        <a:buSzPts val="1300"/>
                        <a:buFont typeface="Open Sans"/>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Engaged users who shared our product on social media.</a:t>
                      </a:r>
                    </a:p>
                    <a:p>
                      <a:pPr marL="457200" lvl="0" indent="-311150" algn="l" rtl="0">
                        <a:lnSpc>
                          <a:spcPct val="115000"/>
                        </a:lnSpc>
                        <a:spcBef>
                          <a:spcPts val="0"/>
                        </a:spcBef>
                        <a:spcAft>
                          <a:spcPts val="0"/>
                        </a:spcAft>
                        <a:buClr>
                          <a:schemeClr val="dk1"/>
                        </a:buClr>
                        <a:buSzPts val="1300"/>
                        <a:buFont typeface="Open Sans"/>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Data  :</a:t>
                      </a:r>
                    </a:p>
                    <a:p>
                      <a:pPr marL="457200" lvl="0" indent="-311150" algn="l" rtl="0">
                        <a:lnSpc>
                          <a:spcPct val="115000"/>
                        </a:lnSpc>
                        <a:spcBef>
                          <a:spcPts val="0"/>
                        </a:spcBef>
                        <a:spcAft>
                          <a:spcPts val="0"/>
                        </a:spcAft>
                        <a:buClr>
                          <a:schemeClr val="dk1"/>
                        </a:buClr>
                        <a:buSzPts val="1300"/>
                        <a:buFont typeface="Open Sans"/>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reviews are Real feedback from customers to improve our services.</a:t>
                      </a:r>
                    </a:p>
                    <a:p>
                      <a:pPr marL="457200" lvl="0" indent="-311150" algn="l" rtl="0">
                        <a:lnSpc>
                          <a:spcPct val="115000"/>
                        </a:lnSpc>
                        <a:spcBef>
                          <a:spcPts val="0"/>
                        </a:spcBef>
                        <a:spcAft>
                          <a:spcPts val="0"/>
                        </a:spcAft>
                        <a:buClr>
                          <a:schemeClr val="dk1"/>
                        </a:buClr>
                        <a:buSzPts val="1300"/>
                        <a:buFont typeface="Open Sans"/>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Platform :  </a:t>
                      </a:r>
                    </a:p>
                    <a:p>
                      <a:pPr marL="457200" lvl="0" indent="-311150" algn="l" rtl="0">
                        <a:lnSpc>
                          <a:spcPct val="115000"/>
                        </a:lnSpc>
                        <a:spcBef>
                          <a:spcPts val="0"/>
                        </a:spcBef>
                        <a:spcAft>
                          <a:spcPts val="0"/>
                        </a:spcAft>
                        <a:buClr>
                          <a:schemeClr val="dk1"/>
                        </a:buClr>
                        <a:buSzPts val="1300"/>
                        <a:buFont typeface="Open Sans"/>
                        <a:buChar char="●"/>
                      </a:pPr>
                      <a:r>
                        <a:rPr lang="en" sz="1100" i="1" baseline="0" dirty="0">
                          <a:solidFill>
                            <a:schemeClr val="tx1"/>
                          </a:solidFill>
                          <a:latin typeface="Calibri" panose="020F0502020204030204" pitchFamily="34" charset="0"/>
                          <a:ea typeface="Open Sans"/>
                          <a:cs typeface="Calibri" panose="020F0502020204030204" pitchFamily="34" charset="0"/>
                          <a:sym typeface="Open Sans"/>
                        </a:rPr>
                        <a:t>              Encourage users to sign up</a:t>
                      </a:r>
                    </a:p>
                    <a:p>
                      <a:pPr marL="146050" lvl="0" indent="0" algn="l" rtl="0">
                        <a:lnSpc>
                          <a:spcPct val="115000"/>
                        </a:lnSpc>
                        <a:spcBef>
                          <a:spcPts val="0"/>
                        </a:spcBef>
                        <a:spcAft>
                          <a:spcPts val="0"/>
                        </a:spcAft>
                        <a:buClr>
                          <a:schemeClr val="dk1"/>
                        </a:buClr>
                        <a:buSzPts val="1300"/>
                        <a:buFont typeface="Open Sans"/>
                        <a:buNone/>
                      </a:pPr>
                      <a:endParaRPr sz="130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2B3E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1842</TotalTime>
  <Words>4499</Words>
  <Application>Microsoft Office PowerPoint</Application>
  <PresentationFormat>On-screen Show (16:9)</PresentationFormat>
  <Paragraphs>403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Helvetica Neue</vt:lpstr>
      <vt:lpstr>Open Sans</vt:lpstr>
      <vt:lpstr>Arial</vt:lpstr>
      <vt:lpstr>Open Sans Light</vt:lpstr>
      <vt:lpstr>Simple Light</vt:lpstr>
      <vt:lpstr>Crafting a Growth Loop </vt:lpstr>
      <vt:lpstr>Overview</vt:lpstr>
      <vt:lpstr>Inspecting the Landscape</vt:lpstr>
      <vt:lpstr>Business Goal &amp; Product Strategy</vt:lpstr>
      <vt:lpstr>Growth Components</vt:lpstr>
      <vt:lpstr>Growth Metrics</vt:lpstr>
      <vt:lpstr>Target Persona</vt:lpstr>
      <vt:lpstr>Mapping Out the Path to Growth</vt:lpstr>
      <vt:lpstr>Growth Problem Framing</vt:lpstr>
      <vt:lpstr>The Growth Loop</vt:lpstr>
      <vt:lpstr>The Growth Loop: Hypotheses </vt:lpstr>
      <vt:lpstr>Growth Hypotheses </vt:lpstr>
      <vt:lpstr>Validating the Path to Growth</vt:lpstr>
      <vt:lpstr>A/B Testing: Goal and Metric</vt:lpstr>
      <vt:lpstr>A/B Testing: Audience and Setup</vt:lpstr>
      <vt:lpstr>A/B Testing: Risks</vt:lpstr>
      <vt:lpstr>Analysis and Next Steps</vt:lpstr>
      <vt:lpstr>Developing the Growth Vision</vt:lpstr>
      <vt:lpstr>Growth Risks</vt:lpstr>
      <vt:lpstr>Product Market Expansion Opportunity</vt:lpstr>
      <vt:lpstr>Growth Loop Expansion</vt:lpstr>
      <vt:lpstr>Growth Plan Summary and Rationale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 Growth Loop </dc:title>
  <cp:lastModifiedBy>okba zebir</cp:lastModifiedBy>
  <cp:revision>38</cp:revision>
  <dcterms:modified xsi:type="dcterms:W3CDTF">2023-07-09T12:20:27Z</dcterms:modified>
</cp:coreProperties>
</file>