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Заголовок">
    <p:spTree>
      <p:nvGrpSpPr>
        <p:cNvPr id="1" name=""/>
        <p:cNvGrpSpPr/>
        <p:nvPr/>
      </p:nvGrpSpPr>
      <p:grpSpPr>
        <a:xfrm>
          <a:off x="0" y="0"/>
          <a:ext cx="0" cy="0"/>
          <a:chOff x="0" y="0"/>
          <a:chExt cx="0" cy="0"/>
        </a:xfrm>
      </p:grpSpPr>
      <p:sp>
        <p:nvSpPr>
          <p:cNvPr id="11" name="Автор и дата"/>
          <p:cNvSpPr txBox="1"/>
          <p:nvPr>
            <p:ph type="body" sz="quarter" idx="13"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Автор и дата</a:t>
            </a:r>
          </a:p>
        </p:txBody>
      </p:sp>
      <p:sp>
        <p:nvSpPr>
          <p:cNvPr id="12" name="Заголовок презентации"/>
          <p:cNvSpPr txBox="1"/>
          <p:nvPr>
            <p:ph type="title" hasCustomPrompt="1"/>
          </p:nvPr>
        </p:nvSpPr>
        <p:spPr>
          <a:xfrm>
            <a:off x="1206496" y="2574991"/>
            <a:ext cx="21971004" cy="4648201"/>
          </a:xfrm>
          <a:prstGeom prst="rect">
            <a:avLst/>
          </a:prstGeom>
        </p:spPr>
        <p:txBody>
          <a:bodyPr anchor="b"/>
          <a:lstStyle>
            <a:lvl1pPr>
              <a:defRPr spc="-232" sz="11600"/>
            </a:lvl1pPr>
          </a:lstStyle>
          <a:p>
            <a:pPr/>
            <a:r>
              <a:t>Заголовок презентации</a:t>
            </a:r>
          </a:p>
        </p:txBody>
      </p:sp>
      <p:sp>
        <p:nvSpPr>
          <p:cNvPr id="13" name="Уровень текста 1…"/>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Подзаголовок презентации</a:t>
            </a:r>
          </a:p>
          <a:p>
            <a:pPr lvl="1"/>
            <a:r>
              <a:t/>
            </a:r>
          </a:p>
          <a:p>
            <a:pPr lvl="2"/>
            <a:r>
              <a:t/>
            </a:r>
          </a:p>
          <a:p>
            <a:pPr lvl="3"/>
            <a:r>
              <a:t/>
            </a:r>
          </a:p>
          <a:p>
            <a:pPr lvl="4"/>
            <a:r>
              <a:t/>
            </a:r>
          </a:p>
        </p:txBody>
      </p:sp>
      <p:sp>
        <p:nvSpPr>
          <p:cNvPr id="14"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Информационное сообщение">
    <p:spTree>
      <p:nvGrpSpPr>
        <p:cNvPr id="1" name=""/>
        <p:cNvGrpSpPr/>
        <p:nvPr/>
      </p:nvGrpSpPr>
      <p:grpSpPr>
        <a:xfrm>
          <a:off x="0" y="0"/>
          <a:ext cx="0" cy="0"/>
          <a:chOff x="0" y="0"/>
          <a:chExt cx="0" cy="0"/>
        </a:xfrm>
      </p:grpSpPr>
      <p:sp>
        <p:nvSpPr>
          <p:cNvPr id="98" name="Уровень текста 1…"/>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Информационное сообщение</a:t>
            </a:r>
          </a:p>
          <a:p>
            <a:pPr lvl="1"/>
            <a:r>
              <a:t/>
            </a:r>
          </a:p>
          <a:p>
            <a:pPr lvl="2"/>
            <a:r>
              <a:t/>
            </a:r>
          </a:p>
          <a:p>
            <a:pPr lvl="3"/>
            <a:r>
              <a:t/>
            </a:r>
          </a:p>
          <a:p>
            <a:pPr lvl="4"/>
            <a:r>
              <a:t/>
            </a:r>
          </a:p>
        </p:txBody>
      </p:sp>
      <p:sp>
        <p:nvSpPr>
          <p:cNvPr id="99"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Важный факт">
    <p:spTree>
      <p:nvGrpSpPr>
        <p:cNvPr id="1" name=""/>
        <p:cNvGrpSpPr/>
        <p:nvPr/>
      </p:nvGrpSpPr>
      <p:grpSpPr>
        <a:xfrm>
          <a:off x="0" y="0"/>
          <a:ext cx="0" cy="0"/>
          <a:chOff x="0" y="0"/>
          <a:chExt cx="0" cy="0"/>
        </a:xfrm>
      </p:grpSpPr>
      <p:sp>
        <p:nvSpPr>
          <p:cNvPr id="106" name="Уровень текста 1…"/>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0" algn="ctr">
              <a:lnSpc>
                <a:spcPct val="80000"/>
              </a:lnSpc>
              <a:spcBef>
                <a:spcPts val="0"/>
              </a:spcBef>
              <a:buSzTx/>
              <a:buNone/>
              <a:defRPr b="1" spc="-250" sz="25000"/>
            </a:lvl2pPr>
            <a:lvl3pPr marL="0" indent="0" algn="ctr">
              <a:lnSpc>
                <a:spcPct val="80000"/>
              </a:lnSpc>
              <a:spcBef>
                <a:spcPts val="0"/>
              </a:spcBef>
              <a:buSzTx/>
              <a:buNone/>
              <a:defRPr b="1" spc="-250" sz="25000"/>
            </a:lvl3pPr>
            <a:lvl4pPr marL="0" indent="0" algn="ctr">
              <a:lnSpc>
                <a:spcPct val="80000"/>
              </a:lnSpc>
              <a:spcBef>
                <a:spcPts val="0"/>
              </a:spcBef>
              <a:buSzTx/>
              <a:buNone/>
              <a:defRPr b="1" spc="-250" sz="25000"/>
            </a:lvl4pPr>
            <a:lvl5pPr marL="0" indent="0" algn="ctr">
              <a:lnSpc>
                <a:spcPct val="80000"/>
              </a:lnSpc>
              <a:spcBef>
                <a:spcPts val="0"/>
              </a:spcBef>
              <a:buSzTx/>
              <a:buNone/>
              <a:defRPr b="1" spc="-250" sz="25000"/>
            </a:lvl5pPr>
          </a:lstStyle>
          <a:p>
            <a:pPr/>
            <a:r>
              <a:t>100 %</a:t>
            </a:r>
          </a:p>
          <a:p>
            <a:pPr lvl="1"/>
            <a:r>
              <a:t/>
            </a:r>
          </a:p>
          <a:p>
            <a:pPr lvl="2"/>
            <a:r>
              <a:t/>
            </a:r>
          </a:p>
          <a:p>
            <a:pPr lvl="3"/>
            <a:r>
              <a:t/>
            </a:r>
          </a:p>
          <a:p>
            <a:pPr lvl="4"/>
            <a:r>
              <a:t/>
            </a:r>
          </a:p>
        </p:txBody>
      </p:sp>
      <p:sp>
        <p:nvSpPr>
          <p:cNvPr id="107" name="Информация о факте"/>
          <p:cNvSpPr txBox="1"/>
          <p:nvPr>
            <p:ph type="body" sz="quarter" idx="13"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Информация о факте</a:t>
            </a:r>
          </a:p>
        </p:txBody>
      </p:sp>
      <p:sp>
        <p:nvSpPr>
          <p:cNvPr id="108"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Цитата">
    <p:spTree>
      <p:nvGrpSpPr>
        <p:cNvPr id="1" name=""/>
        <p:cNvGrpSpPr/>
        <p:nvPr/>
      </p:nvGrpSpPr>
      <p:grpSpPr>
        <a:xfrm>
          <a:off x="0" y="0"/>
          <a:ext cx="0" cy="0"/>
          <a:chOff x="0" y="0"/>
          <a:chExt cx="0" cy="0"/>
        </a:xfrm>
      </p:grpSpPr>
      <p:sp>
        <p:nvSpPr>
          <p:cNvPr id="115" name="Авторство"/>
          <p:cNvSpPr txBox="1"/>
          <p:nvPr>
            <p:ph type="body" sz="quarter" idx="13"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Авторство</a:t>
            </a:r>
          </a:p>
        </p:txBody>
      </p:sp>
      <p:sp>
        <p:nvSpPr>
          <p:cNvPr id="116" name="Уровень текста 1…"/>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469900">
              <a:spcBef>
                <a:spcPts val="0"/>
              </a:spcBef>
              <a:buSzTx/>
              <a:buNone/>
              <a:defRPr spc="-170" sz="8500">
                <a:latin typeface="Helvetica Neue Medium"/>
                <a:ea typeface="Helvetica Neue Medium"/>
                <a:cs typeface="Helvetica Neue Medium"/>
                <a:sym typeface="Helvetica Neue Medium"/>
              </a:defRPr>
            </a:lvl2pPr>
            <a:lvl3pPr marL="638923" indent="-469900">
              <a:spcBef>
                <a:spcPts val="0"/>
              </a:spcBef>
              <a:buSzTx/>
              <a:buNone/>
              <a:defRPr spc="-170" sz="8500">
                <a:latin typeface="Helvetica Neue Medium"/>
                <a:ea typeface="Helvetica Neue Medium"/>
                <a:cs typeface="Helvetica Neue Medium"/>
                <a:sym typeface="Helvetica Neue Medium"/>
              </a:defRPr>
            </a:lvl3pPr>
            <a:lvl4pPr marL="638923" indent="-469900">
              <a:spcBef>
                <a:spcPts val="0"/>
              </a:spcBef>
              <a:buSzTx/>
              <a:buNone/>
              <a:defRPr spc="-170" sz="8500">
                <a:latin typeface="Helvetica Neue Medium"/>
                <a:ea typeface="Helvetica Neue Medium"/>
                <a:cs typeface="Helvetica Neue Medium"/>
                <a:sym typeface="Helvetica Neue Medium"/>
              </a:defRPr>
            </a:lvl4pPr>
            <a:lvl5pPr marL="638923" indent="-469900">
              <a:spcBef>
                <a:spcPts val="0"/>
              </a:spcBef>
              <a:buSzTx/>
              <a:buNone/>
              <a:defRPr spc="-170" sz="8500">
                <a:latin typeface="Helvetica Neue Medium"/>
                <a:ea typeface="Helvetica Neue Medium"/>
                <a:cs typeface="Helvetica Neue Medium"/>
                <a:sym typeface="Helvetica Neue Medium"/>
              </a:defRPr>
            </a:lvl5pPr>
          </a:lstStyle>
          <a:p>
            <a:pPr/>
            <a:r>
              <a:t>«Важная цитата»</a:t>
            </a:r>
          </a:p>
          <a:p>
            <a:pPr lvl="1"/>
            <a:r>
              <a:t/>
            </a:r>
          </a:p>
          <a:p>
            <a:pPr lvl="2"/>
            <a:r>
              <a:t/>
            </a:r>
          </a:p>
          <a:p>
            <a:pPr lvl="3"/>
            <a:r>
              <a:t/>
            </a:r>
          </a:p>
          <a:p>
            <a:pPr lvl="4"/>
            <a:r>
              <a:t/>
            </a:r>
          </a:p>
        </p:txBody>
      </p:sp>
      <p:sp>
        <p:nvSpPr>
          <p:cNvPr id="117"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Фото (3 шт.)">
    <p:spTree>
      <p:nvGrpSpPr>
        <p:cNvPr id="1" name=""/>
        <p:cNvGrpSpPr/>
        <p:nvPr/>
      </p:nvGrpSpPr>
      <p:grpSpPr>
        <a:xfrm>
          <a:off x="0" y="0"/>
          <a:ext cx="0" cy="0"/>
          <a:chOff x="0" y="0"/>
          <a:chExt cx="0" cy="0"/>
        </a:xfrm>
      </p:grpSpPr>
      <p:sp>
        <p:nvSpPr>
          <p:cNvPr id="124" name="Изображение"/>
          <p:cNvSpPr/>
          <p:nvPr>
            <p:ph type="pic" sz="quarter" idx="13"/>
          </p:nvPr>
        </p:nvSpPr>
        <p:spPr>
          <a:xfrm>
            <a:off x="15760700" y="1016000"/>
            <a:ext cx="7439099" cy="5949678"/>
          </a:xfrm>
          <a:prstGeom prst="rect">
            <a:avLst/>
          </a:prstGeom>
        </p:spPr>
        <p:txBody>
          <a:bodyPr lIns="91439" tIns="45719" rIns="91439" bIns="45719">
            <a:noAutofit/>
          </a:bodyPr>
          <a:lstStyle/>
          <a:p>
            <a:pPr/>
          </a:p>
        </p:txBody>
      </p:sp>
      <p:sp>
        <p:nvSpPr>
          <p:cNvPr id="125" name="Изображение"/>
          <p:cNvSpPr/>
          <p:nvPr>
            <p:ph type="pic" sz="half" idx="14"/>
          </p:nvPr>
        </p:nvSpPr>
        <p:spPr>
          <a:xfrm>
            <a:off x="13500100" y="3978275"/>
            <a:ext cx="10439400" cy="12150181"/>
          </a:xfrm>
          <a:prstGeom prst="rect">
            <a:avLst/>
          </a:prstGeom>
        </p:spPr>
        <p:txBody>
          <a:bodyPr lIns="91439" tIns="45719" rIns="91439" bIns="45719">
            <a:noAutofit/>
          </a:bodyPr>
          <a:lstStyle/>
          <a:p>
            <a:pPr/>
          </a:p>
        </p:txBody>
      </p:sp>
      <p:sp>
        <p:nvSpPr>
          <p:cNvPr id="126" name="Изображение"/>
          <p:cNvSpPr/>
          <p:nvPr>
            <p:ph type="pic" idx="15"/>
          </p:nvPr>
        </p:nvSpPr>
        <p:spPr>
          <a:xfrm>
            <a:off x="-139700" y="495300"/>
            <a:ext cx="16611600" cy="12458700"/>
          </a:xfrm>
          <a:prstGeom prst="rect">
            <a:avLst/>
          </a:prstGeom>
        </p:spPr>
        <p:txBody>
          <a:bodyPr lIns="91439" tIns="45719" rIns="91439" bIns="45719">
            <a:noAutofit/>
          </a:bodyPr>
          <a:lstStyle/>
          <a:p>
            <a:pPr/>
          </a:p>
        </p:txBody>
      </p:sp>
      <p:sp>
        <p:nvSpPr>
          <p:cNvPr id="127"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Фото">
    <p:spTree>
      <p:nvGrpSpPr>
        <p:cNvPr id="1" name=""/>
        <p:cNvGrpSpPr/>
        <p:nvPr/>
      </p:nvGrpSpPr>
      <p:grpSpPr>
        <a:xfrm>
          <a:off x="0" y="0"/>
          <a:ext cx="0" cy="0"/>
          <a:chOff x="0" y="0"/>
          <a:chExt cx="0" cy="0"/>
        </a:xfrm>
      </p:grpSpPr>
      <p:sp>
        <p:nvSpPr>
          <p:cNvPr id="134" name="Изображение"/>
          <p:cNvSpPr/>
          <p:nvPr>
            <p:ph type="pic" idx="13"/>
          </p:nvPr>
        </p:nvSpPr>
        <p:spPr>
          <a:xfrm>
            <a:off x="-1333500" y="-5524500"/>
            <a:ext cx="27051000" cy="21640800"/>
          </a:xfrm>
          <a:prstGeom prst="rect">
            <a:avLst/>
          </a:prstGeom>
        </p:spPr>
        <p:txBody>
          <a:bodyPr lIns="91439" tIns="45719" rIns="91439" bIns="45719">
            <a:noAutofit/>
          </a:bodyPr>
          <a:lstStyle/>
          <a:p>
            <a:pPr/>
          </a:p>
        </p:txBody>
      </p:sp>
      <p:sp>
        <p:nvSpPr>
          <p:cNvPr id="135" name="Номер слайда"/>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Пустой">
    <p:spTree>
      <p:nvGrpSpPr>
        <p:cNvPr id="1" name=""/>
        <p:cNvGrpSpPr/>
        <p:nvPr/>
      </p:nvGrpSpPr>
      <p:grpSpPr>
        <a:xfrm>
          <a:off x="0" y="0"/>
          <a:ext cx="0" cy="0"/>
          <a:chOff x="0" y="0"/>
          <a:chExt cx="0" cy="0"/>
        </a:xfrm>
      </p:grpSpPr>
      <p:sp>
        <p:nvSpPr>
          <p:cNvPr id="142"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и фото">
    <p:spTree>
      <p:nvGrpSpPr>
        <p:cNvPr id="1" name=""/>
        <p:cNvGrpSpPr/>
        <p:nvPr/>
      </p:nvGrpSpPr>
      <p:grpSpPr>
        <a:xfrm>
          <a:off x="0" y="0"/>
          <a:ext cx="0" cy="0"/>
          <a:chOff x="0" y="0"/>
          <a:chExt cx="0" cy="0"/>
        </a:xfrm>
      </p:grpSpPr>
      <p:sp>
        <p:nvSpPr>
          <p:cNvPr id="21" name="666699290_02_crop_3159x1892.jpg"/>
          <p:cNvSpPr/>
          <p:nvPr>
            <p:ph type="pic" idx="13"/>
          </p:nvPr>
        </p:nvSpPr>
        <p:spPr>
          <a:xfrm>
            <a:off x="-1155700" y="-1295400"/>
            <a:ext cx="26746200" cy="16018933"/>
          </a:xfrm>
          <a:prstGeom prst="rect">
            <a:avLst/>
          </a:prstGeom>
        </p:spPr>
        <p:txBody>
          <a:bodyPr lIns="91439" tIns="45719" rIns="91439" bIns="45719">
            <a:noAutofit/>
          </a:bodyPr>
          <a:lstStyle/>
          <a:p>
            <a:pPr/>
          </a:p>
        </p:txBody>
      </p:sp>
      <p:sp>
        <p:nvSpPr>
          <p:cNvPr id="22" name="Заголовок презентации"/>
          <p:cNvSpPr txBox="1"/>
          <p:nvPr>
            <p:ph type="title" hasCustomPrompt="1"/>
          </p:nvPr>
        </p:nvSpPr>
        <p:spPr>
          <a:xfrm>
            <a:off x="1206500" y="7124700"/>
            <a:ext cx="21971000" cy="4648200"/>
          </a:xfrm>
          <a:prstGeom prst="rect">
            <a:avLst/>
          </a:prstGeom>
        </p:spPr>
        <p:txBody>
          <a:bodyPr anchor="b"/>
          <a:lstStyle>
            <a:lvl1pPr>
              <a:defRPr spc="-232" sz="11600"/>
            </a:lvl1pPr>
          </a:lstStyle>
          <a:p>
            <a:pPr/>
            <a:r>
              <a:t>Заголовок презентации</a:t>
            </a:r>
          </a:p>
        </p:txBody>
      </p:sp>
      <p:sp>
        <p:nvSpPr>
          <p:cNvPr id="23" name="Автор и дата"/>
          <p:cNvSpPr txBox="1"/>
          <p:nvPr>
            <p:ph type="body" sz="quarter" idx="14"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Автор и дата</a:t>
            </a:r>
          </a:p>
        </p:txBody>
      </p:sp>
      <p:sp>
        <p:nvSpPr>
          <p:cNvPr id="24" name="Уровень текста 1…"/>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Подзаголовок презентации</a:t>
            </a:r>
          </a:p>
          <a:p>
            <a:pPr lvl="1"/>
            <a:r>
              <a:t/>
            </a:r>
          </a:p>
          <a:p>
            <a:pPr lvl="2"/>
            <a:r>
              <a:t/>
            </a:r>
          </a:p>
          <a:p>
            <a:pPr lvl="3"/>
            <a:r>
              <a:t/>
            </a:r>
          </a:p>
          <a:p>
            <a:pPr lvl="4"/>
            <a:r>
              <a:t/>
            </a:r>
          </a:p>
        </p:txBody>
      </p:sp>
      <p:sp>
        <p:nvSpPr>
          <p:cNvPr id="25"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и фото (вариант)">
    <p:spTree>
      <p:nvGrpSpPr>
        <p:cNvPr id="1" name=""/>
        <p:cNvGrpSpPr/>
        <p:nvPr/>
      </p:nvGrpSpPr>
      <p:grpSpPr>
        <a:xfrm>
          <a:off x="0" y="0"/>
          <a:ext cx="0" cy="0"/>
          <a:chOff x="0" y="0"/>
          <a:chExt cx="0" cy="0"/>
        </a:xfrm>
      </p:grpSpPr>
      <p:sp>
        <p:nvSpPr>
          <p:cNvPr id="32" name="910457886_1434x1669.jpg"/>
          <p:cNvSpPr/>
          <p:nvPr>
            <p:ph type="pic" idx="13"/>
          </p:nvPr>
        </p:nvSpPr>
        <p:spPr>
          <a:xfrm>
            <a:off x="10972800" y="-203200"/>
            <a:ext cx="12144837" cy="14135100"/>
          </a:xfrm>
          <a:prstGeom prst="rect">
            <a:avLst/>
          </a:prstGeom>
        </p:spPr>
        <p:txBody>
          <a:bodyPr lIns="91439" tIns="45719" rIns="91439" bIns="45719">
            <a:noAutofit/>
          </a:bodyPr>
          <a:lstStyle/>
          <a:p>
            <a:pPr/>
          </a:p>
        </p:txBody>
      </p:sp>
      <p:sp>
        <p:nvSpPr>
          <p:cNvPr id="33" name="Заголовок слайда"/>
          <p:cNvSpPr txBox="1"/>
          <p:nvPr>
            <p:ph type="title" hasCustomPrompt="1"/>
          </p:nvPr>
        </p:nvSpPr>
        <p:spPr>
          <a:xfrm>
            <a:off x="1206500" y="1270000"/>
            <a:ext cx="9779000" cy="5882273"/>
          </a:xfrm>
          <a:prstGeom prst="rect">
            <a:avLst/>
          </a:prstGeom>
        </p:spPr>
        <p:txBody>
          <a:bodyPr anchor="b"/>
          <a:lstStyle/>
          <a:p>
            <a:pPr/>
            <a:r>
              <a:t>Заголовок слайда</a:t>
            </a:r>
          </a:p>
        </p:txBody>
      </p:sp>
      <p:sp>
        <p:nvSpPr>
          <p:cNvPr id="34" name="Уровень текста 1…"/>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Подзаголовок слайда</a:t>
            </a:r>
          </a:p>
          <a:p>
            <a:pPr lvl="1"/>
            <a:r>
              <a:t/>
            </a:r>
          </a:p>
          <a:p>
            <a:pPr lvl="2"/>
            <a:r>
              <a:t/>
            </a:r>
          </a:p>
          <a:p>
            <a:pPr lvl="3"/>
            <a:r>
              <a:t/>
            </a:r>
          </a:p>
          <a:p>
            <a:pPr lvl="4"/>
            <a:r>
              <a:t/>
            </a:r>
          </a:p>
        </p:txBody>
      </p:sp>
      <p:sp>
        <p:nvSpPr>
          <p:cNvPr id="35" name="Номер слайда"/>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и пункты">
    <p:spTree>
      <p:nvGrpSpPr>
        <p:cNvPr id="1" name=""/>
        <p:cNvGrpSpPr/>
        <p:nvPr/>
      </p:nvGrpSpPr>
      <p:grpSpPr>
        <a:xfrm>
          <a:off x="0" y="0"/>
          <a:ext cx="0" cy="0"/>
          <a:chOff x="0" y="0"/>
          <a:chExt cx="0" cy="0"/>
        </a:xfrm>
      </p:grpSpPr>
      <p:sp>
        <p:nvSpPr>
          <p:cNvPr id="42" name="Заголовок слайда"/>
          <p:cNvSpPr txBox="1"/>
          <p:nvPr>
            <p:ph type="title" hasCustomPrompt="1"/>
          </p:nvPr>
        </p:nvSpPr>
        <p:spPr>
          <a:prstGeom prst="rect">
            <a:avLst/>
          </a:prstGeom>
        </p:spPr>
        <p:txBody>
          <a:bodyPr/>
          <a:lstStyle/>
          <a:p>
            <a:pPr/>
            <a:r>
              <a:t>Заголовок слайда</a:t>
            </a:r>
          </a:p>
        </p:txBody>
      </p:sp>
      <p:sp>
        <p:nvSpPr>
          <p:cNvPr id="43" name="Подзаголовок слайда"/>
          <p:cNvSpPr txBox="1"/>
          <p:nvPr>
            <p:ph type="body" sz="quarter" idx="13"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Подзаголовок слайда</a:t>
            </a:r>
          </a:p>
        </p:txBody>
      </p:sp>
      <p:sp>
        <p:nvSpPr>
          <p:cNvPr id="44" name="Уровень текста 1…"/>
          <p:cNvSpPr txBox="1"/>
          <p:nvPr>
            <p:ph type="body" idx="1" hasCustomPrompt="1"/>
          </p:nvPr>
        </p:nvSpPr>
        <p:spPr>
          <a:prstGeom prst="rect">
            <a:avLst/>
          </a:prstGeom>
        </p:spPr>
        <p:txBody>
          <a:bodyPr/>
          <a:lstStyle/>
          <a:p>
            <a:pPr/>
            <a:r>
              <a:t>Текст пункта на слайде</a:t>
            </a:r>
          </a:p>
          <a:p>
            <a:pPr lvl="1"/>
            <a:r>
              <a:t/>
            </a:r>
          </a:p>
          <a:p>
            <a:pPr lvl="2"/>
            <a:r>
              <a:t/>
            </a:r>
          </a:p>
          <a:p>
            <a:pPr lvl="3"/>
            <a:r>
              <a:t/>
            </a:r>
          </a:p>
          <a:p>
            <a:pPr lvl="4"/>
            <a:r>
              <a:t/>
            </a:r>
          </a:p>
        </p:txBody>
      </p:sp>
      <p:sp>
        <p:nvSpPr>
          <p:cNvPr id="45"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Пункты">
    <p:spTree>
      <p:nvGrpSpPr>
        <p:cNvPr id="1" name=""/>
        <p:cNvGrpSpPr/>
        <p:nvPr/>
      </p:nvGrpSpPr>
      <p:grpSpPr>
        <a:xfrm>
          <a:off x="0" y="0"/>
          <a:ext cx="0" cy="0"/>
          <a:chOff x="0" y="0"/>
          <a:chExt cx="0" cy="0"/>
        </a:xfrm>
      </p:grpSpPr>
      <p:sp>
        <p:nvSpPr>
          <p:cNvPr id="52" name="Уровень текста 1…"/>
          <p:cNvSpPr txBox="1"/>
          <p:nvPr>
            <p:ph type="body" idx="1" hasCustomPrompt="1"/>
          </p:nvPr>
        </p:nvSpPr>
        <p:spPr>
          <a:prstGeom prst="rect">
            <a:avLst/>
          </a:prstGeom>
        </p:spPr>
        <p:txBody>
          <a:bodyPr numCol="2" spcCol="1098550"/>
          <a:lstStyle/>
          <a:p>
            <a:pPr/>
            <a:r>
              <a:t>Текст пункта на слайде</a:t>
            </a:r>
          </a:p>
          <a:p>
            <a:pPr lvl="1"/>
            <a:r>
              <a:t/>
            </a:r>
          </a:p>
          <a:p>
            <a:pPr lvl="2"/>
            <a:r>
              <a:t/>
            </a:r>
          </a:p>
          <a:p>
            <a:pPr lvl="3"/>
            <a:r>
              <a:t/>
            </a:r>
          </a:p>
          <a:p>
            <a:pPr lvl="4"/>
            <a:r>
              <a:t/>
            </a:r>
          </a:p>
        </p:txBody>
      </p:sp>
      <p:sp>
        <p:nvSpPr>
          <p:cNvPr id="5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пункты и фото">
    <p:spTree>
      <p:nvGrpSpPr>
        <p:cNvPr id="1" name=""/>
        <p:cNvGrpSpPr/>
        <p:nvPr/>
      </p:nvGrpSpPr>
      <p:grpSpPr>
        <a:xfrm>
          <a:off x="0" y="0"/>
          <a:ext cx="0" cy="0"/>
          <a:chOff x="0" y="0"/>
          <a:chExt cx="0" cy="0"/>
        </a:xfrm>
      </p:grpSpPr>
      <p:sp>
        <p:nvSpPr>
          <p:cNvPr id="60" name="Подзаголовок слайда"/>
          <p:cNvSpPr txBox="1"/>
          <p:nvPr>
            <p:ph type="body" sz="quarter" idx="13"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Подзаголовок слайда</a:t>
            </a:r>
          </a:p>
        </p:txBody>
      </p:sp>
      <p:sp>
        <p:nvSpPr>
          <p:cNvPr id="61" name="Уровень текста 1…"/>
          <p:cNvSpPr txBox="1"/>
          <p:nvPr>
            <p:ph type="body" sz="half" idx="1" hasCustomPrompt="1"/>
          </p:nvPr>
        </p:nvSpPr>
        <p:spPr>
          <a:xfrm>
            <a:off x="1206500" y="4248504"/>
            <a:ext cx="9779000" cy="8256630"/>
          </a:xfrm>
          <a:prstGeom prst="rect">
            <a:avLst/>
          </a:prstGeom>
        </p:spPr>
        <p:txBody>
          <a:bodyPr/>
          <a:lstStyle/>
          <a:p>
            <a:pPr/>
            <a:r>
              <a:t>Текст пункта на слайде</a:t>
            </a:r>
          </a:p>
          <a:p>
            <a:pPr lvl="1"/>
            <a:r>
              <a:t/>
            </a:r>
          </a:p>
          <a:p>
            <a:pPr lvl="2"/>
            <a:r>
              <a:t/>
            </a:r>
          </a:p>
          <a:p>
            <a:pPr lvl="3"/>
            <a:r>
              <a:t/>
            </a:r>
          </a:p>
          <a:p>
            <a:pPr lvl="4"/>
            <a:r>
              <a:t/>
            </a:r>
          </a:p>
        </p:txBody>
      </p:sp>
      <p:sp>
        <p:nvSpPr>
          <p:cNvPr id="62" name="660384004_1290x1720.jpg"/>
          <p:cNvSpPr/>
          <p:nvPr>
            <p:ph type="pic" idx="14"/>
          </p:nvPr>
        </p:nvSpPr>
        <p:spPr>
          <a:xfrm>
            <a:off x="12192000" y="-407266"/>
            <a:ext cx="10916874" cy="14555832"/>
          </a:xfrm>
          <a:prstGeom prst="rect">
            <a:avLst/>
          </a:prstGeom>
        </p:spPr>
        <p:txBody>
          <a:bodyPr lIns="91439" tIns="45719" rIns="91439" bIns="45719">
            <a:noAutofit/>
          </a:bodyPr>
          <a:lstStyle/>
          <a:p>
            <a:pPr/>
          </a:p>
        </p:txBody>
      </p:sp>
      <p:sp>
        <p:nvSpPr>
          <p:cNvPr id="63" name="Заголовок слайда"/>
          <p:cNvSpPr txBox="1"/>
          <p:nvPr>
            <p:ph type="title" hasCustomPrompt="1"/>
          </p:nvPr>
        </p:nvSpPr>
        <p:spPr>
          <a:xfrm>
            <a:off x="1206500" y="1079500"/>
            <a:ext cx="9779000" cy="1435100"/>
          </a:xfrm>
          <a:prstGeom prst="rect">
            <a:avLst/>
          </a:prstGeom>
        </p:spPr>
        <p:txBody>
          <a:bodyPr/>
          <a:lstStyle/>
          <a:p>
            <a:pPr/>
            <a:r>
              <a:t>Заголовок слайда</a:t>
            </a:r>
          </a:p>
        </p:txBody>
      </p:sp>
      <p:sp>
        <p:nvSpPr>
          <p:cNvPr id="64"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Раздел">
    <p:spTree>
      <p:nvGrpSpPr>
        <p:cNvPr id="1" name=""/>
        <p:cNvGrpSpPr/>
        <p:nvPr/>
      </p:nvGrpSpPr>
      <p:grpSpPr>
        <a:xfrm>
          <a:off x="0" y="0"/>
          <a:ext cx="0" cy="0"/>
          <a:chOff x="0" y="0"/>
          <a:chExt cx="0" cy="0"/>
        </a:xfrm>
      </p:grpSpPr>
      <p:sp>
        <p:nvSpPr>
          <p:cNvPr id="71" name="Заголовок раздела"/>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Заголовок раздела</a:t>
            </a:r>
          </a:p>
        </p:txBody>
      </p:sp>
      <p:sp>
        <p:nvSpPr>
          <p:cNvPr id="72" name="Номер слайда"/>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Только заголовок">
    <p:spTree>
      <p:nvGrpSpPr>
        <p:cNvPr id="1" name=""/>
        <p:cNvGrpSpPr/>
        <p:nvPr/>
      </p:nvGrpSpPr>
      <p:grpSpPr>
        <a:xfrm>
          <a:off x="0" y="0"/>
          <a:ext cx="0" cy="0"/>
          <a:chOff x="0" y="0"/>
          <a:chExt cx="0" cy="0"/>
        </a:xfrm>
      </p:grpSpPr>
      <p:sp>
        <p:nvSpPr>
          <p:cNvPr id="79" name="Заголовок слайда"/>
          <p:cNvSpPr txBox="1"/>
          <p:nvPr>
            <p:ph type="title" hasCustomPrompt="1"/>
          </p:nvPr>
        </p:nvSpPr>
        <p:spPr>
          <a:xfrm>
            <a:off x="1206500" y="1079500"/>
            <a:ext cx="21971000" cy="1434949"/>
          </a:xfrm>
          <a:prstGeom prst="rect">
            <a:avLst/>
          </a:prstGeom>
        </p:spPr>
        <p:txBody>
          <a:bodyPr/>
          <a:lstStyle/>
          <a:p>
            <a:pPr/>
            <a:r>
              <a:t>Заголовок слайда</a:t>
            </a:r>
          </a:p>
        </p:txBody>
      </p:sp>
      <p:sp>
        <p:nvSpPr>
          <p:cNvPr id="80" name="Подзаголовок слайда"/>
          <p:cNvSpPr txBox="1"/>
          <p:nvPr>
            <p:ph type="body" sz="quarter" idx="13"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Подзаголовок слайда</a:t>
            </a:r>
          </a:p>
        </p:txBody>
      </p:sp>
      <p:sp>
        <p:nvSpPr>
          <p:cNvPr id="81"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Повестка дня">
    <p:spTree>
      <p:nvGrpSpPr>
        <p:cNvPr id="1" name=""/>
        <p:cNvGrpSpPr/>
        <p:nvPr/>
      </p:nvGrpSpPr>
      <p:grpSpPr>
        <a:xfrm>
          <a:off x="0" y="0"/>
          <a:ext cx="0" cy="0"/>
          <a:chOff x="0" y="0"/>
          <a:chExt cx="0" cy="0"/>
        </a:xfrm>
      </p:grpSpPr>
      <p:sp>
        <p:nvSpPr>
          <p:cNvPr id="88" name="Заголовок повестки дня"/>
          <p:cNvSpPr txBox="1"/>
          <p:nvPr>
            <p:ph type="title" hasCustomPrompt="1"/>
          </p:nvPr>
        </p:nvSpPr>
        <p:spPr>
          <a:xfrm>
            <a:off x="1206500" y="1079500"/>
            <a:ext cx="21971000" cy="1435100"/>
          </a:xfrm>
          <a:prstGeom prst="rect">
            <a:avLst/>
          </a:prstGeom>
        </p:spPr>
        <p:txBody>
          <a:bodyPr/>
          <a:lstStyle/>
          <a:p>
            <a:pPr/>
            <a:r>
              <a:t>Заголовок повестки дня</a:t>
            </a:r>
          </a:p>
        </p:txBody>
      </p:sp>
      <p:sp>
        <p:nvSpPr>
          <p:cNvPr id="89" name="Подзаголовок повестки дня"/>
          <p:cNvSpPr txBox="1"/>
          <p:nvPr>
            <p:ph type="body" sz="quarter" idx="13"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Подзаголовок повестки дня</a:t>
            </a:r>
          </a:p>
        </p:txBody>
      </p:sp>
      <p:sp>
        <p:nvSpPr>
          <p:cNvPr id="90" name="Уровень текста 1…"/>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0" defTabSz="825500">
              <a:lnSpc>
                <a:spcPct val="100000"/>
              </a:lnSpc>
              <a:spcBef>
                <a:spcPts val="1800"/>
              </a:spcBef>
              <a:buSzTx/>
              <a:buNone/>
              <a:defRPr spc="-55" sz="5500"/>
            </a:lvl2pPr>
            <a:lvl3pPr marL="0" indent="0" defTabSz="825500">
              <a:lnSpc>
                <a:spcPct val="100000"/>
              </a:lnSpc>
              <a:spcBef>
                <a:spcPts val="1800"/>
              </a:spcBef>
              <a:buSzTx/>
              <a:buNone/>
              <a:defRPr spc="-55" sz="5500"/>
            </a:lvl3pPr>
            <a:lvl4pPr marL="0" indent="0" defTabSz="825500">
              <a:lnSpc>
                <a:spcPct val="100000"/>
              </a:lnSpc>
              <a:spcBef>
                <a:spcPts val="1800"/>
              </a:spcBef>
              <a:buSzTx/>
              <a:buNone/>
              <a:defRPr spc="-55" sz="5500"/>
            </a:lvl4pPr>
            <a:lvl5pPr marL="0" indent="0" defTabSz="825500">
              <a:lnSpc>
                <a:spcPct val="100000"/>
              </a:lnSpc>
              <a:spcBef>
                <a:spcPts val="1800"/>
              </a:spcBef>
              <a:buSzTx/>
              <a:buNone/>
              <a:defRPr spc="-55" sz="5500"/>
            </a:lvl5pPr>
          </a:lstStyle>
          <a:p>
            <a:pPr/>
            <a:r>
              <a:t>Темы повестки дня</a:t>
            </a:r>
          </a:p>
          <a:p>
            <a:pPr lvl="1"/>
            <a:r>
              <a:t/>
            </a:r>
          </a:p>
          <a:p>
            <a:pPr lvl="2"/>
            <a:r>
              <a:t/>
            </a:r>
          </a:p>
          <a:p>
            <a:pPr lvl="3"/>
            <a:r>
              <a:t/>
            </a:r>
          </a:p>
          <a:p>
            <a:pPr lvl="4"/>
            <a:r>
              <a:t/>
            </a:r>
          </a:p>
        </p:txBody>
      </p:sp>
      <p:sp>
        <p:nvSpPr>
          <p:cNvPr id="91"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Заголовок слайда"/>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Заголовок слайда</a:t>
            </a:r>
          </a:p>
        </p:txBody>
      </p:sp>
      <p:sp>
        <p:nvSpPr>
          <p:cNvPr id="3" name="Уровень текста 1…"/>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Текст пункта на слайде</a:t>
            </a:r>
          </a:p>
          <a:p>
            <a:pPr lvl="1"/>
            <a:r>
              <a:t/>
            </a:r>
          </a:p>
          <a:p>
            <a:pPr lvl="2"/>
            <a:r>
              <a:t/>
            </a:r>
          </a:p>
          <a:p>
            <a:pPr lvl="3"/>
            <a:r>
              <a:t/>
            </a:r>
          </a:p>
          <a:p>
            <a:pPr lvl="4"/>
            <a:r>
              <a:t/>
            </a:r>
          </a:p>
        </p:txBody>
      </p:sp>
      <p:sp>
        <p:nvSpPr>
          <p:cNvPr id="4" name="Номер слайда"/>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kaggle.com/jboysen/mri-and-alzheimers"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kaggle.com/jboysen/mri-and-alzheimers" TargetMode="External"/><Relationship Id="rId3"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MRI and Alzheimers Magnetic Resonance Imaging Dataset.…"/>
          <p:cNvSpPr txBox="1"/>
          <p:nvPr>
            <p:ph type="ctrTitle"/>
          </p:nvPr>
        </p:nvSpPr>
        <p:spPr>
          <a:prstGeom prst="rect">
            <a:avLst/>
          </a:prstGeom>
        </p:spPr>
        <p:txBody>
          <a:bodyPr/>
          <a:lstStyle/>
          <a:p>
            <a:pPr algn="ctr" defTabSz="297179">
              <a:lnSpc>
                <a:spcPct val="100000"/>
              </a:lnSpc>
              <a:defRPr b="0" spc="0" sz="6500">
                <a:latin typeface="Arial"/>
                <a:ea typeface="Arial"/>
                <a:cs typeface="Arial"/>
                <a:sym typeface="Arial"/>
              </a:defRPr>
            </a:pPr>
            <a:r>
              <a:t>MRI and Alzheimers Magnetic Resonance Imaging Dataset. </a:t>
            </a:r>
          </a:p>
          <a:p>
            <a:pPr algn="ctr" defTabSz="297179">
              <a:lnSpc>
                <a:spcPct val="100000"/>
              </a:lnSpc>
              <a:defRPr b="0" spc="0" sz="6500">
                <a:latin typeface="Arial"/>
                <a:ea typeface="Arial"/>
                <a:cs typeface="Arial"/>
                <a:sym typeface="Arial"/>
              </a:defRPr>
            </a:pPr>
          </a:p>
          <a:p>
            <a:pPr algn="ctr" defTabSz="297179">
              <a:lnSpc>
                <a:spcPct val="100000"/>
              </a:lnSpc>
              <a:defRPr b="0" spc="0" sz="6500">
                <a:latin typeface="Arial"/>
                <a:ea typeface="Arial"/>
                <a:cs typeface="Arial"/>
                <a:sym typeface="Arial"/>
              </a:defRPr>
            </a:pPr>
            <a:r>
              <a:t>Comparisons of Demented and Nondemented Groups: Classification.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Acknowledgements"/>
          <p:cNvSpPr txBox="1"/>
          <p:nvPr>
            <p:ph type="title"/>
          </p:nvPr>
        </p:nvSpPr>
        <p:spPr>
          <a:prstGeom prst="rect">
            <a:avLst/>
          </a:prstGeom>
        </p:spPr>
        <p:txBody>
          <a:bodyPr/>
          <a:lstStyle/>
          <a:p>
            <a:pPr/>
            <a:r>
              <a:t>Acknowledgements</a:t>
            </a:r>
          </a:p>
        </p:txBody>
      </p:sp>
      <p:sp>
        <p:nvSpPr>
          <p:cNvPr id="189" name="Data used in this project were derived from Kaggle dataset  (available here under Creative Commons CCO: Public Domain license: https://www.kaggle.com/jboysen/mri-and-alzheimers)…"/>
          <p:cNvSpPr txBox="1"/>
          <p:nvPr>
            <p:ph type="body" idx="1"/>
          </p:nvPr>
        </p:nvSpPr>
        <p:spPr>
          <a:prstGeom prst="rect">
            <a:avLst/>
          </a:prstGeom>
        </p:spPr>
        <p:txBody>
          <a:bodyPr/>
          <a:lstStyle/>
          <a:p>
            <a:pPr marL="751840" indent="-751840" defTabSz="338327">
              <a:lnSpc>
                <a:spcPct val="100000"/>
              </a:lnSpc>
              <a:spcBef>
                <a:spcPts val="0"/>
              </a:spcBef>
              <a:defRPr sz="5920">
                <a:solidFill>
                  <a:srgbClr val="24292E"/>
                </a:solidFill>
                <a:latin typeface="Arial"/>
                <a:ea typeface="Arial"/>
                <a:cs typeface="Arial"/>
                <a:sym typeface="Arial"/>
              </a:defRPr>
            </a:pPr>
            <a:r>
              <a:t>Data used in this project were derived from Kaggle dataset  (available here under Creative Commons CCO: Public Domain license: </a:t>
            </a:r>
            <a:r>
              <a:rPr u="sng">
                <a:hlinkClick r:id="rId2" invalidUrl="" action="" tgtFrame="" tooltip="" history="1" highlightClick="0" endSnd="0"/>
              </a:rPr>
              <a:t>https://www.kaggle.com/jboysen/mri-and-alzheimers</a:t>
            </a:r>
            <a:r>
              <a:t>)</a:t>
            </a:r>
          </a:p>
          <a:p>
            <a:pPr marL="751840" indent="-751840" defTabSz="338327">
              <a:lnSpc>
                <a:spcPct val="100000"/>
              </a:lnSpc>
              <a:spcBef>
                <a:spcPts val="0"/>
              </a:spcBef>
              <a:defRPr sz="5920">
                <a:solidFill>
                  <a:srgbClr val="24292E"/>
                </a:solidFill>
                <a:latin typeface="Arial"/>
                <a:ea typeface="Arial"/>
                <a:cs typeface="Arial"/>
                <a:sym typeface="Arial"/>
              </a:defRPr>
            </a:pPr>
            <a:r>
              <a:t>Authors of the dataset recommended inclusion of the following meta-data: «When publishing findings that benefit from OASIS data, please include the following grant numbers in the acknowledgements section and in the associated Pubmed Central submission: P50 AG05681, P01 AG03991, R01 AG021910, P20 MH071616, U24 RR0213’».</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Introduction"/>
          <p:cNvSpPr txBox="1"/>
          <p:nvPr>
            <p:ph type="title"/>
          </p:nvPr>
        </p:nvSpPr>
        <p:spPr>
          <a:prstGeom prst="rect">
            <a:avLst/>
          </a:prstGeom>
        </p:spPr>
        <p:txBody>
          <a:bodyPr/>
          <a:lstStyle>
            <a:lvl1pPr defTabSz="457200">
              <a:lnSpc>
                <a:spcPct val="100000"/>
              </a:lnSpc>
              <a:defRPr spc="0" sz="6000">
                <a:solidFill>
                  <a:srgbClr val="24292E"/>
                </a:solidFill>
                <a:latin typeface="Arial"/>
                <a:ea typeface="Arial"/>
                <a:cs typeface="Arial"/>
                <a:sym typeface="Arial"/>
              </a:defRPr>
            </a:lvl1pPr>
          </a:lstStyle>
          <a:p>
            <a:pPr/>
            <a:r>
              <a:t>Introduction</a:t>
            </a:r>
          </a:p>
        </p:txBody>
      </p:sp>
      <p:sp>
        <p:nvSpPr>
          <p:cNvPr id="154" name="Improving the quality of the diagnostics is essential in modern life.…"/>
          <p:cNvSpPr txBox="1"/>
          <p:nvPr>
            <p:ph type="body" idx="1"/>
          </p:nvPr>
        </p:nvSpPr>
        <p:spPr>
          <a:xfrm>
            <a:off x="1206499" y="2001994"/>
            <a:ext cx="13421812" cy="11025118"/>
          </a:xfrm>
          <a:prstGeom prst="rect">
            <a:avLst/>
          </a:prstGeom>
        </p:spPr>
        <p:txBody>
          <a:bodyPr/>
          <a:lstStyle/>
          <a:p>
            <a:pPr marL="203200" indent="-203200" defTabSz="182880">
              <a:lnSpc>
                <a:spcPct val="100000"/>
              </a:lnSpc>
              <a:spcBef>
                <a:spcPts val="0"/>
              </a:spcBef>
              <a:defRPr sz="3200">
                <a:solidFill>
                  <a:srgbClr val="1B1F23">
                    <a:alpha val="30196"/>
                  </a:srgbClr>
                </a:solidFill>
                <a:latin typeface="Arial"/>
                <a:ea typeface="Arial"/>
                <a:cs typeface="Arial"/>
                <a:sym typeface="Arial"/>
              </a:defRPr>
            </a:pPr>
          </a:p>
          <a:p>
            <a:pPr marL="203200" indent="-203200" defTabSz="182880">
              <a:lnSpc>
                <a:spcPct val="100000"/>
              </a:lnSpc>
              <a:spcBef>
                <a:spcPts val="0"/>
              </a:spcBef>
              <a:defRPr sz="3200">
                <a:solidFill>
                  <a:srgbClr val="24292E"/>
                </a:solidFill>
                <a:latin typeface="Arial"/>
                <a:ea typeface="Arial"/>
                <a:cs typeface="Arial"/>
                <a:sym typeface="Arial"/>
              </a:defRPr>
            </a:pPr>
            <a:r>
              <a:t>Improving the quality of the diagnostics is essential in modern life. </a:t>
            </a:r>
          </a:p>
          <a:p>
            <a:pPr marL="203200" indent="-203200" defTabSz="182880">
              <a:lnSpc>
                <a:spcPct val="100000"/>
              </a:lnSpc>
              <a:spcBef>
                <a:spcPts val="0"/>
              </a:spcBef>
              <a:defRPr sz="3200">
                <a:solidFill>
                  <a:srgbClr val="24292E"/>
                </a:solidFill>
                <a:latin typeface="Arial"/>
                <a:ea typeface="Arial"/>
                <a:cs typeface="Arial"/>
                <a:sym typeface="Arial"/>
              </a:defRPr>
            </a:pPr>
          </a:p>
          <a:p>
            <a:pPr marL="203200" indent="-203200" defTabSz="182880">
              <a:lnSpc>
                <a:spcPct val="100000"/>
              </a:lnSpc>
              <a:spcBef>
                <a:spcPts val="0"/>
              </a:spcBef>
              <a:defRPr sz="3200">
                <a:solidFill>
                  <a:srgbClr val="24292E"/>
                </a:solidFill>
                <a:latin typeface="Arial"/>
                <a:ea typeface="Arial"/>
                <a:cs typeface="Arial"/>
                <a:sym typeface="Arial"/>
              </a:defRPr>
            </a:pPr>
            <a:r>
              <a:t>Although neuroimaging tools become available to use in everyday life in clinic, the potential of these methods is still not fully unveiled. </a:t>
            </a:r>
          </a:p>
          <a:p>
            <a:pPr marL="203200" indent="-203200" defTabSz="182880">
              <a:lnSpc>
                <a:spcPct val="100000"/>
              </a:lnSpc>
              <a:spcBef>
                <a:spcPts val="0"/>
              </a:spcBef>
              <a:defRPr sz="3200">
                <a:solidFill>
                  <a:srgbClr val="1B1F23">
                    <a:alpha val="30196"/>
                  </a:srgbClr>
                </a:solidFill>
                <a:latin typeface="Arial"/>
                <a:ea typeface="Arial"/>
                <a:cs typeface="Arial"/>
                <a:sym typeface="Arial"/>
              </a:defRPr>
            </a:pPr>
          </a:p>
          <a:p>
            <a:pPr marL="203200" indent="-203200" defTabSz="182880">
              <a:lnSpc>
                <a:spcPct val="100000"/>
              </a:lnSpc>
              <a:spcBef>
                <a:spcPts val="0"/>
              </a:spcBef>
              <a:defRPr sz="3200">
                <a:solidFill>
                  <a:srgbClr val="24292E"/>
                </a:solidFill>
                <a:latin typeface="Arial"/>
                <a:ea typeface="Arial"/>
                <a:cs typeface="Arial"/>
                <a:sym typeface="Arial"/>
              </a:defRPr>
            </a:pPr>
            <a:r>
              <a:t>In my Coursera Capstone Project I propose to test a following hypothesis on openly available data: not only the psychological and demographic data (i.e. age, education, SES and MMSE) could help us to diagnose neurodegenerative disorders, but it is also possible suggest a diagnostic tool based on the application of machine learning in neuroscience. </a:t>
            </a:r>
          </a:p>
          <a:p>
            <a:pPr marL="203200" indent="-203200" defTabSz="182880">
              <a:lnSpc>
                <a:spcPct val="100000"/>
              </a:lnSpc>
              <a:spcBef>
                <a:spcPts val="0"/>
              </a:spcBef>
              <a:defRPr sz="3200">
                <a:solidFill>
                  <a:srgbClr val="24292E"/>
                </a:solidFill>
                <a:latin typeface="Arial"/>
                <a:ea typeface="Arial"/>
                <a:cs typeface="Arial"/>
                <a:sym typeface="Arial"/>
              </a:defRPr>
            </a:pPr>
          </a:p>
          <a:p>
            <a:pPr marL="203200" indent="-203200" defTabSz="182880">
              <a:lnSpc>
                <a:spcPct val="100000"/>
              </a:lnSpc>
              <a:spcBef>
                <a:spcPts val="0"/>
              </a:spcBef>
              <a:defRPr sz="3200">
                <a:solidFill>
                  <a:srgbClr val="24292E"/>
                </a:solidFill>
                <a:latin typeface="Arial"/>
                <a:ea typeface="Arial"/>
                <a:cs typeface="Arial"/>
                <a:sym typeface="Arial"/>
              </a:defRPr>
            </a:pPr>
          </a:p>
          <a:p>
            <a:pPr marL="203200" indent="-203200" defTabSz="182880">
              <a:lnSpc>
                <a:spcPct val="100000"/>
              </a:lnSpc>
              <a:spcBef>
                <a:spcPts val="0"/>
              </a:spcBef>
              <a:defRPr sz="3200">
                <a:solidFill>
                  <a:srgbClr val="24292E"/>
                </a:solidFill>
                <a:latin typeface="Arial"/>
                <a:ea typeface="Arial"/>
                <a:cs typeface="Arial"/>
                <a:sym typeface="Arial"/>
              </a:defRPr>
            </a:pPr>
            <a:r>
              <a:t>I propose to set at openly available dataset with data derived from MRI scans and psychological, demographic characteristics conduct an analysis with Support Vector Machine and Logistic Regression to discover, if the combination of brain and psychological data allow better classification between patients and healthy controls, than psychological-demographical data only.</a:t>
            </a:r>
          </a:p>
          <a:p>
            <a:pPr marL="203200" indent="-203200" defTabSz="182880">
              <a:lnSpc>
                <a:spcPct val="100000"/>
              </a:lnSpc>
              <a:spcBef>
                <a:spcPts val="0"/>
              </a:spcBef>
              <a:defRPr sz="3200">
                <a:solidFill>
                  <a:srgbClr val="1B1F23">
                    <a:alpha val="30196"/>
                  </a:srgbClr>
                </a:solidFill>
                <a:latin typeface="Arial"/>
                <a:ea typeface="Arial"/>
                <a:cs typeface="Arial"/>
                <a:sym typeface="Arial"/>
              </a:defRPr>
            </a:pPr>
          </a:p>
          <a:p>
            <a:pPr marL="203200" indent="-203200" defTabSz="182880">
              <a:lnSpc>
                <a:spcPct val="100000"/>
              </a:lnSpc>
              <a:spcBef>
                <a:spcPts val="0"/>
              </a:spcBef>
              <a:defRPr sz="3200">
                <a:solidFill>
                  <a:srgbClr val="24292E"/>
                </a:solidFill>
                <a:latin typeface="Arial"/>
                <a:ea typeface="Arial"/>
                <a:cs typeface="Arial"/>
                <a:sym typeface="Arial"/>
              </a:defRPr>
            </a:pPr>
            <a:r>
              <a:t>Such tool could potentially be of interest to private clinics, hospitals and medical centres who specialize mostly on preventive care and diagnostics.</a:t>
            </a:r>
          </a:p>
          <a:p>
            <a:pPr marL="203200" indent="-203200" defTabSz="182880">
              <a:lnSpc>
                <a:spcPct val="100000"/>
              </a:lnSpc>
              <a:spcBef>
                <a:spcPts val="0"/>
              </a:spcBef>
              <a:defRPr sz="3200">
                <a:solidFill>
                  <a:srgbClr val="1B1F23">
                    <a:alpha val="30196"/>
                  </a:srgbClr>
                </a:solidFill>
                <a:latin typeface="Arial"/>
                <a:ea typeface="Arial"/>
                <a:cs typeface="Arial"/>
                <a:sym typeface="Arial"/>
              </a:defRPr>
            </a:pPr>
          </a:p>
        </p:txBody>
      </p:sp>
      <p:pic>
        <p:nvPicPr>
          <p:cNvPr id="155" name="mri-2813899_1920.jpg" descr="mri-2813899_1920.jpg"/>
          <p:cNvPicPr>
            <a:picLocks noChangeAspect="1"/>
          </p:cNvPicPr>
          <p:nvPr/>
        </p:nvPicPr>
        <p:blipFill>
          <a:blip r:embed="rId2">
            <a:extLst/>
          </a:blip>
          <a:stretch>
            <a:fillRect/>
          </a:stretch>
        </p:blipFill>
        <p:spPr>
          <a:xfrm>
            <a:off x="14890241" y="3922793"/>
            <a:ext cx="8805619" cy="587041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Data description"/>
          <p:cNvSpPr txBox="1"/>
          <p:nvPr>
            <p:ph type="title"/>
          </p:nvPr>
        </p:nvSpPr>
        <p:spPr>
          <a:prstGeom prst="rect">
            <a:avLst/>
          </a:prstGeom>
        </p:spPr>
        <p:txBody>
          <a:bodyPr/>
          <a:lstStyle>
            <a:lvl1pPr defTabSz="260604">
              <a:lnSpc>
                <a:spcPct val="100000"/>
              </a:lnSpc>
              <a:defRPr spc="0" sz="4560">
                <a:solidFill>
                  <a:srgbClr val="24292E"/>
                </a:solidFill>
                <a:latin typeface="Arial"/>
                <a:ea typeface="Arial"/>
                <a:cs typeface="Arial"/>
                <a:sym typeface="Arial"/>
              </a:defRPr>
            </a:lvl1pPr>
          </a:lstStyle>
          <a:p>
            <a:pPr/>
            <a:r>
              <a:t>Data description</a:t>
            </a:r>
          </a:p>
        </p:txBody>
      </p:sp>
      <p:sp>
        <p:nvSpPr>
          <p:cNvPr id="158" name="Data used in this project were derived from Kaggle dataset  (available here under Creative Commons CCO: Public Domain license: https://www.kaggle.com/jboysen/mri-and-alzheimers)…"/>
          <p:cNvSpPr txBox="1"/>
          <p:nvPr>
            <p:ph type="body" idx="1"/>
          </p:nvPr>
        </p:nvSpPr>
        <p:spPr>
          <a:xfrm>
            <a:off x="1206500" y="2318275"/>
            <a:ext cx="13768348" cy="9879557"/>
          </a:xfrm>
          <a:prstGeom prst="rect">
            <a:avLst/>
          </a:prstGeom>
        </p:spPr>
        <p:txBody>
          <a:bodyPr/>
          <a:lstStyle/>
          <a:p>
            <a:pPr marL="0" indent="0" defTabSz="182880">
              <a:lnSpc>
                <a:spcPct val="100000"/>
              </a:lnSpc>
              <a:spcBef>
                <a:spcPts val="0"/>
              </a:spcBef>
              <a:buSzTx/>
              <a:buNone/>
              <a:defRPr sz="3200">
                <a:solidFill>
                  <a:srgbClr val="24292E"/>
                </a:solidFill>
                <a:latin typeface="Arial"/>
                <a:ea typeface="Arial"/>
                <a:cs typeface="Arial"/>
                <a:sym typeface="Arial"/>
              </a:defRPr>
            </a:pPr>
            <a:r>
              <a:t>Data used in this project were derived from Kaggle dataset  (available here under Creative Commons CCO: Public Domain license: </a:t>
            </a:r>
            <a:r>
              <a:rPr u="sng">
                <a:hlinkClick r:id="rId2" invalidUrl="" action="" tgtFrame="" tooltip="" history="1" highlightClick="0" endSnd="0"/>
              </a:rPr>
              <a:t>https://www.kaggle.com/jboysen/mri-and-alzheimers</a:t>
            </a:r>
            <a:r>
              <a:t>)</a:t>
            </a:r>
          </a:p>
          <a:p>
            <a:pPr marL="0" indent="0" defTabSz="182880">
              <a:lnSpc>
                <a:spcPct val="100000"/>
              </a:lnSpc>
              <a:spcBef>
                <a:spcPts val="0"/>
              </a:spcBef>
              <a:buSzTx/>
              <a:buNone/>
              <a:defRPr sz="3200">
                <a:solidFill>
                  <a:srgbClr val="24292E"/>
                </a:solidFill>
                <a:latin typeface="Arial"/>
                <a:ea typeface="Arial"/>
                <a:cs typeface="Arial"/>
                <a:sym typeface="Arial"/>
              </a:defRPr>
            </a:pPr>
          </a:p>
          <a:p>
            <a:pPr marL="0" indent="0" defTabSz="182880">
              <a:lnSpc>
                <a:spcPct val="100000"/>
              </a:lnSpc>
              <a:spcBef>
                <a:spcPts val="0"/>
              </a:spcBef>
              <a:buSzTx/>
              <a:buNone/>
              <a:defRPr sz="3200">
                <a:solidFill>
                  <a:srgbClr val="24292E"/>
                </a:solidFill>
                <a:latin typeface="Arial"/>
                <a:ea typeface="Arial"/>
                <a:cs typeface="Arial"/>
                <a:sym typeface="Arial"/>
              </a:defRPr>
            </a:pPr>
          </a:p>
          <a:p>
            <a:pPr marL="0" indent="0" defTabSz="182880">
              <a:lnSpc>
                <a:spcPct val="100000"/>
              </a:lnSpc>
              <a:spcBef>
                <a:spcPts val="0"/>
              </a:spcBef>
              <a:buSzTx/>
              <a:buNone/>
              <a:defRPr sz="3200">
                <a:solidFill>
                  <a:srgbClr val="1B1F23">
                    <a:alpha val="30196"/>
                  </a:srgbClr>
                </a:solidFill>
                <a:latin typeface="Arial"/>
                <a:ea typeface="Arial"/>
                <a:cs typeface="Arial"/>
                <a:sym typeface="Arial"/>
              </a:defRPr>
            </a:pPr>
          </a:p>
          <a:p>
            <a:pPr marL="0" indent="0" defTabSz="182880">
              <a:lnSpc>
                <a:spcPct val="100000"/>
              </a:lnSpc>
              <a:spcBef>
                <a:spcPts val="0"/>
              </a:spcBef>
              <a:buSzTx/>
              <a:buNone/>
              <a:defRPr sz="3200">
                <a:solidFill>
                  <a:srgbClr val="24292E"/>
                </a:solidFill>
                <a:latin typeface="Arial"/>
                <a:ea typeface="Arial"/>
                <a:cs typeface="Arial"/>
                <a:sym typeface="Arial"/>
              </a:defRPr>
            </a:pPr>
            <a:r>
              <a:t>Longitudinal MRI Data in Nondemented and Demented Older Adults: This set consists of a longitudinal collection of 150 subjects aged 60 to 96. Each subject was scanned on two or more visits, separated by at least one year for a total of 373 imaging sessions. For each subject, 3 or 4 individual T1-weighted MRI scans obtained in single scan sessions are included. The subjects are all right-handed and include both men and women. 72 of the subjects were characterized as nondemented throughout the study. 64 of the included subjects were characterized as demented at the time of their initial visits and remained so for subsequent scans, including 51 individuals with mild to moderate Alzheimer’s disease. Another 14 subjects were characterized as nondemented at the time of their initial visit and were subsequently characterized as demented at a later visit.</a:t>
            </a:r>
          </a:p>
          <a:p>
            <a:pPr marL="0" indent="0" defTabSz="182880">
              <a:lnSpc>
                <a:spcPct val="100000"/>
              </a:lnSpc>
              <a:spcBef>
                <a:spcPts val="0"/>
              </a:spcBef>
              <a:buSzTx/>
              <a:buNone/>
              <a:defRPr sz="3200">
                <a:solidFill>
                  <a:srgbClr val="24292E"/>
                </a:solidFill>
                <a:latin typeface="Arial"/>
                <a:ea typeface="Arial"/>
                <a:cs typeface="Arial"/>
                <a:sym typeface="Arial"/>
              </a:defRPr>
            </a:pPr>
          </a:p>
          <a:p>
            <a:pPr marL="0" indent="0" defTabSz="182880">
              <a:lnSpc>
                <a:spcPct val="100000"/>
              </a:lnSpc>
              <a:spcBef>
                <a:spcPts val="0"/>
              </a:spcBef>
              <a:buSzTx/>
              <a:buNone/>
              <a:defRPr sz="3200">
                <a:solidFill>
                  <a:srgbClr val="24292E"/>
                </a:solidFill>
                <a:latin typeface="Arial"/>
                <a:ea typeface="Arial"/>
                <a:cs typeface="Arial"/>
                <a:sym typeface="Arial"/>
              </a:defRPr>
            </a:pPr>
          </a:p>
          <a:p>
            <a:pPr marL="0" indent="0" defTabSz="182880">
              <a:lnSpc>
                <a:spcPct val="100000"/>
              </a:lnSpc>
              <a:spcBef>
                <a:spcPts val="0"/>
              </a:spcBef>
              <a:buSzTx/>
              <a:buNone/>
              <a:defRPr sz="3200">
                <a:solidFill>
                  <a:srgbClr val="24292E"/>
                </a:solidFill>
                <a:latin typeface="Arial"/>
                <a:ea typeface="Arial"/>
                <a:cs typeface="Arial"/>
                <a:sym typeface="Arial"/>
              </a:defRPr>
            </a:pPr>
          </a:p>
          <a:p>
            <a:pPr marL="0" indent="0" defTabSz="182880">
              <a:lnSpc>
                <a:spcPct val="100000"/>
              </a:lnSpc>
              <a:spcBef>
                <a:spcPts val="0"/>
              </a:spcBef>
              <a:buSzTx/>
              <a:buNone/>
              <a:defRPr sz="3200">
                <a:solidFill>
                  <a:srgbClr val="1B1F23">
                    <a:alpha val="30196"/>
                  </a:srgbClr>
                </a:solidFill>
                <a:latin typeface="Arial"/>
                <a:ea typeface="Arial"/>
                <a:cs typeface="Arial"/>
                <a:sym typeface="Arial"/>
              </a:defRPr>
            </a:pPr>
          </a:p>
          <a:p>
            <a:pPr marL="0" indent="0" defTabSz="182880">
              <a:lnSpc>
                <a:spcPct val="100000"/>
              </a:lnSpc>
              <a:spcBef>
                <a:spcPts val="0"/>
              </a:spcBef>
              <a:buSzTx/>
              <a:buNone/>
              <a:defRPr sz="3200">
                <a:solidFill>
                  <a:srgbClr val="24292E"/>
                </a:solidFill>
                <a:latin typeface="Arial"/>
                <a:ea typeface="Arial"/>
                <a:cs typeface="Arial"/>
                <a:sym typeface="Arial"/>
              </a:defRPr>
            </a:pPr>
            <a:r>
              <a:t>For the analysis, the following data used: Age, Gender, Education, Handness, MMSE, CDR, eTIV, nWBV.eTIV, nWBV comprise brain data, while Age, Gender, Education, Handness, MMSE, CDR comprise psychological examination and demographic data.</a:t>
            </a:r>
          </a:p>
          <a:p>
            <a:pPr marL="0" indent="0" defTabSz="182880">
              <a:lnSpc>
                <a:spcPct val="100000"/>
              </a:lnSpc>
              <a:spcBef>
                <a:spcPts val="0"/>
              </a:spcBef>
              <a:buSzTx/>
              <a:buNone/>
              <a:defRPr sz="3200">
                <a:solidFill>
                  <a:srgbClr val="1B1F23">
                    <a:alpha val="30196"/>
                  </a:srgbClr>
                </a:solidFill>
                <a:latin typeface="Arial"/>
                <a:ea typeface="Arial"/>
                <a:cs typeface="Arial"/>
                <a:sym typeface="Arial"/>
              </a:defRPr>
            </a:pPr>
          </a:p>
        </p:txBody>
      </p:sp>
      <p:pic>
        <p:nvPicPr>
          <p:cNvPr id="159" name="mri-782459_1920.jpg" descr="mri-782459_1920.jpg"/>
          <p:cNvPicPr>
            <a:picLocks noChangeAspect="1"/>
          </p:cNvPicPr>
          <p:nvPr/>
        </p:nvPicPr>
        <p:blipFill>
          <a:blip r:embed="rId3">
            <a:extLst/>
          </a:blip>
          <a:stretch>
            <a:fillRect/>
          </a:stretch>
        </p:blipFill>
        <p:spPr>
          <a:xfrm>
            <a:off x="15817715" y="2606503"/>
            <a:ext cx="7419172" cy="741917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Methodology"/>
          <p:cNvSpPr txBox="1"/>
          <p:nvPr>
            <p:ph type="title"/>
          </p:nvPr>
        </p:nvSpPr>
        <p:spPr>
          <a:prstGeom prst="rect">
            <a:avLst/>
          </a:prstGeom>
        </p:spPr>
        <p:txBody>
          <a:bodyPr/>
          <a:lstStyle>
            <a:lvl1pPr defTabSz="457200">
              <a:lnSpc>
                <a:spcPct val="100000"/>
              </a:lnSpc>
              <a:defRPr spc="0" sz="8000">
                <a:solidFill>
                  <a:srgbClr val="24292E"/>
                </a:solidFill>
                <a:latin typeface="Arial"/>
                <a:ea typeface="Arial"/>
                <a:cs typeface="Arial"/>
                <a:sym typeface="Arial"/>
              </a:defRPr>
            </a:lvl1pPr>
          </a:lstStyle>
          <a:p>
            <a:pPr/>
            <a:r>
              <a:t>Methodology</a:t>
            </a:r>
          </a:p>
        </p:txBody>
      </p:sp>
      <p:sp>
        <p:nvSpPr>
          <p:cNvPr id="162" name="We used these sets of variables to predict the Group of the current data point (assigned to the patient) - diagnosed with dementia or not.…"/>
          <p:cNvSpPr txBox="1"/>
          <p:nvPr>
            <p:ph type="body" sz="half" idx="1"/>
          </p:nvPr>
        </p:nvSpPr>
        <p:spPr>
          <a:xfrm>
            <a:off x="1206500" y="2509871"/>
            <a:ext cx="10377376" cy="9825535"/>
          </a:xfrm>
          <a:prstGeom prst="rect">
            <a:avLst/>
          </a:prstGeom>
        </p:spPr>
        <p:txBody>
          <a:bodyPr/>
          <a:lstStyle/>
          <a:p>
            <a:pPr marL="0" indent="0" defTabSz="187452">
              <a:lnSpc>
                <a:spcPct val="100000"/>
              </a:lnSpc>
              <a:spcBef>
                <a:spcPts val="0"/>
              </a:spcBef>
              <a:buSzTx/>
              <a:buNone/>
              <a:defRPr sz="3280">
                <a:solidFill>
                  <a:srgbClr val="24292E"/>
                </a:solidFill>
                <a:latin typeface="Menlo Regular"/>
                <a:ea typeface="Menlo Regular"/>
                <a:cs typeface="Menlo Regular"/>
                <a:sym typeface="Menlo Regular"/>
              </a:defRPr>
            </a:pPr>
            <a:r>
              <a:t>We used these sets of variables to predict the Group of the current data point (assigned to the patient) - diagnosed with dementia or not.</a:t>
            </a:r>
          </a:p>
          <a:p>
            <a:pPr marL="0" indent="0" defTabSz="187452">
              <a:lnSpc>
                <a:spcPct val="100000"/>
              </a:lnSpc>
              <a:spcBef>
                <a:spcPts val="0"/>
              </a:spcBef>
              <a:buSzTx/>
              <a:buNone/>
              <a:defRPr sz="3280">
                <a:solidFill>
                  <a:srgbClr val="24292E"/>
                </a:solidFill>
                <a:latin typeface="Menlo Regular"/>
                <a:ea typeface="Menlo Regular"/>
                <a:cs typeface="Menlo Regular"/>
                <a:sym typeface="Menlo Regular"/>
              </a:defRPr>
            </a:pPr>
          </a:p>
          <a:p>
            <a:pPr marL="0" indent="0" defTabSz="187452">
              <a:lnSpc>
                <a:spcPct val="100000"/>
              </a:lnSpc>
              <a:spcBef>
                <a:spcPts val="0"/>
              </a:spcBef>
              <a:buSzTx/>
              <a:buNone/>
              <a:defRPr sz="3280">
                <a:solidFill>
                  <a:srgbClr val="24292E"/>
                </a:solidFill>
                <a:latin typeface="Menlo Regular"/>
                <a:ea typeface="Menlo Regular"/>
                <a:cs typeface="Menlo Regular"/>
                <a:sym typeface="Menlo Regular"/>
              </a:defRPr>
            </a:pPr>
          </a:p>
          <a:p>
            <a:pPr marL="0" indent="0" defTabSz="187452">
              <a:lnSpc>
                <a:spcPct val="100000"/>
              </a:lnSpc>
              <a:spcBef>
                <a:spcPts val="0"/>
              </a:spcBef>
              <a:buSzTx/>
              <a:buNone/>
              <a:defRPr sz="3280">
                <a:solidFill>
                  <a:srgbClr val="1B1F23">
                    <a:alpha val="30196"/>
                  </a:srgbClr>
                </a:solidFill>
                <a:latin typeface="Menlo Regular"/>
                <a:ea typeface="Menlo Regular"/>
                <a:cs typeface="Menlo Regular"/>
                <a:sym typeface="Menlo Regular"/>
              </a:defRPr>
            </a:pPr>
          </a:p>
          <a:p>
            <a:pPr marL="0" indent="0" defTabSz="187452">
              <a:lnSpc>
                <a:spcPct val="100000"/>
              </a:lnSpc>
              <a:spcBef>
                <a:spcPts val="0"/>
              </a:spcBef>
              <a:buSzTx/>
              <a:buNone/>
              <a:defRPr sz="3280">
                <a:solidFill>
                  <a:srgbClr val="24292E"/>
                </a:solidFill>
                <a:latin typeface="Menlo Regular"/>
                <a:ea typeface="Menlo Regular"/>
                <a:cs typeface="Menlo Regular"/>
                <a:sym typeface="Menlo Regular"/>
              </a:defRPr>
            </a:pPr>
            <a:r>
              <a:t>The data are evaluated with Support Vector Machine and Logistic Regression to obtain a better predictive model by comparison. Application of Logistic Regression is possible because the dependent variable(target) is categorical. It also allows us to estimate a probability of predicted value to be actual value, which provides an advantage in comparison with Support Vector Machine.</a:t>
            </a:r>
          </a:p>
          <a:p>
            <a:pPr marL="0" indent="0" defTabSz="187452">
              <a:lnSpc>
                <a:spcPct val="100000"/>
              </a:lnSpc>
              <a:spcBef>
                <a:spcPts val="0"/>
              </a:spcBef>
              <a:buSzTx/>
              <a:buNone/>
              <a:defRPr sz="3280">
                <a:solidFill>
                  <a:srgbClr val="1B1F23">
                    <a:alpha val="30196"/>
                  </a:srgbClr>
                </a:solidFill>
                <a:latin typeface="Menlo Regular"/>
                <a:ea typeface="Menlo Regular"/>
                <a:cs typeface="Menlo Regular"/>
                <a:sym typeface="Menlo Regular"/>
              </a:defRPr>
            </a:pPr>
          </a:p>
        </p:txBody>
      </p:sp>
      <p:pic>
        <p:nvPicPr>
          <p:cNvPr id="163" name="dementia-3268560_1920.jpg" descr="dementia-3268560_1920.jpg"/>
          <p:cNvPicPr>
            <a:picLocks noChangeAspect="1"/>
          </p:cNvPicPr>
          <p:nvPr/>
        </p:nvPicPr>
        <p:blipFill>
          <a:blip r:embed="rId2">
            <a:extLst/>
          </a:blip>
          <a:stretch>
            <a:fillRect/>
          </a:stretch>
        </p:blipFill>
        <p:spPr>
          <a:xfrm>
            <a:off x="11286977" y="3536316"/>
            <a:ext cx="12488594" cy="4000253"/>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Results"/>
          <p:cNvSpPr txBox="1"/>
          <p:nvPr>
            <p:ph type="title"/>
          </p:nvPr>
        </p:nvSpPr>
        <p:spPr>
          <a:prstGeom prst="rect">
            <a:avLst/>
          </a:prstGeom>
        </p:spPr>
        <p:txBody>
          <a:bodyPr/>
          <a:lstStyle>
            <a:lvl1pPr>
              <a:defRPr spc="-159" sz="8000">
                <a:latin typeface="Arial"/>
                <a:ea typeface="Arial"/>
                <a:cs typeface="Arial"/>
                <a:sym typeface="Arial"/>
              </a:defRPr>
            </a:lvl1pPr>
          </a:lstStyle>
          <a:p>
            <a:pPr/>
            <a:r>
              <a:t>Results</a:t>
            </a:r>
          </a:p>
        </p:txBody>
      </p:sp>
      <p:sp>
        <p:nvSpPr>
          <p:cNvPr id="166" name="Support Vector Machine"/>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Support Vector Machine</a:t>
            </a:r>
          </a:p>
        </p:txBody>
      </p:sp>
      <p:sp>
        <p:nvSpPr>
          <p:cNvPr id="167" name="We analyzed the complex set of variables (brain+test data) to see, if the complex model is working well in accordance to our prediction. However, the precision obtained for a class &quot;nondemented&quot; was 0.58, while for class &quot;demented&quot; the model failed (prec"/>
          <p:cNvSpPr txBox="1"/>
          <p:nvPr>
            <p:ph type="body" sz="half" idx="1"/>
          </p:nvPr>
        </p:nvSpPr>
        <p:spPr>
          <a:xfrm>
            <a:off x="1206500" y="4248504"/>
            <a:ext cx="12043610" cy="8256011"/>
          </a:xfrm>
          <a:prstGeom prst="rect">
            <a:avLst/>
          </a:prstGeom>
        </p:spPr>
        <p:txBody>
          <a:bodyPr/>
          <a:lstStyle>
            <a:lvl1pPr marL="0" indent="0" defTabSz="283463">
              <a:lnSpc>
                <a:spcPct val="100000"/>
              </a:lnSpc>
              <a:spcBef>
                <a:spcPts val="0"/>
              </a:spcBef>
              <a:buSzTx/>
              <a:buNone/>
              <a:defRPr sz="4960">
                <a:solidFill>
                  <a:srgbClr val="24292E"/>
                </a:solidFill>
                <a:latin typeface="Arial"/>
                <a:ea typeface="Arial"/>
                <a:cs typeface="Arial"/>
                <a:sym typeface="Arial"/>
              </a:defRPr>
            </a:lvl1pPr>
          </a:lstStyle>
          <a:p>
            <a:pPr/>
            <a:r>
              <a:t>We analyzed the complex set of variables (brain+test data) to see, if the complex model is working well in accordance to our prediction. However, the precision obtained for a class "nondemented" was 0.58, while for class "demented" the model failed (precision = 0.00, see ipynb for the illustrations). F1-score of the model was 0.58, so we assume low accuracy and precision for this particular model.</a:t>
            </a:r>
          </a:p>
        </p:txBody>
      </p:sp>
      <p:pic>
        <p:nvPicPr>
          <p:cNvPr id="168" name="Снимок экрана 2020-06-12 в 14.24.36.png" descr="Снимок экрана 2020-06-12 в 14.24.36.png"/>
          <p:cNvPicPr>
            <a:picLocks noChangeAspect="1"/>
          </p:cNvPicPr>
          <p:nvPr/>
        </p:nvPicPr>
        <p:blipFill>
          <a:blip r:embed="rId2">
            <a:extLst/>
          </a:blip>
          <a:stretch>
            <a:fillRect/>
          </a:stretch>
        </p:blipFill>
        <p:spPr>
          <a:xfrm>
            <a:off x="13642310" y="4238801"/>
            <a:ext cx="10267018" cy="686002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Results"/>
          <p:cNvSpPr txBox="1"/>
          <p:nvPr>
            <p:ph type="title"/>
          </p:nvPr>
        </p:nvSpPr>
        <p:spPr>
          <a:prstGeom prst="rect">
            <a:avLst/>
          </a:prstGeom>
        </p:spPr>
        <p:txBody>
          <a:bodyPr/>
          <a:lstStyle/>
          <a:p>
            <a:pPr/>
            <a:r>
              <a:t>Results</a:t>
            </a:r>
          </a:p>
        </p:txBody>
      </p:sp>
      <p:sp>
        <p:nvSpPr>
          <p:cNvPr id="171" name="Logistic regression"/>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Logistic regression</a:t>
            </a:r>
          </a:p>
        </p:txBody>
      </p:sp>
      <p:sp>
        <p:nvSpPr>
          <p:cNvPr id="172" name="The precision of the model on the parameters' set &quot;brain+test&quot; was the highest: 0.96 for the class &quot;demented&quot; and 0.90 for the class &quot;nondemented&quot;. The accuracy estimated by f1-score was equal to 0.92."/>
          <p:cNvSpPr txBox="1"/>
          <p:nvPr>
            <p:ph type="body" sz="half" idx="1"/>
          </p:nvPr>
        </p:nvSpPr>
        <p:spPr>
          <a:xfrm>
            <a:off x="1206500" y="4248504"/>
            <a:ext cx="10498129" cy="8503735"/>
          </a:xfrm>
          <a:prstGeom prst="rect">
            <a:avLst/>
          </a:prstGeom>
        </p:spPr>
        <p:txBody>
          <a:bodyPr/>
          <a:lstStyle/>
          <a:p>
            <a:pPr marL="0" indent="0" defTabSz="274320">
              <a:lnSpc>
                <a:spcPct val="100000"/>
              </a:lnSpc>
              <a:spcBef>
                <a:spcPts val="0"/>
              </a:spcBef>
              <a:buSzTx/>
              <a:buNone/>
              <a:defRPr>
                <a:solidFill>
                  <a:srgbClr val="24292E"/>
                </a:solidFill>
                <a:latin typeface="Arial"/>
                <a:ea typeface="Arial"/>
                <a:cs typeface="Arial"/>
                <a:sym typeface="Arial"/>
              </a:defRPr>
            </a:pPr>
            <a:r>
              <a:t>The precision of the model on the parameters' set "brain+test" was the highest: 0.96 for the class "demented" and 0.90 for the class "nondemented". The accuracy estimated by f1-score was equal to 0.92. </a:t>
            </a:r>
          </a:p>
          <a:p>
            <a:pPr marL="0" indent="0" defTabSz="274320">
              <a:lnSpc>
                <a:spcPct val="100000"/>
              </a:lnSpc>
              <a:spcBef>
                <a:spcPts val="0"/>
              </a:spcBef>
              <a:buSzTx/>
              <a:buNone/>
              <a:defRPr>
                <a:solidFill>
                  <a:srgbClr val="1B1F23">
                    <a:alpha val="30196"/>
                  </a:srgbClr>
                </a:solidFill>
                <a:latin typeface="Arial"/>
                <a:ea typeface="Arial"/>
                <a:cs typeface="Arial"/>
                <a:sym typeface="Arial"/>
              </a:defRPr>
            </a:pPr>
          </a:p>
          <a:p>
            <a:pPr marL="0" indent="0" defTabSz="274320">
              <a:lnSpc>
                <a:spcPct val="100000"/>
              </a:lnSpc>
              <a:spcBef>
                <a:spcPts val="0"/>
              </a:spcBef>
              <a:buSzTx/>
              <a:buNone/>
              <a:defRPr>
                <a:solidFill>
                  <a:srgbClr val="24292E"/>
                </a:solidFill>
                <a:latin typeface="Arial"/>
                <a:ea typeface="Arial"/>
                <a:cs typeface="Arial"/>
                <a:sym typeface="Arial"/>
              </a:defRPr>
            </a:pPr>
          </a:p>
          <a:p>
            <a:pPr marL="0" indent="0" defTabSz="274320">
              <a:lnSpc>
                <a:spcPct val="100000"/>
              </a:lnSpc>
              <a:spcBef>
                <a:spcPts val="0"/>
              </a:spcBef>
              <a:buSzTx/>
              <a:buNone/>
              <a:defRPr>
                <a:solidFill>
                  <a:srgbClr val="24292E"/>
                </a:solidFill>
                <a:latin typeface="Arial"/>
                <a:ea typeface="Arial"/>
                <a:cs typeface="Arial"/>
                <a:sym typeface="Arial"/>
              </a:defRPr>
            </a:pPr>
          </a:p>
          <a:p>
            <a:pPr marL="0" indent="0" defTabSz="274320">
              <a:lnSpc>
                <a:spcPct val="100000"/>
              </a:lnSpc>
              <a:spcBef>
                <a:spcPts val="0"/>
              </a:spcBef>
              <a:buSzTx/>
              <a:buNone/>
              <a:defRPr>
                <a:solidFill>
                  <a:srgbClr val="24292E"/>
                </a:solidFill>
                <a:latin typeface="Arial"/>
                <a:ea typeface="Arial"/>
                <a:cs typeface="Arial"/>
                <a:sym typeface="Arial"/>
              </a:defRPr>
            </a:pPr>
          </a:p>
          <a:p>
            <a:pPr marL="0" indent="0" defTabSz="274320">
              <a:lnSpc>
                <a:spcPct val="100000"/>
              </a:lnSpc>
              <a:spcBef>
                <a:spcPts val="0"/>
              </a:spcBef>
              <a:buSzTx/>
              <a:buNone/>
              <a:defRPr>
                <a:solidFill>
                  <a:srgbClr val="1B1F23">
                    <a:alpha val="30196"/>
                  </a:srgbClr>
                </a:solidFill>
                <a:latin typeface="Arial"/>
                <a:ea typeface="Arial"/>
                <a:cs typeface="Arial"/>
                <a:sym typeface="Arial"/>
              </a:defRPr>
            </a:pPr>
          </a:p>
        </p:txBody>
      </p:sp>
      <p:pic>
        <p:nvPicPr>
          <p:cNvPr id="173" name="Снимок экрана 2020-06-12 в 14.26.47.png" descr="Снимок экрана 2020-06-12 в 14.26.47.png"/>
          <p:cNvPicPr>
            <a:picLocks noChangeAspect="1"/>
          </p:cNvPicPr>
          <p:nvPr/>
        </p:nvPicPr>
        <p:blipFill>
          <a:blip r:embed="rId2">
            <a:extLst/>
          </a:blip>
          <a:stretch>
            <a:fillRect/>
          </a:stretch>
        </p:blipFill>
        <p:spPr>
          <a:xfrm>
            <a:off x="11897925" y="3372959"/>
            <a:ext cx="12538964" cy="834065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Results"/>
          <p:cNvSpPr txBox="1"/>
          <p:nvPr>
            <p:ph type="title"/>
          </p:nvPr>
        </p:nvSpPr>
        <p:spPr>
          <a:prstGeom prst="rect">
            <a:avLst/>
          </a:prstGeom>
        </p:spPr>
        <p:txBody>
          <a:bodyPr/>
          <a:lstStyle/>
          <a:p>
            <a:pPr/>
            <a:r>
              <a:t>Results</a:t>
            </a:r>
          </a:p>
        </p:txBody>
      </p:sp>
      <p:sp>
        <p:nvSpPr>
          <p:cNvPr id="176" name="Logistic regression"/>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Logistic regression</a:t>
            </a:r>
          </a:p>
        </p:txBody>
      </p:sp>
      <p:sp>
        <p:nvSpPr>
          <p:cNvPr id="177" name="When the parameters' set &quot;brain data&quot; only was taken into account, the precision and accuracy of the model dropped significantly. Data points were almost equally distributed for four cells of confusion matrix."/>
          <p:cNvSpPr txBox="1"/>
          <p:nvPr>
            <p:ph type="body" sz="half" idx="1"/>
          </p:nvPr>
        </p:nvSpPr>
        <p:spPr>
          <a:xfrm>
            <a:off x="1206500" y="4248504"/>
            <a:ext cx="9334744" cy="7588348"/>
          </a:xfrm>
          <a:prstGeom prst="rect">
            <a:avLst/>
          </a:prstGeom>
        </p:spPr>
        <p:txBody>
          <a:bodyPr/>
          <a:lstStyle>
            <a:lvl1pPr marL="0" indent="0" defTabSz="342900">
              <a:lnSpc>
                <a:spcPct val="100000"/>
              </a:lnSpc>
              <a:spcBef>
                <a:spcPts val="0"/>
              </a:spcBef>
              <a:buSzTx/>
              <a:buNone/>
              <a:defRPr sz="6000">
                <a:solidFill>
                  <a:srgbClr val="24292E"/>
                </a:solidFill>
                <a:latin typeface="Arial"/>
                <a:ea typeface="Arial"/>
                <a:cs typeface="Arial"/>
                <a:sym typeface="Arial"/>
              </a:defRPr>
            </a:lvl1pPr>
          </a:lstStyle>
          <a:p>
            <a:pPr/>
            <a:r>
              <a:t>When the parameters' set "brain data" only was taken into account, the precision and accuracy of the model dropped significantly. Data points were almost equally distributed for four cells of confusion matrix.</a:t>
            </a:r>
          </a:p>
        </p:txBody>
      </p:sp>
      <p:pic>
        <p:nvPicPr>
          <p:cNvPr id="178" name="Снимок экрана 2020-06-12 в 14.27.41.png" descr="Снимок экрана 2020-06-12 в 14.27.41.png"/>
          <p:cNvPicPr>
            <a:picLocks noChangeAspect="1"/>
          </p:cNvPicPr>
          <p:nvPr/>
        </p:nvPicPr>
        <p:blipFill>
          <a:blip r:embed="rId2">
            <a:extLst/>
          </a:blip>
          <a:stretch>
            <a:fillRect/>
          </a:stretch>
        </p:blipFill>
        <p:spPr>
          <a:xfrm>
            <a:off x="11687668" y="3543117"/>
            <a:ext cx="13166923" cy="851977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Results"/>
          <p:cNvSpPr txBox="1"/>
          <p:nvPr>
            <p:ph type="title"/>
          </p:nvPr>
        </p:nvSpPr>
        <p:spPr>
          <a:prstGeom prst="rect">
            <a:avLst/>
          </a:prstGeom>
        </p:spPr>
        <p:txBody>
          <a:bodyPr/>
          <a:lstStyle/>
          <a:p>
            <a:pPr/>
            <a:r>
              <a:t>Results</a:t>
            </a:r>
          </a:p>
        </p:txBody>
      </p:sp>
      <p:sp>
        <p:nvSpPr>
          <p:cNvPr id="181" name="Logistic regression"/>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Logistic regression</a:t>
            </a:r>
          </a:p>
        </p:txBody>
      </p:sp>
      <p:sp>
        <p:nvSpPr>
          <p:cNvPr id="182" name="However,  when the parameters' set &quot;test data&quot; only was taken into account, the precision and accuracy became comparable to the results of the model with the complex parameters' set -  &quot;brain+test&quot;."/>
          <p:cNvSpPr txBox="1"/>
          <p:nvPr>
            <p:ph type="body" sz="half" idx="1"/>
          </p:nvPr>
        </p:nvSpPr>
        <p:spPr>
          <a:xfrm>
            <a:off x="1206500" y="4248504"/>
            <a:ext cx="11396331" cy="7522349"/>
          </a:xfrm>
          <a:prstGeom prst="rect">
            <a:avLst/>
          </a:prstGeom>
        </p:spPr>
        <p:txBody>
          <a:bodyPr/>
          <a:lstStyle>
            <a:lvl1pPr marL="0" indent="0" defTabSz="361188">
              <a:lnSpc>
                <a:spcPct val="100000"/>
              </a:lnSpc>
              <a:spcBef>
                <a:spcPts val="0"/>
              </a:spcBef>
              <a:buSzTx/>
              <a:buNone/>
              <a:defRPr sz="6320">
                <a:solidFill>
                  <a:srgbClr val="24292E"/>
                </a:solidFill>
                <a:latin typeface="Arial"/>
                <a:ea typeface="Arial"/>
                <a:cs typeface="Arial"/>
                <a:sym typeface="Arial"/>
              </a:defRPr>
            </a:lvl1pPr>
          </a:lstStyle>
          <a:p>
            <a:pPr/>
            <a:r>
              <a:t>However,  when the parameters' set "test data" only was taken into account, the precision and accuracy became comparable to the results of the model with the complex parameters' set -  "brain+test".</a:t>
            </a:r>
          </a:p>
        </p:txBody>
      </p:sp>
      <p:pic>
        <p:nvPicPr>
          <p:cNvPr id="183" name="Снимок экрана 2020-06-12 в 14.28.37.png" descr="Снимок экрана 2020-06-12 в 14.28.37.png"/>
          <p:cNvPicPr>
            <a:picLocks noChangeAspect="1"/>
          </p:cNvPicPr>
          <p:nvPr/>
        </p:nvPicPr>
        <p:blipFill>
          <a:blip r:embed="rId2">
            <a:extLst/>
          </a:blip>
          <a:stretch>
            <a:fillRect/>
          </a:stretch>
        </p:blipFill>
        <p:spPr>
          <a:xfrm>
            <a:off x="13044937" y="2919988"/>
            <a:ext cx="12173950" cy="8289229"/>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Conclusion"/>
          <p:cNvSpPr txBox="1"/>
          <p:nvPr>
            <p:ph type="title"/>
          </p:nvPr>
        </p:nvSpPr>
        <p:spPr>
          <a:prstGeom prst="rect">
            <a:avLst/>
          </a:prstGeom>
        </p:spPr>
        <p:txBody>
          <a:bodyPr/>
          <a:lstStyle/>
          <a:p>
            <a:pPr/>
            <a:r>
              <a:t>Conclusion</a:t>
            </a:r>
          </a:p>
        </p:txBody>
      </p:sp>
      <p:sp>
        <p:nvSpPr>
          <p:cNvPr id="186" name="We achieved better classification with Logistic Regression compared to Support Vector Machine.…"/>
          <p:cNvSpPr txBox="1"/>
          <p:nvPr>
            <p:ph type="body" idx="1"/>
          </p:nvPr>
        </p:nvSpPr>
        <p:spPr>
          <a:prstGeom prst="rect">
            <a:avLst/>
          </a:prstGeom>
        </p:spPr>
        <p:txBody>
          <a:bodyPr/>
          <a:lstStyle/>
          <a:p>
            <a:pPr marL="457200" indent="-457200" defTabSz="1828754">
              <a:spcBef>
                <a:spcPts val="3300"/>
              </a:spcBef>
              <a:defRPr sz="6000">
                <a:latin typeface="Arial"/>
                <a:ea typeface="Arial"/>
                <a:cs typeface="Arial"/>
                <a:sym typeface="Arial"/>
              </a:defRPr>
            </a:pPr>
            <a:r>
              <a:t>We achieved better classification with Logistic Regression compared to Support Vector Machine.</a:t>
            </a:r>
          </a:p>
          <a:p>
            <a:pPr marL="457200" indent="-457200" defTabSz="1828754">
              <a:spcBef>
                <a:spcPts val="3300"/>
              </a:spcBef>
              <a:defRPr sz="6000">
                <a:latin typeface="Arial"/>
                <a:ea typeface="Arial"/>
                <a:cs typeface="Arial"/>
                <a:sym typeface="Arial"/>
              </a:defRPr>
            </a:pPr>
            <a:r>
              <a:t>If we compare confusion matrices for "brain&amp;tests", "brain only" and "tests only" models, we will conclude that the "brain&amp;tests" and "tests only" provides comparable results, while "brain only" model is not sufficient. </a:t>
            </a:r>
          </a:p>
          <a:p>
            <a:pPr marL="457200" indent="-457200" defTabSz="1828754">
              <a:spcBef>
                <a:spcPts val="3300"/>
              </a:spcBef>
              <a:defRPr sz="6000">
                <a:latin typeface="Arial"/>
                <a:ea typeface="Arial"/>
                <a:cs typeface="Arial"/>
                <a:sym typeface="Arial"/>
              </a:defRPr>
            </a:pPr>
            <a:r>
              <a:t>Based on this training dataset we could assume that the «brain data» without the «test data» do not provide sufficient evidence to classify these two groups of observations.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