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0" r:id="rId7"/>
    <p:sldId id="261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67BFA-B58D-499C-2314-62980BA4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4509A-25AB-659A-2F8E-510DDF44E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29948-4386-E6B9-487C-B55CFDFA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5DC09-C05E-3DC6-0FCF-2056E559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7B8B0D-1A3E-CED1-2E62-593F6C1E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BC3B5-6349-7A79-8100-51BDCB4F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871121-F797-C168-CB0D-0449C554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5EFE8-AD6C-09F5-0B66-9752737B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1DE1-E008-46F1-1FFB-6151CBA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6D341-EAC0-E65D-1F7C-BBBF788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F1C1AD-FC7E-9948-EE40-A52E872F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657554-2FC9-7DE1-7085-F6AA33D6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7E79B-14B8-1515-1D20-3E90B348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80D3-74A0-435F-A137-CFBEF84E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A96C9-9053-A254-2357-DFB4E58E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3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C1584-8A0C-26B4-7E44-DCED8C9D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1F1D4-79DE-FB04-AF2C-394A292C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7C320-AA04-C13A-0619-435ADD5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8B984-93F4-6AD6-B3B5-1C5F84B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08475-80D8-63E1-FE7A-B961091D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0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8072F-7A6F-56F0-1EAE-DA622CB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CF00A-AD8C-0CB2-C7D0-21D1C337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74026-5DA7-1A59-3021-DB8756A8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8FB2F-A32F-9F77-2374-223F59DE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4B1BF-5162-2DAE-D8D2-4A775B17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BDC-0703-7836-E032-5978781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7AFC9-42CF-50B6-90C1-EE02FCEA6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F1EF93-7A7D-FE16-4EB3-725B52BB4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B6844-26EF-DD37-6121-72D1789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A6ED59-896A-F8BF-3F65-8D8D59C1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0A641-501E-47CF-FE45-83964B60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8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4504F-ABE2-9A6F-5593-AB09449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CCC39-65F6-A60C-152A-E502B1EA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82AC1-4E3A-79BD-3056-14EA1CED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8FF890-321F-BC0C-72F3-D6196DA98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E17BA6-7070-EA0A-1CFC-959F61060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1F893C-F827-CEF3-1CF9-C8622A14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A7171-E39B-EAC9-6BB7-23C92647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30CFE-F257-F598-85CF-66C979FD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3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38070-141B-AB89-861F-8BBEE676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7AA82-F3AB-00BA-5FFC-10F94BD6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13729E-26D1-6B91-EA39-F1B6CBC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6012D1-DE9A-709D-F567-A8E52732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113BDF-D2A3-3746-5660-6F6768A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9F28EC-5E66-5AEB-506A-AFFB2C59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A16796-0BD6-AAE6-7B5B-5F93B24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00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431D0-0144-CFB0-657A-CE5D07AE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05DA0-9441-A0A6-4684-CEF7197D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DD8826-FA8E-9B35-0CCC-6C127292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CD032-1CD6-5FFD-2762-DA59F8E2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892BE-7AD4-EF22-87B6-FA0B65C0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A473E-8EAF-5578-3C14-E34498D0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4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E87BB-6C22-68C1-5FF2-209B0F39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7DAD5A-5E2E-F765-0971-2E34736DD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9C38F-2C55-B0DE-5835-C7088DED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8ACC4-A1A4-ABAF-9730-CF8FC02C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9DBD3-CF26-329E-E644-3FB35D44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F90FBF-C15A-4A44-74C1-F09C53EF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58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E934-2EA4-2FBA-08CC-88A993F3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9AA38-846C-285E-D24E-F7C50D7B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203AE-FE13-B2C1-6B50-34A9E84E7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3FE3-DB68-4135-81E4-B6AEC9AB17AF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427CD-E6E0-E14D-24FE-FD986050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460AD-0791-AF47-6299-D7BC2522A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23A7-4D79-466C-9839-0C8C883C3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75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ровь — все статьи и новости - Индикатор">
            <a:extLst>
              <a:ext uri="{FF2B5EF4-FFF2-40B4-BE49-F238E27FC236}">
                <a16:creationId xmlns:a16="http://schemas.microsoft.com/office/drawing/2014/main" id="{7973E2E6-880C-9F89-EAAB-E764A7EE5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00E45-33A9-ED83-BF73-532EAD5A1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Методы моделирования течения крови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C3251B-7950-4025-FEEA-1E7B29CA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59" y="388195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Калинин Е. И.</a:t>
            </a:r>
          </a:p>
          <a:p>
            <a:pPr algn="r"/>
            <a:r>
              <a:rPr lang="ru-RU" dirty="0"/>
              <a:t>Выполнила:</a:t>
            </a:r>
          </a:p>
          <a:p>
            <a:pPr algn="r"/>
            <a:r>
              <a:rPr lang="ru-RU" dirty="0"/>
              <a:t>Мымрина Е. В.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D6AEFAE-B198-E3E2-3563-F806A8A3984E}"/>
              </a:ext>
            </a:extLst>
          </p:cNvPr>
          <p:cNvSpPr txBox="1"/>
          <p:nvPr/>
        </p:nvSpPr>
        <p:spPr>
          <a:xfrm>
            <a:off x="2638459" y="445513"/>
            <a:ext cx="6673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(Приволжский) Федеральный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ниверситет</a:t>
            </a:r>
          </a:p>
          <a:p>
            <a:pPr algn="ctr"/>
            <a:r>
              <a:rPr lang="ru-RU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механики имени Н.И. Лобачевского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F34AA22-A961-6637-246F-DCA8F5021C03}"/>
              </a:ext>
            </a:extLst>
          </p:cNvPr>
          <p:cNvSpPr txBox="1"/>
          <p:nvPr/>
        </p:nvSpPr>
        <p:spPr>
          <a:xfrm>
            <a:off x="5211432" y="6243210"/>
            <a:ext cx="1246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Казань </a:t>
            </a:r>
            <a:r>
              <a:rPr lang="en-US" sz="1600" dirty="0"/>
              <a:t>202</a:t>
            </a:r>
            <a:r>
              <a:rPr lang="ru-RU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31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Мазок человеческой крови под микроскопом Стоковое Фото - изображение  насчитывающей гематология, образование: 103924726">
            <a:extLst>
              <a:ext uri="{FF2B5EF4-FFF2-40B4-BE49-F238E27FC236}">
                <a16:creationId xmlns:a16="http://schemas.microsoft.com/office/drawing/2014/main" id="{D20749A5-8D04-A999-4CE3-447AFD0D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8268-95D4-4D41-051C-1B5A145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6F456-D151-99EA-556B-98D72933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Произведён обзор литературы по существующим методикам гемодинамики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Разобрано решение задачи моделирования кровотока в замкнутой сердечно-сосудистой системе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упрощённая численная схема моделирования течения крови в сосуде с использованием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TVD-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аппроксимации</a:t>
            </a:r>
          </a:p>
        </p:txBody>
      </p:sp>
    </p:spTree>
    <p:extLst>
      <p:ext uri="{BB962C8B-B14F-4D97-AF65-F5344CB8AC3E}">
        <p14:creationId xmlns:p14="http://schemas.microsoft.com/office/powerpoint/2010/main" val="228800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Жизнь под микроскопом. Состав крови человека — «Breman»">
            <a:extLst>
              <a:ext uri="{FF2B5EF4-FFF2-40B4-BE49-F238E27FC236}">
                <a16:creationId xmlns:a16="http://schemas.microsoft.com/office/drawing/2014/main" id="{6E4466E0-CA00-375A-6806-E4F265729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8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F6A68-ACF6-260E-F3B1-D9B0D139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E7BE-E10E-640E-1CDB-A5203240CC95}"/>
              </a:ext>
            </a:extLst>
          </p:cNvPr>
          <p:cNvSpPr txBox="1"/>
          <p:nvPr/>
        </p:nvSpPr>
        <p:spPr>
          <a:xfrm>
            <a:off x="10991461" y="648866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сенкс</a:t>
            </a:r>
            <a:r>
              <a:rPr lang="ar-AE" dirty="0"/>
              <a:t>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1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F19DFE-30D4-05B2-4EEA-C06DE4462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5556" r="55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A5B51-E398-08AA-D472-5A81F61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84E87-CD02-2D80-F671-3091C563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2249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обзор существующих методик моделирования кровотока в литературе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рассмотреть этапы моделирования кровотока в сердечно-сосудистой системе на примере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упрощённую численную схему для моделирования кровотока в отдельном сосуде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489CA1-8AF0-59D3-ECE3-24BCEB66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96" y="-886410"/>
            <a:ext cx="12372392" cy="97038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3BB0-1EEA-B590-E095-F6B1661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течения крови</a:t>
            </a:r>
          </a:p>
        </p:txBody>
      </p:sp>
      <p:pic>
        <p:nvPicPr>
          <p:cNvPr id="4" name="Объект 13">
            <a:extLst>
              <a:ext uri="{FF2B5EF4-FFF2-40B4-BE49-F238E27FC236}">
                <a16:creationId xmlns:a16="http://schemas.microsoft.com/office/drawing/2014/main" id="{E37E6F88-60E3-1FB4-C5A7-1B0FCAA7E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0928" y="471952"/>
            <a:ext cx="3149256" cy="5914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DA06E-7DD1-8CC6-F297-9D2627EB3E1F}"/>
              </a:ext>
            </a:extLst>
          </p:cNvPr>
          <p:cNvSpPr txBox="1"/>
          <p:nvPr/>
        </p:nvSpPr>
        <p:spPr>
          <a:xfrm>
            <a:off x="838200" y="1624717"/>
            <a:ext cx="5739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 – малый круг кровообращения</a:t>
            </a:r>
          </a:p>
          <a:p>
            <a:r>
              <a:rPr lang="ru-RU" sz="3200" dirty="0"/>
              <a:t>Б – большой круг кровообращения</a:t>
            </a:r>
          </a:p>
          <a:p>
            <a:r>
              <a:rPr lang="ru-RU" sz="3200" dirty="0"/>
              <a:t>1 – лёгкие </a:t>
            </a:r>
          </a:p>
          <a:p>
            <a:r>
              <a:rPr lang="ru-RU" sz="3200" dirty="0"/>
              <a:t>2 – правое предсердие</a:t>
            </a:r>
          </a:p>
          <a:p>
            <a:r>
              <a:rPr lang="ru-RU" sz="3200" dirty="0"/>
              <a:t>3 – левое предсердие</a:t>
            </a:r>
          </a:p>
          <a:p>
            <a:r>
              <a:rPr lang="ru-RU" sz="3200" dirty="0"/>
              <a:t>4 – сердце </a:t>
            </a:r>
          </a:p>
          <a:p>
            <a:r>
              <a:rPr lang="ru-RU" sz="3200" dirty="0"/>
              <a:t>5 – капилляры </a:t>
            </a:r>
          </a:p>
        </p:txBody>
      </p:sp>
    </p:spTree>
    <p:extLst>
      <p:ext uri="{BB962C8B-B14F-4D97-AF65-F5344CB8AC3E}">
        <p14:creationId xmlns:p14="http://schemas.microsoft.com/office/powerpoint/2010/main" val="300015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A0D68-8B73-E4F1-5F5C-6A1CC244A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86" t="5385" r="3335" b="25167"/>
          <a:stretch/>
        </p:blipFill>
        <p:spPr>
          <a:xfrm>
            <a:off x="0" y="0"/>
            <a:ext cx="12202887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E321F7-681A-AC29-A626-90F6AB39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86" t="5385" r="3335" b="25167"/>
          <a:stretch/>
        </p:blipFill>
        <p:spPr>
          <a:xfrm>
            <a:off x="0" y="0"/>
            <a:ext cx="1220288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3DCE6-172D-6685-C876-78B18C8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течения крови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E226DF-7CE8-BC4C-B473-BA2D64B0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86" y="1825530"/>
            <a:ext cx="2215983" cy="1738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F267F9-FD19-DF00-6480-5FE5A195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30" y="1828775"/>
            <a:ext cx="2215983" cy="17380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AF90C4-F1FC-F351-3E63-D465C14B6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825530"/>
            <a:ext cx="2215983" cy="1738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58C5DB-989D-526C-C551-91116380F991}"/>
              </a:ext>
            </a:extLst>
          </p:cNvPr>
          <p:cNvSpPr txBox="1"/>
          <p:nvPr/>
        </p:nvSpPr>
        <p:spPr>
          <a:xfrm>
            <a:off x="7904218" y="1306660"/>
            <a:ext cx="3771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клеток: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Эритроцитов от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3.8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5.6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миллиардов клеток на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^3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Лейкоцитов от 4.5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миллионов клеток на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^3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Тромбоцитов от 150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миллионов клеток на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97083-92CC-2B74-C731-14B8594E6BC7}"/>
              </a:ext>
            </a:extLst>
          </p:cNvPr>
          <p:cNvSpPr txBox="1"/>
          <p:nvPr/>
        </p:nvSpPr>
        <p:spPr>
          <a:xfrm>
            <a:off x="519536" y="1087394"/>
            <a:ext cx="2543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крови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0C034-FA12-E6DC-AD34-36C39CA7482F}"/>
              </a:ext>
            </a:extLst>
          </p:cNvPr>
          <p:cNvSpPr txBox="1"/>
          <p:nvPr/>
        </p:nvSpPr>
        <p:spPr>
          <a:xfrm>
            <a:off x="519536" y="403859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течения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07D70-8CF2-941A-C444-5A4F20B3C915}"/>
              </a:ext>
            </a:extLst>
          </p:cNvPr>
          <p:cNvSpPr txBox="1"/>
          <p:nvPr/>
        </p:nvSpPr>
        <p:spPr>
          <a:xfrm>
            <a:off x="761308" y="4623371"/>
            <a:ext cx="6497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Вязкость: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4.9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мПа*с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Плотность: 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1052 – 1060 кг/м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Скорость: до 1 м/с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Рейнольдса: около 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C3308-120F-9DB3-F816-5E222C2662E4}"/>
              </a:ext>
            </a:extLst>
          </p:cNvPr>
          <p:cNvSpPr txBox="1"/>
          <p:nvPr/>
        </p:nvSpPr>
        <p:spPr>
          <a:xfrm>
            <a:off x="347846" y="3584267"/>
            <a:ext cx="71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эритроциты		лейкоциты 		тромбоциты</a:t>
            </a:r>
          </a:p>
        </p:txBody>
      </p:sp>
    </p:spTree>
    <p:extLst>
      <p:ext uri="{BB962C8B-B14F-4D97-AF65-F5344CB8AC3E}">
        <p14:creationId xmlns:p14="http://schemas.microsoft.com/office/powerpoint/2010/main" val="35656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23F61-4ACE-1BA4-8C19-406D4FD46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b="54140"/>
          <a:stretch/>
        </p:blipFill>
        <p:spPr>
          <a:xfrm>
            <a:off x="0" y="0"/>
            <a:ext cx="11975459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2A865-D8DF-894D-1650-EF036118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моделированию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73FC5-C537-1E19-2B9A-1F224F61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435417"/>
            <a:ext cx="11187404" cy="1760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моделирование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Кровь- вязкая жидкость со взвешенными в ней частицами.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имеют свои упругие свойства.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Метод-диссипативная динамика частиц.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Недостаток- требует очень больших вычислительных ресурсов.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A3B41-38C5-E03E-C999-D75FEC0D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886" y="4137194"/>
            <a:ext cx="11187404" cy="1530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Кровь как вязкая жидкость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Кровь – неньютоновская жидкость.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Метод- численное решение системы уравнений Навье-Стокса.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частиц учитывается через вязкостные свойства.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– требует значительных вычислительных ресурсов.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6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A8B1C-5B67-9EB8-A782-941122B3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9142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302D9-CEA0-07EE-CB02-96207FF3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Одномерные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F83563-AE86-7B93-36BC-63A03E20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Кровоток в сосуде моделируется по одномерной осреднённой модели.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Физические особенности задачи учитываются в модельных параметрах.</a:t>
                </a: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балланс массы</m:t>
                    </m:r>
                  </m:oMath>
                </a14:m>
                <a:endParaRPr lang="ru-RU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балланс импульса</m:t>
                    </m:r>
                  </m:oMath>
                </a14:m>
                <a:endParaRPr lang="ru-RU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замыкания: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Граничные условия: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постоянство рассхода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постоянство полного давления</m:t>
                    </m:r>
                  </m:oMath>
                </a14:m>
                <a:endParaRPr lang="ru-RU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Недостаток- наличие полуэмпирических парамет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ров в моделях.</a:t>
                </a:r>
              </a:p>
              <a:p>
                <a:pPr marL="0" indent="0">
                  <a:buNone/>
                </a:pPr>
                <a:r>
                  <a:rPr lang="ru-RU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Достоинство – позволяет считать всю сердечно-сосудистую систему.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F83563-AE86-7B93-36BC-63A03E20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229"/>
                <a:ext cx="10515600" cy="4674734"/>
              </a:xfrm>
              <a:blipFill>
                <a:blip r:embed="rId4"/>
                <a:stretch>
                  <a:fillRect l="-928" t="-1825" b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93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073CA-9F3E-0DDA-67CF-C390548F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4585" t="4204" r="11699" b="21060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87A9E-2DBF-D759-DC91-4500042D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2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1E5DEA-42D3-CBA6-E3E5-23CA96B35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33" y="246465"/>
            <a:ext cx="4263496" cy="31825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8CDC3-96B1-4A4B-AF24-64096739A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00" y="3464900"/>
            <a:ext cx="4868375" cy="24363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33FA00-E778-0425-8122-3B4E82A9B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29" y="73427"/>
            <a:ext cx="3522518" cy="3355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D6EB8-1CC5-CC00-160E-781C7723E2AF}"/>
              </a:ext>
            </a:extLst>
          </p:cNvPr>
          <p:cNvSpPr txBox="1"/>
          <p:nvPr/>
        </p:nvSpPr>
        <p:spPr>
          <a:xfrm flipH="1">
            <a:off x="682265" y="3894546"/>
            <a:ext cx="6178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Вводится сетка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дискретизируется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Алгебраический этап – метод Ньютона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0608CB-757B-764D-6F7B-4D2382A02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82" y="5830070"/>
            <a:ext cx="8180962" cy="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Жизнь под микроскопом. Состав крови человека — «Breman»">
            <a:extLst>
              <a:ext uri="{FF2B5EF4-FFF2-40B4-BE49-F238E27FC236}">
                <a16:creationId xmlns:a16="http://schemas.microsoft.com/office/drawing/2014/main" id="{418BBC42-65B0-D20F-73C0-5D137AB8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6D1E-E178-6F9B-079E-EA11E90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Расчётная схема для моделирования течения крови в сосуде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65FF7-FF1C-4EF1-CF56-A87F941D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Уравнение переноса</a:t>
            </a:r>
          </a:p>
          <a:p>
            <a:r>
              <a:rPr lang="ru-RU" dirty="0"/>
              <a:t>Уравнение Бюргера</a:t>
            </a:r>
          </a:p>
          <a:p>
            <a:r>
              <a:rPr lang="ru-RU" dirty="0"/>
              <a:t>Давление и сечение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8C9C36-5131-7628-DB0E-529FF27A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7" y="1825625"/>
            <a:ext cx="4607466" cy="26158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E2CEBA-AAB3-0BD1-0DE4-973B1483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02" y="1690688"/>
            <a:ext cx="4444508" cy="26198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23398C-D6B2-7704-1256-F950B1234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9" y="4441477"/>
            <a:ext cx="6353175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3F532-BA83-0750-93CF-095A9DA61E09}"/>
              </a:ext>
            </a:extLst>
          </p:cNvPr>
          <p:cNvSpPr txBox="1"/>
          <p:nvPr/>
        </p:nvSpPr>
        <p:spPr>
          <a:xfrm>
            <a:off x="712104" y="5489227"/>
            <a:ext cx="1023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Явная схема дискретизации по времени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по пространству с использованием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TVD-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</a:t>
            </a:r>
          </a:p>
        </p:txBody>
      </p:sp>
    </p:spTree>
    <p:extLst>
      <p:ext uri="{BB962C8B-B14F-4D97-AF65-F5344CB8AC3E}">
        <p14:creationId xmlns:p14="http://schemas.microsoft.com/office/powerpoint/2010/main" val="17180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бщий анализ кала (Копрограмма): расшифровка, сбор, подготовка">
            <a:extLst>
              <a:ext uri="{FF2B5EF4-FFF2-40B4-BE49-F238E27FC236}">
                <a16:creationId xmlns:a16="http://schemas.microsoft.com/office/drawing/2014/main" id="{C3C1CCB0-CE93-0E3F-67AC-C8195CA6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351CF5-4888-8153-75F3-F6BAE79F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6"/>
          <a:stretch/>
        </p:blipFill>
        <p:spPr>
          <a:xfrm>
            <a:off x="5090183" y="354563"/>
            <a:ext cx="4408999" cy="3861775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48C8167-FA4C-808B-FA40-317D05CF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01" y="334486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модели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уравнение переноса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уравнение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Бюргерса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68DB7D-D206-47CA-17D6-0C82915A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96" y="1024477"/>
            <a:ext cx="2623914" cy="19679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27852E-B507-7A1C-33A3-46C11F3D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6" y="4134665"/>
            <a:ext cx="3163995" cy="12045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942CF-9D28-D3A4-450C-C4DB46CAD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2105203"/>
            <a:ext cx="4540197" cy="1967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1DC13D-AF6C-AA32-E498-2562E8A2AEDF}"/>
              </a:ext>
            </a:extLst>
          </p:cNvPr>
          <p:cNvSpPr txBox="1"/>
          <p:nvPr/>
        </p:nvSpPr>
        <p:spPr>
          <a:xfrm>
            <a:off x="158033" y="5255109"/>
            <a:ext cx="4994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Модельная задача -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об одиночном импульсе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ED7A84-3B1C-609E-6FB5-D8323FCAB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978" y="4453188"/>
            <a:ext cx="2358246" cy="20502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0FAA02-DC08-02DF-FB1C-FC4AD03D0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6" y="4453188"/>
            <a:ext cx="3650948" cy="22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417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Cambria Math</vt:lpstr>
      <vt:lpstr>Times New Roman</vt:lpstr>
      <vt:lpstr>Тема Office</vt:lpstr>
      <vt:lpstr>Методы моделирования течения крови</vt:lpstr>
      <vt:lpstr>Цели:</vt:lpstr>
      <vt:lpstr>Общее описание течения крови</vt:lpstr>
      <vt:lpstr>Общее описание течения крови</vt:lpstr>
      <vt:lpstr>Подходы к моделированию</vt:lpstr>
      <vt:lpstr>Одномерные модели</vt:lpstr>
      <vt:lpstr>Пример</vt:lpstr>
      <vt:lpstr>Расчётная схема для моделирования течения крови в сосуде</vt:lpstr>
      <vt:lpstr>Презентация PowerPoint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моделирования течения крови.</dc:title>
  <dc:creator>Мымрина Елизавета Валерьевна</dc:creator>
  <cp:lastModifiedBy>Мымрина Елизавета Валерьевна</cp:lastModifiedBy>
  <cp:revision>6</cp:revision>
  <dcterms:created xsi:type="dcterms:W3CDTF">2023-05-29T08:22:08Z</dcterms:created>
  <dcterms:modified xsi:type="dcterms:W3CDTF">2023-05-30T20:19:13Z</dcterms:modified>
</cp:coreProperties>
</file>