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BCEE91B-D640-4F79-95B4-FC1B31ECF466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A8D"/>
    <a:srgbClr val="129481"/>
    <a:srgbClr val="0F2741"/>
    <a:srgbClr val="001736"/>
    <a:srgbClr val="003374"/>
    <a:srgbClr val="C9A093"/>
    <a:srgbClr val="F1F1F1"/>
    <a:srgbClr val="385592"/>
    <a:srgbClr val="3A5896"/>
    <a:srgbClr val="1D3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87" autoAdjust="0"/>
    <p:restoredTop sz="94647" autoAdjust="0"/>
  </p:normalViewPr>
  <p:slideViewPr>
    <p:cSldViewPr snapToGrid="0">
      <p:cViewPr>
        <p:scale>
          <a:sx n="90" d="100"/>
          <a:sy n="90" d="100"/>
        </p:scale>
        <p:origin x="-498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19269"/>
            <a:ext cx="7839635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08" y="1577431"/>
            <a:ext cx="6283025" cy="788332"/>
          </a:xfrm>
        </p:spPr>
        <p:txBody>
          <a:bodyPr>
            <a:noAutofit/>
          </a:bodyPr>
          <a:lstStyle/>
          <a:p>
            <a:pPr algn="l"/>
            <a:r>
              <a:rPr lang="ru-RU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Использование</a:t>
            </a:r>
            <a:br>
              <a:rPr lang="ru-RU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</a:br>
            <a:r>
              <a:rPr lang="ru-RU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доменов приложения</a:t>
            </a:r>
            <a:endParaRPr lang="ru-RU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552450" y="269026"/>
            <a:ext cx="4029075" cy="5838825"/>
            <a:chOff x="552450" y="1247221"/>
            <a:chExt cx="4029075" cy="58388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" y="1247221"/>
              <a:ext cx="4019550" cy="2066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" y="3314146"/>
              <a:ext cx="4029075" cy="377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Прямоугольник 5"/>
          <p:cNvSpPr/>
          <p:nvPr/>
        </p:nvSpPr>
        <p:spPr>
          <a:xfrm>
            <a:off x="4581525" y="2583710"/>
            <a:ext cx="4295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Обработчик события </a:t>
            </a:r>
            <a:r>
              <a:rPr lang="ru-RU" dirty="0" err="1"/>
              <a:t>Paint</a:t>
            </a:r>
            <a:r>
              <a:rPr lang="ru-RU" dirty="0"/>
              <a:t> окна будет вызывать аналогичный обработчик для элемента управления </a:t>
            </a:r>
            <a:r>
              <a:rPr lang="ru-RU" dirty="0" err="1"/>
              <a:t>Panel</a:t>
            </a:r>
            <a:r>
              <a:rPr lang="ru-RU" dirty="0"/>
              <a:t>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064" y="3574201"/>
            <a:ext cx="40195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На пункт меню </a:t>
            </a:r>
            <a:r>
              <a:rPr lang="ru-RU" sz="2200" dirty="0" err="1"/>
              <a:t>Font</a:t>
            </a:r>
            <a:r>
              <a:rPr lang="ru-RU" sz="2200" dirty="0"/>
              <a:t>, созданному нами ранее, необходимо добавить обработчик события </a:t>
            </a:r>
            <a:r>
              <a:rPr lang="ru-RU" sz="2200" dirty="0" err="1"/>
              <a:t>Click</a:t>
            </a:r>
            <a:r>
              <a:rPr lang="ru-RU" sz="2200" dirty="0"/>
              <a:t>, </a:t>
            </a:r>
            <a:r>
              <a:rPr lang="ru-RU" sz="2200" dirty="0" smtClean="0"/>
              <a:t>который будет </a:t>
            </a:r>
            <a:r>
              <a:rPr lang="ru-RU" sz="2200" dirty="0"/>
              <a:t>выполнять следующую процедуру: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369635"/>
            <a:ext cx="4365440" cy="384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4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Далее мы опишем два метода, которые в последствии будут нами вызываться из другого домена приложения: </a:t>
            </a:r>
            <a:r>
              <a:rPr lang="ru-RU" sz="2200" dirty="0" err="1"/>
              <a:t>SetText</a:t>
            </a:r>
            <a:r>
              <a:rPr lang="ru-RU" sz="2200" dirty="0"/>
              <a:t> – предназначенный для </a:t>
            </a:r>
            <a:r>
              <a:rPr lang="ru-RU" sz="2200" dirty="0" smtClean="0"/>
              <a:t>изменения текста </a:t>
            </a:r>
            <a:r>
              <a:rPr lang="ru-RU" sz="2200" dirty="0"/>
              <a:t>и </a:t>
            </a:r>
            <a:r>
              <a:rPr lang="ru-RU" sz="2200" dirty="0" err="1"/>
              <a:t>Move</a:t>
            </a:r>
            <a:r>
              <a:rPr lang="ru-RU" sz="2200" dirty="0"/>
              <a:t>, предназначенный для управления положением окна.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2636875"/>
            <a:ext cx="4400685" cy="359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4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В класс Form1 приложения </a:t>
            </a:r>
            <a:r>
              <a:rPr lang="ru-RU" sz="2200" dirty="0" err="1"/>
              <a:t>TextWindow</a:t>
            </a:r>
            <a:r>
              <a:rPr lang="ru-RU" sz="2200" dirty="0"/>
              <a:t> </a:t>
            </a:r>
            <a:r>
              <a:rPr lang="ru-RU" sz="2200" dirty="0" smtClean="0"/>
              <a:t>необходимо добавить </a:t>
            </a:r>
            <a:r>
              <a:rPr lang="ru-RU" sz="2200" dirty="0"/>
              <a:t>два поля</a:t>
            </a:r>
            <a:r>
              <a:rPr lang="ru-RU" sz="2200" dirty="0" smtClean="0"/>
              <a:t>:</a:t>
            </a:r>
          </a:p>
          <a:p>
            <a:pPr marL="0" indent="449263">
              <a:buNone/>
            </a:pPr>
            <a:endParaRPr lang="ru-RU" sz="2200" dirty="0"/>
          </a:p>
          <a:p>
            <a:pPr marL="0" indent="449263">
              <a:buNone/>
            </a:pPr>
            <a:endParaRPr lang="ru-RU" sz="2200" dirty="0" smtClean="0"/>
          </a:p>
          <a:p>
            <a:pPr marL="0" indent="449263">
              <a:buNone/>
            </a:pPr>
            <a:endParaRPr lang="ru-RU" sz="2200" dirty="0"/>
          </a:p>
          <a:p>
            <a:pPr marL="0" indent="449263">
              <a:buNone/>
            </a:pPr>
            <a:r>
              <a:rPr lang="ru-RU" sz="2200" dirty="0"/>
              <a:t>Так же необходимо переопределить конструктор</a:t>
            </a:r>
            <a:r>
              <a:rPr lang="ru-RU" sz="2200" dirty="0" smtClean="0"/>
              <a:t>, так</a:t>
            </a:r>
            <a:r>
              <a:rPr lang="ru-RU" sz="2200" dirty="0"/>
              <a:t>, чтобы он принимал два параметра и инициализировал объявленные выше поля.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951" y="1785717"/>
            <a:ext cx="4926120" cy="110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71" y="4503331"/>
            <a:ext cx="5303293" cy="145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0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Добавим обработчики событий изменения текста </a:t>
            </a:r>
            <a:r>
              <a:rPr lang="ru-RU" sz="2200" dirty="0" smtClean="0"/>
              <a:t>в текстовом </a:t>
            </a:r>
            <a:r>
              <a:rPr lang="ru-RU" sz="2200" dirty="0"/>
              <a:t>поле и изменения положения окна.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016864"/>
            <a:ext cx="40957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В файле </a:t>
            </a:r>
            <a:r>
              <a:rPr lang="ru-RU" sz="2200" dirty="0" err="1"/>
              <a:t>Program</a:t>
            </a:r>
            <a:r>
              <a:rPr lang="ru-RU" sz="2200" dirty="0"/>
              <a:t>, проекта </a:t>
            </a:r>
            <a:r>
              <a:rPr lang="ru-RU" sz="2200" dirty="0" err="1"/>
              <a:t>UsingAppDomains</a:t>
            </a:r>
            <a:r>
              <a:rPr lang="ru-RU" sz="2200" dirty="0"/>
              <a:t> необходимо указать директивы </a:t>
            </a:r>
            <a:r>
              <a:rPr lang="ru-RU" sz="2200" dirty="0" err="1"/>
              <a:t>using</a:t>
            </a:r>
            <a:r>
              <a:rPr lang="ru-RU" sz="2200" dirty="0"/>
              <a:t> для двух </a:t>
            </a:r>
            <a:r>
              <a:rPr lang="ru-RU" sz="2200" dirty="0" smtClean="0"/>
              <a:t>пространств имён:</a:t>
            </a:r>
          </a:p>
          <a:p>
            <a:pPr marL="0" indent="449263">
              <a:buNone/>
            </a:pPr>
            <a:endParaRPr lang="ru-RU" sz="2200" dirty="0"/>
          </a:p>
          <a:p>
            <a:pPr marL="0" indent="449263">
              <a:buNone/>
            </a:pPr>
            <a:endParaRPr lang="ru-RU" sz="2200" dirty="0" smtClean="0"/>
          </a:p>
          <a:p>
            <a:pPr marL="0" indent="449263">
              <a:buNone/>
            </a:pPr>
            <a:r>
              <a:rPr lang="ru-RU" sz="2200" dirty="0" smtClean="0"/>
              <a:t>В </a:t>
            </a:r>
            <a:r>
              <a:rPr lang="ru-RU" sz="2200" dirty="0"/>
              <a:t>классе </a:t>
            </a:r>
            <a:r>
              <a:rPr lang="ru-RU" sz="2200" dirty="0" err="1"/>
              <a:t>Program</a:t>
            </a:r>
            <a:r>
              <a:rPr lang="ru-RU" sz="2200" dirty="0"/>
              <a:t> необходимо объявить </a:t>
            </a:r>
            <a:r>
              <a:rPr lang="ru-RU" sz="2200" dirty="0" smtClean="0"/>
              <a:t>несколько статических переменных:</a:t>
            </a:r>
            <a:endParaRPr lang="ru-RU" sz="2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84" y="2024949"/>
            <a:ext cx="2949504" cy="58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2552700" y="3559248"/>
            <a:ext cx="4358463" cy="2469411"/>
            <a:chOff x="2552700" y="3559249"/>
            <a:chExt cx="4048125" cy="2171700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700" y="3559249"/>
              <a:ext cx="40386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700" y="4702249"/>
              <a:ext cx="4048125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54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Методу, который является точкой входа в процесс</a:t>
            </a:r>
            <a:r>
              <a:rPr lang="ru-RU" sz="2200" dirty="0" smtClean="0"/>
              <a:t>, необходимо </a:t>
            </a:r>
            <a:r>
              <a:rPr lang="ru-RU" sz="2200" dirty="0"/>
              <a:t>добавить атрибут </a:t>
            </a:r>
            <a:r>
              <a:rPr lang="ru-RU" sz="2200" dirty="0" err="1"/>
              <a:t>LoaderOptimization</a:t>
            </a:r>
            <a:r>
              <a:rPr lang="ru-RU" sz="2200" dirty="0"/>
              <a:t> в значении </a:t>
            </a:r>
            <a:r>
              <a:rPr lang="ru-RU" sz="2200" dirty="0" err="1"/>
              <a:t>MultiDomain</a:t>
            </a:r>
            <a:r>
              <a:rPr lang="ru-RU" sz="2200" dirty="0"/>
              <a:t>, для того, чтобы созданные </a:t>
            </a:r>
            <a:r>
              <a:rPr lang="ru-RU" sz="2200" dirty="0" smtClean="0"/>
              <a:t>нами домены </a:t>
            </a:r>
            <a:r>
              <a:rPr lang="ru-RU" sz="2200" dirty="0"/>
              <a:t>имели доступ к исполняемому коду друг друга</a:t>
            </a:r>
            <a:r>
              <a:rPr lang="ru-RU" sz="2200" dirty="0" smtClean="0"/>
              <a:t>.</a:t>
            </a:r>
          </a:p>
          <a:p>
            <a:pPr marL="0" indent="449263">
              <a:buNone/>
            </a:pPr>
            <a:endParaRPr lang="ru-RU" sz="2200" dirty="0"/>
          </a:p>
          <a:p>
            <a:pPr marL="0" indent="449263">
              <a:buNone/>
            </a:pPr>
            <a:endParaRPr lang="ru-RU" sz="2200" dirty="0" smtClean="0"/>
          </a:p>
          <a:p>
            <a:pPr marL="0" indent="449263">
              <a:buNone/>
            </a:pPr>
            <a:endParaRPr lang="ru-RU" sz="2200" dirty="0"/>
          </a:p>
          <a:p>
            <a:pPr marL="0" indent="449263">
              <a:buNone/>
            </a:pPr>
            <a:r>
              <a:rPr lang="ru-RU" sz="2200" dirty="0"/>
              <a:t>Для того, чтобы визуализировать отгрузку </a:t>
            </a:r>
            <a:r>
              <a:rPr lang="ru-RU" sz="2200" dirty="0" smtClean="0"/>
              <a:t>одного из </a:t>
            </a:r>
            <a:r>
              <a:rPr lang="ru-RU" sz="2200" dirty="0"/>
              <a:t>доменов приложения, то есть, тот факт, что </a:t>
            </a:r>
            <a:r>
              <a:rPr lang="ru-RU" sz="2200" dirty="0" smtClean="0"/>
              <a:t>домен приложения </a:t>
            </a:r>
            <a:r>
              <a:rPr lang="ru-RU" sz="2200" dirty="0"/>
              <a:t>успешно отгружен, а значит и все сборки</a:t>
            </a:r>
            <a:r>
              <a:rPr lang="ru-RU" sz="2200" dirty="0" smtClean="0"/>
              <a:t>, которые </a:t>
            </a:r>
            <a:r>
              <a:rPr lang="ru-RU" sz="2200" dirty="0"/>
              <a:t>он загрузил – тоже, мы создадим </a:t>
            </a:r>
            <a:r>
              <a:rPr lang="ru-RU" sz="2200" dirty="0" smtClean="0"/>
              <a:t>обработчик события </a:t>
            </a:r>
            <a:r>
              <a:rPr lang="ru-RU" sz="2200" dirty="0" err="1"/>
              <a:t>DomainUnload</a:t>
            </a:r>
            <a:r>
              <a:rPr lang="ru-RU" sz="2200" dirty="0"/>
              <a:t> класса </a:t>
            </a:r>
            <a:r>
              <a:rPr lang="ru-RU" sz="2200" dirty="0" err="1"/>
              <a:t>AppDomain</a:t>
            </a:r>
            <a:r>
              <a:rPr lang="ru-RU" sz="2200" dirty="0"/>
              <a:t>, </a:t>
            </a:r>
            <a:r>
              <a:rPr lang="ru-RU" sz="2200" dirty="0" smtClean="0"/>
              <a:t>который впоследствии </a:t>
            </a:r>
            <a:r>
              <a:rPr lang="ru-RU" sz="2200" dirty="0"/>
              <a:t>добавим одному из созданных нами доменов приложений.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46" y="2628900"/>
            <a:ext cx="5302990" cy="106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3338623"/>
            <a:ext cx="8147667" cy="2838340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Наши домены должны выполняться параллельно</a:t>
            </a:r>
            <a:r>
              <a:rPr lang="ru-RU" sz="2200" dirty="0" smtClean="0"/>
              <a:t>, для </a:t>
            </a:r>
            <a:r>
              <a:rPr lang="ru-RU" sz="2200" dirty="0"/>
              <a:t>того, чтобы реакцией на изменение текста в </a:t>
            </a:r>
            <a:r>
              <a:rPr lang="ru-RU" sz="2200" dirty="0" smtClean="0"/>
              <a:t>одном окне </a:t>
            </a:r>
            <a:r>
              <a:rPr lang="ru-RU" sz="2200" dirty="0"/>
              <a:t>была мгновенная перерисовка текста в другом. </a:t>
            </a:r>
            <a:endParaRPr lang="ru-RU" sz="2200" dirty="0" smtClean="0"/>
          </a:p>
          <a:p>
            <a:pPr marL="0" indent="449263">
              <a:buNone/>
            </a:pPr>
            <a:r>
              <a:rPr lang="ru-RU" sz="2200" dirty="0" smtClean="0"/>
              <a:t>Для обеспечения </a:t>
            </a:r>
            <a:r>
              <a:rPr lang="ru-RU" sz="2200" dirty="0"/>
              <a:t>этой возможности мы каждый домен запустим в отдельном потоке. 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297519" y="1133143"/>
            <a:ext cx="4358462" cy="2014094"/>
            <a:chOff x="2297519" y="1133143"/>
            <a:chExt cx="4067175" cy="17526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519" y="1133143"/>
              <a:ext cx="4038600" cy="101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519" y="2152318"/>
              <a:ext cx="406717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73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12112"/>
            <a:ext cx="8147667" cy="496485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 smtClean="0"/>
              <a:t>А </a:t>
            </a:r>
            <a:r>
              <a:rPr lang="ru-RU" sz="2200" dirty="0"/>
              <a:t>значит для каждого из потоков нам необходимо описать потоковую процедуру.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39" y="2038349"/>
            <a:ext cx="5336564" cy="36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7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12112"/>
            <a:ext cx="4266783" cy="496485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После того, как сделаны подготовительные действия, мы можем перейти к описанию процесса создания доменов приложений, загрузки в домены необходимых сборок, а также запуска потоков нашего решения.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26" y="442802"/>
            <a:ext cx="402907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6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Slide title</a:t>
            </a:r>
            <a:endParaRPr lang="ru-RU" dirty="0">
              <a:latin typeface="+mn-lt"/>
            </a:endParaRP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1987242" y="1800497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1985654" y="2562497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1988829" y="3310210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1985654" y="4072210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1985654" y="4834210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819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12112"/>
            <a:ext cx="8147667" cy="496485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После запуска приложения, описанная выше процедура создаст два домена приложения и </a:t>
            </a:r>
            <a:r>
              <a:rPr lang="ru-RU" sz="2200" dirty="0" smtClean="0"/>
              <a:t>созданные нами </a:t>
            </a:r>
            <a:r>
              <a:rPr lang="ru-RU" sz="2200" dirty="0"/>
              <a:t>проекты загрузит, каждый в отдельны домен приложения. </a:t>
            </a:r>
            <a:endParaRPr lang="ru-RU" sz="2200" dirty="0" smtClean="0"/>
          </a:p>
          <a:p>
            <a:pPr marL="0" indent="449263">
              <a:buNone/>
            </a:pPr>
            <a:r>
              <a:rPr lang="ru-RU" sz="2200" dirty="0" smtClean="0"/>
              <a:t>После </a:t>
            </a:r>
            <a:r>
              <a:rPr lang="ru-RU" sz="2200" dirty="0"/>
              <a:t>чего основываясь на оконных классах</a:t>
            </a:r>
            <a:r>
              <a:rPr lang="ru-RU" sz="2200" dirty="0" smtClean="0"/>
              <a:t>, описанных </a:t>
            </a:r>
            <a:r>
              <a:rPr lang="ru-RU" sz="2200" dirty="0"/>
              <a:t>в загруженных сборках, будут созданы </a:t>
            </a:r>
            <a:r>
              <a:rPr lang="ru-RU" sz="2200" dirty="0" smtClean="0"/>
              <a:t>два оконных </a:t>
            </a:r>
            <a:r>
              <a:rPr lang="ru-RU" sz="2200" dirty="0"/>
              <a:t>объекта, каждый из которых будет </a:t>
            </a:r>
            <a:r>
              <a:rPr lang="ru-RU" sz="2200" dirty="0" smtClean="0"/>
              <a:t>модально запущен </a:t>
            </a:r>
            <a:r>
              <a:rPr lang="ru-RU" sz="2200" dirty="0"/>
              <a:t>в отдельном потоке.</a:t>
            </a:r>
          </a:p>
          <a:p>
            <a:pPr marL="0" indent="449263">
              <a:buNone/>
            </a:pPr>
            <a:r>
              <a:rPr lang="ru-RU" sz="2200" dirty="0"/>
              <a:t>При завершении потока, в котором </a:t>
            </a:r>
            <a:r>
              <a:rPr lang="ru-RU" sz="2200" dirty="0" smtClean="0"/>
              <a:t>запускается главное </a:t>
            </a:r>
            <a:r>
              <a:rPr lang="ru-RU" sz="2200" dirty="0"/>
              <a:t>окно приложения </a:t>
            </a:r>
            <a:r>
              <a:rPr lang="ru-RU" sz="2200" dirty="0" err="1"/>
              <a:t>TextWindow</a:t>
            </a:r>
            <a:r>
              <a:rPr lang="ru-RU" sz="2200" dirty="0"/>
              <a:t>, инициируется завершение всего приложения, которое </a:t>
            </a:r>
            <a:r>
              <a:rPr lang="ru-RU" sz="2200"/>
              <a:t>приводит </a:t>
            </a:r>
            <a:r>
              <a:rPr lang="ru-RU" sz="2200" smtClean="0"/>
              <a:t>к завершению </a:t>
            </a:r>
            <a:r>
              <a:rPr lang="ru-RU" sz="2200" dirty="0"/>
              <a:t>процесса, а соответственно и всех, открытых в нём доменов приложений, о </a:t>
            </a:r>
            <a:r>
              <a:rPr lang="ru-RU" sz="2200"/>
              <a:t>чём </a:t>
            </a:r>
            <a:r>
              <a:rPr lang="ru-RU" sz="2200" smtClean="0"/>
              <a:t>сигнализирует MessageBox</a:t>
            </a:r>
            <a:r>
              <a:rPr lang="ru-RU" sz="2200" dirty="0"/>
              <a:t>, вызываемый в обработчике события </a:t>
            </a:r>
            <a:r>
              <a:rPr lang="ru-RU" sz="2200" dirty="0" err="1"/>
              <a:t>DomainUnload</a:t>
            </a:r>
            <a:r>
              <a:rPr lang="ru-RU" sz="2200" dirty="0"/>
              <a:t> домена приложения c именем "</a:t>
            </a:r>
            <a:r>
              <a:rPr lang="ru-RU" sz="2200" dirty="0" err="1"/>
              <a:t>Drawer</a:t>
            </a:r>
            <a:r>
              <a:rPr lang="ru-RU" sz="22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9378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Использование доменов приложений мы рассмотрим на примере реализации оконного решения, которое на самом деле будет состоять из двух </a:t>
            </a:r>
            <a:r>
              <a:rPr lang="ru-RU" sz="2200" dirty="0" smtClean="0"/>
              <a:t>исполняемых (*.</a:t>
            </a:r>
            <a:r>
              <a:rPr lang="ru-RU" sz="2200" dirty="0" err="1"/>
              <a:t>exe</a:t>
            </a:r>
            <a:r>
              <a:rPr lang="ru-RU" sz="2200" dirty="0"/>
              <a:t>) файлов, представляющих собой </a:t>
            </a:r>
            <a:r>
              <a:rPr lang="ru-RU" sz="2200" dirty="0" smtClean="0"/>
              <a:t>законченные приложения</a:t>
            </a:r>
            <a:r>
              <a:rPr lang="ru-RU" sz="2200" dirty="0"/>
              <a:t>, но работающих в комплексе, и по отдельности не представляющих ценности.</a:t>
            </a:r>
          </a:p>
          <a:p>
            <a:pPr marL="0" indent="449263">
              <a:buNone/>
            </a:pPr>
            <a:r>
              <a:rPr lang="ru-RU" sz="2200" dirty="0"/>
              <a:t>Большинство сложных приложений состоят из множества мелких приложений. </a:t>
            </a:r>
            <a:endParaRPr lang="ru-RU" sz="2200" dirty="0" smtClean="0"/>
          </a:p>
          <a:p>
            <a:pPr marL="0" indent="449263">
              <a:buNone/>
            </a:pPr>
            <a:r>
              <a:rPr lang="ru-RU" sz="2200" dirty="0" smtClean="0"/>
              <a:t>Иными </a:t>
            </a:r>
            <a:r>
              <a:rPr lang="ru-RU" sz="2200" dirty="0"/>
              <a:t>словами имеют модульную структуру. </a:t>
            </a:r>
            <a:endParaRPr lang="ru-RU" sz="2200" dirty="0" smtClean="0"/>
          </a:p>
          <a:p>
            <a:pPr marL="0" indent="449263">
              <a:buNone/>
            </a:pPr>
            <a:r>
              <a:rPr lang="ru-RU" sz="2200" dirty="0" smtClean="0"/>
              <a:t>Использование </a:t>
            </a:r>
            <a:r>
              <a:rPr lang="ru-RU" sz="2200" dirty="0"/>
              <a:t>доменов приложений позволяет гибко моделировать подобную структуру с минимальным риском, поскольку при </a:t>
            </a:r>
            <a:r>
              <a:rPr lang="ru-RU" sz="2200" dirty="0" smtClean="0"/>
              <a:t>сохранении возможности </a:t>
            </a:r>
            <a:r>
              <a:rPr lang="ru-RU" sz="2200" dirty="0"/>
              <a:t>взаимодействия ошибки, </a:t>
            </a:r>
            <a:r>
              <a:rPr lang="ru-RU" sz="2200" dirty="0" smtClean="0"/>
              <a:t>возникающие в </a:t>
            </a:r>
            <a:r>
              <a:rPr lang="ru-RU" sz="2200" dirty="0"/>
              <a:t>одном приложении, не влияют на поведение и работоспособность остальных приложений, запущенных </a:t>
            </a:r>
            <a:r>
              <a:rPr lang="ru-RU" sz="2200" dirty="0" smtClean="0"/>
              <a:t>в рамках </a:t>
            </a:r>
            <a:r>
              <a:rPr lang="ru-RU" sz="2200" dirty="0"/>
              <a:t>одного процесса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766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 smtClean="0"/>
              <a:t>Наше </a:t>
            </a:r>
            <a:r>
              <a:rPr lang="ru-RU" sz="2200" dirty="0"/>
              <a:t>приложение будет состоять из двух окон: первое окно будет осуществлять приём от </a:t>
            </a:r>
            <a:r>
              <a:rPr lang="ru-RU" sz="2200" dirty="0" smtClean="0"/>
              <a:t>пользователя текстовой </a:t>
            </a:r>
            <a:r>
              <a:rPr lang="ru-RU" sz="2200" dirty="0"/>
              <a:t>информации, а второе – осуществлять прорисовку введённого пользователем текста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66" y="2957290"/>
            <a:ext cx="3239318" cy="282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1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Для начала работы над проектом необходимо </a:t>
            </a:r>
            <a:r>
              <a:rPr lang="ru-RU" sz="2200" dirty="0" smtClean="0"/>
              <a:t>создать решение</a:t>
            </a:r>
            <a:r>
              <a:rPr lang="ru-RU" sz="2200" dirty="0"/>
              <a:t>, которое будет называться </a:t>
            </a:r>
            <a:r>
              <a:rPr lang="ru-RU" sz="2200" dirty="0" err="1" smtClean="0"/>
              <a:t>UsingApp</a:t>
            </a:r>
            <a:r>
              <a:rPr lang="ru-RU" sz="2200" dirty="0" smtClean="0"/>
              <a:t> </a:t>
            </a:r>
            <a:r>
              <a:rPr lang="ru-RU" sz="2200" dirty="0" err="1" smtClean="0"/>
              <a:t>Domains</a:t>
            </a:r>
            <a:r>
              <a:rPr lang="ru-RU" sz="2200" dirty="0"/>
              <a:t>. В него необходимо добавить три </a:t>
            </a:r>
            <a:r>
              <a:rPr lang="ru-RU" sz="2200" dirty="0" smtClean="0"/>
              <a:t>оконных проекта</a:t>
            </a:r>
            <a:r>
              <a:rPr lang="ru-RU" sz="2200" dirty="0"/>
              <a:t>:</a:t>
            </a:r>
          </a:p>
          <a:p>
            <a:pPr marL="0" indent="449263">
              <a:buNone/>
            </a:pPr>
            <a:r>
              <a:rPr lang="ru-RU" sz="2200" dirty="0"/>
              <a:t>1. Собственно проект с названием </a:t>
            </a:r>
            <a:r>
              <a:rPr lang="ru-RU" sz="2200" dirty="0" err="1" smtClean="0"/>
              <a:t>UsingApp</a:t>
            </a:r>
            <a:r>
              <a:rPr lang="ru-RU" sz="2200" dirty="0" smtClean="0"/>
              <a:t> </a:t>
            </a:r>
            <a:r>
              <a:rPr lang="ru-RU" sz="2200" dirty="0" err="1" smtClean="0"/>
              <a:t>Domians</a:t>
            </a:r>
            <a:r>
              <a:rPr lang="ru-RU" sz="2200" dirty="0"/>
              <a:t>;</a:t>
            </a:r>
          </a:p>
          <a:p>
            <a:pPr marL="0" indent="449263">
              <a:buNone/>
            </a:pPr>
            <a:r>
              <a:rPr lang="ru-RU" sz="2200" dirty="0"/>
              <a:t>2. Проект </a:t>
            </a:r>
            <a:r>
              <a:rPr lang="ru-RU" sz="2200" dirty="0" err="1"/>
              <a:t>TextWindow</a:t>
            </a:r>
            <a:r>
              <a:rPr lang="ru-RU" sz="2200" dirty="0"/>
              <a:t>;</a:t>
            </a:r>
          </a:p>
          <a:p>
            <a:pPr marL="0" indent="449263">
              <a:buNone/>
            </a:pPr>
            <a:r>
              <a:rPr lang="ru-RU" sz="2200" dirty="0"/>
              <a:t>3. Проект </a:t>
            </a:r>
            <a:r>
              <a:rPr lang="ru-RU" sz="2200" dirty="0" err="1"/>
              <a:t>TextDrawer</a:t>
            </a:r>
            <a:r>
              <a:rPr lang="ru-RU" sz="2200" dirty="0"/>
              <a:t>.</a:t>
            </a:r>
          </a:p>
          <a:p>
            <a:pPr marL="0" indent="449263">
              <a:buNone/>
            </a:pPr>
            <a:r>
              <a:rPr lang="ru-RU" sz="2200" dirty="0"/>
              <a:t>Окно проекта </a:t>
            </a:r>
            <a:r>
              <a:rPr lang="ru-RU" sz="2200" dirty="0" err="1"/>
              <a:t>TextWindow</a:t>
            </a:r>
            <a:r>
              <a:rPr lang="ru-RU" sz="2200" dirty="0"/>
              <a:t> необходимо </a:t>
            </a:r>
            <a:r>
              <a:rPr lang="ru-RU" sz="2200" dirty="0" smtClean="0"/>
              <a:t>настроить следующим </a:t>
            </a:r>
            <a:r>
              <a:rPr lang="ru-RU" sz="2200" dirty="0"/>
              <a:t>образом:</a:t>
            </a:r>
          </a:p>
          <a:p>
            <a:pPr marL="0" indent="449263">
              <a:buNone/>
            </a:pPr>
            <a:r>
              <a:rPr lang="ru-RU" sz="2200" dirty="0"/>
              <a:t>1. Свойство </a:t>
            </a:r>
            <a:r>
              <a:rPr lang="ru-RU" sz="2200" dirty="0" err="1"/>
              <a:t>FormBorderSytle</a:t>
            </a:r>
            <a:r>
              <a:rPr lang="ru-RU" sz="2200" dirty="0"/>
              <a:t> установить в </a:t>
            </a:r>
            <a:r>
              <a:rPr lang="ru-RU" sz="2200" dirty="0" smtClean="0"/>
              <a:t>значение </a:t>
            </a:r>
            <a:r>
              <a:rPr lang="ru-RU" sz="2200" dirty="0" err="1" smtClean="0"/>
              <a:t>FixedDialog</a:t>
            </a:r>
            <a:r>
              <a:rPr lang="ru-RU" sz="2200" dirty="0"/>
              <a:t>;</a:t>
            </a:r>
          </a:p>
          <a:p>
            <a:pPr marL="0" indent="449263">
              <a:buNone/>
            </a:pPr>
            <a:r>
              <a:rPr lang="ru-RU" sz="2200" dirty="0"/>
              <a:t>2. Добавить в окно элемент управления </a:t>
            </a:r>
            <a:r>
              <a:rPr lang="ru-RU" sz="2200" dirty="0" err="1"/>
              <a:t>TextBox</a:t>
            </a:r>
            <a:r>
              <a:rPr lang="ru-RU" sz="2200" dirty="0"/>
              <a:t> </a:t>
            </a:r>
            <a:r>
              <a:rPr lang="ru-RU" sz="2200" dirty="0" smtClean="0"/>
              <a:t>и настроить </a:t>
            </a:r>
            <a:r>
              <a:rPr lang="ru-RU" sz="2200" dirty="0"/>
              <a:t>габариты окна таким образом, </a:t>
            </a:r>
            <a:r>
              <a:rPr lang="ru-RU" sz="2200" dirty="0" smtClean="0"/>
              <a:t>чтобы они </a:t>
            </a:r>
            <a:r>
              <a:rPr lang="ru-RU" sz="2200" dirty="0"/>
              <a:t>были оптимальными и не занимали лишнего экранного пространства.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84" y="6036747"/>
            <a:ext cx="3759366" cy="6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6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Окно проекта </a:t>
            </a:r>
            <a:r>
              <a:rPr lang="ru-RU" sz="2200" dirty="0" err="1"/>
              <a:t>TextDrawer</a:t>
            </a:r>
            <a:r>
              <a:rPr lang="ru-RU" sz="2200" dirty="0"/>
              <a:t> необходимо настроить </a:t>
            </a:r>
            <a:r>
              <a:rPr lang="ru-RU" sz="2200" dirty="0" smtClean="0"/>
              <a:t>в соответствии </a:t>
            </a:r>
            <a:r>
              <a:rPr lang="ru-RU" sz="2200" dirty="0"/>
              <a:t>с указанными ниже требованиями:</a:t>
            </a:r>
          </a:p>
          <a:p>
            <a:pPr marL="0" indent="449263">
              <a:buNone/>
            </a:pPr>
            <a:r>
              <a:rPr lang="ru-RU" sz="2200" dirty="0"/>
              <a:t>1. Свойство </a:t>
            </a:r>
            <a:r>
              <a:rPr lang="ru-RU" sz="2200" dirty="0" err="1"/>
              <a:t>FormBorderStyle</a:t>
            </a:r>
            <a:r>
              <a:rPr lang="ru-RU" sz="2200" dirty="0"/>
              <a:t> установить в </a:t>
            </a:r>
            <a:r>
              <a:rPr lang="ru-RU" sz="2200" dirty="0" smtClean="0"/>
              <a:t>значение </a:t>
            </a:r>
            <a:r>
              <a:rPr lang="ru-RU" sz="2200" dirty="0" err="1" smtClean="0"/>
              <a:t>SizableToolWindow</a:t>
            </a:r>
            <a:r>
              <a:rPr lang="ru-RU" sz="2200" dirty="0"/>
              <a:t>;</a:t>
            </a:r>
          </a:p>
          <a:p>
            <a:pPr marL="0" indent="449263">
              <a:buNone/>
            </a:pPr>
            <a:r>
              <a:rPr lang="ru-RU" sz="2200" dirty="0"/>
              <a:t>2. Свойство </a:t>
            </a:r>
            <a:r>
              <a:rPr lang="ru-RU" sz="2200" dirty="0" err="1"/>
              <a:t>ControlBox</a:t>
            </a:r>
            <a:r>
              <a:rPr lang="ru-RU" sz="2200" dirty="0"/>
              <a:t> установить в значение </a:t>
            </a:r>
            <a:r>
              <a:rPr lang="ru-RU" sz="2200" dirty="0" err="1"/>
              <a:t>false</a:t>
            </a:r>
            <a:r>
              <a:rPr lang="ru-RU" sz="2200" dirty="0"/>
              <a:t>;</a:t>
            </a:r>
          </a:p>
          <a:p>
            <a:pPr marL="0" indent="449263">
              <a:buNone/>
            </a:pPr>
            <a:r>
              <a:rPr lang="ru-RU" sz="2200" dirty="0"/>
              <a:t>3. Добавить на окно элемент управления </a:t>
            </a:r>
            <a:r>
              <a:rPr lang="ru-RU" sz="2200" dirty="0" err="1" smtClean="0"/>
              <a:t>MenuStripe</a:t>
            </a:r>
            <a:r>
              <a:rPr lang="ru-RU" sz="2200" dirty="0" smtClean="0"/>
              <a:t> и </a:t>
            </a:r>
            <a:r>
              <a:rPr lang="ru-RU" sz="2200" dirty="0"/>
              <a:t>добавить пункт меню </a:t>
            </a:r>
            <a:r>
              <a:rPr lang="ru-RU" sz="2200" dirty="0" err="1"/>
              <a:t>Font</a:t>
            </a:r>
            <a:r>
              <a:rPr lang="ru-RU" sz="2200" dirty="0"/>
              <a:t>, который впоследствии будет вызывать диалог настройки шрифта</a:t>
            </a:r>
            <a:r>
              <a:rPr lang="ru-RU" sz="2200" dirty="0" smtClean="0"/>
              <a:t>, как </a:t>
            </a:r>
            <a:r>
              <a:rPr lang="ru-RU" sz="2200" dirty="0"/>
              <a:t>показано на рисунке ниже;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77" y="4135733"/>
            <a:ext cx="33432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4. Добавить на окно элемент управления </a:t>
            </a:r>
            <a:r>
              <a:rPr lang="ru-RU" sz="2200" dirty="0" err="1"/>
              <a:t>Panel</a:t>
            </a:r>
            <a:r>
              <a:rPr lang="ru-RU" sz="2200" dirty="0"/>
              <a:t> </a:t>
            </a:r>
            <a:r>
              <a:rPr lang="ru-RU" sz="2200" dirty="0" smtClean="0"/>
              <a:t>и свойство </a:t>
            </a:r>
            <a:r>
              <a:rPr lang="ru-RU" sz="2200" dirty="0" err="1"/>
              <a:t>Dock</a:t>
            </a:r>
            <a:r>
              <a:rPr lang="ru-RU" sz="2200" dirty="0"/>
              <a:t> этого элемента управления установить в значение </a:t>
            </a:r>
            <a:r>
              <a:rPr lang="ru-RU" sz="2200" dirty="0" err="1"/>
              <a:t>Fill</a:t>
            </a:r>
            <a:r>
              <a:rPr lang="ru-RU" sz="2200" dirty="0"/>
              <a:t>, чтобы он заполнил видимую клиентскую область окна. </a:t>
            </a:r>
            <a:endParaRPr lang="ru-RU" sz="2200" dirty="0" smtClean="0"/>
          </a:p>
          <a:p>
            <a:pPr marL="0" indent="449263">
              <a:buNone/>
            </a:pPr>
            <a:r>
              <a:rPr lang="ru-RU" sz="2200" dirty="0" smtClean="0"/>
              <a:t>Должно </a:t>
            </a:r>
            <a:r>
              <a:rPr lang="ru-RU" sz="2200" dirty="0"/>
              <a:t>получиться окно похожее на то, которое представлено на приведённом ниже рисунке.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37" y="3429000"/>
            <a:ext cx="3454202" cy="175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0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/>
              <a:t>Далее, из основного проекта (проект </a:t>
            </a:r>
            <a:r>
              <a:rPr lang="ru-RU" sz="2200" dirty="0" err="1" smtClean="0"/>
              <a:t>UsingApp</a:t>
            </a:r>
            <a:r>
              <a:rPr lang="ru-RU" sz="2200" dirty="0" smtClean="0"/>
              <a:t> </a:t>
            </a:r>
            <a:r>
              <a:rPr lang="ru-RU" sz="2200" dirty="0" err="1" smtClean="0"/>
              <a:t>Domains</a:t>
            </a:r>
            <a:r>
              <a:rPr lang="ru-RU" sz="2200" dirty="0"/>
              <a:t>) необходимо удалить форму, которая сгенерировалась потому, что в шаблоне указано, что она </a:t>
            </a:r>
            <a:r>
              <a:rPr lang="ru-RU" sz="2200" dirty="0" smtClean="0"/>
              <a:t>должна быть</a:t>
            </a:r>
            <a:r>
              <a:rPr lang="ru-RU" sz="2200" dirty="0"/>
              <a:t>. </a:t>
            </a:r>
            <a:endParaRPr lang="ru-RU" sz="2200" dirty="0" smtClean="0"/>
          </a:p>
          <a:p>
            <a:pPr marL="0" indent="449263">
              <a:buNone/>
            </a:pPr>
            <a:r>
              <a:rPr lang="ru-RU" sz="2200" dirty="0" smtClean="0"/>
              <a:t>А</a:t>
            </a:r>
            <a:r>
              <a:rPr lang="ru-RU" sz="2200" dirty="0"/>
              <a:t>, поскольку мы будем вручную запускать сборки, то это окно нам не нужно, нам нужна только </a:t>
            </a:r>
            <a:r>
              <a:rPr lang="ru-RU" sz="2200" dirty="0" smtClean="0"/>
              <a:t>точка входа </a:t>
            </a:r>
            <a:r>
              <a:rPr lang="ru-RU" sz="2200" dirty="0"/>
              <a:t>в приложение.</a:t>
            </a:r>
          </a:p>
          <a:p>
            <a:pPr marL="0" indent="449263">
              <a:buNone/>
            </a:pPr>
            <a:r>
              <a:rPr lang="ru-RU" sz="2200" dirty="0"/>
              <a:t>Для начала необходимо описать структуру </a:t>
            </a:r>
            <a:r>
              <a:rPr lang="ru-RU" sz="2200" dirty="0" smtClean="0"/>
              <a:t>оконных классов </a:t>
            </a:r>
            <a:r>
              <a:rPr lang="ru-RU" sz="2200" dirty="0"/>
              <a:t>нашего приложения.</a:t>
            </a:r>
          </a:p>
          <a:p>
            <a:pPr marL="0" indent="449263">
              <a:buNone/>
            </a:pPr>
            <a:r>
              <a:rPr lang="ru-RU" sz="2200" dirty="0"/>
              <a:t>В класс Form1 проекта </a:t>
            </a:r>
            <a:r>
              <a:rPr lang="ru-RU" sz="2200" dirty="0" err="1"/>
              <a:t>TextDrawer</a:t>
            </a:r>
            <a:r>
              <a:rPr lang="ru-RU" sz="2200" dirty="0"/>
              <a:t> необходимо добавить два поля: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51" y="4674671"/>
            <a:ext cx="6039625" cy="78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4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Пример. Использование доменов приложения.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206062"/>
            <a:ext cx="8147667" cy="4970901"/>
          </a:xfrm>
        </p:spPr>
        <p:txBody>
          <a:bodyPr>
            <a:noAutofit/>
          </a:bodyPr>
          <a:lstStyle/>
          <a:p>
            <a:pPr marL="0" indent="449263">
              <a:buNone/>
            </a:pPr>
            <a:r>
              <a:rPr lang="ru-RU" sz="2200" dirty="0" err="1"/>
              <a:t>SourceText</a:t>
            </a:r>
            <a:r>
              <a:rPr lang="ru-RU" sz="2200" dirty="0"/>
              <a:t> необходим для того, чтобы хранить текст</a:t>
            </a:r>
            <a:r>
              <a:rPr lang="ru-RU" sz="2200" dirty="0" smtClean="0"/>
              <a:t>, который </a:t>
            </a:r>
            <a:r>
              <a:rPr lang="ru-RU" sz="2200" dirty="0"/>
              <a:t>будет прорисовываться на элементе управления </a:t>
            </a:r>
            <a:r>
              <a:rPr lang="ru-RU" sz="2200" dirty="0" err="1"/>
              <a:t>Panel</a:t>
            </a:r>
            <a:r>
              <a:rPr lang="ru-RU" sz="2200" dirty="0"/>
              <a:t>, а </a:t>
            </a:r>
            <a:r>
              <a:rPr lang="ru-RU" sz="2200" dirty="0" err="1"/>
              <a:t>DrawingFont</a:t>
            </a:r>
            <a:r>
              <a:rPr lang="ru-RU" sz="2200" dirty="0"/>
              <a:t> – предназначен для </a:t>
            </a:r>
            <a:r>
              <a:rPr lang="ru-RU" sz="2200" dirty="0" smtClean="0"/>
              <a:t>хранения настроек </a:t>
            </a:r>
            <a:r>
              <a:rPr lang="ru-RU" sz="2200" dirty="0"/>
              <a:t>шрифта, выбранных пользователем.</a:t>
            </a:r>
          </a:p>
          <a:p>
            <a:pPr marL="0" indent="449263">
              <a:buNone/>
            </a:pPr>
            <a:r>
              <a:rPr lang="ru-RU" sz="2200" dirty="0"/>
              <a:t>В конструкторе необходимо </a:t>
            </a:r>
            <a:r>
              <a:rPr lang="ru-RU" sz="2200" dirty="0" smtClean="0"/>
              <a:t>проинициализировать переменную </a:t>
            </a:r>
            <a:r>
              <a:rPr lang="ru-RU" sz="2200" dirty="0" err="1"/>
              <a:t>DrawingFont</a:t>
            </a:r>
            <a:r>
              <a:rPr lang="ru-RU" sz="2200" dirty="0"/>
              <a:t> и добавить обработчики события </a:t>
            </a:r>
            <a:r>
              <a:rPr lang="ru-RU" sz="2200" dirty="0" err="1"/>
              <a:t>Paint</a:t>
            </a:r>
            <a:r>
              <a:rPr lang="ru-RU" sz="2200" dirty="0"/>
              <a:t> для окна и элемента </a:t>
            </a:r>
            <a:r>
              <a:rPr lang="ru-RU" sz="2200" dirty="0" smtClean="0"/>
              <a:t>управления </a:t>
            </a:r>
            <a:r>
              <a:rPr lang="ru-RU" sz="2200" dirty="0" err="1"/>
              <a:t>Panel</a:t>
            </a:r>
            <a:r>
              <a:rPr lang="ru-RU" sz="2200" dirty="0" smtClean="0"/>
              <a:t>.</a:t>
            </a:r>
          </a:p>
          <a:p>
            <a:pPr marL="0" indent="449263">
              <a:buNone/>
            </a:pPr>
            <a:endParaRPr lang="ru-RU" sz="2200" dirty="0"/>
          </a:p>
          <a:p>
            <a:pPr marL="0" indent="449263">
              <a:buNone/>
            </a:pPr>
            <a:endParaRPr lang="ru-RU" sz="2200" dirty="0" smtClean="0"/>
          </a:p>
          <a:p>
            <a:pPr marL="0" indent="449263">
              <a:buNone/>
            </a:pPr>
            <a:endParaRPr lang="ru-RU" sz="2200" dirty="0"/>
          </a:p>
          <a:p>
            <a:pPr marL="0" indent="449263">
              <a:buNone/>
            </a:pPr>
            <a:endParaRPr lang="ru-RU" sz="2200" dirty="0" smtClean="0"/>
          </a:p>
          <a:p>
            <a:pPr marL="0" indent="449263">
              <a:buNone/>
            </a:pPr>
            <a:r>
              <a:rPr lang="ru-RU" sz="2400" dirty="0"/>
              <a:t>В обработчике события </a:t>
            </a:r>
            <a:r>
              <a:rPr lang="ru-RU" sz="2400" dirty="0" err="1"/>
              <a:t>Paint</a:t>
            </a:r>
            <a:r>
              <a:rPr lang="ru-RU" sz="2400" dirty="0"/>
              <a:t> элемента управления</a:t>
            </a:r>
            <a:br>
              <a:rPr lang="ru-RU" sz="2400" dirty="0"/>
            </a:br>
            <a:r>
              <a:rPr lang="ru-RU" sz="2400" dirty="0" err="1"/>
              <a:t>Panel</a:t>
            </a:r>
            <a:r>
              <a:rPr lang="ru-RU" sz="2400" dirty="0"/>
              <a:t> необходимо реализовать прорисовку текста с использованием выбранного шрифта.</a:t>
            </a:r>
            <a:br>
              <a:rPr lang="ru-RU" sz="2400" dirty="0"/>
            </a:br>
            <a:endParaRPr lang="ru-RU" sz="2200" dirty="0" smtClean="0"/>
          </a:p>
          <a:p>
            <a:pPr marL="0" indent="449263">
              <a:buNone/>
            </a:pPr>
            <a:endParaRPr lang="ru-RU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25" y="3666349"/>
            <a:ext cx="4925642" cy="151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8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968</Words>
  <Application>Microsoft Office PowerPoint</Application>
  <PresentationFormat>Экран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Использование доменов приложения</vt:lpstr>
      <vt:lpstr>Slide title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  <vt:lpstr>Пример. Использование доменов приложения.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Tanya</cp:lastModifiedBy>
  <cp:revision>118</cp:revision>
  <dcterms:created xsi:type="dcterms:W3CDTF">2016-11-18T14:12:19Z</dcterms:created>
  <dcterms:modified xsi:type="dcterms:W3CDTF">2018-11-06T11:31:17Z</dcterms:modified>
</cp:coreProperties>
</file>