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Helvetica Neue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D7F3BFD-D8A2-4790-8B13-FE316964849B}">
  <a:tblStyle styleId="{9D7F3BFD-D8A2-4790-8B13-FE316964849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HelveticaNeue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7" Type="http://schemas.openxmlformats.org/officeDocument/2006/relationships/font" Target="fonts/HelveticaNeue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27be4556c06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27be4556c06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g27be4556c06_0_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27be4556c06_0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27be4556c06_0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g27be4556c06_0_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27be4556c0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27be4556c0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g27be4556c0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27b7e656b6e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g27b7e656b6e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27be4556c06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27be4556c06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g27be4556c06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27be4556c06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27be4556c06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g27be4556c06_0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27be4556c06_0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" name="Google Shape;1159;g27be4556c06_0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g27be4556c06_0_10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27be4556c06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27be4556c06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g27be4556c06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27be4556c06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27be4556c06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g27be4556c06_0_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27be4556c06_0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27be4556c06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g27be4556c06_0_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27be4556c06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27be4556c06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g27be4556c06_0_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ложка 02" showMasterSp="0">
  <p:cSld name="Обложка 02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/>
          <p:nvPr/>
        </p:nvSpPr>
        <p:spPr>
          <a:xfrm>
            <a:off x="3999600" y="0"/>
            <a:ext cx="5144400" cy="5144400"/>
          </a:xfrm>
          <a:custGeom>
            <a:rect b="b" l="l" r="r" t="t"/>
            <a:pathLst>
              <a:path extrusionOk="0" h="5144399" w="5132824">
                <a:moveTo>
                  <a:pt x="0" y="4399953"/>
                </a:moveTo>
                <a:lnTo>
                  <a:pt x="505180" y="4891013"/>
                </a:lnTo>
                <a:lnTo>
                  <a:pt x="0" y="5144399"/>
                </a:lnTo>
                <a:close/>
                <a:moveTo>
                  <a:pt x="0" y="3421556"/>
                </a:moveTo>
                <a:lnTo>
                  <a:pt x="1169120" y="4557997"/>
                </a:lnTo>
                <a:lnTo>
                  <a:pt x="811051" y="4737595"/>
                </a:lnTo>
                <a:lnTo>
                  <a:pt x="0" y="3943515"/>
                </a:lnTo>
                <a:close/>
                <a:moveTo>
                  <a:pt x="0" y="2443159"/>
                </a:moveTo>
                <a:lnTo>
                  <a:pt x="1833059" y="4224981"/>
                </a:lnTo>
                <a:lnTo>
                  <a:pt x="1476617" y="4403764"/>
                </a:lnTo>
                <a:lnTo>
                  <a:pt x="0" y="2958045"/>
                </a:lnTo>
                <a:close/>
                <a:moveTo>
                  <a:pt x="4116478" y="2061035"/>
                </a:moveTo>
                <a:lnTo>
                  <a:pt x="5132824" y="2569899"/>
                </a:lnTo>
                <a:lnTo>
                  <a:pt x="4804444" y="2734606"/>
                </a:lnTo>
                <a:close/>
                <a:moveTo>
                  <a:pt x="0" y="1464763"/>
                </a:moveTo>
                <a:lnTo>
                  <a:pt x="2496999" y="3891965"/>
                </a:lnTo>
                <a:lnTo>
                  <a:pt x="2142183" y="4069932"/>
                </a:lnTo>
                <a:lnTo>
                  <a:pt x="0" y="1972575"/>
                </a:lnTo>
                <a:close/>
                <a:moveTo>
                  <a:pt x="2056530" y="1029662"/>
                </a:moveTo>
                <a:lnTo>
                  <a:pt x="3119486" y="1561862"/>
                </a:lnTo>
                <a:lnTo>
                  <a:pt x="4488817" y="2892917"/>
                </a:lnTo>
                <a:lnTo>
                  <a:pt x="4138879" y="3068437"/>
                </a:lnTo>
                <a:close/>
                <a:moveTo>
                  <a:pt x="0" y="486366"/>
                </a:moveTo>
                <a:lnTo>
                  <a:pt x="3160939" y="3558949"/>
                </a:lnTo>
                <a:lnTo>
                  <a:pt x="2807748" y="3736100"/>
                </a:lnTo>
                <a:lnTo>
                  <a:pt x="0" y="987105"/>
                </a:lnTo>
                <a:close/>
                <a:moveTo>
                  <a:pt x="0" y="0"/>
                </a:moveTo>
                <a:lnTo>
                  <a:pt x="1043834" y="522626"/>
                </a:lnTo>
                <a:lnTo>
                  <a:pt x="3824878" y="3225933"/>
                </a:lnTo>
                <a:lnTo>
                  <a:pt x="3473314" y="3402269"/>
                </a:lnTo>
                <a:lnTo>
                  <a:pt x="0" y="16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"/>
          <p:cNvSpPr txBox="1"/>
          <p:nvPr>
            <p:ph type="ctrTitle"/>
          </p:nvPr>
        </p:nvSpPr>
        <p:spPr>
          <a:xfrm>
            <a:off x="323087" y="294289"/>
            <a:ext cx="8462137" cy="2068893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"/>
          <p:cNvSpPr txBox="1"/>
          <p:nvPr>
            <p:ph idx="1" type="body"/>
          </p:nvPr>
        </p:nvSpPr>
        <p:spPr>
          <a:xfrm>
            <a:off x="358775" y="3194631"/>
            <a:ext cx="6732905" cy="56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sz="12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3" name="Google Shape;43;p2"/>
          <p:cNvSpPr txBox="1"/>
          <p:nvPr>
            <p:ph idx="2" type="body"/>
          </p:nvPr>
        </p:nvSpPr>
        <p:spPr>
          <a:xfrm>
            <a:off x="358776" y="4623050"/>
            <a:ext cx="5269908" cy="3439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pic>
        <p:nvPicPr>
          <p:cNvPr id="44" name="Google Shape;4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37145" y="4682200"/>
            <a:ext cx="1104679" cy="2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"/>
          <p:cNvSpPr txBox="1"/>
          <p:nvPr>
            <p:ph idx="3" type="body"/>
          </p:nvPr>
        </p:nvSpPr>
        <p:spPr>
          <a:xfrm>
            <a:off x="358775" y="2536019"/>
            <a:ext cx="8426449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grpSp>
        <p:nvGrpSpPr>
          <p:cNvPr id="46" name="Google Shape;46;p2"/>
          <p:cNvGrpSpPr/>
          <p:nvPr/>
        </p:nvGrpSpPr>
        <p:grpSpPr>
          <a:xfrm>
            <a:off x="9101894" y="-42611"/>
            <a:ext cx="2861508" cy="5186113"/>
            <a:chOff x="9101894" y="-42611"/>
            <a:chExt cx="2861508" cy="5186113"/>
          </a:xfrm>
        </p:grpSpPr>
        <p:sp>
          <p:nvSpPr>
            <p:cNvPr id="47" name="Google Shape;47;p2"/>
            <p:cNvSpPr/>
            <p:nvPr/>
          </p:nvSpPr>
          <p:spPr>
            <a:xfrm>
              <a:off x="9181869" y="3"/>
              <a:ext cx="2781533" cy="51434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648000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Рекомендации </a:t>
              </a:r>
              <a:b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по оформлению слайдов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ТЕКСТ</a:t>
              </a:r>
              <a:endParaRPr/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Корп.шрифт для презентаций –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Arial</a:t>
              </a: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(</a:t>
              </a:r>
              <a:r>
                <a:rPr b="0" i="1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допустимо:</a:t>
              </a: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Arial Narrow)</a:t>
              </a:r>
              <a:endParaRPr/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Заголовок слайда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16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Текст на слайде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10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Примечания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8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на слайде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более 3 размеров шрифтов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ДИАГРАММЫ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единый стиль оформления диаграмм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шрифты одинакового размера в диаграммах, располагающихся на одном слайде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На одном слайде – не более 4 диаграмм</a:t>
              </a:r>
              <a:endParaRPr/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ИКОНКИ</a:t>
              </a:r>
              <a:endParaRPr/>
            </a:p>
            <a:p>
              <a:pPr indent="-84137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Выбирайте оформление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иконок в едином стиле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ИЗОБРАЖЕНИЯ</a:t>
              </a:r>
              <a:endParaRPr/>
            </a:p>
            <a:p>
              <a:pPr indent="-84137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Нельзя искажать пропорции</a:t>
              </a:r>
              <a:endParaRPr/>
            </a:p>
            <a:p>
              <a:pPr indent="-84137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Рекомендуемое разрешение –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более 150 пикселей на дюйм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ОБЩИЕ РЕКОМЕНДАЦИИ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Скажите «нет» презентациям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с большим количеством текста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простые схемы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 графику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Делайте слайды лаконичными</a:t>
              </a:r>
              <a:endParaRPr/>
            </a:p>
            <a:p>
              <a:pPr indent="-131761" lvl="1" marL="572142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" name="Google Shape;48;p2"/>
            <p:cNvCxnSpPr/>
            <p:nvPr/>
          </p:nvCxnSpPr>
          <p:spPr>
            <a:xfrm>
              <a:off x="9753602" y="444502"/>
              <a:ext cx="2051050" cy="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9" name="Google Shape;49;p2"/>
            <p:cNvGrpSpPr/>
            <p:nvPr/>
          </p:nvGrpSpPr>
          <p:grpSpPr>
            <a:xfrm>
              <a:off x="9101894" y="-42611"/>
              <a:ext cx="671979" cy="5155816"/>
              <a:chOff x="9101894" y="-42611"/>
              <a:chExt cx="671979" cy="5155816"/>
            </a:xfrm>
          </p:grpSpPr>
          <p:sp>
            <p:nvSpPr>
              <p:cNvPr id="50" name="Google Shape;50;p2"/>
              <p:cNvSpPr/>
              <p:nvPr/>
            </p:nvSpPr>
            <p:spPr>
              <a:xfrm>
                <a:off x="9249089" y="154103"/>
                <a:ext cx="377590" cy="436959"/>
              </a:xfrm>
              <a:prstGeom prst="rect">
                <a:avLst/>
              </a:prstGeom>
              <a:solidFill>
                <a:srgbClr val="008C95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140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149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9249089" y="873918"/>
                <a:ext cx="377590" cy="438150"/>
              </a:xfrm>
              <a:prstGeom prst="rect">
                <a:avLst/>
              </a:prstGeom>
              <a:solidFill>
                <a:srgbClr val="D0D0D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9249089" y="3830254"/>
                <a:ext cx="377590" cy="436960"/>
              </a:xfrm>
              <a:prstGeom prst="rect">
                <a:avLst/>
              </a:prstGeom>
              <a:solidFill>
                <a:srgbClr val="E5F2F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229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242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242</a:t>
                </a: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9249089" y="2519364"/>
                <a:ext cx="377590" cy="436959"/>
              </a:xfrm>
              <a:prstGeom prst="rect">
                <a:avLst/>
              </a:prstGeom>
              <a:solidFill>
                <a:srgbClr val="B2D2D8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178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210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216</a:t>
                </a: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9249089" y="2956327"/>
                <a:ext cx="377590" cy="43696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192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9249089" y="3393282"/>
                <a:ext cx="377590" cy="43695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192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9249089" y="4267214"/>
                <a:ext cx="377590" cy="1692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0,0,0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9249091" y="588086"/>
                <a:ext cx="377590" cy="43815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b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49</a:t>
                </a:r>
                <a:b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60</a:t>
                </a: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9249091" y="1022665"/>
                <a:ext cx="377590" cy="43696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119</a:t>
                </a:r>
                <a:b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226</a:t>
                </a:r>
                <a:b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195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9249091" y="3830257"/>
                <a:ext cx="377590" cy="436960"/>
              </a:xfrm>
              <a:prstGeom prst="rect">
                <a:avLst/>
              </a:prstGeom>
              <a:solidFill>
                <a:srgbClr val="2D3287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45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50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135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9249091" y="1466152"/>
                <a:ext cx="377590" cy="4381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9249091" y="2519364"/>
                <a:ext cx="377590" cy="436959"/>
              </a:xfrm>
              <a:prstGeom prst="rect">
                <a:avLst/>
              </a:prstGeom>
              <a:solidFill>
                <a:srgbClr val="FABE19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190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25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9249091" y="2956327"/>
                <a:ext cx="377590" cy="436960"/>
              </a:xfrm>
              <a:prstGeom prst="rect">
                <a:avLst/>
              </a:prstGeom>
              <a:solidFill>
                <a:srgbClr val="008CFA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140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9249091" y="3393282"/>
                <a:ext cx="377590" cy="436959"/>
              </a:xfrm>
              <a:prstGeom prst="rect">
                <a:avLst/>
              </a:prstGeom>
              <a:solidFill>
                <a:srgbClr val="FA786E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120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110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9249091" y="1916373"/>
                <a:ext cx="377590" cy="43815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224</a:t>
                </a:r>
                <a:b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78</a:t>
                </a:r>
                <a:b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57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2"/>
              <p:cNvSpPr txBox="1"/>
              <p:nvPr/>
            </p:nvSpPr>
            <p:spPr>
              <a:xfrm>
                <a:off x="9101894" y="-42611"/>
                <a:ext cx="67197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Основные</a:t>
                </a:r>
                <a:endParaRPr/>
              </a:p>
            </p:txBody>
          </p:sp>
          <p:sp>
            <p:nvSpPr>
              <p:cNvPr id="66" name="Google Shape;66;p2"/>
              <p:cNvSpPr txBox="1"/>
              <p:nvPr/>
            </p:nvSpPr>
            <p:spPr>
              <a:xfrm>
                <a:off x="9101894" y="2320575"/>
                <a:ext cx="67197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Доп.цвета</a:t>
                </a:r>
                <a:endParaRPr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9249088" y="4436414"/>
                <a:ext cx="377591" cy="169200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70%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9249087" y="4605611"/>
                <a:ext cx="377593" cy="169200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50%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9249088" y="4774808"/>
                <a:ext cx="377591" cy="169200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30%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9249087" y="4944005"/>
                <a:ext cx="377593" cy="169200"/>
              </a:xfrm>
              <a:prstGeom prst="rect">
                <a:avLst/>
              </a:prstGeom>
              <a:solidFill>
                <a:srgbClr val="E5E5E5"/>
              </a:solidFill>
              <a:ln cap="flat" cmpd="sng" w="9525">
                <a:solidFill>
                  <a:srgbClr val="B2B2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10%</a:t>
                </a:r>
                <a:endParaRPr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ложка 09" showMasterSp="0">
  <p:cSld name="Обложка 09">
    <p:bg>
      <p:bgPr>
        <a:solidFill>
          <a:schemeClr val="lt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1"/>
          <p:cNvSpPr/>
          <p:nvPr/>
        </p:nvSpPr>
        <p:spPr>
          <a:xfrm>
            <a:off x="6573600" y="2571750"/>
            <a:ext cx="2570400" cy="257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1"/>
          <p:cNvSpPr txBox="1"/>
          <p:nvPr>
            <p:ph type="ctrTitle"/>
          </p:nvPr>
        </p:nvSpPr>
        <p:spPr>
          <a:xfrm>
            <a:off x="323089" y="290285"/>
            <a:ext cx="5902452" cy="937045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11"/>
          <p:cNvSpPr txBox="1"/>
          <p:nvPr>
            <p:ph idx="1" type="body"/>
          </p:nvPr>
        </p:nvSpPr>
        <p:spPr>
          <a:xfrm>
            <a:off x="358775" y="1958085"/>
            <a:ext cx="5866765" cy="56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sz="12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pic>
        <p:nvPicPr>
          <p:cNvPr id="318" name="Google Shape;31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49044" y="4302594"/>
            <a:ext cx="1104679" cy="2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1"/>
          <p:cNvSpPr txBox="1"/>
          <p:nvPr/>
        </p:nvSpPr>
        <p:spPr>
          <a:xfrm>
            <a:off x="7155828" y="4595594"/>
            <a:ext cx="153118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Партнеры</a:t>
            </a:r>
            <a:r>
              <a:rPr lang="ru-R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для роста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1"/>
          <p:cNvSpPr/>
          <p:nvPr>
            <p:ph idx="2" type="pic"/>
          </p:nvPr>
        </p:nvSpPr>
        <p:spPr>
          <a:xfrm>
            <a:off x="0" y="2573149"/>
            <a:ext cx="6573598" cy="2570351"/>
          </a:xfrm>
          <a:prstGeom prst="rect">
            <a:avLst/>
          </a:prstGeom>
          <a:noFill/>
          <a:ln>
            <a:noFill/>
          </a:ln>
        </p:spPr>
      </p:sp>
      <p:sp>
        <p:nvSpPr>
          <p:cNvPr id="321" name="Google Shape;321;p11"/>
          <p:cNvSpPr/>
          <p:nvPr>
            <p:ph idx="3" type="pic"/>
          </p:nvPr>
        </p:nvSpPr>
        <p:spPr>
          <a:xfrm>
            <a:off x="6573600" y="0"/>
            <a:ext cx="2570400" cy="2570400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Google Shape;322;p11"/>
          <p:cNvSpPr txBox="1"/>
          <p:nvPr>
            <p:ph idx="4" type="body"/>
          </p:nvPr>
        </p:nvSpPr>
        <p:spPr>
          <a:xfrm>
            <a:off x="358775" y="4511394"/>
            <a:ext cx="5866765" cy="345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23" name="Google Shape;323;p11"/>
          <p:cNvSpPr txBox="1"/>
          <p:nvPr>
            <p:ph idx="5" type="body"/>
          </p:nvPr>
        </p:nvSpPr>
        <p:spPr>
          <a:xfrm>
            <a:off x="358775" y="1334779"/>
            <a:ext cx="5866765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grpSp>
        <p:nvGrpSpPr>
          <p:cNvPr id="324" name="Google Shape;324;p11"/>
          <p:cNvGrpSpPr/>
          <p:nvPr/>
        </p:nvGrpSpPr>
        <p:grpSpPr>
          <a:xfrm>
            <a:off x="9101894" y="-42611"/>
            <a:ext cx="2861508" cy="5186113"/>
            <a:chOff x="9101894" y="-42611"/>
            <a:chExt cx="2861508" cy="5186113"/>
          </a:xfrm>
        </p:grpSpPr>
        <p:sp>
          <p:nvSpPr>
            <p:cNvPr id="325" name="Google Shape;325;p11"/>
            <p:cNvSpPr/>
            <p:nvPr/>
          </p:nvSpPr>
          <p:spPr>
            <a:xfrm>
              <a:off x="9181869" y="3"/>
              <a:ext cx="2781533" cy="51434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648000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Рекомендации </a:t>
              </a:r>
              <a:b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по оформлению слайдов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ТЕКСТ</a:t>
              </a:r>
              <a:endParaRPr/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Корп.шрифт для презентаций –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Arial</a:t>
              </a: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(</a:t>
              </a:r>
              <a:r>
                <a:rPr b="0" i="1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допустимо:</a:t>
              </a: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Arial Narrow)</a:t>
              </a:r>
              <a:endParaRPr/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Заголовок слайда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16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Текст на слайде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10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Примечания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8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на слайде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более 3 размеров шрифтов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ДИАГРАММЫ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единый стиль оформления диаграмм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шрифты одинакового размера в диаграммах, располагающихся на одном слайде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На одном слайде – не более 4 диаграмм</a:t>
              </a:r>
              <a:endParaRPr/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ИКОНКИ</a:t>
              </a:r>
              <a:endParaRPr/>
            </a:p>
            <a:p>
              <a:pPr indent="-84137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Выбирайте оформление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иконок в едином стиле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ИЗОБРАЖЕНИЯ</a:t>
              </a:r>
              <a:endParaRPr/>
            </a:p>
            <a:p>
              <a:pPr indent="-84137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Нельзя искажать пропорции</a:t>
              </a:r>
              <a:endParaRPr/>
            </a:p>
            <a:p>
              <a:pPr indent="-84137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Рекомендуемое разрешение –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более 150 пикселей на дюйм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ОБЩИЕ РЕКОМЕНДАЦИИ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Скажите «нет» презентациям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с большим количеством текста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простые схемы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 графику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Делайте слайды лаконичными</a:t>
              </a:r>
              <a:endParaRPr/>
            </a:p>
            <a:p>
              <a:pPr indent="-131761" lvl="1" marL="572142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6" name="Google Shape;326;p11"/>
            <p:cNvCxnSpPr/>
            <p:nvPr/>
          </p:nvCxnSpPr>
          <p:spPr>
            <a:xfrm>
              <a:off x="9753602" y="444502"/>
              <a:ext cx="2051050" cy="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27" name="Google Shape;327;p11"/>
            <p:cNvGrpSpPr/>
            <p:nvPr/>
          </p:nvGrpSpPr>
          <p:grpSpPr>
            <a:xfrm>
              <a:off x="9101894" y="-42611"/>
              <a:ext cx="671979" cy="5155816"/>
              <a:chOff x="9101894" y="-42611"/>
              <a:chExt cx="671979" cy="5155816"/>
            </a:xfrm>
          </p:grpSpPr>
          <p:sp>
            <p:nvSpPr>
              <p:cNvPr id="328" name="Google Shape;328;p11"/>
              <p:cNvSpPr/>
              <p:nvPr/>
            </p:nvSpPr>
            <p:spPr>
              <a:xfrm>
                <a:off x="9249089" y="154103"/>
                <a:ext cx="377590" cy="436959"/>
              </a:xfrm>
              <a:prstGeom prst="rect">
                <a:avLst/>
              </a:prstGeom>
              <a:solidFill>
                <a:srgbClr val="008C95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140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149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11"/>
              <p:cNvSpPr/>
              <p:nvPr/>
            </p:nvSpPr>
            <p:spPr>
              <a:xfrm>
                <a:off x="9249089" y="873918"/>
                <a:ext cx="377590" cy="438150"/>
              </a:xfrm>
              <a:prstGeom prst="rect">
                <a:avLst/>
              </a:prstGeom>
              <a:solidFill>
                <a:srgbClr val="D0D0D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</p:txBody>
          </p:sp>
          <p:sp>
            <p:nvSpPr>
              <p:cNvPr id="330" name="Google Shape;330;p11"/>
              <p:cNvSpPr/>
              <p:nvPr/>
            </p:nvSpPr>
            <p:spPr>
              <a:xfrm>
                <a:off x="9249089" y="3830254"/>
                <a:ext cx="377590" cy="436960"/>
              </a:xfrm>
              <a:prstGeom prst="rect">
                <a:avLst/>
              </a:prstGeom>
              <a:solidFill>
                <a:srgbClr val="E5F2F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229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242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242</a:t>
                </a:r>
                <a:endParaRPr/>
              </a:p>
            </p:txBody>
          </p:sp>
          <p:sp>
            <p:nvSpPr>
              <p:cNvPr id="331" name="Google Shape;331;p11"/>
              <p:cNvSpPr/>
              <p:nvPr/>
            </p:nvSpPr>
            <p:spPr>
              <a:xfrm>
                <a:off x="9249089" y="2519364"/>
                <a:ext cx="377590" cy="436959"/>
              </a:xfrm>
              <a:prstGeom prst="rect">
                <a:avLst/>
              </a:prstGeom>
              <a:solidFill>
                <a:srgbClr val="B2D2D8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178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210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216</a:t>
                </a:r>
                <a:endParaRPr/>
              </a:p>
            </p:txBody>
          </p:sp>
          <p:sp>
            <p:nvSpPr>
              <p:cNvPr id="332" name="Google Shape;332;p11"/>
              <p:cNvSpPr/>
              <p:nvPr/>
            </p:nvSpPr>
            <p:spPr>
              <a:xfrm>
                <a:off x="9249089" y="2956327"/>
                <a:ext cx="377590" cy="43696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192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333" name="Google Shape;333;p11"/>
              <p:cNvSpPr/>
              <p:nvPr/>
            </p:nvSpPr>
            <p:spPr>
              <a:xfrm>
                <a:off x="9249089" y="3393282"/>
                <a:ext cx="377590" cy="43695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192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334" name="Google Shape;334;p11"/>
              <p:cNvSpPr/>
              <p:nvPr/>
            </p:nvSpPr>
            <p:spPr>
              <a:xfrm>
                <a:off x="9249089" y="4267214"/>
                <a:ext cx="377590" cy="1692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0,0,0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11"/>
              <p:cNvSpPr/>
              <p:nvPr/>
            </p:nvSpPr>
            <p:spPr>
              <a:xfrm>
                <a:off x="9249091" y="588086"/>
                <a:ext cx="377590" cy="43815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b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49</a:t>
                </a:r>
                <a:b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60</a:t>
                </a:r>
                <a:endParaRPr/>
              </a:p>
            </p:txBody>
          </p:sp>
          <p:sp>
            <p:nvSpPr>
              <p:cNvPr id="336" name="Google Shape;336;p11"/>
              <p:cNvSpPr/>
              <p:nvPr/>
            </p:nvSpPr>
            <p:spPr>
              <a:xfrm>
                <a:off x="9249091" y="1022665"/>
                <a:ext cx="377590" cy="43696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119</a:t>
                </a:r>
                <a:b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226</a:t>
                </a:r>
                <a:b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195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11"/>
              <p:cNvSpPr/>
              <p:nvPr/>
            </p:nvSpPr>
            <p:spPr>
              <a:xfrm>
                <a:off x="9249091" y="3830257"/>
                <a:ext cx="377590" cy="436960"/>
              </a:xfrm>
              <a:prstGeom prst="rect">
                <a:avLst/>
              </a:prstGeom>
              <a:solidFill>
                <a:srgbClr val="2D3287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45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50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135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11"/>
              <p:cNvSpPr/>
              <p:nvPr/>
            </p:nvSpPr>
            <p:spPr>
              <a:xfrm>
                <a:off x="9249091" y="1466152"/>
                <a:ext cx="377590" cy="4381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11"/>
              <p:cNvSpPr/>
              <p:nvPr/>
            </p:nvSpPr>
            <p:spPr>
              <a:xfrm>
                <a:off x="9249091" y="2519364"/>
                <a:ext cx="377590" cy="436959"/>
              </a:xfrm>
              <a:prstGeom prst="rect">
                <a:avLst/>
              </a:prstGeom>
              <a:solidFill>
                <a:srgbClr val="FABE19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190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25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11"/>
              <p:cNvSpPr/>
              <p:nvPr/>
            </p:nvSpPr>
            <p:spPr>
              <a:xfrm>
                <a:off x="9249091" y="2956327"/>
                <a:ext cx="377590" cy="436960"/>
              </a:xfrm>
              <a:prstGeom prst="rect">
                <a:avLst/>
              </a:prstGeom>
              <a:solidFill>
                <a:srgbClr val="008CFA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140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11"/>
              <p:cNvSpPr/>
              <p:nvPr/>
            </p:nvSpPr>
            <p:spPr>
              <a:xfrm>
                <a:off x="9249091" y="3393282"/>
                <a:ext cx="377590" cy="436959"/>
              </a:xfrm>
              <a:prstGeom prst="rect">
                <a:avLst/>
              </a:prstGeom>
              <a:solidFill>
                <a:srgbClr val="FA786E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120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110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11"/>
              <p:cNvSpPr/>
              <p:nvPr/>
            </p:nvSpPr>
            <p:spPr>
              <a:xfrm>
                <a:off x="9249091" y="1916373"/>
                <a:ext cx="377590" cy="43815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224</a:t>
                </a:r>
                <a:b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78</a:t>
                </a:r>
                <a:b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57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11"/>
              <p:cNvSpPr txBox="1"/>
              <p:nvPr/>
            </p:nvSpPr>
            <p:spPr>
              <a:xfrm>
                <a:off x="9101894" y="-42611"/>
                <a:ext cx="67197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Основные</a:t>
                </a:r>
                <a:endParaRPr/>
              </a:p>
            </p:txBody>
          </p:sp>
          <p:sp>
            <p:nvSpPr>
              <p:cNvPr id="344" name="Google Shape;344;p11"/>
              <p:cNvSpPr txBox="1"/>
              <p:nvPr/>
            </p:nvSpPr>
            <p:spPr>
              <a:xfrm>
                <a:off x="9101894" y="2320575"/>
                <a:ext cx="67197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Доп.цвета</a:t>
                </a:r>
                <a:endParaRPr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11"/>
              <p:cNvSpPr/>
              <p:nvPr/>
            </p:nvSpPr>
            <p:spPr>
              <a:xfrm>
                <a:off x="9249088" y="4436414"/>
                <a:ext cx="377591" cy="169200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70%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11"/>
              <p:cNvSpPr/>
              <p:nvPr/>
            </p:nvSpPr>
            <p:spPr>
              <a:xfrm>
                <a:off x="9249087" y="4605611"/>
                <a:ext cx="377593" cy="169200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50%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11"/>
              <p:cNvSpPr/>
              <p:nvPr/>
            </p:nvSpPr>
            <p:spPr>
              <a:xfrm>
                <a:off x="9249088" y="4774808"/>
                <a:ext cx="377591" cy="169200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30%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11"/>
              <p:cNvSpPr/>
              <p:nvPr/>
            </p:nvSpPr>
            <p:spPr>
              <a:xfrm>
                <a:off x="9249087" y="4944005"/>
                <a:ext cx="377593" cy="169200"/>
              </a:xfrm>
              <a:prstGeom prst="rect">
                <a:avLst/>
              </a:prstGeom>
              <a:solidFill>
                <a:srgbClr val="E5E5E5"/>
              </a:solidFill>
              <a:ln cap="flat" cmpd="sng" w="9525">
                <a:solidFill>
                  <a:srgbClr val="B2B2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10%</a:t>
                </a:r>
                <a:endParaRPr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ложка 10" showMasterSp="0">
  <p:cSld name="Обложка 10">
    <p:bg>
      <p:bgPr>
        <a:solidFill>
          <a:schemeClr val="lt1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2"/>
          <p:cNvSpPr/>
          <p:nvPr/>
        </p:nvSpPr>
        <p:spPr>
          <a:xfrm>
            <a:off x="7431300" y="3429900"/>
            <a:ext cx="1712700" cy="17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2"/>
          <p:cNvSpPr txBox="1"/>
          <p:nvPr>
            <p:ph type="ctrTitle"/>
          </p:nvPr>
        </p:nvSpPr>
        <p:spPr>
          <a:xfrm>
            <a:off x="323088" y="275770"/>
            <a:ext cx="6768592" cy="1393373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12"/>
          <p:cNvSpPr txBox="1"/>
          <p:nvPr>
            <p:ph idx="1" type="body"/>
          </p:nvPr>
        </p:nvSpPr>
        <p:spPr>
          <a:xfrm>
            <a:off x="358775" y="2342780"/>
            <a:ext cx="6732905" cy="56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sz="12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53" name="Google Shape;353;p12"/>
          <p:cNvSpPr txBox="1"/>
          <p:nvPr>
            <p:ph idx="2" type="body"/>
          </p:nvPr>
        </p:nvSpPr>
        <p:spPr>
          <a:xfrm>
            <a:off x="358775" y="3047472"/>
            <a:ext cx="6732905" cy="345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pic>
        <p:nvPicPr>
          <p:cNvPr id="354" name="Google Shape;35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37145" y="340102"/>
            <a:ext cx="1104679" cy="2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12"/>
          <p:cNvSpPr txBox="1"/>
          <p:nvPr/>
        </p:nvSpPr>
        <p:spPr>
          <a:xfrm>
            <a:off x="7543929" y="633102"/>
            <a:ext cx="153118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Партнеры</a:t>
            </a:r>
            <a:r>
              <a:rPr lang="ru-RU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для роста</a:t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2"/>
          <p:cNvSpPr/>
          <p:nvPr>
            <p:ph idx="3" type="pic"/>
          </p:nvPr>
        </p:nvSpPr>
        <p:spPr>
          <a:xfrm>
            <a:off x="1" y="3429900"/>
            <a:ext cx="7430397" cy="1713600"/>
          </a:xfrm>
          <a:prstGeom prst="rect">
            <a:avLst/>
          </a:prstGeom>
          <a:noFill/>
          <a:ln>
            <a:noFill/>
          </a:ln>
        </p:spPr>
      </p:sp>
      <p:sp>
        <p:nvSpPr>
          <p:cNvPr id="357" name="Google Shape;357;p12"/>
          <p:cNvSpPr/>
          <p:nvPr/>
        </p:nvSpPr>
        <p:spPr>
          <a:xfrm>
            <a:off x="7430400" y="3429900"/>
            <a:ext cx="1713600" cy="1713600"/>
          </a:xfrm>
          <a:custGeom>
            <a:rect b="b" l="l" r="r" t="t"/>
            <a:pathLst>
              <a:path extrusionOk="0" h="5144399" w="5132824">
                <a:moveTo>
                  <a:pt x="0" y="4399953"/>
                </a:moveTo>
                <a:lnTo>
                  <a:pt x="505180" y="4891013"/>
                </a:lnTo>
                <a:lnTo>
                  <a:pt x="0" y="5144399"/>
                </a:lnTo>
                <a:close/>
                <a:moveTo>
                  <a:pt x="0" y="3421556"/>
                </a:moveTo>
                <a:lnTo>
                  <a:pt x="1169120" y="4557997"/>
                </a:lnTo>
                <a:lnTo>
                  <a:pt x="811051" y="4737595"/>
                </a:lnTo>
                <a:lnTo>
                  <a:pt x="0" y="3943515"/>
                </a:lnTo>
                <a:close/>
                <a:moveTo>
                  <a:pt x="0" y="2443159"/>
                </a:moveTo>
                <a:lnTo>
                  <a:pt x="1833059" y="4224981"/>
                </a:lnTo>
                <a:lnTo>
                  <a:pt x="1476617" y="4403764"/>
                </a:lnTo>
                <a:lnTo>
                  <a:pt x="0" y="2958045"/>
                </a:lnTo>
                <a:close/>
                <a:moveTo>
                  <a:pt x="4116478" y="2061035"/>
                </a:moveTo>
                <a:lnTo>
                  <a:pt x="5132824" y="2569899"/>
                </a:lnTo>
                <a:lnTo>
                  <a:pt x="4804444" y="2734606"/>
                </a:lnTo>
                <a:close/>
                <a:moveTo>
                  <a:pt x="0" y="1464763"/>
                </a:moveTo>
                <a:lnTo>
                  <a:pt x="2496999" y="3891965"/>
                </a:lnTo>
                <a:lnTo>
                  <a:pt x="2142183" y="4069932"/>
                </a:lnTo>
                <a:lnTo>
                  <a:pt x="0" y="1972575"/>
                </a:lnTo>
                <a:close/>
                <a:moveTo>
                  <a:pt x="2056530" y="1029662"/>
                </a:moveTo>
                <a:lnTo>
                  <a:pt x="3119486" y="1561862"/>
                </a:lnTo>
                <a:lnTo>
                  <a:pt x="4488817" y="2892917"/>
                </a:lnTo>
                <a:lnTo>
                  <a:pt x="4138879" y="3068437"/>
                </a:lnTo>
                <a:close/>
                <a:moveTo>
                  <a:pt x="0" y="486366"/>
                </a:moveTo>
                <a:lnTo>
                  <a:pt x="3160939" y="3558949"/>
                </a:lnTo>
                <a:lnTo>
                  <a:pt x="2807748" y="3736100"/>
                </a:lnTo>
                <a:lnTo>
                  <a:pt x="0" y="987105"/>
                </a:lnTo>
                <a:close/>
                <a:moveTo>
                  <a:pt x="0" y="0"/>
                </a:moveTo>
                <a:lnTo>
                  <a:pt x="1043834" y="522626"/>
                </a:lnTo>
                <a:lnTo>
                  <a:pt x="3824878" y="3225933"/>
                </a:lnTo>
                <a:lnTo>
                  <a:pt x="3473314" y="3402269"/>
                </a:lnTo>
                <a:lnTo>
                  <a:pt x="0" y="16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2"/>
          <p:cNvSpPr txBox="1"/>
          <p:nvPr>
            <p:ph idx="4" type="body"/>
          </p:nvPr>
        </p:nvSpPr>
        <p:spPr>
          <a:xfrm>
            <a:off x="358775" y="1755830"/>
            <a:ext cx="6732905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grpSp>
        <p:nvGrpSpPr>
          <p:cNvPr id="359" name="Google Shape;359;p12"/>
          <p:cNvGrpSpPr/>
          <p:nvPr/>
        </p:nvGrpSpPr>
        <p:grpSpPr>
          <a:xfrm>
            <a:off x="9101894" y="-42611"/>
            <a:ext cx="2861508" cy="5186113"/>
            <a:chOff x="9101894" y="-42611"/>
            <a:chExt cx="2861508" cy="5186113"/>
          </a:xfrm>
        </p:grpSpPr>
        <p:sp>
          <p:nvSpPr>
            <p:cNvPr id="360" name="Google Shape;360;p12"/>
            <p:cNvSpPr/>
            <p:nvPr/>
          </p:nvSpPr>
          <p:spPr>
            <a:xfrm>
              <a:off x="9181869" y="3"/>
              <a:ext cx="2781533" cy="51434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648000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Рекомендации </a:t>
              </a:r>
              <a:b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по оформлению слайдов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ТЕКСТ</a:t>
              </a:r>
              <a:endParaRPr/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Корп.шрифт для презентаций –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Arial</a:t>
              </a: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(</a:t>
              </a:r>
              <a:r>
                <a:rPr b="0" i="1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допустимо:</a:t>
              </a: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Arial Narrow)</a:t>
              </a:r>
              <a:endParaRPr/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Заголовок слайда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16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Текст на слайде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10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Примечания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8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на слайде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более 3 размеров шрифтов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ДИАГРАММЫ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единый стиль оформления диаграмм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шрифты одинакового размера в диаграммах, располагающихся на одном слайде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На одном слайде – не более 4 диаграмм</a:t>
              </a:r>
              <a:endParaRPr/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ИКОНКИ</a:t>
              </a:r>
              <a:endParaRPr/>
            </a:p>
            <a:p>
              <a:pPr indent="-84137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Выбирайте оформление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иконок в едином стиле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ИЗОБРАЖЕНИЯ</a:t>
              </a:r>
              <a:endParaRPr/>
            </a:p>
            <a:p>
              <a:pPr indent="-84137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Нельзя искажать пропорции</a:t>
              </a:r>
              <a:endParaRPr/>
            </a:p>
            <a:p>
              <a:pPr indent="-84137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Рекомендуемое разрешение –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более 150 пикселей на дюйм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ОБЩИЕ РЕКОМЕНДАЦИИ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Скажите «нет» презентациям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с большим количеством текста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простые схемы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 графику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Делайте слайды лаконичными</a:t>
              </a:r>
              <a:endParaRPr/>
            </a:p>
            <a:p>
              <a:pPr indent="-131761" lvl="1" marL="572142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1" name="Google Shape;361;p12"/>
            <p:cNvCxnSpPr/>
            <p:nvPr/>
          </p:nvCxnSpPr>
          <p:spPr>
            <a:xfrm>
              <a:off x="9753602" y="444502"/>
              <a:ext cx="2051050" cy="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62" name="Google Shape;362;p12"/>
            <p:cNvGrpSpPr/>
            <p:nvPr/>
          </p:nvGrpSpPr>
          <p:grpSpPr>
            <a:xfrm>
              <a:off x="9101894" y="-42611"/>
              <a:ext cx="671979" cy="5155816"/>
              <a:chOff x="9101894" y="-42611"/>
              <a:chExt cx="671979" cy="5155816"/>
            </a:xfrm>
          </p:grpSpPr>
          <p:sp>
            <p:nvSpPr>
              <p:cNvPr id="363" name="Google Shape;363;p12"/>
              <p:cNvSpPr/>
              <p:nvPr/>
            </p:nvSpPr>
            <p:spPr>
              <a:xfrm>
                <a:off x="9249089" y="154103"/>
                <a:ext cx="377590" cy="436959"/>
              </a:xfrm>
              <a:prstGeom prst="rect">
                <a:avLst/>
              </a:prstGeom>
              <a:solidFill>
                <a:srgbClr val="008C95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140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149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12"/>
              <p:cNvSpPr/>
              <p:nvPr/>
            </p:nvSpPr>
            <p:spPr>
              <a:xfrm>
                <a:off x="9249089" y="873918"/>
                <a:ext cx="377590" cy="438150"/>
              </a:xfrm>
              <a:prstGeom prst="rect">
                <a:avLst/>
              </a:prstGeom>
              <a:solidFill>
                <a:srgbClr val="D0D0D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</p:txBody>
          </p:sp>
          <p:sp>
            <p:nvSpPr>
              <p:cNvPr id="365" name="Google Shape;365;p12"/>
              <p:cNvSpPr/>
              <p:nvPr/>
            </p:nvSpPr>
            <p:spPr>
              <a:xfrm>
                <a:off x="9249089" y="3830254"/>
                <a:ext cx="377590" cy="436960"/>
              </a:xfrm>
              <a:prstGeom prst="rect">
                <a:avLst/>
              </a:prstGeom>
              <a:solidFill>
                <a:srgbClr val="E5F2F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229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242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242</a:t>
                </a:r>
                <a:endParaRPr/>
              </a:p>
            </p:txBody>
          </p:sp>
          <p:sp>
            <p:nvSpPr>
              <p:cNvPr id="366" name="Google Shape;366;p12"/>
              <p:cNvSpPr/>
              <p:nvPr/>
            </p:nvSpPr>
            <p:spPr>
              <a:xfrm>
                <a:off x="9249089" y="2519364"/>
                <a:ext cx="377590" cy="436959"/>
              </a:xfrm>
              <a:prstGeom prst="rect">
                <a:avLst/>
              </a:prstGeom>
              <a:solidFill>
                <a:srgbClr val="B2D2D8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178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210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216</a:t>
                </a:r>
                <a:endParaRPr/>
              </a:p>
            </p:txBody>
          </p:sp>
          <p:sp>
            <p:nvSpPr>
              <p:cNvPr id="367" name="Google Shape;367;p12"/>
              <p:cNvSpPr/>
              <p:nvPr/>
            </p:nvSpPr>
            <p:spPr>
              <a:xfrm>
                <a:off x="9249089" y="2956327"/>
                <a:ext cx="377590" cy="43696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192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368" name="Google Shape;368;p12"/>
              <p:cNvSpPr/>
              <p:nvPr/>
            </p:nvSpPr>
            <p:spPr>
              <a:xfrm>
                <a:off x="9249089" y="3393282"/>
                <a:ext cx="377590" cy="43695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192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369" name="Google Shape;369;p12"/>
              <p:cNvSpPr/>
              <p:nvPr/>
            </p:nvSpPr>
            <p:spPr>
              <a:xfrm>
                <a:off x="9249089" y="4267214"/>
                <a:ext cx="377590" cy="1692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0,0,0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12"/>
              <p:cNvSpPr/>
              <p:nvPr/>
            </p:nvSpPr>
            <p:spPr>
              <a:xfrm>
                <a:off x="9249091" y="588086"/>
                <a:ext cx="377590" cy="43815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b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49</a:t>
                </a:r>
                <a:b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60</a:t>
                </a:r>
                <a:endParaRPr/>
              </a:p>
            </p:txBody>
          </p:sp>
          <p:sp>
            <p:nvSpPr>
              <p:cNvPr id="371" name="Google Shape;371;p12"/>
              <p:cNvSpPr/>
              <p:nvPr/>
            </p:nvSpPr>
            <p:spPr>
              <a:xfrm>
                <a:off x="9249091" y="1022665"/>
                <a:ext cx="377590" cy="43696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119</a:t>
                </a:r>
                <a:b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226</a:t>
                </a:r>
                <a:b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195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12"/>
              <p:cNvSpPr/>
              <p:nvPr/>
            </p:nvSpPr>
            <p:spPr>
              <a:xfrm>
                <a:off x="9249091" y="3830257"/>
                <a:ext cx="377590" cy="436960"/>
              </a:xfrm>
              <a:prstGeom prst="rect">
                <a:avLst/>
              </a:prstGeom>
              <a:solidFill>
                <a:srgbClr val="2D3287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45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50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135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12"/>
              <p:cNvSpPr/>
              <p:nvPr/>
            </p:nvSpPr>
            <p:spPr>
              <a:xfrm>
                <a:off x="9249091" y="1466152"/>
                <a:ext cx="377590" cy="4381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12"/>
              <p:cNvSpPr/>
              <p:nvPr/>
            </p:nvSpPr>
            <p:spPr>
              <a:xfrm>
                <a:off x="9249091" y="2519364"/>
                <a:ext cx="377590" cy="436959"/>
              </a:xfrm>
              <a:prstGeom prst="rect">
                <a:avLst/>
              </a:prstGeom>
              <a:solidFill>
                <a:srgbClr val="FABE19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190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25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12"/>
              <p:cNvSpPr/>
              <p:nvPr/>
            </p:nvSpPr>
            <p:spPr>
              <a:xfrm>
                <a:off x="9249091" y="2956327"/>
                <a:ext cx="377590" cy="436960"/>
              </a:xfrm>
              <a:prstGeom prst="rect">
                <a:avLst/>
              </a:prstGeom>
              <a:solidFill>
                <a:srgbClr val="008CFA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140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12"/>
              <p:cNvSpPr/>
              <p:nvPr/>
            </p:nvSpPr>
            <p:spPr>
              <a:xfrm>
                <a:off x="9249091" y="3393282"/>
                <a:ext cx="377590" cy="436959"/>
              </a:xfrm>
              <a:prstGeom prst="rect">
                <a:avLst/>
              </a:prstGeom>
              <a:solidFill>
                <a:srgbClr val="FA786E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120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110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12"/>
              <p:cNvSpPr/>
              <p:nvPr/>
            </p:nvSpPr>
            <p:spPr>
              <a:xfrm>
                <a:off x="9249091" y="1916373"/>
                <a:ext cx="377590" cy="43815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224</a:t>
                </a:r>
                <a:b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78</a:t>
                </a:r>
                <a:b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57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12"/>
              <p:cNvSpPr txBox="1"/>
              <p:nvPr/>
            </p:nvSpPr>
            <p:spPr>
              <a:xfrm>
                <a:off x="9101894" y="-42611"/>
                <a:ext cx="67197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Основные</a:t>
                </a:r>
                <a:endParaRPr/>
              </a:p>
            </p:txBody>
          </p:sp>
          <p:sp>
            <p:nvSpPr>
              <p:cNvPr id="379" name="Google Shape;379;p12"/>
              <p:cNvSpPr txBox="1"/>
              <p:nvPr/>
            </p:nvSpPr>
            <p:spPr>
              <a:xfrm>
                <a:off x="9101894" y="2320575"/>
                <a:ext cx="67197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Доп.цвета</a:t>
                </a:r>
                <a:endParaRPr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12"/>
              <p:cNvSpPr/>
              <p:nvPr/>
            </p:nvSpPr>
            <p:spPr>
              <a:xfrm>
                <a:off x="9249088" y="4436414"/>
                <a:ext cx="377591" cy="169200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70%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12"/>
              <p:cNvSpPr/>
              <p:nvPr/>
            </p:nvSpPr>
            <p:spPr>
              <a:xfrm>
                <a:off x="9249087" y="4605611"/>
                <a:ext cx="377593" cy="169200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50%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12"/>
              <p:cNvSpPr/>
              <p:nvPr/>
            </p:nvSpPr>
            <p:spPr>
              <a:xfrm>
                <a:off x="9249088" y="4774808"/>
                <a:ext cx="377591" cy="169200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30%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12"/>
              <p:cNvSpPr/>
              <p:nvPr/>
            </p:nvSpPr>
            <p:spPr>
              <a:xfrm>
                <a:off x="9249087" y="4944005"/>
                <a:ext cx="377593" cy="169200"/>
              </a:xfrm>
              <a:prstGeom prst="rect">
                <a:avLst/>
              </a:prstGeom>
              <a:solidFill>
                <a:srgbClr val="E5E5E5"/>
              </a:solidFill>
              <a:ln cap="flat" cmpd="sng" w="9525">
                <a:solidFill>
                  <a:srgbClr val="B2B2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10%</a:t>
                </a:r>
                <a:endParaRPr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ложка 11" showMasterSp="0">
  <p:cSld name="Обложка 11">
    <p:bg>
      <p:bgPr>
        <a:solidFill>
          <a:schemeClr val="lt1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3"/>
          <p:cNvSpPr/>
          <p:nvPr/>
        </p:nvSpPr>
        <p:spPr>
          <a:xfrm>
            <a:off x="7431300" y="3429900"/>
            <a:ext cx="1712700" cy="17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3"/>
          <p:cNvSpPr txBox="1"/>
          <p:nvPr>
            <p:ph type="ctrTitle"/>
          </p:nvPr>
        </p:nvSpPr>
        <p:spPr>
          <a:xfrm>
            <a:off x="323087" y="290286"/>
            <a:ext cx="8462137" cy="1381344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13"/>
          <p:cNvSpPr txBox="1"/>
          <p:nvPr>
            <p:ph idx="1" type="body"/>
          </p:nvPr>
        </p:nvSpPr>
        <p:spPr>
          <a:xfrm>
            <a:off x="358775" y="2342780"/>
            <a:ext cx="8426450" cy="56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sz="12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88" name="Google Shape;388;p13"/>
          <p:cNvSpPr txBox="1"/>
          <p:nvPr>
            <p:ph idx="2" type="body"/>
          </p:nvPr>
        </p:nvSpPr>
        <p:spPr>
          <a:xfrm>
            <a:off x="358775" y="3047472"/>
            <a:ext cx="8426450" cy="345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pic>
        <p:nvPicPr>
          <p:cNvPr id="389" name="Google Shape;38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37145" y="4048240"/>
            <a:ext cx="1104679" cy="2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13"/>
          <p:cNvSpPr txBox="1"/>
          <p:nvPr/>
        </p:nvSpPr>
        <p:spPr>
          <a:xfrm>
            <a:off x="7543929" y="4341240"/>
            <a:ext cx="153118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Партнеры</a:t>
            </a:r>
            <a:r>
              <a:rPr lang="ru-R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для роста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3"/>
          <p:cNvSpPr/>
          <p:nvPr>
            <p:ph idx="3" type="pic"/>
          </p:nvPr>
        </p:nvSpPr>
        <p:spPr>
          <a:xfrm>
            <a:off x="1" y="3429900"/>
            <a:ext cx="7430397" cy="1713600"/>
          </a:xfrm>
          <a:prstGeom prst="rect">
            <a:avLst/>
          </a:prstGeom>
          <a:noFill/>
          <a:ln>
            <a:noFill/>
          </a:ln>
        </p:spPr>
      </p:sp>
      <p:sp>
        <p:nvSpPr>
          <p:cNvPr id="392" name="Google Shape;392;p13"/>
          <p:cNvSpPr txBox="1"/>
          <p:nvPr>
            <p:ph idx="4" type="body"/>
          </p:nvPr>
        </p:nvSpPr>
        <p:spPr>
          <a:xfrm>
            <a:off x="358775" y="1755830"/>
            <a:ext cx="8426449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grpSp>
        <p:nvGrpSpPr>
          <p:cNvPr id="393" name="Google Shape;393;p13"/>
          <p:cNvGrpSpPr/>
          <p:nvPr/>
        </p:nvGrpSpPr>
        <p:grpSpPr>
          <a:xfrm>
            <a:off x="9101894" y="-42611"/>
            <a:ext cx="2861508" cy="5186113"/>
            <a:chOff x="9101894" y="-42611"/>
            <a:chExt cx="2861508" cy="5186113"/>
          </a:xfrm>
        </p:grpSpPr>
        <p:sp>
          <p:nvSpPr>
            <p:cNvPr id="394" name="Google Shape;394;p13"/>
            <p:cNvSpPr/>
            <p:nvPr/>
          </p:nvSpPr>
          <p:spPr>
            <a:xfrm>
              <a:off x="9181869" y="3"/>
              <a:ext cx="2781533" cy="51434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648000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Рекомендации </a:t>
              </a:r>
              <a:b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по оформлению слайдов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ТЕКСТ</a:t>
              </a:r>
              <a:endParaRPr/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Корп.шрифт для презентаций –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Arial</a:t>
              </a: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(</a:t>
              </a:r>
              <a:r>
                <a:rPr b="0" i="1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допустимо:</a:t>
              </a: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Arial Narrow)</a:t>
              </a:r>
              <a:endParaRPr/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Заголовок слайда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16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Текст на слайде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10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Примечания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8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на слайде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более 3 размеров шрифтов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ДИАГРАММЫ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единый стиль оформления диаграмм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шрифты одинакового размера в диаграммах, располагающихся на одном слайде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На одном слайде – не более 4 диаграмм</a:t>
              </a:r>
              <a:endParaRPr/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ИКОНКИ</a:t>
              </a:r>
              <a:endParaRPr/>
            </a:p>
            <a:p>
              <a:pPr indent="-84137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Выбирайте оформление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иконок в едином стиле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ИЗОБРАЖЕНИЯ</a:t>
              </a:r>
              <a:endParaRPr/>
            </a:p>
            <a:p>
              <a:pPr indent="-84137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Нельзя искажать пропорции</a:t>
              </a:r>
              <a:endParaRPr/>
            </a:p>
            <a:p>
              <a:pPr indent="-84137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Рекомендуемое разрешение –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более 150 пикселей на дюйм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ОБЩИЕ РЕКОМЕНДАЦИИ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Скажите «нет» презентациям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с большим количеством текста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простые схемы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 графику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Делайте слайды лаконичными</a:t>
              </a:r>
              <a:endParaRPr/>
            </a:p>
            <a:p>
              <a:pPr indent="-131761" lvl="1" marL="572142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5" name="Google Shape;395;p13"/>
            <p:cNvCxnSpPr/>
            <p:nvPr/>
          </p:nvCxnSpPr>
          <p:spPr>
            <a:xfrm>
              <a:off x="9753602" y="444502"/>
              <a:ext cx="2051050" cy="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96" name="Google Shape;396;p13"/>
            <p:cNvGrpSpPr/>
            <p:nvPr/>
          </p:nvGrpSpPr>
          <p:grpSpPr>
            <a:xfrm>
              <a:off x="9101894" y="-42611"/>
              <a:ext cx="671979" cy="5155816"/>
              <a:chOff x="9101894" y="-42611"/>
              <a:chExt cx="671979" cy="5155816"/>
            </a:xfrm>
          </p:grpSpPr>
          <p:sp>
            <p:nvSpPr>
              <p:cNvPr id="397" name="Google Shape;397;p13"/>
              <p:cNvSpPr/>
              <p:nvPr/>
            </p:nvSpPr>
            <p:spPr>
              <a:xfrm>
                <a:off x="9249089" y="154103"/>
                <a:ext cx="377590" cy="436959"/>
              </a:xfrm>
              <a:prstGeom prst="rect">
                <a:avLst/>
              </a:prstGeom>
              <a:solidFill>
                <a:srgbClr val="008C95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140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149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13"/>
              <p:cNvSpPr/>
              <p:nvPr/>
            </p:nvSpPr>
            <p:spPr>
              <a:xfrm>
                <a:off x="9249089" y="873918"/>
                <a:ext cx="377590" cy="438150"/>
              </a:xfrm>
              <a:prstGeom prst="rect">
                <a:avLst/>
              </a:prstGeom>
              <a:solidFill>
                <a:srgbClr val="D0D0D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</p:txBody>
          </p:sp>
          <p:sp>
            <p:nvSpPr>
              <p:cNvPr id="399" name="Google Shape;399;p13"/>
              <p:cNvSpPr/>
              <p:nvPr/>
            </p:nvSpPr>
            <p:spPr>
              <a:xfrm>
                <a:off x="9249089" y="3830254"/>
                <a:ext cx="377590" cy="436960"/>
              </a:xfrm>
              <a:prstGeom prst="rect">
                <a:avLst/>
              </a:prstGeom>
              <a:solidFill>
                <a:srgbClr val="E5F2F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229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242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242</a:t>
                </a:r>
                <a:endParaRPr/>
              </a:p>
            </p:txBody>
          </p:sp>
          <p:sp>
            <p:nvSpPr>
              <p:cNvPr id="400" name="Google Shape;400;p13"/>
              <p:cNvSpPr/>
              <p:nvPr/>
            </p:nvSpPr>
            <p:spPr>
              <a:xfrm>
                <a:off x="9249089" y="2519364"/>
                <a:ext cx="377590" cy="436959"/>
              </a:xfrm>
              <a:prstGeom prst="rect">
                <a:avLst/>
              </a:prstGeom>
              <a:solidFill>
                <a:srgbClr val="B2D2D8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178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210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216</a:t>
                </a:r>
                <a:endParaRPr/>
              </a:p>
            </p:txBody>
          </p:sp>
          <p:sp>
            <p:nvSpPr>
              <p:cNvPr id="401" name="Google Shape;401;p13"/>
              <p:cNvSpPr/>
              <p:nvPr/>
            </p:nvSpPr>
            <p:spPr>
              <a:xfrm>
                <a:off x="9249089" y="2956327"/>
                <a:ext cx="377590" cy="43696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192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402" name="Google Shape;402;p13"/>
              <p:cNvSpPr/>
              <p:nvPr/>
            </p:nvSpPr>
            <p:spPr>
              <a:xfrm>
                <a:off x="9249089" y="3393282"/>
                <a:ext cx="377590" cy="43695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192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403" name="Google Shape;403;p13"/>
              <p:cNvSpPr/>
              <p:nvPr/>
            </p:nvSpPr>
            <p:spPr>
              <a:xfrm>
                <a:off x="9249089" y="4267214"/>
                <a:ext cx="377590" cy="1692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0,0,0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13"/>
              <p:cNvSpPr/>
              <p:nvPr/>
            </p:nvSpPr>
            <p:spPr>
              <a:xfrm>
                <a:off x="9249091" y="588086"/>
                <a:ext cx="377590" cy="43815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b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49</a:t>
                </a:r>
                <a:b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60</a:t>
                </a:r>
                <a:endParaRPr/>
              </a:p>
            </p:txBody>
          </p:sp>
          <p:sp>
            <p:nvSpPr>
              <p:cNvPr id="405" name="Google Shape;405;p13"/>
              <p:cNvSpPr/>
              <p:nvPr/>
            </p:nvSpPr>
            <p:spPr>
              <a:xfrm>
                <a:off x="9249091" y="1022665"/>
                <a:ext cx="377590" cy="43696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119</a:t>
                </a:r>
                <a:b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226</a:t>
                </a:r>
                <a:b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195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13"/>
              <p:cNvSpPr/>
              <p:nvPr/>
            </p:nvSpPr>
            <p:spPr>
              <a:xfrm>
                <a:off x="9249091" y="3830257"/>
                <a:ext cx="377590" cy="436960"/>
              </a:xfrm>
              <a:prstGeom prst="rect">
                <a:avLst/>
              </a:prstGeom>
              <a:solidFill>
                <a:srgbClr val="2D3287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45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50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135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13"/>
              <p:cNvSpPr/>
              <p:nvPr/>
            </p:nvSpPr>
            <p:spPr>
              <a:xfrm>
                <a:off x="9249091" y="1466152"/>
                <a:ext cx="377590" cy="4381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13"/>
              <p:cNvSpPr/>
              <p:nvPr/>
            </p:nvSpPr>
            <p:spPr>
              <a:xfrm>
                <a:off x="9249091" y="2519364"/>
                <a:ext cx="377590" cy="436959"/>
              </a:xfrm>
              <a:prstGeom prst="rect">
                <a:avLst/>
              </a:prstGeom>
              <a:solidFill>
                <a:srgbClr val="FABE19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190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25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13"/>
              <p:cNvSpPr/>
              <p:nvPr/>
            </p:nvSpPr>
            <p:spPr>
              <a:xfrm>
                <a:off x="9249091" y="2956327"/>
                <a:ext cx="377590" cy="436960"/>
              </a:xfrm>
              <a:prstGeom prst="rect">
                <a:avLst/>
              </a:prstGeom>
              <a:solidFill>
                <a:srgbClr val="008CFA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140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13"/>
              <p:cNvSpPr/>
              <p:nvPr/>
            </p:nvSpPr>
            <p:spPr>
              <a:xfrm>
                <a:off x="9249091" y="3393282"/>
                <a:ext cx="377590" cy="436959"/>
              </a:xfrm>
              <a:prstGeom prst="rect">
                <a:avLst/>
              </a:prstGeom>
              <a:solidFill>
                <a:srgbClr val="FA786E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120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110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13"/>
              <p:cNvSpPr/>
              <p:nvPr/>
            </p:nvSpPr>
            <p:spPr>
              <a:xfrm>
                <a:off x="9249091" y="1916373"/>
                <a:ext cx="377590" cy="43815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224</a:t>
                </a:r>
                <a:b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78</a:t>
                </a:r>
                <a:b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57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13"/>
              <p:cNvSpPr txBox="1"/>
              <p:nvPr/>
            </p:nvSpPr>
            <p:spPr>
              <a:xfrm>
                <a:off x="9101894" y="-42611"/>
                <a:ext cx="67197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Основные</a:t>
                </a:r>
                <a:endParaRPr/>
              </a:p>
            </p:txBody>
          </p:sp>
          <p:sp>
            <p:nvSpPr>
              <p:cNvPr id="413" name="Google Shape;413;p13"/>
              <p:cNvSpPr txBox="1"/>
              <p:nvPr/>
            </p:nvSpPr>
            <p:spPr>
              <a:xfrm>
                <a:off x="9101894" y="2320575"/>
                <a:ext cx="67197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Доп.цвета</a:t>
                </a:r>
                <a:endParaRPr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13"/>
              <p:cNvSpPr/>
              <p:nvPr/>
            </p:nvSpPr>
            <p:spPr>
              <a:xfrm>
                <a:off x="9249088" y="4436414"/>
                <a:ext cx="377591" cy="169200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70%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13"/>
              <p:cNvSpPr/>
              <p:nvPr/>
            </p:nvSpPr>
            <p:spPr>
              <a:xfrm>
                <a:off x="9249087" y="4605611"/>
                <a:ext cx="377593" cy="169200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50%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13"/>
              <p:cNvSpPr/>
              <p:nvPr/>
            </p:nvSpPr>
            <p:spPr>
              <a:xfrm>
                <a:off x="9249088" y="4774808"/>
                <a:ext cx="377591" cy="169200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30%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13"/>
              <p:cNvSpPr/>
              <p:nvPr/>
            </p:nvSpPr>
            <p:spPr>
              <a:xfrm>
                <a:off x="9249087" y="4944005"/>
                <a:ext cx="377593" cy="169200"/>
              </a:xfrm>
              <a:prstGeom prst="rect">
                <a:avLst/>
              </a:prstGeom>
              <a:solidFill>
                <a:srgbClr val="E5E5E5"/>
              </a:solidFill>
              <a:ln cap="flat" cmpd="sng" w="9525">
                <a:solidFill>
                  <a:srgbClr val="B2B2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10%</a:t>
                </a:r>
                <a:endParaRPr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ложка 12" showMasterSp="0">
  <p:cSld name="Обложка 12">
    <p:bg>
      <p:bgPr>
        <a:solidFill>
          <a:schemeClr val="lt1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4"/>
          <p:cNvSpPr/>
          <p:nvPr/>
        </p:nvSpPr>
        <p:spPr>
          <a:xfrm>
            <a:off x="7431300" y="3429900"/>
            <a:ext cx="1712700" cy="171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4"/>
          <p:cNvSpPr txBox="1"/>
          <p:nvPr>
            <p:ph type="ctrTitle"/>
          </p:nvPr>
        </p:nvSpPr>
        <p:spPr>
          <a:xfrm>
            <a:off x="323088" y="314974"/>
            <a:ext cx="6768592" cy="13807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14"/>
          <p:cNvSpPr txBox="1"/>
          <p:nvPr>
            <p:ph idx="1" type="body"/>
          </p:nvPr>
        </p:nvSpPr>
        <p:spPr>
          <a:xfrm>
            <a:off x="358775" y="2342780"/>
            <a:ext cx="6732905" cy="56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sz="12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22" name="Google Shape;422;p14"/>
          <p:cNvSpPr txBox="1"/>
          <p:nvPr>
            <p:ph idx="2" type="body"/>
          </p:nvPr>
        </p:nvSpPr>
        <p:spPr>
          <a:xfrm>
            <a:off x="358775" y="3047472"/>
            <a:ext cx="6732905" cy="345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pic>
        <p:nvPicPr>
          <p:cNvPr id="423" name="Google Shape;42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37145" y="4048240"/>
            <a:ext cx="1104679" cy="2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14"/>
          <p:cNvSpPr txBox="1"/>
          <p:nvPr/>
        </p:nvSpPr>
        <p:spPr>
          <a:xfrm>
            <a:off x="7543929" y="4341240"/>
            <a:ext cx="153118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Партнеры</a:t>
            </a:r>
            <a:r>
              <a:rPr lang="ru-R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для роста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14"/>
          <p:cNvSpPr/>
          <p:nvPr>
            <p:ph idx="3" type="pic"/>
          </p:nvPr>
        </p:nvSpPr>
        <p:spPr>
          <a:xfrm>
            <a:off x="1" y="3429900"/>
            <a:ext cx="7430397" cy="17136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14"/>
          <p:cNvSpPr/>
          <p:nvPr>
            <p:ph idx="4" type="pic"/>
          </p:nvPr>
        </p:nvSpPr>
        <p:spPr>
          <a:xfrm>
            <a:off x="7430400" y="0"/>
            <a:ext cx="1713600" cy="1713600"/>
          </a:xfrm>
          <a:prstGeom prst="rect">
            <a:avLst/>
          </a:prstGeom>
          <a:noFill/>
          <a:ln>
            <a:noFill/>
          </a:ln>
        </p:spPr>
      </p:sp>
      <p:sp>
        <p:nvSpPr>
          <p:cNvPr id="427" name="Google Shape;427;p14"/>
          <p:cNvSpPr/>
          <p:nvPr>
            <p:ph idx="5" type="pic"/>
          </p:nvPr>
        </p:nvSpPr>
        <p:spPr>
          <a:xfrm>
            <a:off x="7430401" y="1714950"/>
            <a:ext cx="1713599" cy="1713600"/>
          </a:xfrm>
          <a:prstGeom prst="rect">
            <a:avLst/>
          </a:prstGeom>
          <a:noFill/>
          <a:ln>
            <a:noFill/>
          </a:ln>
        </p:spPr>
      </p:sp>
      <p:sp>
        <p:nvSpPr>
          <p:cNvPr id="428" name="Google Shape;428;p14"/>
          <p:cNvSpPr txBox="1"/>
          <p:nvPr>
            <p:ph idx="6" type="body"/>
          </p:nvPr>
        </p:nvSpPr>
        <p:spPr>
          <a:xfrm>
            <a:off x="358775" y="1755830"/>
            <a:ext cx="6732905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grpSp>
        <p:nvGrpSpPr>
          <p:cNvPr id="429" name="Google Shape;429;p14"/>
          <p:cNvGrpSpPr/>
          <p:nvPr/>
        </p:nvGrpSpPr>
        <p:grpSpPr>
          <a:xfrm>
            <a:off x="9101894" y="-42611"/>
            <a:ext cx="2861508" cy="5186113"/>
            <a:chOff x="9101894" y="-42611"/>
            <a:chExt cx="2861508" cy="5186113"/>
          </a:xfrm>
        </p:grpSpPr>
        <p:sp>
          <p:nvSpPr>
            <p:cNvPr id="430" name="Google Shape;430;p14"/>
            <p:cNvSpPr/>
            <p:nvPr/>
          </p:nvSpPr>
          <p:spPr>
            <a:xfrm>
              <a:off x="9181869" y="3"/>
              <a:ext cx="2781533" cy="51434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648000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Рекомендации </a:t>
              </a:r>
              <a:b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по оформлению слайдов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ТЕКСТ</a:t>
              </a:r>
              <a:endParaRPr/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Корп.шрифт для презентаций –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Arial</a:t>
              </a: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(</a:t>
              </a:r>
              <a:r>
                <a:rPr b="0" i="1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допустимо:</a:t>
              </a: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Arial Narrow)</a:t>
              </a:r>
              <a:endParaRPr/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Заголовок слайда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16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Текст на слайде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10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Примечания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8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на слайде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более 3 размеров шрифтов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ДИАГРАММЫ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единый стиль оформления диаграмм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шрифты одинакового размера в диаграммах, располагающихся на одном слайде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На одном слайде – не более 4 диаграмм</a:t>
              </a:r>
              <a:endParaRPr/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ИКОНКИ</a:t>
              </a:r>
              <a:endParaRPr/>
            </a:p>
            <a:p>
              <a:pPr indent="-84137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Выбирайте оформление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иконок в едином стиле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ИЗОБРАЖЕНИЯ</a:t>
              </a:r>
              <a:endParaRPr/>
            </a:p>
            <a:p>
              <a:pPr indent="-84137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Нельзя искажать пропорции</a:t>
              </a:r>
              <a:endParaRPr/>
            </a:p>
            <a:p>
              <a:pPr indent="-84137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Рекомендуемое разрешение –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более 150 пикселей на дюйм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ОБЩИЕ РЕКОМЕНДАЦИИ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Скажите «нет» презентациям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с большим количеством текста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простые схемы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 графику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Делайте слайды лаконичными</a:t>
              </a:r>
              <a:endParaRPr/>
            </a:p>
            <a:p>
              <a:pPr indent="-131761" lvl="1" marL="572142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1" name="Google Shape;431;p14"/>
            <p:cNvCxnSpPr/>
            <p:nvPr/>
          </p:nvCxnSpPr>
          <p:spPr>
            <a:xfrm>
              <a:off x="9753602" y="444502"/>
              <a:ext cx="2051050" cy="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32" name="Google Shape;432;p14"/>
            <p:cNvGrpSpPr/>
            <p:nvPr/>
          </p:nvGrpSpPr>
          <p:grpSpPr>
            <a:xfrm>
              <a:off x="9101894" y="-42611"/>
              <a:ext cx="671979" cy="5155816"/>
              <a:chOff x="9101894" y="-42611"/>
              <a:chExt cx="671979" cy="5155816"/>
            </a:xfrm>
          </p:grpSpPr>
          <p:sp>
            <p:nvSpPr>
              <p:cNvPr id="433" name="Google Shape;433;p14"/>
              <p:cNvSpPr/>
              <p:nvPr/>
            </p:nvSpPr>
            <p:spPr>
              <a:xfrm>
                <a:off x="9249089" y="154103"/>
                <a:ext cx="377590" cy="436959"/>
              </a:xfrm>
              <a:prstGeom prst="rect">
                <a:avLst/>
              </a:prstGeom>
              <a:solidFill>
                <a:srgbClr val="008C95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140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149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14"/>
              <p:cNvSpPr/>
              <p:nvPr/>
            </p:nvSpPr>
            <p:spPr>
              <a:xfrm>
                <a:off x="9249089" y="873918"/>
                <a:ext cx="377590" cy="438150"/>
              </a:xfrm>
              <a:prstGeom prst="rect">
                <a:avLst/>
              </a:prstGeom>
              <a:solidFill>
                <a:srgbClr val="D0D0D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</p:txBody>
          </p:sp>
          <p:sp>
            <p:nvSpPr>
              <p:cNvPr id="435" name="Google Shape;435;p14"/>
              <p:cNvSpPr/>
              <p:nvPr/>
            </p:nvSpPr>
            <p:spPr>
              <a:xfrm>
                <a:off x="9249089" y="3830254"/>
                <a:ext cx="377590" cy="436960"/>
              </a:xfrm>
              <a:prstGeom prst="rect">
                <a:avLst/>
              </a:prstGeom>
              <a:solidFill>
                <a:srgbClr val="E5F2F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229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242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242</a:t>
                </a:r>
                <a:endParaRPr/>
              </a:p>
            </p:txBody>
          </p:sp>
          <p:sp>
            <p:nvSpPr>
              <p:cNvPr id="436" name="Google Shape;436;p14"/>
              <p:cNvSpPr/>
              <p:nvPr/>
            </p:nvSpPr>
            <p:spPr>
              <a:xfrm>
                <a:off x="9249089" y="2519364"/>
                <a:ext cx="377590" cy="436959"/>
              </a:xfrm>
              <a:prstGeom prst="rect">
                <a:avLst/>
              </a:prstGeom>
              <a:solidFill>
                <a:srgbClr val="B2D2D8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178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210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216</a:t>
                </a:r>
                <a:endParaRPr/>
              </a:p>
            </p:txBody>
          </p:sp>
          <p:sp>
            <p:nvSpPr>
              <p:cNvPr id="437" name="Google Shape;437;p14"/>
              <p:cNvSpPr/>
              <p:nvPr/>
            </p:nvSpPr>
            <p:spPr>
              <a:xfrm>
                <a:off x="9249089" y="2956327"/>
                <a:ext cx="377590" cy="43696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192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438" name="Google Shape;438;p14"/>
              <p:cNvSpPr/>
              <p:nvPr/>
            </p:nvSpPr>
            <p:spPr>
              <a:xfrm>
                <a:off x="9249089" y="3393282"/>
                <a:ext cx="377590" cy="43695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192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439" name="Google Shape;439;p14"/>
              <p:cNvSpPr/>
              <p:nvPr/>
            </p:nvSpPr>
            <p:spPr>
              <a:xfrm>
                <a:off x="9249089" y="4267214"/>
                <a:ext cx="377590" cy="1692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0,0,0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14"/>
              <p:cNvSpPr/>
              <p:nvPr/>
            </p:nvSpPr>
            <p:spPr>
              <a:xfrm>
                <a:off x="9249091" y="588086"/>
                <a:ext cx="377590" cy="43815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b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49</a:t>
                </a:r>
                <a:b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60</a:t>
                </a:r>
                <a:endParaRPr/>
              </a:p>
            </p:txBody>
          </p:sp>
          <p:sp>
            <p:nvSpPr>
              <p:cNvPr id="441" name="Google Shape;441;p14"/>
              <p:cNvSpPr/>
              <p:nvPr/>
            </p:nvSpPr>
            <p:spPr>
              <a:xfrm>
                <a:off x="9249091" y="1022665"/>
                <a:ext cx="377590" cy="43696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119</a:t>
                </a:r>
                <a:b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226</a:t>
                </a:r>
                <a:b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195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14"/>
              <p:cNvSpPr/>
              <p:nvPr/>
            </p:nvSpPr>
            <p:spPr>
              <a:xfrm>
                <a:off x="9249091" y="3830257"/>
                <a:ext cx="377590" cy="436960"/>
              </a:xfrm>
              <a:prstGeom prst="rect">
                <a:avLst/>
              </a:prstGeom>
              <a:solidFill>
                <a:srgbClr val="2D3287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45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50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135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14"/>
              <p:cNvSpPr/>
              <p:nvPr/>
            </p:nvSpPr>
            <p:spPr>
              <a:xfrm>
                <a:off x="9249091" y="1466152"/>
                <a:ext cx="377590" cy="4381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14"/>
              <p:cNvSpPr/>
              <p:nvPr/>
            </p:nvSpPr>
            <p:spPr>
              <a:xfrm>
                <a:off x="9249091" y="2519364"/>
                <a:ext cx="377590" cy="436959"/>
              </a:xfrm>
              <a:prstGeom prst="rect">
                <a:avLst/>
              </a:prstGeom>
              <a:solidFill>
                <a:srgbClr val="FABE19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190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25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14"/>
              <p:cNvSpPr/>
              <p:nvPr/>
            </p:nvSpPr>
            <p:spPr>
              <a:xfrm>
                <a:off x="9249091" y="2956327"/>
                <a:ext cx="377590" cy="436960"/>
              </a:xfrm>
              <a:prstGeom prst="rect">
                <a:avLst/>
              </a:prstGeom>
              <a:solidFill>
                <a:srgbClr val="008CFA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140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14"/>
              <p:cNvSpPr/>
              <p:nvPr/>
            </p:nvSpPr>
            <p:spPr>
              <a:xfrm>
                <a:off x="9249091" y="3393282"/>
                <a:ext cx="377590" cy="436959"/>
              </a:xfrm>
              <a:prstGeom prst="rect">
                <a:avLst/>
              </a:prstGeom>
              <a:solidFill>
                <a:srgbClr val="FA786E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120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110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14"/>
              <p:cNvSpPr/>
              <p:nvPr/>
            </p:nvSpPr>
            <p:spPr>
              <a:xfrm>
                <a:off x="9249091" y="1916373"/>
                <a:ext cx="377590" cy="43815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224</a:t>
                </a:r>
                <a:b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78</a:t>
                </a:r>
                <a:b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57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14"/>
              <p:cNvSpPr txBox="1"/>
              <p:nvPr/>
            </p:nvSpPr>
            <p:spPr>
              <a:xfrm>
                <a:off x="9101894" y="-42611"/>
                <a:ext cx="67197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Основные</a:t>
                </a:r>
                <a:endParaRPr/>
              </a:p>
            </p:txBody>
          </p:sp>
          <p:sp>
            <p:nvSpPr>
              <p:cNvPr id="449" name="Google Shape;449;p14"/>
              <p:cNvSpPr txBox="1"/>
              <p:nvPr/>
            </p:nvSpPr>
            <p:spPr>
              <a:xfrm>
                <a:off x="9101894" y="2320575"/>
                <a:ext cx="67197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Доп.цвета</a:t>
                </a:r>
                <a:endParaRPr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14"/>
              <p:cNvSpPr/>
              <p:nvPr/>
            </p:nvSpPr>
            <p:spPr>
              <a:xfrm>
                <a:off x="9249088" y="4436414"/>
                <a:ext cx="377591" cy="169200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70%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14"/>
              <p:cNvSpPr/>
              <p:nvPr/>
            </p:nvSpPr>
            <p:spPr>
              <a:xfrm>
                <a:off x="9249087" y="4605611"/>
                <a:ext cx="377593" cy="169200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50%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14"/>
              <p:cNvSpPr/>
              <p:nvPr/>
            </p:nvSpPr>
            <p:spPr>
              <a:xfrm>
                <a:off x="9249088" y="4774808"/>
                <a:ext cx="377591" cy="169200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30%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14"/>
              <p:cNvSpPr/>
              <p:nvPr/>
            </p:nvSpPr>
            <p:spPr>
              <a:xfrm>
                <a:off x="9249087" y="4944005"/>
                <a:ext cx="377593" cy="169200"/>
              </a:xfrm>
              <a:prstGeom prst="rect">
                <a:avLst/>
              </a:prstGeom>
              <a:solidFill>
                <a:srgbClr val="E5E5E5"/>
              </a:solidFill>
              <a:ln cap="flat" cmpd="sng" w="9525">
                <a:solidFill>
                  <a:srgbClr val="B2B2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10%</a:t>
                </a:r>
                <a:endParaRPr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ложка 13" showMasterSp="0">
  <p:cSld name="Обложка 13">
    <p:bg>
      <p:bgPr>
        <a:solidFill>
          <a:schemeClr val="lt1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5"/>
          <p:cNvSpPr/>
          <p:nvPr/>
        </p:nvSpPr>
        <p:spPr>
          <a:xfrm>
            <a:off x="7426800" y="3425398"/>
            <a:ext cx="1717200" cy="171810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15"/>
          <p:cNvSpPr txBox="1"/>
          <p:nvPr>
            <p:ph type="ctrTitle"/>
          </p:nvPr>
        </p:nvSpPr>
        <p:spPr>
          <a:xfrm>
            <a:off x="323088" y="304800"/>
            <a:ext cx="6768592" cy="1349829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15"/>
          <p:cNvSpPr txBox="1"/>
          <p:nvPr>
            <p:ph idx="1" type="body"/>
          </p:nvPr>
        </p:nvSpPr>
        <p:spPr>
          <a:xfrm>
            <a:off x="358775" y="2363899"/>
            <a:ext cx="6732905" cy="56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sz="12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58" name="Google Shape;458;p15"/>
          <p:cNvSpPr txBox="1"/>
          <p:nvPr>
            <p:ph idx="2" type="body"/>
          </p:nvPr>
        </p:nvSpPr>
        <p:spPr>
          <a:xfrm>
            <a:off x="358775" y="3047472"/>
            <a:ext cx="6732905" cy="345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pic>
        <p:nvPicPr>
          <p:cNvPr id="459" name="Google Shape;45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37145" y="4048240"/>
            <a:ext cx="1104679" cy="2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15"/>
          <p:cNvSpPr txBox="1"/>
          <p:nvPr/>
        </p:nvSpPr>
        <p:spPr>
          <a:xfrm>
            <a:off x="7543929" y="4341240"/>
            <a:ext cx="153118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Партнеры</a:t>
            </a:r>
            <a:r>
              <a:rPr lang="ru-RU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для роста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15"/>
          <p:cNvSpPr/>
          <p:nvPr>
            <p:ph idx="3" type="pic"/>
          </p:nvPr>
        </p:nvSpPr>
        <p:spPr>
          <a:xfrm>
            <a:off x="1" y="3425398"/>
            <a:ext cx="7422299" cy="1718102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62" name="Google Shape;462;p15"/>
          <p:cNvGrpSpPr/>
          <p:nvPr/>
        </p:nvGrpSpPr>
        <p:grpSpPr>
          <a:xfrm>
            <a:off x="7426800" y="1712699"/>
            <a:ext cx="1717200" cy="1718102"/>
            <a:chOff x="7431300" y="1712699"/>
            <a:chExt cx="1717200" cy="1718102"/>
          </a:xfrm>
        </p:grpSpPr>
        <p:sp>
          <p:nvSpPr>
            <p:cNvPr id="463" name="Google Shape;463;p15"/>
            <p:cNvSpPr/>
            <p:nvPr/>
          </p:nvSpPr>
          <p:spPr>
            <a:xfrm>
              <a:off x="7431300" y="1712699"/>
              <a:ext cx="1717200" cy="1718102"/>
            </a:xfrm>
            <a:custGeom>
              <a:rect b="b" l="l" r="r" t="t"/>
              <a:pathLst>
                <a:path extrusionOk="0" h="1713600" w="1712700">
                  <a:moveTo>
                    <a:pt x="0" y="0"/>
                  </a:moveTo>
                  <a:lnTo>
                    <a:pt x="1712700" y="0"/>
                  </a:lnTo>
                  <a:lnTo>
                    <a:pt x="0" y="171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5"/>
            <p:cNvSpPr/>
            <p:nvPr/>
          </p:nvSpPr>
          <p:spPr>
            <a:xfrm>
              <a:off x="7431300" y="1712699"/>
              <a:ext cx="1717200" cy="1718102"/>
            </a:xfrm>
            <a:custGeom>
              <a:rect b="b" l="l" r="r" t="t"/>
              <a:pathLst>
                <a:path extrusionOk="0" h="1713600" w="1712700">
                  <a:moveTo>
                    <a:pt x="0" y="1713600"/>
                  </a:moveTo>
                  <a:lnTo>
                    <a:pt x="1712700" y="0"/>
                  </a:lnTo>
                  <a:lnTo>
                    <a:pt x="1712700" y="1713600"/>
                  </a:lnTo>
                  <a:lnTo>
                    <a:pt x="0" y="17136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5" name="Google Shape;465;p15"/>
          <p:cNvSpPr/>
          <p:nvPr/>
        </p:nvSpPr>
        <p:spPr>
          <a:xfrm>
            <a:off x="7426804" y="0"/>
            <a:ext cx="1717196" cy="1718102"/>
          </a:xfrm>
          <a:custGeom>
            <a:rect b="b" l="l" r="r" t="t"/>
            <a:pathLst>
              <a:path extrusionOk="0" h="1713600" w="1712696">
                <a:moveTo>
                  <a:pt x="1712696" y="1664380"/>
                </a:moveTo>
                <a:lnTo>
                  <a:pt x="1712696" y="1713600"/>
                </a:lnTo>
                <a:lnTo>
                  <a:pt x="1666083" y="1713600"/>
                </a:lnTo>
                <a:close/>
                <a:moveTo>
                  <a:pt x="1712696" y="1277272"/>
                </a:moveTo>
                <a:lnTo>
                  <a:pt x="1712696" y="1476393"/>
                </a:lnTo>
                <a:lnTo>
                  <a:pt x="1488054" y="1713600"/>
                </a:lnTo>
                <a:lnTo>
                  <a:pt x="1299480" y="1713600"/>
                </a:lnTo>
                <a:close/>
                <a:moveTo>
                  <a:pt x="1712696" y="890163"/>
                </a:moveTo>
                <a:lnTo>
                  <a:pt x="1712696" y="1089285"/>
                </a:lnTo>
                <a:lnTo>
                  <a:pt x="1121451" y="1713600"/>
                </a:lnTo>
                <a:lnTo>
                  <a:pt x="932877" y="1713600"/>
                </a:lnTo>
                <a:close/>
                <a:moveTo>
                  <a:pt x="1712696" y="503055"/>
                </a:moveTo>
                <a:lnTo>
                  <a:pt x="1712696" y="702177"/>
                </a:lnTo>
                <a:lnTo>
                  <a:pt x="754848" y="1713600"/>
                </a:lnTo>
                <a:lnTo>
                  <a:pt x="566274" y="1713600"/>
                </a:lnTo>
                <a:close/>
                <a:moveTo>
                  <a:pt x="1712696" y="115947"/>
                </a:moveTo>
                <a:lnTo>
                  <a:pt x="1712696" y="315069"/>
                </a:lnTo>
                <a:lnTo>
                  <a:pt x="388245" y="1713600"/>
                </a:lnTo>
                <a:lnTo>
                  <a:pt x="199671" y="1713600"/>
                </a:lnTo>
                <a:close/>
                <a:moveTo>
                  <a:pt x="0" y="0"/>
                </a:moveTo>
                <a:lnTo>
                  <a:pt x="1712696" y="0"/>
                </a:lnTo>
                <a:lnTo>
                  <a:pt x="1712696" y="1801"/>
                </a:lnTo>
                <a:lnTo>
                  <a:pt x="1642767" y="1801"/>
                </a:lnTo>
                <a:lnTo>
                  <a:pt x="21642" y="1713600"/>
                </a:lnTo>
                <a:lnTo>
                  <a:pt x="0" y="1713600"/>
                </a:lnTo>
                <a:lnTo>
                  <a:pt x="0" y="1537331"/>
                </a:lnTo>
                <a:lnTo>
                  <a:pt x="1454193" y="1801"/>
                </a:lnTo>
                <a:lnTo>
                  <a:pt x="1276164" y="1801"/>
                </a:lnTo>
                <a:lnTo>
                  <a:pt x="0" y="1349344"/>
                </a:lnTo>
                <a:lnTo>
                  <a:pt x="0" y="1150223"/>
                </a:lnTo>
                <a:lnTo>
                  <a:pt x="1087590" y="1801"/>
                </a:lnTo>
                <a:lnTo>
                  <a:pt x="909561" y="1801"/>
                </a:lnTo>
                <a:lnTo>
                  <a:pt x="0" y="962236"/>
                </a:lnTo>
                <a:lnTo>
                  <a:pt x="0" y="763115"/>
                </a:lnTo>
                <a:lnTo>
                  <a:pt x="720987" y="1801"/>
                </a:lnTo>
                <a:lnTo>
                  <a:pt x="542958" y="1801"/>
                </a:lnTo>
                <a:lnTo>
                  <a:pt x="0" y="575128"/>
                </a:lnTo>
                <a:lnTo>
                  <a:pt x="0" y="376007"/>
                </a:lnTo>
                <a:lnTo>
                  <a:pt x="354384" y="1801"/>
                </a:lnTo>
                <a:lnTo>
                  <a:pt x="176355" y="1801"/>
                </a:lnTo>
                <a:lnTo>
                  <a:pt x="0" y="18802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15"/>
          <p:cNvSpPr txBox="1"/>
          <p:nvPr>
            <p:ph idx="4" type="body"/>
          </p:nvPr>
        </p:nvSpPr>
        <p:spPr>
          <a:xfrm>
            <a:off x="358775" y="1755830"/>
            <a:ext cx="6732905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grpSp>
        <p:nvGrpSpPr>
          <p:cNvPr id="467" name="Google Shape;467;p15"/>
          <p:cNvGrpSpPr/>
          <p:nvPr/>
        </p:nvGrpSpPr>
        <p:grpSpPr>
          <a:xfrm>
            <a:off x="9101894" y="-42611"/>
            <a:ext cx="2861508" cy="5186113"/>
            <a:chOff x="9101894" y="-42611"/>
            <a:chExt cx="2861508" cy="5186113"/>
          </a:xfrm>
        </p:grpSpPr>
        <p:sp>
          <p:nvSpPr>
            <p:cNvPr id="468" name="Google Shape;468;p15"/>
            <p:cNvSpPr/>
            <p:nvPr/>
          </p:nvSpPr>
          <p:spPr>
            <a:xfrm>
              <a:off x="9181869" y="3"/>
              <a:ext cx="2781533" cy="51434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648000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Рекомендации </a:t>
              </a:r>
              <a:b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по оформлению слайдов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ТЕКСТ</a:t>
              </a:r>
              <a:endParaRPr/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Корп.шрифт для презентаций –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Arial</a:t>
              </a: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(</a:t>
              </a:r>
              <a:r>
                <a:rPr b="0" i="1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допустимо:</a:t>
              </a: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Arial Narrow)</a:t>
              </a:r>
              <a:endParaRPr/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Заголовок слайда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16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Текст на слайде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10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Примечания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8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на слайде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более 3 размеров шрифтов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ДИАГРАММЫ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единый стиль оформления диаграмм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шрифты одинакового размера в диаграммах, располагающихся на одном слайде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На одном слайде – не более 4 диаграмм</a:t>
              </a:r>
              <a:endParaRPr/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ИКОНКИ</a:t>
              </a:r>
              <a:endParaRPr/>
            </a:p>
            <a:p>
              <a:pPr indent="-84137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Выбирайте оформление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иконок в едином стиле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ИЗОБРАЖЕНИЯ</a:t>
              </a:r>
              <a:endParaRPr/>
            </a:p>
            <a:p>
              <a:pPr indent="-84137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Нельзя искажать пропорции</a:t>
              </a:r>
              <a:endParaRPr/>
            </a:p>
            <a:p>
              <a:pPr indent="-84137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Рекомендуемое разрешение –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более 150 пикселей на дюйм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ОБЩИЕ РЕКОМЕНДАЦИИ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Скажите «нет» презентациям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с большим количеством текста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простые схемы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 графику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Делайте слайды лаконичными</a:t>
              </a:r>
              <a:endParaRPr/>
            </a:p>
            <a:p>
              <a:pPr indent="-131761" lvl="1" marL="572142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9" name="Google Shape;469;p15"/>
            <p:cNvCxnSpPr/>
            <p:nvPr/>
          </p:nvCxnSpPr>
          <p:spPr>
            <a:xfrm>
              <a:off x="9753602" y="444502"/>
              <a:ext cx="2051050" cy="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70" name="Google Shape;470;p15"/>
            <p:cNvGrpSpPr/>
            <p:nvPr/>
          </p:nvGrpSpPr>
          <p:grpSpPr>
            <a:xfrm>
              <a:off x="9101894" y="-42611"/>
              <a:ext cx="671979" cy="5155816"/>
              <a:chOff x="9101894" y="-42611"/>
              <a:chExt cx="671979" cy="5155816"/>
            </a:xfrm>
          </p:grpSpPr>
          <p:sp>
            <p:nvSpPr>
              <p:cNvPr id="471" name="Google Shape;471;p15"/>
              <p:cNvSpPr/>
              <p:nvPr/>
            </p:nvSpPr>
            <p:spPr>
              <a:xfrm>
                <a:off x="9249089" y="154103"/>
                <a:ext cx="377590" cy="436959"/>
              </a:xfrm>
              <a:prstGeom prst="rect">
                <a:avLst/>
              </a:prstGeom>
              <a:solidFill>
                <a:srgbClr val="008C95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140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149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15"/>
              <p:cNvSpPr/>
              <p:nvPr/>
            </p:nvSpPr>
            <p:spPr>
              <a:xfrm>
                <a:off x="9249089" y="873918"/>
                <a:ext cx="377590" cy="438150"/>
              </a:xfrm>
              <a:prstGeom prst="rect">
                <a:avLst/>
              </a:prstGeom>
              <a:solidFill>
                <a:srgbClr val="D0D0D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</p:txBody>
          </p:sp>
          <p:sp>
            <p:nvSpPr>
              <p:cNvPr id="473" name="Google Shape;473;p15"/>
              <p:cNvSpPr/>
              <p:nvPr/>
            </p:nvSpPr>
            <p:spPr>
              <a:xfrm>
                <a:off x="9249089" y="3830254"/>
                <a:ext cx="377590" cy="436960"/>
              </a:xfrm>
              <a:prstGeom prst="rect">
                <a:avLst/>
              </a:prstGeom>
              <a:solidFill>
                <a:srgbClr val="E5F2F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229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242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242</a:t>
                </a:r>
                <a:endParaRPr/>
              </a:p>
            </p:txBody>
          </p:sp>
          <p:sp>
            <p:nvSpPr>
              <p:cNvPr id="474" name="Google Shape;474;p15"/>
              <p:cNvSpPr/>
              <p:nvPr/>
            </p:nvSpPr>
            <p:spPr>
              <a:xfrm>
                <a:off x="9249089" y="2519364"/>
                <a:ext cx="377590" cy="436959"/>
              </a:xfrm>
              <a:prstGeom prst="rect">
                <a:avLst/>
              </a:prstGeom>
              <a:solidFill>
                <a:srgbClr val="B2D2D8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178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210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216</a:t>
                </a:r>
                <a:endParaRPr/>
              </a:p>
            </p:txBody>
          </p:sp>
          <p:sp>
            <p:nvSpPr>
              <p:cNvPr id="475" name="Google Shape;475;p15"/>
              <p:cNvSpPr/>
              <p:nvPr/>
            </p:nvSpPr>
            <p:spPr>
              <a:xfrm>
                <a:off x="9249089" y="2956327"/>
                <a:ext cx="377590" cy="43696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192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476" name="Google Shape;476;p15"/>
              <p:cNvSpPr/>
              <p:nvPr/>
            </p:nvSpPr>
            <p:spPr>
              <a:xfrm>
                <a:off x="9249089" y="3393282"/>
                <a:ext cx="377590" cy="43695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192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477" name="Google Shape;477;p15"/>
              <p:cNvSpPr/>
              <p:nvPr/>
            </p:nvSpPr>
            <p:spPr>
              <a:xfrm>
                <a:off x="9249089" y="4267214"/>
                <a:ext cx="377590" cy="1692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0,0,0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15"/>
              <p:cNvSpPr/>
              <p:nvPr/>
            </p:nvSpPr>
            <p:spPr>
              <a:xfrm>
                <a:off x="9249091" y="588086"/>
                <a:ext cx="377590" cy="43815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b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49</a:t>
                </a:r>
                <a:b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60</a:t>
                </a:r>
                <a:endParaRPr/>
              </a:p>
            </p:txBody>
          </p:sp>
          <p:sp>
            <p:nvSpPr>
              <p:cNvPr id="479" name="Google Shape;479;p15"/>
              <p:cNvSpPr/>
              <p:nvPr/>
            </p:nvSpPr>
            <p:spPr>
              <a:xfrm>
                <a:off x="9249091" y="1022665"/>
                <a:ext cx="377590" cy="43696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119</a:t>
                </a:r>
                <a:b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226</a:t>
                </a:r>
                <a:b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195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15"/>
              <p:cNvSpPr/>
              <p:nvPr/>
            </p:nvSpPr>
            <p:spPr>
              <a:xfrm>
                <a:off x="9249091" y="3830257"/>
                <a:ext cx="377590" cy="436960"/>
              </a:xfrm>
              <a:prstGeom prst="rect">
                <a:avLst/>
              </a:prstGeom>
              <a:solidFill>
                <a:srgbClr val="2D3287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45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50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135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15"/>
              <p:cNvSpPr/>
              <p:nvPr/>
            </p:nvSpPr>
            <p:spPr>
              <a:xfrm>
                <a:off x="9249091" y="1466152"/>
                <a:ext cx="377590" cy="4381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15"/>
              <p:cNvSpPr/>
              <p:nvPr/>
            </p:nvSpPr>
            <p:spPr>
              <a:xfrm>
                <a:off x="9249091" y="2519364"/>
                <a:ext cx="377590" cy="436959"/>
              </a:xfrm>
              <a:prstGeom prst="rect">
                <a:avLst/>
              </a:prstGeom>
              <a:solidFill>
                <a:srgbClr val="FABE19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190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25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15"/>
              <p:cNvSpPr/>
              <p:nvPr/>
            </p:nvSpPr>
            <p:spPr>
              <a:xfrm>
                <a:off x="9249091" y="2956327"/>
                <a:ext cx="377590" cy="436960"/>
              </a:xfrm>
              <a:prstGeom prst="rect">
                <a:avLst/>
              </a:prstGeom>
              <a:solidFill>
                <a:srgbClr val="008CFA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140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15"/>
              <p:cNvSpPr/>
              <p:nvPr/>
            </p:nvSpPr>
            <p:spPr>
              <a:xfrm>
                <a:off x="9249091" y="3393282"/>
                <a:ext cx="377590" cy="436959"/>
              </a:xfrm>
              <a:prstGeom prst="rect">
                <a:avLst/>
              </a:prstGeom>
              <a:solidFill>
                <a:srgbClr val="FA786E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120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110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15"/>
              <p:cNvSpPr/>
              <p:nvPr/>
            </p:nvSpPr>
            <p:spPr>
              <a:xfrm>
                <a:off x="9249091" y="1916373"/>
                <a:ext cx="377590" cy="43815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224</a:t>
                </a:r>
                <a:b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78</a:t>
                </a:r>
                <a:b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57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15"/>
              <p:cNvSpPr txBox="1"/>
              <p:nvPr/>
            </p:nvSpPr>
            <p:spPr>
              <a:xfrm>
                <a:off x="9101894" y="-42611"/>
                <a:ext cx="67197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Основные</a:t>
                </a:r>
                <a:endParaRPr/>
              </a:p>
            </p:txBody>
          </p:sp>
          <p:sp>
            <p:nvSpPr>
              <p:cNvPr id="487" name="Google Shape;487;p15"/>
              <p:cNvSpPr txBox="1"/>
              <p:nvPr/>
            </p:nvSpPr>
            <p:spPr>
              <a:xfrm>
                <a:off x="9101894" y="2320575"/>
                <a:ext cx="67197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Доп.цвета</a:t>
                </a:r>
                <a:endParaRPr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15"/>
              <p:cNvSpPr/>
              <p:nvPr/>
            </p:nvSpPr>
            <p:spPr>
              <a:xfrm>
                <a:off x="9249088" y="4436414"/>
                <a:ext cx="377591" cy="169200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70%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15"/>
              <p:cNvSpPr/>
              <p:nvPr/>
            </p:nvSpPr>
            <p:spPr>
              <a:xfrm>
                <a:off x="9249087" y="4605611"/>
                <a:ext cx="377593" cy="169200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50%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15"/>
              <p:cNvSpPr/>
              <p:nvPr/>
            </p:nvSpPr>
            <p:spPr>
              <a:xfrm>
                <a:off x="9249088" y="4774808"/>
                <a:ext cx="377591" cy="169200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30%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15"/>
              <p:cNvSpPr/>
              <p:nvPr/>
            </p:nvSpPr>
            <p:spPr>
              <a:xfrm>
                <a:off x="9249087" y="4944005"/>
                <a:ext cx="377593" cy="169200"/>
              </a:xfrm>
              <a:prstGeom prst="rect">
                <a:avLst/>
              </a:prstGeom>
              <a:solidFill>
                <a:srgbClr val="E5E5E5"/>
              </a:solidFill>
              <a:ln cap="flat" cmpd="sng" w="9525">
                <a:solidFill>
                  <a:srgbClr val="B2B2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10%</a:t>
                </a:r>
                <a:endParaRPr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ложка 14" showMasterSp="0">
  <p:cSld name="Обложка 14">
    <p:bg>
      <p:bgPr>
        <a:solidFill>
          <a:schemeClr val="lt1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6"/>
          <p:cNvSpPr txBox="1"/>
          <p:nvPr>
            <p:ph type="ctrTitle"/>
          </p:nvPr>
        </p:nvSpPr>
        <p:spPr>
          <a:xfrm>
            <a:off x="323088" y="290286"/>
            <a:ext cx="6768592" cy="1364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p16"/>
          <p:cNvSpPr txBox="1"/>
          <p:nvPr>
            <p:ph idx="1" type="body"/>
          </p:nvPr>
        </p:nvSpPr>
        <p:spPr>
          <a:xfrm>
            <a:off x="358775" y="2342780"/>
            <a:ext cx="6732905" cy="10505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sz="12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95" name="Google Shape;495;p16"/>
          <p:cNvSpPr txBox="1"/>
          <p:nvPr>
            <p:ph idx="2" type="body"/>
          </p:nvPr>
        </p:nvSpPr>
        <p:spPr>
          <a:xfrm>
            <a:off x="7616825" y="3047472"/>
            <a:ext cx="1334669" cy="345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pic>
        <p:nvPicPr>
          <p:cNvPr id="496" name="Google Shape;49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37145" y="356136"/>
            <a:ext cx="1104679" cy="2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16"/>
          <p:cNvSpPr/>
          <p:nvPr>
            <p:ph idx="3" type="pic"/>
          </p:nvPr>
        </p:nvSpPr>
        <p:spPr>
          <a:xfrm>
            <a:off x="2" y="3429900"/>
            <a:ext cx="5715898" cy="1713600"/>
          </a:xfrm>
          <a:prstGeom prst="rect">
            <a:avLst/>
          </a:prstGeom>
          <a:noFill/>
          <a:ln>
            <a:noFill/>
          </a:ln>
        </p:spPr>
      </p:sp>
      <p:sp>
        <p:nvSpPr>
          <p:cNvPr id="498" name="Google Shape;498;p16"/>
          <p:cNvSpPr/>
          <p:nvPr>
            <p:ph idx="4" type="pic"/>
          </p:nvPr>
        </p:nvSpPr>
        <p:spPr>
          <a:xfrm>
            <a:off x="7430400" y="3429900"/>
            <a:ext cx="1713600" cy="1713600"/>
          </a:xfrm>
          <a:prstGeom prst="rect">
            <a:avLst/>
          </a:prstGeom>
          <a:noFill/>
          <a:ln>
            <a:noFill/>
          </a:ln>
        </p:spPr>
      </p:sp>
      <p:sp>
        <p:nvSpPr>
          <p:cNvPr id="499" name="Google Shape;499;p16"/>
          <p:cNvSpPr/>
          <p:nvPr>
            <p:ph idx="5" type="pic"/>
          </p:nvPr>
        </p:nvSpPr>
        <p:spPr>
          <a:xfrm>
            <a:off x="5716800" y="3429900"/>
            <a:ext cx="1713599" cy="1713600"/>
          </a:xfrm>
          <a:prstGeom prst="rect">
            <a:avLst/>
          </a:prstGeom>
          <a:noFill/>
          <a:ln>
            <a:noFill/>
          </a:ln>
        </p:spPr>
      </p:sp>
      <p:sp>
        <p:nvSpPr>
          <p:cNvPr id="500" name="Google Shape;500;p16"/>
          <p:cNvSpPr txBox="1"/>
          <p:nvPr>
            <p:ph idx="6" type="body"/>
          </p:nvPr>
        </p:nvSpPr>
        <p:spPr>
          <a:xfrm>
            <a:off x="358775" y="1755830"/>
            <a:ext cx="6732905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grpSp>
        <p:nvGrpSpPr>
          <p:cNvPr id="501" name="Google Shape;501;p16"/>
          <p:cNvGrpSpPr/>
          <p:nvPr/>
        </p:nvGrpSpPr>
        <p:grpSpPr>
          <a:xfrm>
            <a:off x="9101894" y="-42611"/>
            <a:ext cx="2861508" cy="5186113"/>
            <a:chOff x="9101894" y="-42611"/>
            <a:chExt cx="2861508" cy="5186113"/>
          </a:xfrm>
        </p:grpSpPr>
        <p:sp>
          <p:nvSpPr>
            <p:cNvPr id="502" name="Google Shape;502;p16"/>
            <p:cNvSpPr/>
            <p:nvPr/>
          </p:nvSpPr>
          <p:spPr>
            <a:xfrm>
              <a:off x="9181869" y="3"/>
              <a:ext cx="2781533" cy="51434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648000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Рекомендации </a:t>
              </a:r>
              <a:b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по оформлению слайдов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ТЕКСТ</a:t>
              </a:r>
              <a:endParaRPr/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Корп.шрифт для презентаций –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Arial</a:t>
              </a: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(</a:t>
              </a:r>
              <a:r>
                <a:rPr b="0" i="1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допустимо:</a:t>
              </a: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Arial Narrow)</a:t>
              </a:r>
              <a:endParaRPr/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Заголовок слайда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16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Текст на слайде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10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Примечания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8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на слайде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более 3 размеров шрифтов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ДИАГРАММЫ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единый стиль оформления диаграмм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шрифты одинакового размера в диаграммах, располагающихся на одном слайде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На одном слайде – не более 4 диаграмм</a:t>
              </a:r>
              <a:endParaRPr/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ИКОНКИ</a:t>
              </a:r>
              <a:endParaRPr/>
            </a:p>
            <a:p>
              <a:pPr indent="-84137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Выбирайте оформление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иконок в едином стиле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ИЗОБРАЖЕНИЯ</a:t>
              </a:r>
              <a:endParaRPr/>
            </a:p>
            <a:p>
              <a:pPr indent="-84137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Нельзя искажать пропорции</a:t>
              </a:r>
              <a:endParaRPr/>
            </a:p>
            <a:p>
              <a:pPr indent="-84137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Рекомендуемое разрешение –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более 150 пикселей на дюйм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ОБЩИЕ РЕКОМЕНДАЦИИ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Скажите «нет» презентациям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с большим количеством текста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простые схемы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 графику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Делайте слайды лаконичными</a:t>
              </a:r>
              <a:endParaRPr/>
            </a:p>
            <a:p>
              <a:pPr indent="-131761" lvl="1" marL="572142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3" name="Google Shape;503;p16"/>
            <p:cNvCxnSpPr/>
            <p:nvPr/>
          </p:nvCxnSpPr>
          <p:spPr>
            <a:xfrm>
              <a:off x="9753602" y="444502"/>
              <a:ext cx="2051050" cy="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504" name="Google Shape;504;p16"/>
            <p:cNvGrpSpPr/>
            <p:nvPr/>
          </p:nvGrpSpPr>
          <p:grpSpPr>
            <a:xfrm>
              <a:off x="9101894" y="-42611"/>
              <a:ext cx="671979" cy="5155816"/>
              <a:chOff x="9101894" y="-42611"/>
              <a:chExt cx="671979" cy="5155816"/>
            </a:xfrm>
          </p:grpSpPr>
          <p:sp>
            <p:nvSpPr>
              <p:cNvPr id="505" name="Google Shape;505;p16"/>
              <p:cNvSpPr/>
              <p:nvPr/>
            </p:nvSpPr>
            <p:spPr>
              <a:xfrm>
                <a:off x="9249089" y="154103"/>
                <a:ext cx="377590" cy="436959"/>
              </a:xfrm>
              <a:prstGeom prst="rect">
                <a:avLst/>
              </a:prstGeom>
              <a:solidFill>
                <a:srgbClr val="008C95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140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149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16"/>
              <p:cNvSpPr/>
              <p:nvPr/>
            </p:nvSpPr>
            <p:spPr>
              <a:xfrm>
                <a:off x="9249089" y="873918"/>
                <a:ext cx="377590" cy="438150"/>
              </a:xfrm>
              <a:prstGeom prst="rect">
                <a:avLst/>
              </a:prstGeom>
              <a:solidFill>
                <a:srgbClr val="D0D0D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</p:txBody>
          </p:sp>
          <p:sp>
            <p:nvSpPr>
              <p:cNvPr id="507" name="Google Shape;507;p16"/>
              <p:cNvSpPr/>
              <p:nvPr/>
            </p:nvSpPr>
            <p:spPr>
              <a:xfrm>
                <a:off x="9249089" y="3830254"/>
                <a:ext cx="377590" cy="436960"/>
              </a:xfrm>
              <a:prstGeom prst="rect">
                <a:avLst/>
              </a:prstGeom>
              <a:solidFill>
                <a:srgbClr val="E5F2F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229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242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242</a:t>
                </a:r>
                <a:endParaRPr/>
              </a:p>
            </p:txBody>
          </p:sp>
          <p:sp>
            <p:nvSpPr>
              <p:cNvPr id="508" name="Google Shape;508;p16"/>
              <p:cNvSpPr/>
              <p:nvPr/>
            </p:nvSpPr>
            <p:spPr>
              <a:xfrm>
                <a:off x="9249089" y="2519364"/>
                <a:ext cx="377590" cy="436959"/>
              </a:xfrm>
              <a:prstGeom prst="rect">
                <a:avLst/>
              </a:prstGeom>
              <a:solidFill>
                <a:srgbClr val="B2D2D8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178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210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216</a:t>
                </a:r>
                <a:endParaRPr/>
              </a:p>
            </p:txBody>
          </p:sp>
          <p:sp>
            <p:nvSpPr>
              <p:cNvPr id="509" name="Google Shape;509;p16"/>
              <p:cNvSpPr/>
              <p:nvPr/>
            </p:nvSpPr>
            <p:spPr>
              <a:xfrm>
                <a:off x="9249089" y="2956327"/>
                <a:ext cx="377590" cy="43696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192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510" name="Google Shape;510;p16"/>
              <p:cNvSpPr/>
              <p:nvPr/>
            </p:nvSpPr>
            <p:spPr>
              <a:xfrm>
                <a:off x="9249089" y="3393282"/>
                <a:ext cx="377590" cy="43695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192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511" name="Google Shape;511;p16"/>
              <p:cNvSpPr/>
              <p:nvPr/>
            </p:nvSpPr>
            <p:spPr>
              <a:xfrm>
                <a:off x="9249089" y="4267214"/>
                <a:ext cx="377590" cy="1692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0,0,0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16"/>
              <p:cNvSpPr/>
              <p:nvPr/>
            </p:nvSpPr>
            <p:spPr>
              <a:xfrm>
                <a:off x="9249091" y="588086"/>
                <a:ext cx="377590" cy="43815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b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49</a:t>
                </a:r>
                <a:b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60</a:t>
                </a:r>
                <a:endParaRPr/>
              </a:p>
            </p:txBody>
          </p:sp>
          <p:sp>
            <p:nvSpPr>
              <p:cNvPr id="513" name="Google Shape;513;p16"/>
              <p:cNvSpPr/>
              <p:nvPr/>
            </p:nvSpPr>
            <p:spPr>
              <a:xfrm>
                <a:off x="9249091" y="1022665"/>
                <a:ext cx="377590" cy="43696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119</a:t>
                </a:r>
                <a:b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226</a:t>
                </a:r>
                <a:b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195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16"/>
              <p:cNvSpPr/>
              <p:nvPr/>
            </p:nvSpPr>
            <p:spPr>
              <a:xfrm>
                <a:off x="9249091" y="3830257"/>
                <a:ext cx="377590" cy="436960"/>
              </a:xfrm>
              <a:prstGeom prst="rect">
                <a:avLst/>
              </a:prstGeom>
              <a:solidFill>
                <a:srgbClr val="2D3287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45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50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135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16"/>
              <p:cNvSpPr/>
              <p:nvPr/>
            </p:nvSpPr>
            <p:spPr>
              <a:xfrm>
                <a:off x="9249091" y="1466152"/>
                <a:ext cx="377590" cy="4381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16"/>
              <p:cNvSpPr/>
              <p:nvPr/>
            </p:nvSpPr>
            <p:spPr>
              <a:xfrm>
                <a:off x="9249091" y="2519364"/>
                <a:ext cx="377590" cy="436959"/>
              </a:xfrm>
              <a:prstGeom prst="rect">
                <a:avLst/>
              </a:prstGeom>
              <a:solidFill>
                <a:srgbClr val="FABE19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190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25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16"/>
              <p:cNvSpPr/>
              <p:nvPr/>
            </p:nvSpPr>
            <p:spPr>
              <a:xfrm>
                <a:off x="9249091" y="2956327"/>
                <a:ext cx="377590" cy="436960"/>
              </a:xfrm>
              <a:prstGeom prst="rect">
                <a:avLst/>
              </a:prstGeom>
              <a:solidFill>
                <a:srgbClr val="008CFA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140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16"/>
              <p:cNvSpPr/>
              <p:nvPr/>
            </p:nvSpPr>
            <p:spPr>
              <a:xfrm>
                <a:off x="9249091" y="3393282"/>
                <a:ext cx="377590" cy="436959"/>
              </a:xfrm>
              <a:prstGeom prst="rect">
                <a:avLst/>
              </a:prstGeom>
              <a:solidFill>
                <a:srgbClr val="FA786E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120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110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16"/>
              <p:cNvSpPr/>
              <p:nvPr/>
            </p:nvSpPr>
            <p:spPr>
              <a:xfrm>
                <a:off x="9249091" y="1916373"/>
                <a:ext cx="377590" cy="43815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224</a:t>
                </a:r>
                <a:b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78</a:t>
                </a:r>
                <a:b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57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16"/>
              <p:cNvSpPr txBox="1"/>
              <p:nvPr/>
            </p:nvSpPr>
            <p:spPr>
              <a:xfrm>
                <a:off x="9101894" y="-42611"/>
                <a:ext cx="67197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Основные</a:t>
                </a:r>
                <a:endParaRPr/>
              </a:p>
            </p:txBody>
          </p:sp>
          <p:sp>
            <p:nvSpPr>
              <p:cNvPr id="521" name="Google Shape;521;p16"/>
              <p:cNvSpPr txBox="1"/>
              <p:nvPr/>
            </p:nvSpPr>
            <p:spPr>
              <a:xfrm>
                <a:off x="9101894" y="2320575"/>
                <a:ext cx="67197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Доп.цвета</a:t>
                </a:r>
                <a:endParaRPr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16"/>
              <p:cNvSpPr/>
              <p:nvPr/>
            </p:nvSpPr>
            <p:spPr>
              <a:xfrm>
                <a:off x="9249088" y="4436414"/>
                <a:ext cx="377591" cy="169200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70%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16"/>
              <p:cNvSpPr/>
              <p:nvPr/>
            </p:nvSpPr>
            <p:spPr>
              <a:xfrm>
                <a:off x="9249087" y="4605611"/>
                <a:ext cx="377593" cy="169200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50%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16"/>
              <p:cNvSpPr/>
              <p:nvPr/>
            </p:nvSpPr>
            <p:spPr>
              <a:xfrm>
                <a:off x="9249088" y="4774808"/>
                <a:ext cx="377591" cy="169200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30%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16"/>
              <p:cNvSpPr/>
              <p:nvPr/>
            </p:nvSpPr>
            <p:spPr>
              <a:xfrm>
                <a:off x="9249087" y="4944005"/>
                <a:ext cx="377593" cy="169200"/>
              </a:xfrm>
              <a:prstGeom prst="rect">
                <a:avLst/>
              </a:prstGeom>
              <a:solidFill>
                <a:srgbClr val="E5E5E5"/>
              </a:solidFill>
              <a:ln cap="flat" cmpd="sng" w="9525">
                <a:solidFill>
                  <a:srgbClr val="B2B2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10%</a:t>
                </a:r>
                <a:endParaRPr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ложка 15" showMasterSp="0">
  <p:cSld name="Обложка 15">
    <p:bg>
      <p:bgPr>
        <a:solidFill>
          <a:schemeClr val="lt1"/>
        </a:solidFill>
      </p:bgPr>
    </p:bg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17"/>
          <p:cNvSpPr txBox="1"/>
          <p:nvPr>
            <p:ph type="ctrTitle"/>
          </p:nvPr>
        </p:nvSpPr>
        <p:spPr>
          <a:xfrm>
            <a:off x="323088" y="290286"/>
            <a:ext cx="6768592" cy="13498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8" name="Google Shape;528;p17"/>
          <p:cNvSpPr txBox="1"/>
          <p:nvPr>
            <p:ph idx="1" type="body"/>
          </p:nvPr>
        </p:nvSpPr>
        <p:spPr>
          <a:xfrm>
            <a:off x="358775" y="2342780"/>
            <a:ext cx="6732905" cy="10505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sz="12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29" name="Google Shape;529;p17"/>
          <p:cNvSpPr txBox="1"/>
          <p:nvPr>
            <p:ph idx="2" type="body"/>
          </p:nvPr>
        </p:nvSpPr>
        <p:spPr>
          <a:xfrm>
            <a:off x="7616825" y="3047472"/>
            <a:ext cx="1334669" cy="345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pic>
        <p:nvPicPr>
          <p:cNvPr id="530" name="Google Shape;53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37145" y="356136"/>
            <a:ext cx="1104679" cy="2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17"/>
          <p:cNvSpPr/>
          <p:nvPr>
            <p:ph idx="3" type="pic"/>
          </p:nvPr>
        </p:nvSpPr>
        <p:spPr>
          <a:xfrm>
            <a:off x="2" y="3429900"/>
            <a:ext cx="5715898" cy="17136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532" name="Google Shape;532;p17"/>
          <p:cNvGrpSpPr/>
          <p:nvPr/>
        </p:nvGrpSpPr>
        <p:grpSpPr>
          <a:xfrm>
            <a:off x="5710499" y="3425398"/>
            <a:ext cx="1717200" cy="1718102"/>
            <a:chOff x="5493178" y="3425398"/>
            <a:chExt cx="1717200" cy="1718102"/>
          </a:xfrm>
        </p:grpSpPr>
        <p:sp>
          <p:nvSpPr>
            <p:cNvPr id="533" name="Google Shape;533;p17"/>
            <p:cNvSpPr/>
            <p:nvPr/>
          </p:nvSpPr>
          <p:spPr>
            <a:xfrm>
              <a:off x="5493178" y="3425398"/>
              <a:ext cx="1717200" cy="1718102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7"/>
            <p:cNvSpPr/>
            <p:nvPr/>
          </p:nvSpPr>
          <p:spPr>
            <a:xfrm>
              <a:off x="5494026" y="3426300"/>
              <a:ext cx="1716352" cy="1717200"/>
            </a:xfrm>
            <a:custGeom>
              <a:rect b="b" l="l" r="r" t="t"/>
              <a:pathLst>
                <a:path extrusionOk="0" h="2571750" w="2570480">
                  <a:moveTo>
                    <a:pt x="0" y="0"/>
                  </a:moveTo>
                  <a:lnTo>
                    <a:pt x="2570480" y="1285240"/>
                  </a:lnTo>
                  <a:lnTo>
                    <a:pt x="0" y="2571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17"/>
          <p:cNvGrpSpPr/>
          <p:nvPr/>
        </p:nvGrpSpPr>
        <p:grpSpPr>
          <a:xfrm>
            <a:off x="7427701" y="3426300"/>
            <a:ext cx="1716299" cy="1717200"/>
            <a:chOff x="6573600" y="0"/>
            <a:chExt cx="2570400" cy="2571750"/>
          </a:xfrm>
        </p:grpSpPr>
        <p:sp>
          <p:nvSpPr>
            <p:cNvPr id="536" name="Google Shape;536;p17"/>
            <p:cNvSpPr/>
            <p:nvPr/>
          </p:nvSpPr>
          <p:spPr>
            <a:xfrm>
              <a:off x="6573600" y="0"/>
              <a:ext cx="2570400" cy="25717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7"/>
            <p:cNvSpPr/>
            <p:nvPr/>
          </p:nvSpPr>
          <p:spPr>
            <a:xfrm>
              <a:off x="6573600" y="0"/>
              <a:ext cx="2570400" cy="2570400"/>
            </a:xfrm>
            <a:custGeom>
              <a:rect b="b" l="l" r="r" t="t"/>
              <a:pathLst>
                <a:path extrusionOk="0" h="5144399" w="5132824">
                  <a:moveTo>
                    <a:pt x="0" y="4399953"/>
                  </a:moveTo>
                  <a:lnTo>
                    <a:pt x="505180" y="4891013"/>
                  </a:lnTo>
                  <a:lnTo>
                    <a:pt x="0" y="5144399"/>
                  </a:lnTo>
                  <a:close/>
                  <a:moveTo>
                    <a:pt x="0" y="3421556"/>
                  </a:moveTo>
                  <a:lnTo>
                    <a:pt x="1169120" y="4557997"/>
                  </a:lnTo>
                  <a:lnTo>
                    <a:pt x="811051" y="4737595"/>
                  </a:lnTo>
                  <a:lnTo>
                    <a:pt x="0" y="3943515"/>
                  </a:lnTo>
                  <a:close/>
                  <a:moveTo>
                    <a:pt x="0" y="2443159"/>
                  </a:moveTo>
                  <a:lnTo>
                    <a:pt x="1833059" y="4224981"/>
                  </a:lnTo>
                  <a:lnTo>
                    <a:pt x="1476617" y="4403764"/>
                  </a:lnTo>
                  <a:lnTo>
                    <a:pt x="0" y="2958045"/>
                  </a:lnTo>
                  <a:close/>
                  <a:moveTo>
                    <a:pt x="4116478" y="2061035"/>
                  </a:moveTo>
                  <a:lnTo>
                    <a:pt x="5132824" y="2569899"/>
                  </a:lnTo>
                  <a:lnTo>
                    <a:pt x="4804444" y="2734606"/>
                  </a:lnTo>
                  <a:close/>
                  <a:moveTo>
                    <a:pt x="0" y="1464763"/>
                  </a:moveTo>
                  <a:lnTo>
                    <a:pt x="2496999" y="3891965"/>
                  </a:lnTo>
                  <a:lnTo>
                    <a:pt x="2142183" y="4069932"/>
                  </a:lnTo>
                  <a:lnTo>
                    <a:pt x="0" y="1972575"/>
                  </a:lnTo>
                  <a:close/>
                  <a:moveTo>
                    <a:pt x="2056530" y="1029662"/>
                  </a:moveTo>
                  <a:lnTo>
                    <a:pt x="3119486" y="1561862"/>
                  </a:lnTo>
                  <a:lnTo>
                    <a:pt x="4488817" y="2892917"/>
                  </a:lnTo>
                  <a:lnTo>
                    <a:pt x="4138879" y="3068437"/>
                  </a:lnTo>
                  <a:close/>
                  <a:moveTo>
                    <a:pt x="0" y="486366"/>
                  </a:moveTo>
                  <a:lnTo>
                    <a:pt x="3160939" y="3558949"/>
                  </a:lnTo>
                  <a:lnTo>
                    <a:pt x="2807748" y="3736100"/>
                  </a:lnTo>
                  <a:lnTo>
                    <a:pt x="0" y="987105"/>
                  </a:lnTo>
                  <a:close/>
                  <a:moveTo>
                    <a:pt x="0" y="0"/>
                  </a:moveTo>
                  <a:lnTo>
                    <a:pt x="1043834" y="522626"/>
                  </a:lnTo>
                  <a:lnTo>
                    <a:pt x="3824878" y="3225933"/>
                  </a:lnTo>
                  <a:lnTo>
                    <a:pt x="3473314" y="3402269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8" name="Google Shape;538;p17"/>
          <p:cNvSpPr txBox="1"/>
          <p:nvPr>
            <p:ph idx="4" type="body"/>
          </p:nvPr>
        </p:nvSpPr>
        <p:spPr>
          <a:xfrm>
            <a:off x="358775" y="1755830"/>
            <a:ext cx="6732905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grpSp>
        <p:nvGrpSpPr>
          <p:cNvPr id="539" name="Google Shape;539;p17"/>
          <p:cNvGrpSpPr/>
          <p:nvPr/>
        </p:nvGrpSpPr>
        <p:grpSpPr>
          <a:xfrm>
            <a:off x="9101894" y="-42611"/>
            <a:ext cx="2861508" cy="5186113"/>
            <a:chOff x="9101894" y="-42611"/>
            <a:chExt cx="2861508" cy="5186113"/>
          </a:xfrm>
        </p:grpSpPr>
        <p:sp>
          <p:nvSpPr>
            <p:cNvPr id="540" name="Google Shape;540;p17"/>
            <p:cNvSpPr/>
            <p:nvPr/>
          </p:nvSpPr>
          <p:spPr>
            <a:xfrm>
              <a:off x="9181869" y="3"/>
              <a:ext cx="2781533" cy="51434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648000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Рекомендации </a:t>
              </a:r>
              <a:b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по оформлению слайдов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ТЕКСТ</a:t>
              </a:r>
              <a:endParaRPr/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Корп.шрифт для презентаций –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Arial</a:t>
              </a: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(</a:t>
              </a:r>
              <a:r>
                <a:rPr b="0" i="1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допустимо:</a:t>
              </a: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Arial Narrow)</a:t>
              </a:r>
              <a:endParaRPr/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Заголовок слайда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16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Текст на слайде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10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Примечания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8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на слайде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более 3 размеров шрифтов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ДИАГРАММЫ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единый стиль оформления диаграмм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шрифты одинакового размера в диаграммах, располагающихся на одном слайде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На одном слайде – не более 4 диаграмм</a:t>
              </a:r>
              <a:endParaRPr/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ИКОНКИ</a:t>
              </a:r>
              <a:endParaRPr/>
            </a:p>
            <a:p>
              <a:pPr indent="-84137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Выбирайте оформление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иконок в едином стиле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ИЗОБРАЖЕНИЯ</a:t>
              </a:r>
              <a:endParaRPr/>
            </a:p>
            <a:p>
              <a:pPr indent="-84137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Нельзя искажать пропорции</a:t>
              </a:r>
              <a:endParaRPr/>
            </a:p>
            <a:p>
              <a:pPr indent="-84137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Рекомендуемое разрешение –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более 150 пикселей на дюйм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ОБЩИЕ РЕКОМЕНДАЦИИ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Скажите «нет» презентациям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с большим количеством текста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простые схемы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 графику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Делайте слайды лаконичными</a:t>
              </a:r>
              <a:endParaRPr/>
            </a:p>
            <a:p>
              <a:pPr indent="-131761" lvl="1" marL="572142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41" name="Google Shape;541;p17"/>
            <p:cNvCxnSpPr/>
            <p:nvPr/>
          </p:nvCxnSpPr>
          <p:spPr>
            <a:xfrm>
              <a:off x="9753602" y="444502"/>
              <a:ext cx="2051050" cy="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542" name="Google Shape;542;p17"/>
            <p:cNvGrpSpPr/>
            <p:nvPr/>
          </p:nvGrpSpPr>
          <p:grpSpPr>
            <a:xfrm>
              <a:off x="9101894" y="-42611"/>
              <a:ext cx="671979" cy="5155816"/>
              <a:chOff x="9101894" y="-42611"/>
              <a:chExt cx="671979" cy="5155816"/>
            </a:xfrm>
          </p:grpSpPr>
          <p:sp>
            <p:nvSpPr>
              <p:cNvPr id="543" name="Google Shape;543;p17"/>
              <p:cNvSpPr/>
              <p:nvPr/>
            </p:nvSpPr>
            <p:spPr>
              <a:xfrm>
                <a:off x="9249089" y="154103"/>
                <a:ext cx="377590" cy="436959"/>
              </a:xfrm>
              <a:prstGeom prst="rect">
                <a:avLst/>
              </a:prstGeom>
              <a:solidFill>
                <a:srgbClr val="008C95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140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149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17"/>
              <p:cNvSpPr/>
              <p:nvPr/>
            </p:nvSpPr>
            <p:spPr>
              <a:xfrm>
                <a:off x="9249089" y="873918"/>
                <a:ext cx="377590" cy="438150"/>
              </a:xfrm>
              <a:prstGeom prst="rect">
                <a:avLst/>
              </a:prstGeom>
              <a:solidFill>
                <a:srgbClr val="D0D0D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</p:txBody>
          </p:sp>
          <p:sp>
            <p:nvSpPr>
              <p:cNvPr id="545" name="Google Shape;545;p17"/>
              <p:cNvSpPr/>
              <p:nvPr/>
            </p:nvSpPr>
            <p:spPr>
              <a:xfrm>
                <a:off x="9249089" y="3830254"/>
                <a:ext cx="377590" cy="436960"/>
              </a:xfrm>
              <a:prstGeom prst="rect">
                <a:avLst/>
              </a:prstGeom>
              <a:solidFill>
                <a:srgbClr val="E5F2F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229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242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242</a:t>
                </a:r>
                <a:endParaRPr/>
              </a:p>
            </p:txBody>
          </p:sp>
          <p:sp>
            <p:nvSpPr>
              <p:cNvPr id="546" name="Google Shape;546;p17"/>
              <p:cNvSpPr/>
              <p:nvPr/>
            </p:nvSpPr>
            <p:spPr>
              <a:xfrm>
                <a:off x="9249089" y="2519364"/>
                <a:ext cx="377590" cy="436959"/>
              </a:xfrm>
              <a:prstGeom prst="rect">
                <a:avLst/>
              </a:prstGeom>
              <a:solidFill>
                <a:srgbClr val="B2D2D8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178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210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216</a:t>
                </a:r>
                <a:endParaRPr/>
              </a:p>
            </p:txBody>
          </p:sp>
          <p:sp>
            <p:nvSpPr>
              <p:cNvPr id="547" name="Google Shape;547;p17"/>
              <p:cNvSpPr/>
              <p:nvPr/>
            </p:nvSpPr>
            <p:spPr>
              <a:xfrm>
                <a:off x="9249089" y="2956327"/>
                <a:ext cx="377590" cy="43696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192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548" name="Google Shape;548;p17"/>
              <p:cNvSpPr/>
              <p:nvPr/>
            </p:nvSpPr>
            <p:spPr>
              <a:xfrm>
                <a:off x="9249089" y="3393282"/>
                <a:ext cx="377590" cy="43695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192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549" name="Google Shape;549;p17"/>
              <p:cNvSpPr/>
              <p:nvPr/>
            </p:nvSpPr>
            <p:spPr>
              <a:xfrm>
                <a:off x="9249089" y="4267214"/>
                <a:ext cx="377590" cy="1692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0,0,0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17"/>
              <p:cNvSpPr/>
              <p:nvPr/>
            </p:nvSpPr>
            <p:spPr>
              <a:xfrm>
                <a:off x="9249091" y="588086"/>
                <a:ext cx="377590" cy="43815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b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49</a:t>
                </a:r>
                <a:b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60</a:t>
                </a:r>
                <a:endParaRPr/>
              </a:p>
            </p:txBody>
          </p:sp>
          <p:sp>
            <p:nvSpPr>
              <p:cNvPr id="551" name="Google Shape;551;p17"/>
              <p:cNvSpPr/>
              <p:nvPr/>
            </p:nvSpPr>
            <p:spPr>
              <a:xfrm>
                <a:off x="9249091" y="1022665"/>
                <a:ext cx="377590" cy="43696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119</a:t>
                </a:r>
                <a:b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226</a:t>
                </a:r>
                <a:b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195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17"/>
              <p:cNvSpPr/>
              <p:nvPr/>
            </p:nvSpPr>
            <p:spPr>
              <a:xfrm>
                <a:off x="9249091" y="3830257"/>
                <a:ext cx="377590" cy="436960"/>
              </a:xfrm>
              <a:prstGeom prst="rect">
                <a:avLst/>
              </a:prstGeom>
              <a:solidFill>
                <a:srgbClr val="2D3287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45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50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135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17"/>
              <p:cNvSpPr/>
              <p:nvPr/>
            </p:nvSpPr>
            <p:spPr>
              <a:xfrm>
                <a:off x="9249091" y="1466152"/>
                <a:ext cx="377590" cy="4381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17"/>
              <p:cNvSpPr/>
              <p:nvPr/>
            </p:nvSpPr>
            <p:spPr>
              <a:xfrm>
                <a:off x="9249091" y="2519364"/>
                <a:ext cx="377590" cy="436959"/>
              </a:xfrm>
              <a:prstGeom prst="rect">
                <a:avLst/>
              </a:prstGeom>
              <a:solidFill>
                <a:srgbClr val="FABE19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190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25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17"/>
              <p:cNvSpPr/>
              <p:nvPr/>
            </p:nvSpPr>
            <p:spPr>
              <a:xfrm>
                <a:off x="9249091" y="2956327"/>
                <a:ext cx="377590" cy="436960"/>
              </a:xfrm>
              <a:prstGeom prst="rect">
                <a:avLst/>
              </a:prstGeom>
              <a:solidFill>
                <a:srgbClr val="008CFA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140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17"/>
              <p:cNvSpPr/>
              <p:nvPr/>
            </p:nvSpPr>
            <p:spPr>
              <a:xfrm>
                <a:off x="9249091" y="3393282"/>
                <a:ext cx="377590" cy="436959"/>
              </a:xfrm>
              <a:prstGeom prst="rect">
                <a:avLst/>
              </a:prstGeom>
              <a:solidFill>
                <a:srgbClr val="FA786E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120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110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17"/>
              <p:cNvSpPr/>
              <p:nvPr/>
            </p:nvSpPr>
            <p:spPr>
              <a:xfrm>
                <a:off x="9249091" y="1916373"/>
                <a:ext cx="377590" cy="43815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224</a:t>
                </a:r>
                <a:b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78</a:t>
                </a:r>
                <a:b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57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17"/>
              <p:cNvSpPr txBox="1"/>
              <p:nvPr/>
            </p:nvSpPr>
            <p:spPr>
              <a:xfrm>
                <a:off x="9101894" y="-42611"/>
                <a:ext cx="67197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Основные</a:t>
                </a:r>
                <a:endParaRPr/>
              </a:p>
            </p:txBody>
          </p:sp>
          <p:sp>
            <p:nvSpPr>
              <p:cNvPr id="559" name="Google Shape;559;p17"/>
              <p:cNvSpPr txBox="1"/>
              <p:nvPr/>
            </p:nvSpPr>
            <p:spPr>
              <a:xfrm>
                <a:off x="9101894" y="2320575"/>
                <a:ext cx="67197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Доп.цвета</a:t>
                </a:r>
                <a:endParaRPr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17"/>
              <p:cNvSpPr/>
              <p:nvPr/>
            </p:nvSpPr>
            <p:spPr>
              <a:xfrm>
                <a:off x="9249088" y="4436414"/>
                <a:ext cx="377591" cy="169200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70%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17"/>
              <p:cNvSpPr/>
              <p:nvPr/>
            </p:nvSpPr>
            <p:spPr>
              <a:xfrm>
                <a:off x="9249087" y="4605611"/>
                <a:ext cx="377593" cy="169200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50%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17"/>
              <p:cNvSpPr/>
              <p:nvPr/>
            </p:nvSpPr>
            <p:spPr>
              <a:xfrm>
                <a:off x="9249088" y="4774808"/>
                <a:ext cx="377591" cy="169200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30%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17"/>
              <p:cNvSpPr/>
              <p:nvPr/>
            </p:nvSpPr>
            <p:spPr>
              <a:xfrm>
                <a:off x="9249087" y="4944005"/>
                <a:ext cx="377593" cy="169200"/>
              </a:xfrm>
              <a:prstGeom prst="rect">
                <a:avLst/>
              </a:prstGeom>
              <a:solidFill>
                <a:srgbClr val="E5E5E5"/>
              </a:solidFill>
              <a:ln cap="flat" cmpd="sng" w="9525">
                <a:solidFill>
                  <a:srgbClr val="B2B2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10%</a:t>
                </a:r>
                <a:endParaRPr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ложка 16" showMasterSp="0">
  <p:cSld name="Обложка 16">
    <p:bg>
      <p:bgPr>
        <a:solidFill>
          <a:schemeClr val="lt1"/>
        </a:solidFill>
      </p:bgPr>
    </p:bg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8"/>
          <p:cNvSpPr txBox="1"/>
          <p:nvPr>
            <p:ph type="ctrTitle"/>
          </p:nvPr>
        </p:nvSpPr>
        <p:spPr>
          <a:xfrm>
            <a:off x="340931" y="283237"/>
            <a:ext cx="6768592" cy="1456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6" name="Google Shape;566;p18"/>
          <p:cNvSpPr txBox="1"/>
          <p:nvPr>
            <p:ph idx="1" type="body"/>
          </p:nvPr>
        </p:nvSpPr>
        <p:spPr>
          <a:xfrm>
            <a:off x="358775" y="2342780"/>
            <a:ext cx="6732905" cy="10505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sz="12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67" name="Google Shape;567;p18"/>
          <p:cNvSpPr txBox="1"/>
          <p:nvPr>
            <p:ph idx="2" type="body"/>
          </p:nvPr>
        </p:nvSpPr>
        <p:spPr>
          <a:xfrm>
            <a:off x="7616825" y="3047472"/>
            <a:ext cx="1334669" cy="345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pic>
        <p:nvPicPr>
          <p:cNvPr id="568" name="Google Shape;56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37145" y="356136"/>
            <a:ext cx="1104679" cy="2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18"/>
          <p:cNvSpPr/>
          <p:nvPr>
            <p:ph idx="3" type="pic"/>
          </p:nvPr>
        </p:nvSpPr>
        <p:spPr>
          <a:xfrm>
            <a:off x="2" y="3423920"/>
            <a:ext cx="5715898" cy="17136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570" name="Google Shape;570;p18"/>
          <p:cNvGrpSpPr/>
          <p:nvPr/>
        </p:nvGrpSpPr>
        <p:grpSpPr>
          <a:xfrm>
            <a:off x="5710499" y="3425398"/>
            <a:ext cx="1717200" cy="1718102"/>
            <a:chOff x="5493178" y="3425398"/>
            <a:chExt cx="1717200" cy="1718102"/>
          </a:xfrm>
        </p:grpSpPr>
        <p:sp>
          <p:nvSpPr>
            <p:cNvPr id="571" name="Google Shape;571;p18"/>
            <p:cNvSpPr/>
            <p:nvPr/>
          </p:nvSpPr>
          <p:spPr>
            <a:xfrm>
              <a:off x="5493178" y="3425398"/>
              <a:ext cx="1717200" cy="1718102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8"/>
            <p:cNvSpPr/>
            <p:nvPr/>
          </p:nvSpPr>
          <p:spPr>
            <a:xfrm>
              <a:off x="5494026" y="3426300"/>
              <a:ext cx="1716352" cy="1717200"/>
            </a:xfrm>
            <a:custGeom>
              <a:rect b="b" l="l" r="r" t="t"/>
              <a:pathLst>
                <a:path extrusionOk="0" h="2571750" w="2570480">
                  <a:moveTo>
                    <a:pt x="0" y="0"/>
                  </a:moveTo>
                  <a:lnTo>
                    <a:pt x="2570480" y="1285240"/>
                  </a:lnTo>
                  <a:lnTo>
                    <a:pt x="0" y="2571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3" name="Google Shape;573;p18"/>
          <p:cNvGrpSpPr/>
          <p:nvPr/>
        </p:nvGrpSpPr>
        <p:grpSpPr>
          <a:xfrm>
            <a:off x="7427701" y="3426300"/>
            <a:ext cx="1716299" cy="1717200"/>
            <a:chOff x="6573600" y="0"/>
            <a:chExt cx="2570400" cy="2571750"/>
          </a:xfrm>
        </p:grpSpPr>
        <p:sp>
          <p:nvSpPr>
            <p:cNvPr id="574" name="Google Shape;574;p18"/>
            <p:cNvSpPr/>
            <p:nvPr/>
          </p:nvSpPr>
          <p:spPr>
            <a:xfrm>
              <a:off x="6573600" y="0"/>
              <a:ext cx="2570400" cy="257175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8"/>
            <p:cNvSpPr/>
            <p:nvPr/>
          </p:nvSpPr>
          <p:spPr>
            <a:xfrm>
              <a:off x="6573600" y="0"/>
              <a:ext cx="2570400" cy="2570400"/>
            </a:xfrm>
            <a:custGeom>
              <a:rect b="b" l="l" r="r" t="t"/>
              <a:pathLst>
                <a:path extrusionOk="0" h="5144399" w="5132824">
                  <a:moveTo>
                    <a:pt x="0" y="4399953"/>
                  </a:moveTo>
                  <a:lnTo>
                    <a:pt x="505180" y="4891013"/>
                  </a:lnTo>
                  <a:lnTo>
                    <a:pt x="0" y="5144399"/>
                  </a:lnTo>
                  <a:close/>
                  <a:moveTo>
                    <a:pt x="0" y="3421556"/>
                  </a:moveTo>
                  <a:lnTo>
                    <a:pt x="1169120" y="4557997"/>
                  </a:lnTo>
                  <a:lnTo>
                    <a:pt x="811051" y="4737595"/>
                  </a:lnTo>
                  <a:lnTo>
                    <a:pt x="0" y="3943515"/>
                  </a:lnTo>
                  <a:close/>
                  <a:moveTo>
                    <a:pt x="0" y="2443159"/>
                  </a:moveTo>
                  <a:lnTo>
                    <a:pt x="1833059" y="4224981"/>
                  </a:lnTo>
                  <a:lnTo>
                    <a:pt x="1476617" y="4403764"/>
                  </a:lnTo>
                  <a:lnTo>
                    <a:pt x="0" y="2958045"/>
                  </a:lnTo>
                  <a:close/>
                  <a:moveTo>
                    <a:pt x="4116478" y="2061035"/>
                  </a:moveTo>
                  <a:lnTo>
                    <a:pt x="5132824" y="2569899"/>
                  </a:lnTo>
                  <a:lnTo>
                    <a:pt x="4804444" y="2734606"/>
                  </a:lnTo>
                  <a:close/>
                  <a:moveTo>
                    <a:pt x="0" y="1464763"/>
                  </a:moveTo>
                  <a:lnTo>
                    <a:pt x="2496999" y="3891965"/>
                  </a:lnTo>
                  <a:lnTo>
                    <a:pt x="2142183" y="4069932"/>
                  </a:lnTo>
                  <a:lnTo>
                    <a:pt x="0" y="1972575"/>
                  </a:lnTo>
                  <a:close/>
                  <a:moveTo>
                    <a:pt x="2056530" y="1029662"/>
                  </a:moveTo>
                  <a:lnTo>
                    <a:pt x="3119486" y="1561862"/>
                  </a:lnTo>
                  <a:lnTo>
                    <a:pt x="4488817" y="2892917"/>
                  </a:lnTo>
                  <a:lnTo>
                    <a:pt x="4138879" y="3068437"/>
                  </a:lnTo>
                  <a:close/>
                  <a:moveTo>
                    <a:pt x="0" y="486366"/>
                  </a:moveTo>
                  <a:lnTo>
                    <a:pt x="3160939" y="3558949"/>
                  </a:lnTo>
                  <a:lnTo>
                    <a:pt x="2807748" y="3736100"/>
                  </a:lnTo>
                  <a:lnTo>
                    <a:pt x="0" y="987105"/>
                  </a:lnTo>
                  <a:close/>
                  <a:moveTo>
                    <a:pt x="0" y="0"/>
                  </a:moveTo>
                  <a:lnTo>
                    <a:pt x="1043834" y="522626"/>
                  </a:lnTo>
                  <a:lnTo>
                    <a:pt x="3824878" y="3225933"/>
                  </a:lnTo>
                  <a:lnTo>
                    <a:pt x="3473314" y="3402269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6" name="Google Shape;576;p18"/>
          <p:cNvSpPr txBox="1"/>
          <p:nvPr>
            <p:ph idx="4" type="body"/>
          </p:nvPr>
        </p:nvSpPr>
        <p:spPr>
          <a:xfrm>
            <a:off x="358775" y="1755830"/>
            <a:ext cx="6732905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grpSp>
        <p:nvGrpSpPr>
          <p:cNvPr id="577" name="Google Shape;577;p18"/>
          <p:cNvGrpSpPr/>
          <p:nvPr/>
        </p:nvGrpSpPr>
        <p:grpSpPr>
          <a:xfrm>
            <a:off x="9101894" y="-42611"/>
            <a:ext cx="2861508" cy="5186113"/>
            <a:chOff x="9101894" y="-42611"/>
            <a:chExt cx="2861508" cy="5186113"/>
          </a:xfrm>
        </p:grpSpPr>
        <p:sp>
          <p:nvSpPr>
            <p:cNvPr id="578" name="Google Shape;578;p18"/>
            <p:cNvSpPr/>
            <p:nvPr/>
          </p:nvSpPr>
          <p:spPr>
            <a:xfrm>
              <a:off x="9181869" y="3"/>
              <a:ext cx="2781533" cy="51434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648000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Рекомендации </a:t>
              </a:r>
              <a:b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по оформлению слайдов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ТЕКСТ</a:t>
              </a:r>
              <a:endParaRPr/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Корп.шрифт для презентаций –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Arial</a:t>
              </a: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(</a:t>
              </a:r>
              <a:r>
                <a:rPr b="0" i="1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допустимо:</a:t>
              </a: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Arial Narrow)</a:t>
              </a:r>
              <a:endParaRPr/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Заголовок слайда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16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Текст на слайде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10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Примечания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8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на слайде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более 3 размеров шрифтов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ДИАГРАММЫ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единый стиль оформления диаграмм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шрифты одинакового размера в диаграммах, располагающихся на одном слайде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На одном слайде – не более 4 диаграмм</a:t>
              </a:r>
              <a:endParaRPr/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ИКОНКИ</a:t>
              </a:r>
              <a:endParaRPr/>
            </a:p>
            <a:p>
              <a:pPr indent="-84137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Выбирайте оформление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иконок в едином стиле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ИЗОБРАЖЕНИЯ</a:t>
              </a:r>
              <a:endParaRPr/>
            </a:p>
            <a:p>
              <a:pPr indent="-84137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Нельзя искажать пропорции</a:t>
              </a:r>
              <a:endParaRPr/>
            </a:p>
            <a:p>
              <a:pPr indent="-84137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Рекомендуемое разрешение –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более 150 пикселей на дюйм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ОБЩИЕ РЕКОМЕНДАЦИИ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Скажите «нет» презентациям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с большим количеством текста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простые схемы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 графику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Делайте слайды лаконичными</a:t>
              </a:r>
              <a:endParaRPr/>
            </a:p>
            <a:p>
              <a:pPr indent="-131761" lvl="1" marL="572142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79" name="Google Shape;579;p18"/>
            <p:cNvCxnSpPr/>
            <p:nvPr/>
          </p:nvCxnSpPr>
          <p:spPr>
            <a:xfrm>
              <a:off x="9753602" y="444502"/>
              <a:ext cx="2051050" cy="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580" name="Google Shape;580;p18"/>
            <p:cNvGrpSpPr/>
            <p:nvPr/>
          </p:nvGrpSpPr>
          <p:grpSpPr>
            <a:xfrm>
              <a:off x="9101894" y="-42611"/>
              <a:ext cx="671979" cy="5155816"/>
              <a:chOff x="9101894" y="-42611"/>
              <a:chExt cx="671979" cy="5155816"/>
            </a:xfrm>
          </p:grpSpPr>
          <p:sp>
            <p:nvSpPr>
              <p:cNvPr id="581" name="Google Shape;581;p18"/>
              <p:cNvSpPr/>
              <p:nvPr/>
            </p:nvSpPr>
            <p:spPr>
              <a:xfrm>
                <a:off x="9249089" y="154103"/>
                <a:ext cx="377590" cy="436959"/>
              </a:xfrm>
              <a:prstGeom prst="rect">
                <a:avLst/>
              </a:prstGeom>
              <a:solidFill>
                <a:srgbClr val="008C95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140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149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18"/>
              <p:cNvSpPr/>
              <p:nvPr/>
            </p:nvSpPr>
            <p:spPr>
              <a:xfrm>
                <a:off x="9249089" y="873918"/>
                <a:ext cx="377590" cy="438150"/>
              </a:xfrm>
              <a:prstGeom prst="rect">
                <a:avLst/>
              </a:prstGeom>
              <a:solidFill>
                <a:srgbClr val="D0D0D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</p:txBody>
          </p:sp>
          <p:sp>
            <p:nvSpPr>
              <p:cNvPr id="583" name="Google Shape;583;p18"/>
              <p:cNvSpPr/>
              <p:nvPr/>
            </p:nvSpPr>
            <p:spPr>
              <a:xfrm>
                <a:off x="9249089" y="3830254"/>
                <a:ext cx="377590" cy="436960"/>
              </a:xfrm>
              <a:prstGeom prst="rect">
                <a:avLst/>
              </a:prstGeom>
              <a:solidFill>
                <a:srgbClr val="E5F2F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229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242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242</a:t>
                </a:r>
                <a:endParaRPr/>
              </a:p>
            </p:txBody>
          </p:sp>
          <p:sp>
            <p:nvSpPr>
              <p:cNvPr id="584" name="Google Shape;584;p18"/>
              <p:cNvSpPr/>
              <p:nvPr/>
            </p:nvSpPr>
            <p:spPr>
              <a:xfrm>
                <a:off x="9249089" y="2519364"/>
                <a:ext cx="377590" cy="436959"/>
              </a:xfrm>
              <a:prstGeom prst="rect">
                <a:avLst/>
              </a:prstGeom>
              <a:solidFill>
                <a:srgbClr val="B2D2D8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178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210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216</a:t>
                </a:r>
                <a:endParaRPr/>
              </a:p>
            </p:txBody>
          </p:sp>
          <p:sp>
            <p:nvSpPr>
              <p:cNvPr id="585" name="Google Shape;585;p18"/>
              <p:cNvSpPr/>
              <p:nvPr/>
            </p:nvSpPr>
            <p:spPr>
              <a:xfrm>
                <a:off x="9249089" y="2956327"/>
                <a:ext cx="377590" cy="43696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192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586" name="Google Shape;586;p18"/>
              <p:cNvSpPr/>
              <p:nvPr/>
            </p:nvSpPr>
            <p:spPr>
              <a:xfrm>
                <a:off x="9249089" y="3393282"/>
                <a:ext cx="377590" cy="43695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192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587" name="Google Shape;587;p18"/>
              <p:cNvSpPr/>
              <p:nvPr/>
            </p:nvSpPr>
            <p:spPr>
              <a:xfrm>
                <a:off x="9249089" y="4267214"/>
                <a:ext cx="377590" cy="1692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0,0,0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18"/>
              <p:cNvSpPr/>
              <p:nvPr/>
            </p:nvSpPr>
            <p:spPr>
              <a:xfrm>
                <a:off x="9249091" y="588086"/>
                <a:ext cx="377590" cy="43815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b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49</a:t>
                </a:r>
                <a:b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60</a:t>
                </a:r>
                <a:endParaRPr/>
              </a:p>
            </p:txBody>
          </p:sp>
          <p:sp>
            <p:nvSpPr>
              <p:cNvPr id="589" name="Google Shape;589;p18"/>
              <p:cNvSpPr/>
              <p:nvPr/>
            </p:nvSpPr>
            <p:spPr>
              <a:xfrm>
                <a:off x="9249091" y="1022665"/>
                <a:ext cx="377590" cy="43696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119</a:t>
                </a:r>
                <a:b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226</a:t>
                </a:r>
                <a:b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195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18"/>
              <p:cNvSpPr/>
              <p:nvPr/>
            </p:nvSpPr>
            <p:spPr>
              <a:xfrm>
                <a:off x="9249091" y="3830257"/>
                <a:ext cx="377590" cy="436960"/>
              </a:xfrm>
              <a:prstGeom prst="rect">
                <a:avLst/>
              </a:prstGeom>
              <a:solidFill>
                <a:srgbClr val="2D3287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45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50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135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18"/>
              <p:cNvSpPr/>
              <p:nvPr/>
            </p:nvSpPr>
            <p:spPr>
              <a:xfrm>
                <a:off x="9249091" y="1466152"/>
                <a:ext cx="377590" cy="4381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18"/>
              <p:cNvSpPr/>
              <p:nvPr/>
            </p:nvSpPr>
            <p:spPr>
              <a:xfrm>
                <a:off x="9249091" y="2519364"/>
                <a:ext cx="377590" cy="436959"/>
              </a:xfrm>
              <a:prstGeom prst="rect">
                <a:avLst/>
              </a:prstGeom>
              <a:solidFill>
                <a:srgbClr val="FABE19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190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25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18"/>
              <p:cNvSpPr/>
              <p:nvPr/>
            </p:nvSpPr>
            <p:spPr>
              <a:xfrm>
                <a:off x="9249091" y="2956327"/>
                <a:ext cx="377590" cy="436960"/>
              </a:xfrm>
              <a:prstGeom prst="rect">
                <a:avLst/>
              </a:prstGeom>
              <a:solidFill>
                <a:srgbClr val="008CFA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140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18"/>
              <p:cNvSpPr/>
              <p:nvPr/>
            </p:nvSpPr>
            <p:spPr>
              <a:xfrm>
                <a:off x="9249091" y="3393282"/>
                <a:ext cx="377590" cy="436959"/>
              </a:xfrm>
              <a:prstGeom prst="rect">
                <a:avLst/>
              </a:prstGeom>
              <a:solidFill>
                <a:srgbClr val="FA786E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120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110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18"/>
              <p:cNvSpPr/>
              <p:nvPr/>
            </p:nvSpPr>
            <p:spPr>
              <a:xfrm>
                <a:off x="9249091" y="1916373"/>
                <a:ext cx="377590" cy="43815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224</a:t>
                </a:r>
                <a:b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78</a:t>
                </a:r>
                <a:b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57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18"/>
              <p:cNvSpPr txBox="1"/>
              <p:nvPr/>
            </p:nvSpPr>
            <p:spPr>
              <a:xfrm>
                <a:off x="9101894" y="-42611"/>
                <a:ext cx="67197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Основные</a:t>
                </a:r>
                <a:endParaRPr/>
              </a:p>
            </p:txBody>
          </p:sp>
          <p:sp>
            <p:nvSpPr>
              <p:cNvPr id="597" name="Google Shape;597;p18"/>
              <p:cNvSpPr txBox="1"/>
              <p:nvPr/>
            </p:nvSpPr>
            <p:spPr>
              <a:xfrm>
                <a:off x="9101894" y="2320575"/>
                <a:ext cx="67197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Доп.цвета</a:t>
                </a:r>
                <a:endParaRPr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18"/>
              <p:cNvSpPr/>
              <p:nvPr/>
            </p:nvSpPr>
            <p:spPr>
              <a:xfrm>
                <a:off x="9249088" y="4436414"/>
                <a:ext cx="377591" cy="169200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70%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18"/>
              <p:cNvSpPr/>
              <p:nvPr/>
            </p:nvSpPr>
            <p:spPr>
              <a:xfrm>
                <a:off x="9249087" y="4605611"/>
                <a:ext cx="377593" cy="169200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50%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18"/>
              <p:cNvSpPr/>
              <p:nvPr/>
            </p:nvSpPr>
            <p:spPr>
              <a:xfrm>
                <a:off x="9249088" y="4774808"/>
                <a:ext cx="377591" cy="169200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30%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18"/>
              <p:cNvSpPr/>
              <p:nvPr/>
            </p:nvSpPr>
            <p:spPr>
              <a:xfrm>
                <a:off x="9249087" y="4944005"/>
                <a:ext cx="377593" cy="169200"/>
              </a:xfrm>
              <a:prstGeom prst="rect">
                <a:avLst/>
              </a:prstGeom>
              <a:solidFill>
                <a:srgbClr val="E5E5E5"/>
              </a:solidFill>
              <a:ln cap="flat" cmpd="sng" w="9525">
                <a:solidFill>
                  <a:srgbClr val="B2B2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10%</a:t>
                </a:r>
                <a:endParaRPr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ложка 17" showMasterSp="0">
  <p:cSld name="Обложка 17">
    <p:bg>
      <p:bgPr>
        <a:solidFill>
          <a:schemeClr val="lt1"/>
        </a:solidFill>
      </p:bgPr>
    </p:bg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9"/>
          <p:cNvSpPr/>
          <p:nvPr/>
        </p:nvSpPr>
        <p:spPr>
          <a:xfrm>
            <a:off x="7431300" y="3429900"/>
            <a:ext cx="1712700" cy="17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19"/>
          <p:cNvSpPr txBox="1"/>
          <p:nvPr>
            <p:ph type="ctrTitle"/>
          </p:nvPr>
        </p:nvSpPr>
        <p:spPr>
          <a:xfrm>
            <a:off x="340931" y="299295"/>
            <a:ext cx="6768592" cy="1456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5" name="Google Shape;605;p19"/>
          <p:cNvSpPr txBox="1"/>
          <p:nvPr>
            <p:ph idx="1" type="body"/>
          </p:nvPr>
        </p:nvSpPr>
        <p:spPr>
          <a:xfrm>
            <a:off x="358775" y="2342780"/>
            <a:ext cx="6732905" cy="56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sz="12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06" name="Google Shape;606;p19"/>
          <p:cNvSpPr txBox="1"/>
          <p:nvPr>
            <p:ph idx="2" type="body"/>
          </p:nvPr>
        </p:nvSpPr>
        <p:spPr>
          <a:xfrm>
            <a:off x="358775" y="3047472"/>
            <a:ext cx="6732905" cy="345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pic>
        <p:nvPicPr>
          <p:cNvPr id="607" name="Google Shape;60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37145" y="4048240"/>
            <a:ext cx="1104679" cy="2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19"/>
          <p:cNvSpPr txBox="1"/>
          <p:nvPr/>
        </p:nvSpPr>
        <p:spPr>
          <a:xfrm>
            <a:off x="7543929" y="4341240"/>
            <a:ext cx="153118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Партнеры</a:t>
            </a:r>
            <a:r>
              <a:rPr lang="ru-R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для роста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19"/>
          <p:cNvSpPr/>
          <p:nvPr>
            <p:ph idx="3" type="pic"/>
          </p:nvPr>
        </p:nvSpPr>
        <p:spPr>
          <a:xfrm>
            <a:off x="1" y="3429900"/>
            <a:ext cx="7430397" cy="1713600"/>
          </a:xfrm>
          <a:prstGeom prst="rect">
            <a:avLst/>
          </a:prstGeom>
          <a:noFill/>
          <a:ln>
            <a:noFill/>
          </a:ln>
        </p:spPr>
      </p:sp>
      <p:sp>
        <p:nvSpPr>
          <p:cNvPr id="610" name="Google Shape;610;p19"/>
          <p:cNvSpPr/>
          <p:nvPr>
            <p:ph idx="4" type="pic"/>
          </p:nvPr>
        </p:nvSpPr>
        <p:spPr>
          <a:xfrm>
            <a:off x="7430400" y="0"/>
            <a:ext cx="1713600" cy="1713600"/>
          </a:xfrm>
          <a:prstGeom prst="rect">
            <a:avLst/>
          </a:prstGeom>
          <a:noFill/>
          <a:ln>
            <a:noFill/>
          </a:ln>
        </p:spPr>
      </p:sp>
      <p:sp>
        <p:nvSpPr>
          <p:cNvPr id="611" name="Google Shape;611;p19"/>
          <p:cNvSpPr/>
          <p:nvPr>
            <p:ph idx="5" type="pic"/>
          </p:nvPr>
        </p:nvSpPr>
        <p:spPr>
          <a:xfrm>
            <a:off x="7430401" y="1714950"/>
            <a:ext cx="1713599" cy="1713600"/>
          </a:xfrm>
          <a:prstGeom prst="rect">
            <a:avLst/>
          </a:prstGeom>
          <a:noFill/>
          <a:ln>
            <a:noFill/>
          </a:ln>
        </p:spPr>
      </p:sp>
      <p:sp>
        <p:nvSpPr>
          <p:cNvPr id="612" name="Google Shape;612;p19"/>
          <p:cNvSpPr txBox="1"/>
          <p:nvPr>
            <p:ph idx="6" type="body"/>
          </p:nvPr>
        </p:nvSpPr>
        <p:spPr>
          <a:xfrm>
            <a:off x="358775" y="1755830"/>
            <a:ext cx="6732905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grpSp>
        <p:nvGrpSpPr>
          <p:cNvPr id="613" name="Google Shape;613;p19"/>
          <p:cNvGrpSpPr/>
          <p:nvPr/>
        </p:nvGrpSpPr>
        <p:grpSpPr>
          <a:xfrm>
            <a:off x="9101894" y="-42611"/>
            <a:ext cx="2861508" cy="5186113"/>
            <a:chOff x="9101894" y="-42611"/>
            <a:chExt cx="2861508" cy="5186113"/>
          </a:xfrm>
        </p:grpSpPr>
        <p:sp>
          <p:nvSpPr>
            <p:cNvPr id="614" name="Google Shape;614;p19"/>
            <p:cNvSpPr/>
            <p:nvPr/>
          </p:nvSpPr>
          <p:spPr>
            <a:xfrm>
              <a:off x="9181869" y="3"/>
              <a:ext cx="2781533" cy="51434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648000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Рекомендации </a:t>
              </a:r>
              <a:b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по оформлению слайдов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ТЕКСТ</a:t>
              </a:r>
              <a:endParaRPr/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Корп.шрифт для презентаций –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Arial</a:t>
              </a: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(</a:t>
              </a:r>
              <a:r>
                <a:rPr b="0" i="1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допустимо:</a:t>
              </a: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Arial Narrow)</a:t>
              </a:r>
              <a:endParaRPr/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Заголовок слайда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16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Текст на слайде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10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Примечания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8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на слайде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более 3 размеров шрифтов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ДИАГРАММЫ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единый стиль оформления диаграмм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шрифты одинакового размера в диаграммах, располагающихся на одном слайде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На одном слайде – не более 4 диаграмм</a:t>
              </a:r>
              <a:endParaRPr/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ИКОНКИ</a:t>
              </a:r>
              <a:endParaRPr/>
            </a:p>
            <a:p>
              <a:pPr indent="-84137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Выбирайте оформление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иконок в едином стиле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ИЗОБРАЖЕНИЯ</a:t>
              </a:r>
              <a:endParaRPr/>
            </a:p>
            <a:p>
              <a:pPr indent="-84137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Нельзя искажать пропорции</a:t>
              </a:r>
              <a:endParaRPr/>
            </a:p>
            <a:p>
              <a:pPr indent="-84137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Рекомендуемое разрешение –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более 150 пикселей на дюйм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ОБЩИЕ РЕКОМЕНДАЦИИ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Скажите «нет» презентациям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с большим количеством текста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простые схемы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 графику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Делайте слайды лаконичными</a:t>
              </a:r>
              <a:endParaRPr/>
            </a:p>
            <a:p>
              <a:pPr indent="-131761" lvl="1" marL="572142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5" name="Google Shape;615;p19"/>
            <p:cNvCxnSpPr/>
            <p:nvPr/>
          </p:nvCxnSpPr>
          <p:spPr>
            <a:xfrm>
              <a:off x="9753602" y="444502"/>
              <a:ext cx="2051050" cy="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616" name="Google Shape;616;p19"/>
            <p:cNvGrpSpPr/>
            <p:nvPr/>
          </p:nvGrpSpPr>
          <p:grpSpPr>
            <a:xfrm>
              <a:off x="9101894" y="-42611"/>
              <a:ext cx="671979" cy="5155816"/>
              <a:chOff x="9101894" y="-42611"/>
              <a:chExt cx="671979" cy="5155816"/>
            </a:xfrm>
          </p:grpSpPr>
          <p:sp>
            <p:nvSpPr>
              <p:cNvPr id="617" name="Google Shape;617;p19"/>
              <p:cNvSpPr/>
              <p:nvPr/>
            </p:nvSpPr>
            <p:spPr>
              <a:xfrm>
                <a:off x="9249089" y="154103"/>
                <a:ext cx="377590" cy="436959"/>
              </a:xfrm>
              <a:prstGeom prst="rect">
                <a:avLst/>
              </a:prstGeom>
              <a:solidFill>
                <a:srgbClr val="008C95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140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149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19"/>
              <p:cNvSpPr/>
              <p:nvPr/>
            </p:nvSpPr>
            <p:spPr>
              <a:xfrm>
                <a:off x="9249089" y="873918"/>
                <a:ext cx="377590" cy="438150"/>
              </a:xfrm>
              <a:prstGeom prst="rect">
                <a:avLst/>
              </a:prstGeom>
              <a:solidFill>
                <a:srgbClr val="D0D0D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</p:txBody>
          </p:sp>
          <p:sp>
            <p:nvSpPr>
              <p:cNvPr id="619" name="Google Shape;619;p19"/>
              <p:cNvSpPr/>
              <p:nvPr/>
            </p:nvSpPr>
            <p:spPr>
              <a:xfrm>
                <a:off x="9249089" y="3830254"/>
                <a:ext cx="377590" cy="436960"/>
              </a:xfrm>
              <a:prstGeom prst="rect">
                <a:avLst/>
              </a:prstGeom>
              <a:solidFill>
                <a:srgbClr val="E5F2F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229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242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242</a:t>
                </a:r>
                <a:endParaRPr/>
              </a:p>
            </p:txBody>
          </p:sp>
          <p:sp>
            <p:nvSpPr>
              <p:cNvPr id="620" name="Google Shape;620;p19"/>
              <p:cNvSpPr/>
              <p:nvPr/>
            </p:nvSpPr>
            <p:spPr>
              <a:xfrm>
                <a:off x="9249089" y="2519364"/>
                <a:ext cx="377590" cy="436959"/>
              </a:xfrm>
              <a:prstGeom prst="rect">
                <a:avLst/>
              </a:prstGeom>
              <a:solidFill>
                <a:srgbClr val="B2D2D8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178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210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216</a:t>
                </a:r>
                <a:endParaRPr/>
              </a:p>
            </p:txBody>
          </p:sp>
          <p:sp>
            <p:nvSpPr>
              <p:cNvPr id="621" name="Google Shape;621;p19"/>
              <p:cNvSpPr/>
              <p:nvPr/>
            </p:nvSpPr>
            <p:spPr>
              <a:xfrm>
                <a:off x="9249089" y="2956327"/>
                <a:ext cx="377590" cy="43696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192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622" name="Google Shape;622;p19"/>
              <p:cNvSpPr/>
              <p:nvPr/>
            </p:nvSpPr>
            <p:spPr>
              <a:xfrm>
                <a:off x="9249089" y="3393282"/>
                <a:ext cx="377590" cy="43695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192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623" name="Google Shape;623;p19"/>
              <p:cNvSpPr/>
              <p:nvPr/>
            </p:nvSpPr>
            <p:spPr>
              <a:xfrm>
                <a:off x="9249089" y="4267214"/>
                <a:ext cx="377590" cy="1692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0,0,0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19"/>
              <p:cNvSpPr/>
              <p:nvPr/>
            </p:nvSpPr>
            <p:spPr>
              <a:xfrm>
                <a:off x="9249091" y="588086"/>
                <a:ext cx="377590" cy="43815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b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49</a:t>
                </a:r>
                <a:b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60</a:t>
                </a:r>
                <a:endParaRPr/>
              </a:p>
            </p:txBody>
          </p:sp>
          <p:sp>
            <p:nvSpPr>
              <p:cNvPr id="625" name="Google Shape;625;p19"/>
              <p:cNvSpPr/>
              <p:nvPr/>
            </p:nvSpPr>
            <p:spPr>
              <a:xfrm>
                <a:off x="9249091" y="1022665"/>
                <a:ext cx="377590" cy="43696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119</a:t>
                </a:r>
                <a:b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226</a:t>
                </a:r>
                <a:b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195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19"/>
              <p:cNvSpPr/>
              <p:nvPr/>
            </p:nvSpPr>
            <p:spPr>
              <a:xfrm>
                <a:off x="9249091" y="3830257"/>
                <a:ext cx="377590" cy="436960"/>
              </a:xfrm>
              <a:prstGeom prst="rect">
                <a:avLst/>
              </a:prstGeom>
              <a:solidFill>
                <a:srgbClr val="2D3287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45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50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135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19"/>
              <p:cNvSpPr/>
              <p:nvPr/>
            </p:nvSpPr>
            <p:spPr>
              <a:xfrm>
                <a:off x="9249091" y="1466152"/>
                <a:ext cx="377590" cy="4381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19"/>
              <p:cNvSpPr/>
              <p:nvPr/>
            </p:nvSpPr>
            <p:spPr>
              <a:xfrm>
                <a:off x="9249091" y="2519364"/>
                <a:ext cx="377590" cy="436959"/>
              </a:xfrm>
              <a:prstGeom prst="rect">
                <a:avLst/>
              </a:prstGeom>
              <a:solidFill>
                <a:srgbClr val="FABE19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190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25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19"/>
              <p:cNvSpPr/>
              <p:nvPr/>
            </p:nvSpPr>
            <p:spPr>
              <a:xfrm>
                <a:off x="9249091" y="2956327"/>
                <a:ext cx="377590" cy="436960"/>
              </a:xfrm>
              <a:prstGeom prst="rect">
                <a:avLst/>
              </a:prstGeom>
              <a:solidFill>
                <a:srgbClr val="008CFA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140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19"/>
              <p:cNvSpPr/>
              <p:nvPr/>
            </p:nvSpPr>
            <p:spPr>
              <a:xfrm>
                <a:off x="9249091" y="3393282"/>
                <a:ext cx="377590" cy="436959"/>
              </a:xfrm>
              <a:prstGeom prst="rect">
                <a:avLst/>
              </a:prstGeom>
              <a:solidFill>
                <a:srgbClr val="FA786E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120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110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19"/>
              <p:cNvSpPr/>
              <p:nvPr/>
            </p:nvSpPr>
            <p:spPr>
              <a:xfrm>
                <a:off x="9249091" y="1916373"/>
                <a:ext cx="377590" cy="43815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224</a:t>
                </a:r>
                <a:b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78</a:t>
                </a:r>
                <a:b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57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19"/>
              <p:cNvSpPr txBox="1"/>
              <p:nvPr/>
            </p:nvSpPr>
            <p:spPr>
              <a:xfrm>
                <a:off x="9101894" y="-42611"/>
                <a:ext cx="67197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Основные</a:t>
                </a:r>
                <a:endParaRPr/>
              </a:p>
            </p:txBody>
          </p:sp>
          <p:sp>
            <p:nvSpPr>
              <p:cNvPr id="633" name="Google Shape;633;p19"/>
              <p:cNvSpPr txBox="1"/>
              <p:nvPr/>
            </p:nvSpPr>
            <p:spPr>
              <a:xfrm>
                <a:off x="9101894" y="2320575"/>
                <a:ext cx="67197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Доп.цвета</a:t>
                </a:r>
                <a:endParaRPr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19"/>
              <p:cNvSpPr/>
              <p:nvPr/>
            </p:nvSpPr>
            <p:spPr>
              <a:xfrm>
                <a:off x="9249088" y="4436414"/>
                <a:ext cx="377591" cy="169200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70%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19"/>
              <p:cNvSpPr/>
              <p:nvPr/>
            </p:nvSpPr>
            <p:spPr>
              <a:xfrm>
                <a:off x="9249087" y="4605611"/>
                <a:ext cx="377593" cy="169200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50%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19"/>
              <p:cNvSpPr/>
              <p:nvPr/>
            </p:nvSpPr>
            <p:spPr>
              <a:xfrm>
                <a:off x="9249088" y="4774808"/>
                <a:ext cx="377591" cy="169200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30%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19"/>
              <p:cNvSpPr/>
              <p:nvPr/>
            </p:nvSpPr>
            <p:spPr>
              <a:xfrm>
                <a:off x="9249087" y="4944005"/>
                <a:ext cx="377593" cy="169200"/>
              </a:xfrm>
              <a:prstGeom prst="rect">
                <a:avLst/>
              </a:prstGeom>
              <a:solidFill>
                <a:srgbClr val="E5E5E5"/>
              </a:solidFill>
              <a:ln cap="flat" cmpd="sng" w="9525">
                <a:solidFill>
                  <a:srgbClr val="B2B2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10%</a:t>
                </a:r>
                <a:endParaRPr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ложка 18" showMasterSp="0">
  <p:cSld name="Обложка 18">
    <p:bg>
      <p:bgPr>
        <a:solidFill>
          <a:schemeClr val="lt1"/>
        </a:solidFill>
      </p:bgPr>
    </p:bg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20"/>
          <p:cNvSpPr/>
          <p:nvPr/>
        </p:nvSpPr>
        <p:spPr>
          <a:xfrm>
            <a:off x="7426800" y="3425398"/>
            <a:ext cx="1717200" cy="17181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20"/>
          <p:cNvSpPr txBox="1"/>
          <p:nvPr>
            <p:ph type="ctrTitle"/>
          </p:nvPr>
        </p:nvSpPr>
        <p:spPr>
          <a:xfrm>
            <a:off x="323088" y="283237"/>
            <a:ext cx="6768592" cy="1456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1" name="Google Shape;641;p20"/>
          <p:cNvSpPr txBox="1"/>
          <p:nvPr>
            <p:ph idx="1" type="body"/>
          </p:nvPr>
        </p:nvSpPr>
        <p:spPr>
          <a:xfrm>
            <a:off x="358775" y="2342780"/>
            <a:ext cx="6732905" cy="56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sz="12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42" name="Google Shape;642;p20"/>
          <p:cNvSpPr txBox="1"/>
          <p:nvPr>
            <p:ph idx="2" type="body"/>
          </p:nvPr>
        </p:nvSpPr>
        <p:spPr>
          <a:xfrm>
            <a:off x="358775" y="3047472"/>
            <a:ext cx="6732905" cy="345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pic>
        <p:nvPicPr>
          <p:cNvPr id="643" name="Google Shape;643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37145" y="4048240"/>
            <a:ext cx="1104679" cy="2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20"/>
          <p:cNvSpPr txBox="1"/>
          <p:nvPr/>
        </p:nvSpPr>
        <p:spPr>
          <a:xfrm>
            <a:off x="7543929" y="4341240"/>
            <a:ext cx="153118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Партнеры</a:t>
            </a:r>
            <a:r>
              <a:rPr lang="ru-R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для роста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20"/>
          <p:cNvSpPr/>
          <p:nvPr>
            <p:ph idx="3" type="pic"/>
          </p:nvPr>
        </p:nvSpPr>
        <p:spPr>
          <a:xfrm>
            <a:off x="1" y="3425398"/>
            <a:ext cx="7430397" cy="1718102"/>
          </a:xfrm>
          <a:prstGeom prst="rect">
            <a:avLst/>
          </a:prstGeom>
          <a:noFill/>
          <a:ln>
            <a:noFill/>
          </a:ln>
        </p:spPr>
      </p:sp>
      <p:sp>
        <p:nvSpPr>
          <p:cNvPr id="646" name="Google Shape;646;p20"/>
          <p:cNvSpPr/>
          <p:nvPr/>
        </p:nvSpPr>
        <p:spPr>
          <a:xfrm>
            <a:off x="7426800" y="1712699"/>
            <a:ext cx="1717200" cy="171810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7" name="Google Shape;647;p20"/>
          <p:cNvGrpSpPr/>
          <p:nvPr/>
        </p:nvGrpSpPr>
        <p:grpSpPr>
          <a:xfrm>
            <a:off x="7427701" y="0"/>
            <a:ext cx="1716299" cy="1717200"/>
            <a:chOff x="6573600" y="0"/>
            <a:chExt cx="2570400" cy="2571750"/>
          </a:xfrm>
        </p:grpSpPr>
        <p:sp>
          <p:nvSpPr>
            <p:cNvPr id="648" name="Google Shape;648;p20"/>
            <p:cNvSpPr/>
            <p:nvPr/>
          </p:nvSpPr>
          <p:spPr>
            <a:xfrm>
              <a:off x="6573600" y="0"/>
              <a:ext cx="2570400" cy="25717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20"/>
            <p:cNvSpPr/>
            <p:nvPr/>
          </p:nvSpPr>
          <p:spPr>
            <a:xfrm>
              <a:off x="6573600" y="0"/>
              <a:ext cx="2570400" cy="2570400"/>
            </a:xfrm>
            <a:custGeom>
              <a:rect b="b" l="l" r="r" t="t"/>
              <a:pathLst>
                <a:path extrusionOk="0" h="5144399" w="5132824">
                  <a:moveTo>
                    <a:pt x="0" y="4399953"/>
                  </a:moveTo>
                  <a:lnTo>
                    <a:pt x="505180" y="4891013"/>
                  </a:lnTo>
                  <a:lnTo>
                    <a:pt x="0" y="5144399"/>
                  </a:lnTo>
                  <a:close/>
                  <a:moveTo>
                    <a:pt x="0" y="3421556"/>
                  </a:moveTo>
                  <a:lnTo>
                    <a:pt x="1169120" y="4557997"/>
                  </a:lnTo>
                  <a:lnTo>
                    <a:pt x="811051" y="4737595"/>
                  </a:lnTo>
                  <a:lnTo>
                    <a:pt x="0" y="3943515"/>
                  </a:lnTo>
                  <a:close/>
                  <a:moveTo>
                    <a:pt x="0" y="2443159"/>
                  </a:moveTo>
                  <a:lnTo>
                    <a:pt x="1833059" y="4224981"/>
                  </a:lnTo>
                  <a:lnTo>
                    <a:pt x="1476617" y="4403764"/>
                  </a:lnTo>
                  <a:lnTo>
                    <a:pt x="0" y="2958045"/>
                  </a:lnTo>
                  <a:close/>
                  <a:moveTo>
                    <a:pt x="4116478" y="2061035"/>
                  </a:moveTo>
                  <a:lnTo>
                    <a:pt x="5132824" y="2569899"/>
                  </a:lnTo>
                  <a:lnTo>
                    <a:pt x="4804444" y="2734606"/>
                  </a:lnTo>
                  <a:close/>
                  <a:moveTo>
                    <a:pt x="0" y="1464763"/>
                  </a:moveTo>
                  <a:lnTo>
                    <a:pt x="2496999" y="3891965"/>
                  </a:lnTo>
                  <a:lnTo>
                    <a:pt x="2142183" y="4069932"/>
                  </a:lnTo>
                  <a:lnTo>
                    <a:pt x="0" y="1972575"/>
                  </a:lnTo>
                  <a:close/>
                  <a:moveTo>
                    <a:pt x="2056530" y="1029662"/>
                  </a:moveTo>
                  <a:lnTo>
                    <a:pt x="3119486" y="1561862"/>
                  </a:lnTo>
                  <a:lnTo>
                    <a:pt x="4488817" y="2892917"/>
                  </a:lnTo>
                  <a:lnTo>
                    <a:pt x="4138879" y="3068437"/>
                  </a:lnTo>
                  <a:close/>
                  <a:moveTo>
                    <a:pt x="0" y="486366"/>
                  </a:moveTo>
                  <a:lnTo>
                    <a:pt x="3160939" y="3558949"/>
                  </a:lnTo>
                  <a:lnTo>
                    <a:pt x="2807748" y="3736100"/>
                  </a:lnTo>
                  <a:lnTo>
                    <a:pt x="0" y="987105"/>
                  </a:lnTo>
                  <a:close/>
                  <a:moveTo>
                    <a:pt x="0" y="0"/>
                  </a:moveTo>
                  <a:lnTo>
                    <a:pt x="1043834" y="522626"/>
                  </a:lnTo>
                  <a:lnTo>
                    <a:pt x="3824878" y="3225933"/>
                  </a:lnTo>
                  <a:lnTo>
                    <a:pt x="3473314" y="3402269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0" name="Google Shape;650;p20"/>
          <p:cNvSpPr txBox="1"/>
          <p:nvPr>
            <p:ph idx="4" type="body"/>
          </p:nvPr>
        </p:nvSpPr>
        <p:spPr>
          <a:xfrm>
            <a:off x="358775" y="1755830"/>
            <a:ext cx="6732905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grpSp>
        <p:nvGrpSpPr>
          <p:cNvPr id="651" name="Google Shape;651;p20"/>
          <p:cNvGrpSpPr/>
          <p:nvPr/>
        </p:nvGrpSpPr>
        <p:grpSpPr>
          <a:xfrm>
            <a:off x="9101894" y="-42611"/>
            <a:ext cx="2861508" cy="5186113"/>
            <a:chOff x="9101894" y="-42611"/>
            <a:chExt cx="2861508" cy="5186113"/>
          </a:xfrm>
        </p:grpSpPr>
        <p:sp>
          <p:nvSpPr>
            <p:cNvPr id="652" name="Google Shape;652;p20"/>
            <p:cNvSpPr/>
            <p:nvPr/>
          </p:nvSpPr>
          <p:spPr>
            <a:xfrm>
              <a:off x="9181869" y="3"/>
              <a:ext cx="2781533" cy="51434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648000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Рекомендации </a:t>
              </a:r>
              <a:b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по оформлению слайдов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ТЕКСТ</a:t>
              </a:r>
              <a:endParaRPr/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Корп.шрифт для презентаций –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Arial</a:t>
              </a: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(</a:t>
              </a:r>
              <a:r>
                <a:rPr b="0" i="1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допустимо:</a:t>
              </a: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Arial Narrow)</a:t>
              </a:r>
              <a:endParaRPr/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Заголовок слайда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16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Текст на слайде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10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Примечания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8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на слайде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более 3 размеров шрифтов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ДИАГРАММЫ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единый стиль оформления диаграмм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шрифты одинакового размера в диаграммах, располагающихся на одном слайде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На одном слайде – не более 4 диаграмм</a:t>
              </a:r>
              <a:endParaRPr/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ИКОНКИ</a:t>
              </a:r>
              <a:endParaRPr/>
            </a:p>
            <a:p>
              <a:pPr indent="-84137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Выбирайте оформление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иконок в едином стиле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ИЗОБРАЖЕНИЯ</a:t>
              </a:r>
              <a:endParaRPr/>
            </a:p>
            <a:p>
              <a:pPr indent="-84137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Нельзя искажать пропорции</a:t>
              </a:r>
              <a:endParaRPr/>
            </a:p>
            <a:p>
              <a:pPr indent="-84137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Рекомендуемое разрешение –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более 150 пикселей на дюйм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ОБЩИЕ РЕКОМЕНДАЦИИ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Скажите «нет» презентациям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с большим количеством текста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простые схемы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 графику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Делайте слайды лаконичными</a:t>
              </a:r>
              <a:endParaRPr/>
            </a:p>
            <a:p>
              <a:pPr indent="-131761" lvl="1" marL="572142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53" name="Google Shape;653;p20"/>
            <p:cNvCxnSpPr/>
            <p:nvPr/>
          </p:nvCxnSpPr>
          <p:spPr>
            <a:xfrm>
              <a:off x="9753602" y="444502"/>
              <a:ext cx="2051050" cy="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654" name="Google Shape;654;p20"/>
            <p:cNvGrpSpPr/>
            <p:nvPr/>
          </p:nvGrpSpPr>
          <p:grpSpPr>
            <a:xfrm>
              <a:off x="9101894" y="-42611"/>
              <a:ext cx="671979" cy="5155816"/>
              <a:chOff x="9101894" y="-42611"/>
              <a:chExt cx="671979" cy="5155816"/>
            </a:xfrm>
          </p:grpSpPr>
          <p:sp>
            <p:nvSpPr>
              <p:cNvPr id="655" name="Google Shape;655;p20"/>
              <p:cNvSpPr/>
              <p:nvPr/>
            </p:nvSpPr>
            <p:spPr>
              <a:xfrm>
                <a:off x="9249089" y="154103"/>
                <a:ext cx="377590" cy="436959"/>
              </a:xfrm>
              <a:prstGeom prst="rect">
                <a:avLst/>
              </a:prstGeom>
              <a:solidFill>
                <a:srgbClr val="008C95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140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149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20"/>
              <p:cNvSpPr/>
              <p:nvPr/>
            </p:nvSpPr>
            <p:spPr>
              <a:xfrm>
                <a:off x="9249089" y="873918"/>
                <a:ext cx="377590" cy="438150"/>
              </a:xfrm>
              <a:prstGeom prst="rect">
                <a:avLst/>
              </a:prstGeom>
              <a:solidFill>
                <a:srgbClr val="D0D0D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</p:txBody>
          </p:sp>
          <p:sp>
            <p:nvSpPr>
              <p:cNvPr id="657" name="Google Shape;657;p20"/>
              <p:cNvSpPr/>
              <p:nvPr/>
            </p:nvSpPr>
            <p:spPr>
              <a:xfrm>
                <a:off x="9249089" y="3830254"/>
                <a:ext cx="377590" cy="436960"/>
              </a:xfrm>
              <a:prstGeom prst="rect">
                <a:avLst/>
              </a:prstGeom>
              <a:solidFill>
                <a:srgbClr val="E5F2F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229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242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242</a:t>
                </a:r>
                <a:endParaRPr/>
              </a:p>
            </p:txBody>
          </p:sp>
          <p:sp>
            <p:nvSpPr>
              <p:cNvPr id="658" name="Google Shape;658;p20"/>
              <p:cNvSpPr/>
              <p:nvPr/>
            </p:nvSpPr>
            <p:spPr>
              <a:xfrm>
                <a:off x="9249089" y="2519364"/>
                <a:ext cx="377590" cy="436959"/>
              </a:xfrm>
              <a:prstGeom prst="rect">
                <a:avLst/>
              </a:prstGeom>
              <a:solidFill>
                <a:srgbClr val="B2D2D8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178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210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216</a:t>
                </a:r>
                <a:endParaRPr/>
              </a:p>
            </p:txBody>
          </p:sp>
          <p:sp>
            <p:nvSpPr>
              <p:cNvPr id="659" name="Google Shape;659;p20"/>
              <p:cNvSpPr/>
              <p:nvPr/>
            </p:nvSpPr>
            <p:spPr>
              <a:xfrm>
                <a:off x="9249089" y="2956327"/>
                <a:ext cx="377590" cy="43696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192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660" name="Google Shape;660;p20"/>
              <p:cNvSpPr/>
              <p:nvPr/>
            </p:nvSpPr>
            <p:spPr>
              <a:xfrm>
                <a:off x="9249089" y="3393282"/>
                <a:ext cx="377590" cy="43695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192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661" name="Google Shape;661;p20"/>
              <p:cNvSpPr/>
              <p:nvPr/>
            </p:nvSpPr>
            <p:spPr>
              <a:xfrm>
                <a:off x="9249089" y="4267214"/>
                <a:ext cx="377590" cy="1692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0,0,0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20"/>
              <p:cNvSpPr/>
              <p:nvPr/>
            </p:nvSpPr>
            <p:spPr>
              <a:xfrm>
                <a:off x="9249091" y="588086"/>
                <a:ext cx="377590" cy="43815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b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49</a:t>
                </a:r>
                <a:b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60</a:t>
                </a:r>
                <a:endParaRPr/>
              </a:p>
            </p:txBody>
          </p:sp>
          <p:sp>
            <p:nvSpPr>
              <p:cNvPr id="663" name="Google Shape;663;p20"/>
              <p:cNvSpPr/>
              <p:nvPr/>
            </p:nvSpPr>
            <p:spPr>
              <a:xfrm>
                <a:off x="9249091" y="1022665"/>
                <a:ext cx="377590" cy="43696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119</a:t>
                </a:r>
                <a:b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226</a:t>
                </a:r>
                <a:b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195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20"/>
              <p:cNvSpPr/>
              <p:nvPr/>
            </p:nvSpPr>
            <p:spPr>
              <a:xfrm>
                <a:off x="9249091" y="3830257"/>
                <a:ext cx="377590" cy="436960"/>
              </a:xfrm>
              <a:prstGeom prst="rect">
                <a:avLst/>
              </a:prstGeom>
              <a:solidFill>
                <a:srgbClr val="2D3287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45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50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135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20"/>
              <p:cNvSpPr/>
              <p:nvPr/>
            </p:nvSpPr>
            <p:spPr>
              <a:xfrm>
                <a:off x="9249091" y="1466152"/>
                <a:ext cx="377590" cy="4381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20"/>
              <p:cNvSpPr/>
              <p:nvPr/>
            </p:nvSpPr>
            <p:spPr>
              <a:xfrm>
                <a:off x="9249091" y="2519364"/>
                <a:ext cx="377590" cy="436959"/>
              </a:xfrm>
              <a:prstGeom prst="rect">
                <a:avLst/>
              </a:prstGeom>
              <a:solidFill>
                <a:srgbClr val="FABE19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190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25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20"/>
              <p:cNvSpPr/>
              <p:nvPr/>
            </p:nvSpPr>
            <p:spPr>
              <a:xfrm>
                <a:off x="9249091" y="2956327"/>
                <a:ext cx="377590" cy="436960"/>
              </a:xfrm>
              <a:prstGeom prst="rect">
                <a:avLst/>
              </a:prstGeom>
              <a:solidFill>
                <a:srgbClr val="008CFA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140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20"/>
              <p:cNvSpPr/>
              <p:nvPr/>
            </p:nvSpPr>
            <p:spPr>
              <a:xfrm>
                <a:off x="9249091" y="3393282"/>
                <a:ext cx="377590" cy="436959"/>
              </a:xfrm>
              <a:prstGeom prst="rect">
                <a:avLst/>
              </a:prstGeom>
              <a:solidFill>
                <a:srgbClr val="FA786E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120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110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20"/>
              <p:cNvSpPr/>
              <p:nvPr/>
            </p:nvSpPr>
            <p:spPr>
              <a:xfrm>
                <a:off x="9249091" y="1916373"/>
                <a:ext cx="377590" cy="43815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224</a:t>
                </a:r>
                <a:b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78</a:t>
                </a:r>
                <a:b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57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20"/>
              <p:cNvSpPr txBox="1"/>
              <p:nvPr/>
            </p:nvSpPr>
            <p:spPr>
              <a:xfrm>
                <a:off x="9101894" y="-42611"/>
                <a:ext cx="67197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Основные</a:t>
                </a:r>
                <a:endParaRPr/>
              </a:p>
            </p:txBody>
          </p:sp>
          <p:sp>
            <p:nvSpPr>
              <p:cNvPr id="671" name="Google Shape;671;p20"/>
              <p:cNvSpPr txBox="1"/>
              <p:nvPr/>
            </p:nvSpPr>
            <p:spPr>
              <a:xfrm>
                <a:off x="9101894" y="2320575"/>
                <a:ext cx="67197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Доп.цвета</a:t>
                </a:r>
                <a:endParaRPr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20"/>
              <p:cNvSpPr/>
              <p:nvPr/>
            </p:nvSpPr>
            <p:spPr>
              <a:xfrm>
                <a:off x="9249088" y="4436414"/>
                <a:ext cx="377591" cy="169200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70%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20"/>
              <p:cNvSpPr/>
              <p:nvPr/>
            </p:nvSpPr>
            <p:spPr>
              <a:xfrm>
                <a:off x="9249087" y="4605611"/>
                <a:ext cx="377593" cy="169200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50%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20"/>
              <p:cNvSpPr/>
              <p:nvPr/>
            </p:nvSpPr>
            <p:spPr>
              <a:xfrm>
                <a:off x="9249088" y="4774808"/>
                <a:ext cx="377591" cy="169200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30%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20"/>
              <p:cNvSpPr/>
              <p:nvPr/>
            </p:nvSpPr>
            <p:spPr>
              <a:xfrm>
                <a:off x="9249087" y="4944005"/>
                <a:ext cx="377593" cy="169200"/>
              </a:xfrm>
              <a:prstGeom prst="rect">
                <a:avLst/>
              </a:prstGeom>
              <a:solidFill>
                <a:srgbClr val="E5E5E5"/>
              </a:solidFill>
              <a:ln cap="flat" cmpd="sng" w="9525">
                <a:solidFill>
                  <a:srgbClr val="B2B2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10%</a:t>
                </a:r>
                <a:endParaRPr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 01">
  <p:cSld name="Только заголовок 0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>
            <p:ph type="title"/>
          </p:nvPr>
        </p:nvSpPr>
        <p:spPr>
          <a:xfrm>
            <a:off x="358774" y="339724"/>
            <a:ext cx="8426451" cy="6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"/>
          <p:cNvSpPr txBox="1"/>
          <p:nvPr>
            <p:ph idx="10" type="dt"/>
          </p:nvPr>
        </p:nvSpPr>
        <p:spPr>
          <a:xfrm>
            <a:off x="6340807" y="4757635"/>
            <a:ext cx="955492" cy="198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"/>
          <p:cNvSpPr txBox="1"/>
          <p:nvPr>
            <p:ph idx="11" type="ftr"/>
          </p:nvPr>
        </p:nvSpPr>
        <p:spPr>
          <a:xfrm>
            <a:off x="921598" y="4757635"/>
            <a:ext cx="5311574" cy="198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"/>
          <p:cNvSpPr txBox="1"/>
          <p:nvPr>
            <p:ph idx="12" type="sldNum"/>
          </p:nvPr>
        </p:nvSpPr>
        <p:spPr>
          <a:xfrm>
            <a:off x="354918" y="4757635"/>
            <a:ext cx="329472" cy="1903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ложка 19" showMasterSp="0">
  <p:cSld name="Обложка 19">
    <p:bg>
      <p:bgPr>
        <a:solidFill>
          <a:schemeClr val="lt1"/>
        </a:solidFill>
      </p:bgPr>
    </p:bg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21"/>
          <p:cNvSpPr/>
          <p:nvPr/>
        </p:nvSpPr>
        <p:spPr>
          <a:xfrm>
            <a:off x="7431300" y="3429900"/>
            <a:ext cx="1712700" cy="171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21"/>
          <p:cNvSpPr txBox="1"/>
          <p:nvPr>
            <p:ph type="ctrTitle"/>
          </p:nvPr>
        </p:nvSpPr>
        <p:spPr>
          <a:xfrm>
            <a:off x="323088" y="280986"/>
            <a:ext cx="6768592" cy="1456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9" name="Google Shape;679;p21"/>
          <p:cNvSpPr txBox="1"/>
          <p:nvPr>
            <p:ph idx="1" type="body"/>
          </p:nvPr>
        </p:nvSpPr>
        <p:spPr>
          <a:xfrm>
            <a:off x="358775" y="2342780"/>
            <a:ext cx="6732905" cy="56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sz="12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80" name="Google Shape;680;p21"/>
          <p:cNvSpPr txBox="1"/>
          <p:nvPr>
            <p:ph idx="2" type="body"/>
          </p:nvPr>
        </p:nvSpPr>
        <p:spPr>
          <a:xfrm>
            <a:off x="358775" y="3047472"/>
            <a:ext cx="6732905" cy="345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pic>
        <p:nvPicPr>
          <p:cNvPr id="681" name="Google Shape;68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37145" y="4048240"/>
            <a:ext cx="1104679" cy="2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p21"/>
          <p:cNvSpPr txBox="1"/>
          <p:nvPr/>
        </p:nvSpPr>
        <p:spPr>
          <a:xfrm>
            <a:off x="7543929" y="4341240"/>
            <a:ext cx="153118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Партнеры</a:t>
            </a:r>
            <a:r>
              <a:rPr lang="ru-R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для роста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21"/>
          <p:cNvSpPr/>
          <p:nvPr>
            <p:ph idx="3" type="pic"/>
          </p:nvPr>
        </p:nvSpPr>
        <p:spPr>
          <a:xfrm>
            <a:off x="1" y="3429900"/>
            <a:ext cx="7430397" cy="1713600"/>
          </a:xfrm>
          <a:prstGeom prst="rect">
            <a:avLst/>
          </a:prstGeom>
          <a:noFill/>
          <a:ln>
            <a:noFill/>
          </a:ln>
        </p:spPr>
      </p:sp>
      <p:sp>
        <p:nvSpPr>
          <p:cNvPr id="684" name="Google Shape;684;p21"/>
          <p:cNvSpPr/>
          <p:nvPr>
            <p:ph idx="4" type="pic"/>
          </p:nvPr>
        </p:nvSpPr>
        <p:spPr>
          <a:xfrm>
            <a:off x="7430400" y="0"/>
            <a:ext cx="1713600" cy="1713600"/>
          </a:xfrm>
          <a:prstGeom prst="rect">
            <a:avLst/>
          </a:prstGeom>
          <a:noFill/>
          <a:ln>
            <a:noFill/>
          </a:ln>
        </p:spPr>
      </p:sp>
      <p:sp>
        <p:nvSpPr>
          <p:cNvPr id="685" name="Google Shape;685;p21"/>
          <p:cNvSpPr/>
          <p:nvPr>
            <p:ph idx="5" type="pic"/>
          </p:nvPr>
        </p:nvSpPr>
        <p:spPr>
          <a:xfrm>
            <a:off x="7430401" y="1714950"/>
            <a:ext cx="1713599" cy="1713600"/>
          </a:xfrm>
          <a:prstGeom prst="rect">
            <a:avLst/>
          </a:prstGeom>
          <a:noFill/>
          <a:ln>
            <a:noFill/>
          </a:ln>
        </p:spPr>
      </p:sp>
      <p:sp>
        <p:nvSpPr>
          <p:cNvPr id="686" name="Google Shape;686;p21"/>
          <p:cNvSpPr txBox="1"/>
          <p:nvPr>
            <p:ph idx="6" type="body"/>
          </p:nvPr>
        </p:nvSpPr>
        <p:spPr>
          <a:xfrm>
            <a:off x="358775" y="1755830"/>
            <a:ext cx="6732905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grpSp>
        <p:nvGrpSpPr>
          <p:cNvPr id="687" name="Google Shape;687;p21"/>
          <p:cNvGrpSpPr/>
          <p:nvPr/>
        </p:nvGrpSpPr>
        <p:grpSpPr>
          <a:xfrm>
            <a:off x="9101894" y="-42611"/>
            <a:ext cx="2861508" cy="5186113"/>
            <a:chOff x="9101894" y="-42611"/>
            <a:chExt cx="2861508" cy="5186113"/>
          </a:xfrm>
        </p:grpSpPr>
        <p:sp>
          <p:nvSpPr>
            <p:cNvPr id="688" name="Google Shape;688;p21"/>
            <p:cNvSpPr/>
            <p:nvPr/>
          </p:nvSpPr>
          <p:spPr>
            <a:xfrm>
              <a:off x="9181869" y="3"/>
              <a:ext cx="2781533" cy="51434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648000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Рекомендации </a:t>
              </a:r>
              <a:b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по оформлению слайдов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ТЕКСТ</a:t>
              </a:r>
              <a:endParaRPr/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Корп.шрифт для презентаций –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Arial</a:t>
              </a: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(</a:t>
              </a:r>
              <a:r>
                <a:rPr b="0" i="1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допустимо:</a:t>
              </a: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Arial Narrow)</a:t>
              </a:r>
              <a:endParaRPr/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Заголовок слайда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16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Текст на слайде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10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Примечания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8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на слайде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более 3 размеров шрифтов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ДИАГРАММЫ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единый стиль оформления диаграмм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шрифты одинакового размера в диаграммах, располагающихся на одном слайде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На одном слайде – не более 4 диаграмм</a:t>
              </a:r>
              <a:endParaRPr/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ИКОНКИ</a:t>
              </a:r>
              <a:endParaRPr/>
            </a:p>
            <a:p>
              <a:pPr indent="-84137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Выбирайте оформление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иконок в едином стиле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ИЗОБРАЖЕНИЯ</a:t>
              </a:r>
              <a:endParaRPr/>
            </a:p>
            <a:p>
              <a:pPr indent="-84137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Нельзя искажать пропорции</a:t>
              </a:r>
              <a:endParaRPr/>
            </a:p>
            <a:p>
              <a:pPr indent="-84137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Рекомендуемое разрешение –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более 150 пикселей на дюйм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ОБЩИЕ РЕКОМЕНДАЦИИ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Скажите «нет» презентациям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с большим количеством текста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простые схемы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 графику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Делайте слайды лаконичными</a:t>
              </a:r>
              <a:endParaRPr/>
            </a:p>
            <a:p>
              <a:pPr indent="-131761" lvl="1" marL="572142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89" name="Google Shape;689;p21"/>
            <p:cNvCxnSpPr/>
            <p:nvPr/>
          </p:nvCxnSpPr>
          <p:spPr>
            <a:xfrm>
              <a:off x="9753602" y="444502"/>
              <a:ext cx="2051050" cy="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690" name="Google Shape;690;p21"/>
            <p:cNvGrpSpPr/>
            <p:nvPr/>
          </p:nvGrpSpPr>
          <p:grpSpPr>
            <a:xfrm>
              <a:off x="9101894" y="-42611"/>
              <a:ext cx="671979" cy="5155816"/>
              <a:chOff x="9101894" y="-42611"/>
              <a:chExt cx="671979" cy="5155816"/>
            </a:xfrm>
          </p:grpSpPr>
          <p:sp>
            <p:nvSpPr>
              <p:cNvPr id="691" name="Google Shape;691;p21"/>
              <p:cNvSpPr/>
              <p:nvPr/>
            </p:nvSpPr>
            <p:spPr>
              <a:xfrm>
                <a:off x="9249089" y="154103"/>
                <a:ext cx="377590" cy="436959"/>
              </a:xfrm>
              <a:prstGeom prst="rect">
                <a:avLst/>
              </a:prstGeom>
              <a:solidFill>
                <a:srgbClr val="008C95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140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149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21"/>
              <p:cNvSpPr/>
              <p:nvPr/>
            </p:nvSpPr>
            <p:spPr>
              <a:xfrm>
                <a:off x="9249089" y="873918"/>
                <a:ext cx="377590" cy="438150"/>
              </a:xfrm>
              <a:prstGeom prst="rect">
                <a:avLst/>
              </a:prstGeom>
              <a:solidFill>
                <a:srgbClr val="D0D0D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</p:txBody>
          </p:sp>
          <p:sp>
            <p:nvSpPr>
              <p:cNvPr id="693" name="Google Shape;693;p21"/>
              <p:cNvSpPr/>
              <p:nvPr/>
            </p:nvSpPr>
            <p:spPr>
              <a:xfrm>
                <a:off x="9249089" y="3830254"/>
                <a:ext cx="377590" cy="436960"/>
              </a:xfrm>
              <a:prstGeom prst="rect">
                <a:avLst/>
              </a:prstGeom>
              <a:solidFill>
                <a:srgbClr val="E5F2F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229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242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242</a:t>
                </a:r>
                <a:endParaRPr/>
              </a:p>
            </p:txBody>
          </p:sp>
          <p:sp>
            <p:nvSpPr>
              <p:cNvPr id="694" name="Google Shape;694;p21"/>
              <p:cNvSpPr/>
              <p:nvPr/>
            </p:nvSpPr>
            <p:spPr>
              <a:xfrm>
                <a:off x="9249089" y="2519364"/>
                <a:ext cx="377590" cy="436959"/>
              </a:xfrm>
              <a:prstGeom prst="rect">
                <a:avLst/>
              </a:prstGeom>
              <a:solidFill>
                <a:srgbClr val="B2D2D8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178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210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216</a:t>
                </a:r>
                <a:endParaRPr/>
              </a:p>
            </p:txBody>
          </p:sp>
          <p:sp>
            <p:nvSpPr>
              <p:cNvPr id="695" name="Google Shape;695;p21"/>
              <p:cNvSpPr/>
              <p:nvPr/>
            </p:nvSpPr>
            <p:spPr>
              <a:xfrm>
                <a:off x="9249089" y="2956327"/>
                <a:ext cx="377590" cy="43696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192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696" name="Google Shape;696;p21"/>
              <p:cNvSpPr/>
              <p:nvPr/>
            </p:nvSpPr>
            <p:spPr>
              <a:xfrm>
                <a:off x="9249089" y="3393282"/>
                <a:ext cx="377590" cy="43695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192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697" name="Google Shape;697;p21"/>
              <p:cNvSpPr/>
              <p:nvPr/>
            </p:nvSpPr>
            <p:spPr>
              <a:xfrm>
                <a:off x="9249089" y="4267214"/>
                <a:ext cx="377590" cy="1692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0,0,0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21"/>
              <p:cNvSpPr/>
              <p:nvPr/>
            </p:nvSpPr>
            <p:spPr>
              <a:xfrm>
                <a:off x="9249091" y="588086"/>
                <a:ext cx="377590" cy="43815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b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49</a:t>
                </a:r>
                <a:b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60</a:t>
                </a:r>
                <a:endParaRPr/>
              </a:p>
            </p:txBody>
          </p:sp>
          <p:sp>
            <p:nvSpPr>
              <p:cNvPr id="699" name="Google Shape;699;p21"/>
              <p:cNvSpPr/>
              <p:nvPr/>
            </p:nvSpPr>
            <p:spPr>
              <a:xfrm>
                <a:off x="9249091" y="1022665"/>
                <a:ext cx="377590" cy="43696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119</a:t>
                </a:r>
                <a:b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226</a:t>
                </a:r>
                <a:b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195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21"/>
              <p:cNvSpPr/>
              <p:nvPr/>
            </p:nvSpPr>
            <p:spPr>
              <a:xfrm>
                <a:off x="9249091" y="3830257"/>
                <a:ext cx="377590" cy="436960"/>
              </a:xfrm>
              <a:prstGeom prst="rect">
                <a:avLst/>
              </a:prstGeom>
              <a:solidFill>
                <a:srgbClr val="2D3287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45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50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135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21"/>
              <p:cNvSpPr/>
              <p:nvPr/>
            </p:nvSpPr>
            <p:spPr>
              <a:xfrm>
                <a:off x="9249091" y="1466152"/>
                <a:ext cx="377590" cy="4381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21"/>
              <p:cNvSpPr/>
              <p:nvPr/>
            </p:nvSpPr>
            <p:spPr>
              <a:xfrm>
                <a:off x="9249091" y="2519364"/>
                <a:ext cx="377590" cy="436959"/>
              </a:xfrm>
              <a:prstGeom prst="rect">
                <a:avLst/>
              </a:prstGeom>
              <a:solidFill>
                <a:srgbClr val="FABE19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190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25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p21"/>
              <p:cNvSpPr/>
              <p:nvPr/>
            </p:nvSpPr>
            <p:spPr>
              <a:xfrm>
                <a:off x="9249091" y="2956327"/>
                <a:ext cx="377590" cy="436960"/>
              </a:xfrm>
              <a:prstGeom prst="rect">
                <a:avLst/>
              </a:prstGeom>
              <a:solidFill>
                <a:srgbClr val="008CFA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140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21"/>
              <p:cNvSpPr/>
              <p:nvPr/>
            </p:nvSpPr>
            <p:spPr>
              <a:xfrm>
                <a:off x="9249091" y="3393282"/>
                <a:ext cx="377590" cy="436959"/>
              </a:xfrm>
              <a:prstGeom prst="rect">
                <a:avLst/>
              </a:prstGeom>
              <a:solidFill>
                <a:srgbClr val="FA786E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120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110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21"/>
              <p:cNvSpPr/>
              <p:nvPr/>
            </p:nvSpPr>
            <p:spPr>
              <a:xfrm>
                <a:off x="9249091" y="1916373"/>
                <a:ext cx="377590" cy="43815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224</a:t>
                </a:r>
                <a:b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78</a:t>
                </a:r>
                <a:b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57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21"/>
              <p:cNvSpPr txBox="1"/>
              <p:nvPr/>
            </p:nvSpPr>
            <p:spPr>
              <a:xfrm>
                <a:off x="9101894" y="-42611"/>
                <a:ext cx="67197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Основные</a:t>
                </a:r>
                <a:endParaRPr/>
              </a:p>
            </p:txBody>
          </p:sp>
          <p:sp>
            <p:nvSpPr>
              <p:cNvPr id="707" name="Google Shape;707;p21"/>
              <p:cNvSpPr txBox="1"/>
              <p:nvPr/>
            </p:nvSpPr>
            <p:spPr>
              <a:xfrm>
                <a:off x="9101894" y="2320575"/>
                <a:ext cx="67197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Доп.цвета</a:t>
                </a:r>
                <a:endParaRPr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21"/>
              <p:cNvSpPr/>
              <p:nvPr/>
            </p:nvSpPr>
            <p:spPr>
              <a:xfrm>
                <a:off x="9249088" y="4436414"/>
                <a:ext cx="377591" cy="169200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70%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21"/>
              <p:cNvSpPr/>
              <p:nvPr/>
            </p:nvSpPr>
            <p:spPr>
              <a:xfrm>
                <a:off x="9249087" y="4605611"/>
                <a:ext cx="377593" cy="169200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50%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21"/>
              <p:cNvSpPr/>
              <p:nvPr/>
            </p:nvSpPr>
            <p:spPr>
              <a:xfrm>
                <a:off x="9249088" y="4774808"/>
                <a:ext cx="377591" cy="169200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30%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21"/>
              <p:cNvSpPr/>
              <p:nvPr/>
            </p:nvSpPr>
            <p:spPr>
              <a:xfrm>
                <a:off x="9249087" y="4944005"/>
                <a:ext cx="377593" cy="169200"/>
              </a:xfrm>
              <a:prstGeom prst="rect">
                <a:avLst/>
              </a:prstGeom>
              <a:solidFill>
                <a:srgbClr val="E5E5E5"/>
              </a:solidFill>
              <a:ln cap="flat" cmpd="sng" w="9525">
                <a:solidFill>
                  <a:srgbClr val="B2B2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10%</a:t>
                </a:r>
                <a:endParaRPr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ложка 20" showMasterSp="0">
  <p:cSld name="Обложка 20">
    <p:bg>
      <p:bgPr>
        <a:solidFill>
          <a:schemeClr val="lt1"/>
        </a:solidFill>
      </p:bgPr>
    </p:bg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22"/>
          <p:cNvSpPr txBox="1"/>
          <p:nvPr>
            <p:ph type="ctrTitle"/>
          </p:nvPr>
        </p:nvSpPr>
        <p:spPr>
          <a:xfrm>
            <a:off x="323088" y="286255"/>
            <a:ext cx="6768592" cy="14444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4" name="Google Shape;714;p22"/>
          <p:cNvSpPr txBox="1"/>
          <p:nvPr>
            <p:ph idx="1" type="body"/>
          </p:nvPr>
        </p:nvSpPr>
        <p:spPr>
          <a:xfrm>
            <a:off x="358775" y="2324886"/>
            <a:ext cx="6732905" cy="600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sz="12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15" name="Google Shape;715;p22"/>
          <p:cNvSpPr txBox="1"/>
          <p:nvPr>
            <p:ph idx="2" type="body"/>
          </p:nvPr>
        </p:nvSpPr>
        <p:spPr>
          <a:xfrm>
            <a:off x="358775" y="3038475"/>
            <a:ext cx="8592719" cy="345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pic>
        <p:nvPicPr>
          <p:cNvPr id="716" name="Google Shape;71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37145" y="356136"/>
            <a:ext cx="1104679" cy="2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22"/>
          <p:cNvSpPr/>
          <p:nvPr>
            <p:ph idx="3" type="pic"/>
          </p:nvPr>
        </p:nvSpPr>
        <p:spPr>
          <a:xfrm>
            <a:off x="5151600" y="3429900"/>
            <a:ext cx="3992400" cy="1717201"/>
          </a:xfrm>
          <a:prstGeom prst="rect">
            <a:avLst/>
          </a:prstGeom>
          <a:noFill/>
          <a:ln>
            <a:noFill/>
          </a:ln>
        </p:spPr>
      </p:sp>
      <p:sp>
        <p:nvSpPr>
          <p:cNvPr id="718" name="Google Shape;718;p22"/>
          <p:cNvSpPr/>
          <p:nvPr>
            <p:ph idx="4" type="pic"/>
          </p:nvPr>
        </p:nvSpPr>
        <p:spPr>
          <a:xfrm>
            <a:off x="1717198" y="3429900"/>
            <a:ext cx="1717201" cy="1717201"/>
          </a:xfrm>
          <a:prstGeom prst="rect">
            <a:avLst/>
          </a:prstGeom>
          <a:noFill/>
          <a:ln>
            <a:noFill/>
          </a:ln>
        </p:spPr>
      </p:sp>
      <p:sp>
        <p:nvSpPr>
          <p:cNvPr id="719" name="Google Shape;719;p22"/>
          <p:cNvSpPr/>
          <p:nvPr>
            <p:ph idx="5" type="pic"/>
          </p:nvPr>
        </p:nvSpPr>
        <p:spPr>
          <a:xfrm>
            <a:off x="-1" y="3429900"/>
            <a:ext cx="1717200" cy="1717201"/>
          </a:xfrm>
          <a:prstGeom prst="rect">
            <a:avLst/>
          </a:prstGeom>
          <a:noFill/>
          <a:ln>
            <a:noFill/>
          </a:ln>
        </p:spPr>
      </p:sp>
      <p:sp>
        <p:nvSpPr>
          <p:cNvPr id="720" name="Google Shape;720;p22"/>
          <p:cNvSpPr/>
          <p:nvPr>
            <p:ph idx="6" type="pic"/>
          </p:nvPr>
        </p:nvSpPr>
        <p:spPr>
          <a:xfrm>
            <a:off x="3434398" y="3429900"/>
            <a:ext cx="1717202" cy="1717201"/>
          </a:xfrm>
          <a:prstGeom prst="rect">
            <a:avLst/>
          </a:prstGeom>
          <a:noFill/>
          <a:ln>
            <a:noFill/>
          </a:ln>
        </p:spPr>
      </p:sp>
      <p:sp>
        <p:nvSpPr>
          <p:cNvPr id="721" name="Google Shape;721;p22"/>
          <p:cNvSpPr txBox="1"/>
          <p:nvPr/>
        </p:nvSpPr>
        <p:spPr>
          <a:xfrm>
            <a:off x="7543929" y="633102"/>
            <a:ext cx="153118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Партнеры</a:t>
            </a:r>
            <a:r>
              <a:rPr lang="ru-RU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для роста</a:t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22"/>
          <p:cNvSpPr txBox="1"/>
          <p:nvPr>
            <p:ph idx="7" type="body"/>
          </p:nvPr>
        </p:nvSpPr>
        <p:spPr>
          <a:xfrm>
            <a:off x="358775" y="1755830"/>
            <a:ext cx="6732905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grpSp>
        <p:nvGrpSpPr>
          <p:cNvPr id="723" name="Google Shape;723;p22"/>
          <p:cNvGrpSpPr/>
          <p:nvPr/>
        </p:nvGrpSpPr>
        <p:grpSpPr>
          <a:xfrm>
            <a:off x="9101894" y="-42611"/>
            <a:ext cx="2861508" cy="5186113"/>
            <a:chOff x="9101894" y="-42611"/>
            <a:chExt cx="2861508" cy="5186113"/>
          </a:xfrm>
        </p:grpSpPr>
        <p:sp>
          <p:nvSpPr>
            <p:cNvPr id="724" name="Google Shape;724;p22"/>
            <p:cNvSpPr/>
            <p:nvPr/>
          </p:nvSpPr>
          <p:spPr>
            <a:xfrm>
              <a:off x="9181869" y="3"/>
              <a:ext cx="2781533" cy="51434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648000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Рекомендации </a:t>
              </a:r>
              <a:b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по оформлению слайдов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ТЕКСТ</a:t>
              </a:r>
              <a:endParaRPr/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Корп.шрифт для презентаций –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Arial</a:t>
              </a: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(</a:t>
              </a:r>
              <a:r>
                <a:rPr b="0" i="1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допустимо:</a:t>
              </a: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Arial Narrow)</a:t>
              </a:r>
              <a:endParaRPr/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Заголовок слайда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16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Текст на слайде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10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Примечания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8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на слайде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более 3 размеров шрифтов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ДИАГРАММЫ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единый стиль оформления диаграмм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шрифты одинакового размера в диаграммах, располагающихся на одном слайде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На одном слайде – не более 4 диаграмм</a:t>
              </a:r>
              <a:endParaRPr/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ИКОНКИ</a:t>
              </a:r>
              <a:endParaRPr/>
            </a:p>
            <a:p>
              <a:pPr indent="-84137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Выбирайте оформление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иконок в едином стиле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ИЗОБРАЖЕНИЯ</a:t>
              </a:r>
              <a:endParaRPr/>
            </a:p>
            <a:p>
              <a:pPr indent="-84137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Нельзя искажать пропорции</a:t>
              </a:r>
              <a:endParaRPr/>
            </a:p>
            <a:p>
              <a:pPr indent="-84137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Рекомендуемое разрешение –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более 150 пикселей на дюйм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ОБЩИЕ РЕКОМЕНДАЦИИ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Скажите «нет» презентациям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с большим количеством текста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простые схемы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 графику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Делайте слайды лаконичными</a:t>
              </a:r>
              <a:endParaRPr/>
            </a:p>
            <a:p>
              <a:pPr indent="-131761" lvl="1" marL="572142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25" name="Google Shape;725;p22"/>
            <p:cNvCxnSpPr/>
            <p:nvPr/>
          </p:nvCxnSpPr>
          <p:spPr>
            <a:xfrm>
              <a:off x="9753602" y="444502"/>
              <a:ext cx="2051050" cy="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726" name="Google Shape;726;p22"/>
            <p:cNvGrpSpPr/>
            <p:nvPr/>
          </p:nvGrpSpPr>
          <p:grpSpPr>
            <a:xfrm>
              <a:off x="9101894" y="-42611"/>
              <a:ext cx="671979" cy="5155816"/>
              <a:chOff x="9101894" y="-42611"/>
              <a:chExt cx="671979" cy="5155816"/>
            </a:xfrm>
          </p:grpSpPr>
          <p:sp>
            <p:nvSpPr>
              <p:cNvPr id="727" name="Google Shape;727;p22"/>
              <p:cNvSpPr/>
              <p:nvPr/>
            </p:nvSpPr>
            <p:spPr>
              <a:xfrm>
                <a:off x="9249089" y="154103"/>
                <a:ext cx="377590" cy="436959"/>
              </a:xfrm>
              <a:prstGeom prst="rect">
                <a:avLst/>
              </a:prstGeom>
              <a:solidFill>
                <a:srgbClr val="008C95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140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149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22"/>
              <p:cNvSpPr/>
              <p:nvPr/>
            </p:nvSpPr>
            <p:spPr>
              <a:xfrm>
                <a:off x="9249089" y="873918"/>
                <a:ext cx="377590" cy="438150"/>
              </a:xfrm>
              <a:prstGeom prst="rect">
                <a:avLst/>
              </a:prstGeom>
              <a:solidFill>
                <a:srgbClr val="D0D0D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</p:txBody>
          </p:sp>
          <p:sp>
            <p:nvSpPr>
              <p:cNvPr id="729" name="Google Shape;729;p22"/>
              <p:cNvSpPr/>
              <p:nvPr/>
            </p:nvSpPr>
            <p:spPr>
              <a:xfrm>
                <a:off x="9249089" y="3830254"/>
                <a:ext cx="377590" cy="436960"/>
              </a:xfrm>
              <a:prstGeom prst="rect">
                <a:avLst/>
              </a:prstGeom>
              <a:solidFill>
                <a:srgbClr val="E5F2F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229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242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242</a:t>
                </a:r>
                <a:endParaRPr/>
              </a:p>
            </p:txBody>
          </p:sp>
          <p:sp>
            <p:nvSpPr>
              <p:cNvPr id="730" name="Google Shape;730;p22"/>
              <p:cNvSpPr/>
              <p:nvPr/>
            </p:nvSpPr>
            <p:spPr>
              <a:xfrm>
                <a:off x="9249089" y="2519364"/>
                <a:ext cx="377590" cy="436959"/>
              </a:xfrm>
              <a:prstGeom prst="rect">
                <a:avLst/>
              </a:prstGeom>
              <a:solidFill>
                <a:srgbClr val="B2D2D8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178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210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216</a:t>
                </a:r>
                <a:endParaRPr/>
              </a:p>
            </p:txBody>
          </p:sp>
          <p:sp>
            <p:nvSpPr>
              <p:cNvPr id="731" name="Google Shape;731;p22"/>
              <p:cNvSpPr/>
              <p:nvPr/>
            </p:nvSpPr>
            <p:spPr>
              <a:xfrm>
                <a:off x="9249089" y="2956327"/>
                <a:ext cx="377590" cy="43696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192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732" name="Google Shape;732;p22"/>
              <p:cNvSpPr/>
              <p:nvPr/>
            </p:nvSpPr>
            <p:spPr>
              <a:xfrm>
                <a:off x="9249089" y="3393282"/>
                <a:ext cx="377590" cy="43695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192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733" name="Google Shape;733;p22"/>
              <p:cNvSpPr/>
              <p:nvPr/>
            </p:nvSpPr>
            <p:spPr>
              <a:xfrm>
                <a:off x="9249089" y="4267214"/>
                <a:ext cx="377590" cy="1692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0,0,0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22"/>
              <p:cNvSpPr/>
              <p:nvPr/>
            </p:nvSpPr>
            <p:spPr>
              <a:xfrm>
                <a:off x="9249091" y="588086"/>
                <a:ext cx="377590" cy="43815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b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49</a:t>
                </a:r>
                <a:b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60</a:t>
                </a:r>
                <a:endParaRPr/>
              </a:p>
            </p:txBody>
          </p:sp>
          <p:sp>
            <p:nvSpPr>
              <p:cNvPr id="735" name="Google Shape;735;p22"/>
              <p:cNvSpPr/>
              <p:nvPr/>
            </p:nvSpPr>
            <p:spPr>
              <a:xfrm>
                <a:off x="9249091" y="1022665"/>
                <a:ext cx="377590" cy="43696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119</a:t>
                </a:r>
                <a:b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226</a:t>
                </a:r>
                <a:b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195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22"/>
              <p:cNvSpPr/>
              <p:nvPr/>
            </p:nvSpPr>
            <p:spPr>
              <a:xfrm>
                <a:off x="9249091" y="3830257"/>
                <a:ext cx="377590" cy="436960"/>
              </a:xfrm>
              <a:prstGeom prst="rect">
                <a:avLst/>
              </a:prstGeom>
              <a:solidFill>
                <a:srgbClr val="2D3287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45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50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135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22"/>
              <p:cNvSpPr/>
              <p:nvPr/>
            </p:nvSpPr>
            <p:spPr>
              <a:xfrm>
                <a:off x="9249091" y="1466152"/>
                <a:ext cx="377590" cy="4381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22"/>
              <p:cNvSpPr/>
              <p:nvPr/>
            </p:nvSpPr>
            <p:spPr>
              <a:xfrm>
                <a:off x="9249091" y="2519364"/>
                <a:ext cx="377590" cy="436959"/>
              </a:xfrm>
              <a:prstGeom prst="rect">
                <a:avLst/>
              </a:prstGeom>
              <a:solidFill>
                <a:srgbClr val="FABE19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190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25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22"/>
              <p:cNvSpPr/>
              <p:nvPr/>
            </p:nvSpPr>
            <p:spPr>
              <a:xfrm>
                <a:off x="9249091" y="2956327"/>
                <a:ext cx="377590" cy="436960"/>
              </a:xfrm>
              <a:prstGeom prst="rect">
                <a:avLst/>
              </a:prstGeom>
              <a:solidFill>
                <a:srgbClr val="008CFA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140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22"/>
              <p:cNvSpPr/>
              <p:nvPr/>
            </p:nvSpPr>
            <p:spPr>
              <a:xfrm>
                <a:off x="9249091" y="3393282"/>
                <a:ext cx="377590" cy="436959"/>
              </a:xfrm>
              <a:prstGeom prst="rect">
                <a:avLst/>
              </a:prstGeom>
              <a:solidFill>
                <a:srgbClr val="FA786E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120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110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22"/>
              <p:cNvSpPr/>
              <p:nvPr/>
            </p:nvSpPr>
            <p:spPr>
              <a:xfrm>
                <a:off x="9249091" y="1916373"/>
                <a:ext cx="377590" cy="43815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224</a:t>
                </a:r>
                <a:b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78</a:t>
                </a:r>
                <a:b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57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22"/>
              <p:cNvSpPr txBox="1"/>
              <p:nvPr/>
            </p:nvSpPr>
            <p:spPr>
              <a:xfrm>
                <a:off x="9101894" y="-42611"/>
                <a:ext cx="67197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Основные</a:t>
                </a:r>
                <a:endParaRPr/>
              </a:p>
            </p:txBody>
          </p:sp>
          <p:sp>
            <p:nvSpPr>
              <p:cNvPr id="743" name="Google Shape;743;p22"/>
              <p:cNvSpPr txBox="1"/>
              <p:nvPr/>
            </p:nvSpPr>
            <p:spPr>
              <a:xfrm>
                <a:off x="9101894" y="2320575"/>
                <a:ext cx="67197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Доп.цвета</a:t>
                </a:r>
                <a:endParaRPr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22"/>
              <p:cNvSpPr/>
              <p:nvPr/>
            </p:nvSpPr>
            <p:spPr>
              <a:xfrm>
                <a:off x="9249088" y="4436414"/>
                <a:ext cx="377591" cy="169200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70%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22"/>
              <p:cNvSpPr/>
              <p:nvPr/>
            </p:nvSpPr>
            <p:spPr>
              <a:xfrm>
                <a:off x="9249087" y="4605611"/>
                <a:ext cx="377593" cy="169200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50%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22"/>
              <p:cNvSpPr/>
              <p:nvPr/>
            </p:nvSpPr>
            <p:spPr>
              <a:xfrm>
                <a:off x="9249088" y="4774808"/>
                <a:ext cx="377591" cy="169200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30%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22"/>
              <p:cNvSpPr/>
              <p:nvPr/>
            </p:nvSpPr>
            <p:spPr>
              <a:xfrm>
                <a:off x="9249087" y="4944005"/>
                <a:ext cx="377593" cy="169200"/>
              </a:xfrm>
              <a:prstGeom prst="rect">
                <a:avLst/>
              </a:prstGeom>
              <a:solidFill>
                <a:srgbClr val="E5E5E5"/>
              </a:solidFill>
              <a:ln cap="flat" cmpd="sng" w="9525">
                <a:solidFill>
                  <a:srgbClr val="B2B2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10%</a:t>
                </a:r>
                <a:endParaRPr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ложка 21" showMasterSp="0">
  <p:cSld name="Обложка 21">
    <p:bg>
      <p:bgPr>
        <a:solidFill>
          <a:schemeClr val="lt1"/>
        </a:solidFill>
      </p:bgPr>
    </p:bg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23"/>
          <p:cNvSpPr txBox="1"/>
          <p:nvPr>
            <p:ph type="ctrTitle"/>
          </p:nvPr>
        </p:nvSpPr>
        <p:spPr>
          <a:xfrm>
            <a:off x="323088" y="288506"/>
            <a:ext cx="6768592" cy="14444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0" name="Google Shape;750;p23"/>
          <p:cNvSpPr txBox="1"/>
          <p:nvPr>
            <p:ph idx="1" type="body"/>
          </p:nvPr>
        </p:nvSpPr>
        <p:spPr>
          <a:xfrm>
            <a:off x="358775" y="2324886"/>
            <a:ext cx="6732905" cy="600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sz="12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51" name="Google Shape;751;p23"/>
          <p:cNvSpPr txBox="1"/>
          <p:nvPr>
            <p:ph idx="2" type="body"/>
          </p:nvPr>
        </p:nvSpPr>
        <p:spPr>
          <a:xfrm>
            <a:off x="358775" y="3038475"/>
            <a:ext cx="8592719" cy="345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pic>
        <p:nvPicPr>
          <p:cNvPr id="752" name="Google Shape;75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37145" y="356136"/>
            <a:ext cx="1104679" cy="2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p23"/>
          <p:cNvSpPr/>
          <p:nvPr>
            <p:ph idx="3" type="pic"/>
          </p:nvPr>
        </p:nvSpPr>
        <p:spPr>
          <a:xfrm>
            <a:off x="5151600" y="3429900"/>
            <a:ext cx="3992400" cy="1713600"/>
          </a:xfrm>
          <a:prstGeom prst="rect">
            <a:avLst/>
          </a:prstGeom>
          <a:noFill/>
          <a:ln>
            <a:noFill/>
          </a:ln>
        </p:spPr>
      </p:sp>
      <p:sp>
        <p:nvSpPr>
          <p:cNvPr id="754" name="Google Shape;754;p23"/>
          <p:cNvSpPr txBox="1"/>
          <p:nvPr/>
        </p:nvSpPr>
        <p:spPr>
          <a:xfrm>
            <a:off x="7543929" y="633102"/>
            <a:ext cx="153118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Партнеры</a:t>
            </a:r>
            <a:r>
              <a:rPr lang="ru-RU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для роста</a:t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5" name="Google Shape;755;p23"/>
          <p:cNvGrpSpPr/>
          <p:nvPr/>
        </p:nvGrpSpPr>
        <p:grpSpPr>
          <a:xfrm>
            <a:off x="3434400" y="3425398"/>
            <a:ext cx="1717200" cy="1718102"/>
            <a:chOff x="3425397" y="3425398"/>
            <a:chExt cx="1717200" cy="1718102"/>
          </a:xfrm>
        </p:grpSpPr>
        <p:sp>
          <p:nvSpPr>
            <p:cNvPr id="756" name="Google Shape;756;p23"/>
            <p:cNvSpPr/>
            <p:nvPr/>
          </p:nvSpPr>
          <p:spPr>
            <a:xfrm>
              <a:off x="3425397" y="3425398"/>
              <a:ext cx="1717200" cy="1718102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23"/>
            <p:cNvSpPr/>
            <p:nvPr/>
          </p:nvSpPr>
          <p:spPr>
            <a:xfrm>
              <a:off x="3558296" y="3558748"/>
              <a:ext cx="1451402" cy="1451402"/>
            </a:xfrm>
            <a:prstGeom prst="donut">
              <a:avLst>
                <a:gd fmla="val 14683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3"/>
            <p:cNvSpPr/>
            <p:nvPr/>
          </p:nvSpPr>
          <p:spPr>
            <a:xfrm>
              <a:off x="3763584" y="3764036"/>
              <a:ext cx="1040826" cy="1040826"/>
            </a:xfrm>
            <a:prstGeom prst="donut">
              <a:avLst>
                <a:gd fmla="val 23358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23"/>
            <p:cNvSpPr/>
            <p:nvPr/>
          </p:nvSpPr>
          <p:spPr>
            <a:xfrm>
              <a:off x="3998351" y="3998803"/>
              <a:ext cx="571292" cy="57129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0" name="Google Shape;760;p23"/>
          <p:cNvGrpSpPr/>
          <p:nvPr/>
        </p:nvGrpSpPr>
        <p:grpSpPr>
          <a:xfrm>
            <a:off x="1717200" y="3425398"/>
            <a:ext cx="1717200" cy="1718102"/>
            <a:chOff x="7431300" y="1712699"/>
            <a:chExt cx="1717200" cy="1718102"/>
          </a:xfrm>
        </p:grpSpPr>
        <p:sp>
          <p:nvSpPr>
            <p:cNvPr id="761" name="Google Shape;761;p23"/>
            <p:cNvSpPr/>
            <p:nvPr/>
          </p:nvSpPr>
          <p:spPr>
            <a:xfrm>
              <a:off x="7431300" y="1712699"/>
              <a:ext cx="1717200" cy="1718102"/>
            </a:xfrm>
            <a:custGeom>
              <a:rect b="b" l="l" r="r" t="t"/>
              <a:pathLst>
                <a:path extrusionOk="0" h="1713600" w="1712700">
                  <a:moveTo>
                    <a:pt x="0" y="0"/>
                  </a:moveTo>
                  <a:lnTo>
                    <a:pt x="1712700" y="0"/>
                  </a:lnTo>
                  <a:lnTo>
                    <a:pt x="0" y="171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23"/>
            <p:cNvSpPr/>
            <p:nvPr/>
          </p:nvSpPr>
          <p:spPr>
            <a:xfrm>
              <a:off x="7431300" y="1712699"/>
              <a:ext cx="1717200" cy="1718102"/>
            </a:xfrm>
            <a:custGeom>
              <a:rect b="b" l="l" r="r" t="t"/>
              <a:pathLst>
                <a:path extrusionOk="0" h="1713600" w="1712700">
                  <a:moveTo>
                    <a:pt x="0" y="1713600"/>
                  </a:moveTo>
                  <a:lnTo>
                    <a:pt x="1712700" y="0"/>
                  </a:lnTo>
                  <a:lnTo>
                    <a:pt x="1712700" y="1713600"/>
                  </a:lnTo>
                  <a:lnTo>
                    <a:pt x="0" y="17136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3" name="Google Shape;763;p23"/>
          <p:cNvGrpSpPr/>
          <p:nvPr/>
        </p:nvGrpSpPr>
        <p:grpSpPr>
          <a:xfrm>
            <a:off x="0" y="3425398"/>
            <a:ext cx="1717200" cy="1718102"/>
            <a:chOff x="7431300" y="1712699"/>
            <a:chExt cx="1717200" cy="1718102"/>
          </a:xfrm>
        </p:grpSpPr>
        <p:sp>
          <p:nvSpPr>
            <p:cNvPr id="764" name="Google Shape;764;p23"/>
            <p:cNvSpPr/>
            <p:nvPr/>
          </p:nvSpPr>
          <p:spPr>
            <a:xfrm>
              <a:off x="7431300" y="1712699"/>
              <a:ext cx="1717200" cy="1718102"/>
            </a:xfrm>
            <a:custGeom>
              <a:rect b="b" l="l" r="r" t="t"/>
              <a:pathLst>
                <a:path extrusionOk="0" h="1713600" w="1712700">
                  <a:moveTo>
                    <a:pt x="0" y="0"/>
                  </a:moveTo>
                  <a:lnTo>
                    <a:pt x="1712700" y="0"/>
                  </a:lnTo>
                  <a:lnTo>
                    <a:pt x="0" y="171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23"/>
            <p:cNvSpPr/>
            <p:nvPr/>
          </p:nvSpPr>
          <p:spPr>
            <a:xfrm>
              <a:off x="7431300" y="1712699"/>
              <a:ext cx="1717200" cy="1718102"/>
            </a:xfrm>
            <a:custGeom>
              <a:rect b="b" l="l" r="r" t="t"/>
              <a:pathLst>
                <a:path extrusionOk="0" h="1713600" w="1712700">
                  <a:moveTo>
                    <a:pt x="0" y="1713600"/>
                  </a:moveTo>
                  <a:lnTo>
                    <a:pt x="1712700" y="0"/>
                  </a:lnTo>
                  <a:lnTo>
                    <a:pt x="1712700" y="1713600"/>
                  </a:lnTo>
                  <a:lnTo>
                    <a:pt x="0" y="1713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6" name="Google Shape;766;p23"/>
          <p:cNvSpPr txBox="1"/>
          <p:nvPr>
            <p:ph idx="4" type="body"/>
          </p:nvPr>
        </p:nvSpPr>
        <p:spPr>
          <a:xfrm>
            <a:off x="358775" y="1755830"/>
            <a:ext cx="6732905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grpSp>
        <p:nvGrpSpPr>
          <p:cNvPr id="767" name="Google Shape;767;p23"/>
          <p:cNvGrpSpPr/>
          <p:nvPr/>
        </p:nvGrpSpPr>
        <p:grpSpPr>
          <a:xfrm>
            <a:off x="9101894" y="-42611"/>
            <a:ext cx="2861508" cy="5186113"/>
            <a:chOff x="9101894" y="-42611"/>
            <a:chExt cx="2861508" cy="5186113"/>
          </a:xfrm>
        </p:grpSpPr>
        <p:sp>
          <p:nvSpPr>
            <p:cNvPr id="768" name="Google Shape;768;p23"/>
            <p:cNvSpPr/>
            <p:nvPr/>
          </p:nvSpPr>
          <p:spPr>
            <a:xfrm>
              <a:off x="9181869" y="3"/>
              <a:ext cx="2781533" cy="51434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648000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Рекомендации </a:t>
              </a:r>
              <a:b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по оформлению слайдов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ТЕКСТ</a:t>
              </a:r>
              <a:endParaRPr/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Корп.шрифт для презентаций –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Arial</a:t>
              </a: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(</a:t>
              </a:r>
              <a:r>
                <a:rPr b="0" i="1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допустимо:</a:t>
              </a: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Arial Narrow)</a:t>
              </a:r>
              <a:endParaRPr/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Заголовок слайда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16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Текст на слайде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10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Примечания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8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на слайде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более 3 размеров шрифтов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ДИАГРАММЫ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единый стиль оформления диаграмм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шрифты одинакового размера в диаграммах, располагающихся на одном слайде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На одном слайде – не более 4 диаграмм</a:t>
              </a:r>
              <a:endParaRPr/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ИКОНКИ</a:t>
              </a:r>
              <a:endParaRPr/>
            </a:p>
            <a:p>
              <a:pPr indent="-84137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Выбирайте оформление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иконок в едином стиле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ИЗОБРАЖЕНИЯ</a:t>
              </a:r>
              <a:endParaRPr/>
            </a:p>
            <a:p>
              <a:pPr indent="-84137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Нельзя искажать пропорции</a:t>
              </a:r>
              <a:endParaRPr/>
            </a:p>
            <a:p>
              <a:pPr indent="-84137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Рекомендуемое разрешение –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более 150 пикселей на дюйм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ОБЩИЕ РЕКОМЕНДАЦИИ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Скажите «нет» презентациям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с большим количеством текста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простые схемы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 графику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Делайте слайды лаконичными</a:t>
              </a:r>
              <a:endParaRPr/>
            </a:p>
            <a:p>
              <a:pPr indent="-131761" lvl="1" marL="572142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69" name="Google Shape;769;p23"/>
            <p:cNvCxnSpPr/>
            <p:nvPr/>
          </p:nvCxnSpPr>
          <p:spPr>
            <a:xfrm>
              <a:off x="9753602" y="444502"/>
              <a:ext cx="2051050" cy="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770" name="Google Shape;770;p23"/>
            <p:cNvGrpSpPr/>
            <p:nvPr/>
          </p:nvGrpSpPr>
          <p:grpSpPr>
            <a:xfrm>
              <a:off x="9101894" y="-42611"/>
              <a:ext cx="671979" cy="5155816"/>
              <a:chOff x="9101894" y="-42611"/>
              <a:chExt cx="671979" cy="5155816"/>
            </a:xfrm>
          </p:grpSpPr>
          <p:sp>
            <p:nvSpPr>
              <p:cNvPr id="771" name="Google Shape;771;p23"/>
              <p:cNvSpPr/>
              <p:nvPr/>
            </p:nvSpPr>
            <p:spPr>
              <a:xfrm>
                <a:off x="9249089" y="154103"/>
                <a:ext cx="377590" cy="436959"/>
              </a:xfrm>
              <a:prstGeom prst="rect">
                <a:avLst/>
              </a:prstGeom>
              <a:solidFill>
                <a:srgbClr val="008C95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140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149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p23"/>
              <p:cNvSpPr/>
              <p:nvPr/>
            </p:nvSpPr>
            <p:spPr>
              <a:xfrm>
                <a:off x="9249089" y="873918"/>
                <a:ext cx="377590" cy="438150"/>
              </a:xfrm>
              <a:prstGeom prst="rect">
                <a:avLst/>
              </a:prstGeom>
              <a:solidFill>
                <a:srgbClr val="D0D0D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</p:txBody>
          </p:sp>
          <p:sp>
            <p:nvSpPr>
              <p:cNvPr id="773" name="Google Shape;773;p23"/>
              <p:cNvSpPr/>
              <p:nvPr/>
            </p:nvSpPr>
            <p:spPr>
              <a:xfrm>
                <a:off x="9249089" y="3830254"/>
                <a:ext cx="377590" cy="436960"/>
              </a:xfrm>
              <a:prstGeom prst="rect">
                <a:avLst/>
              </a:prstGeom>
              <a:solidFill>
                <a:srgbClr val="E5F2F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229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242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242</a:t>
                </a:r>
                <a:endParaRPr/>
              </a:p>
            </p:txBody>
          </p:sp>
          <p:sp>
            <p:nvSpPr>
              <p:cNvPr id="774" name="Google Shape;774;p23"/>
              <p:cNvSpPr/>
              <p:nvPr/>
            </p:nvSpPr>
            <p:spPr>
              <a:xfrm>
                <a:off x="9249089" y="2519364"/>
                <a:ext cx="377590" cy="436959"/>
              </a:xfrm>
              <a:prstGeom prst="rect">
                <a:avLst/>
              </a:prstGeom>
              <a:solidFill>
                <a:srgbClr val="B2D2D8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178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210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216</a:t>
                </a:r>
                <a:endParaRPr/>
              </a:p>
            </p:txBody>
          </p:sp>
          <p:sp>
            <p:nvSpPr>
              <p:cNvPr id="775" name="Google Shape;775;p23"/>
              <p:cNvSpPr/>
              <p:nvPr/>
            </p:nvSpPr>
            <p:spPr>
              <a:xfrm>
                <a:off x="9249089" y="2956327"/>
                <a:ext cx="377590" cy="43696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192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776" name="Google Shape;776;p23"/>
              <p:cNvSpPr/>
              <p:nvPr/>
            </p:nvSpPr>
            <p:spPr>
              <a:xfrm>
                <a:off x="9249089" y="3393282"/>
                <a:ext cx="377590" cy="43695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192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777" name="Google Shape;777;p23"/>
              <p:cNvSpPr/>
              <p:nvPr/>
            </p:nvSpPr>
            <p:spPr>
              <a:xfrm>
                <a:off x="9249089" y="4267214"/>
                <a:ext cx="377590" cy="1692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0,0,0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23"/>
              <p:cNvSpPr/>
              <p:nvPr/>
            </p:nvSpPr>
            <p:spPr>
              <a:xfrm>
                <a:off x="9249091" y="588086"/>
                <a:ext cx="377590" cy="43815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b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49</a:t>
                </a:r>
                <a:b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60</a:t>
                </a:r>
                <a:endParaRPr/>
              </a:p>
            </p:txBody>
          </p:sp>
          <p:sp>
            <p:nvSpPr>
              <p:cNvPr id="779" name="Google Shape;779;p23"/>
              <p:cNvSpPr/>
              <p:nvPr/>
            </p:nvSpPr>
            <p:spPr>
              <a:xfrm>
                <a:off x="9249091" y="1022665"/>
                <a:ext cx="377590" cy="43696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119</a:t>
                </a:r>
                <a:b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226</a:t>
                </a:r>
                <a:b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195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23"/>
              <p:cNvSpPr/>
              <p:nvPr/>
            </p:nvSpPr>
            <p:spPr>
              <a:xfrm>
                <a:off x="9249091" y="3830257"/>
                <a:ext cx="377590" cy="436960"/>
              </a:xfrm>
              <a:prstGeom prst="rect">
                <a:avLst/>
              </a:prstGeom>
              <a:solidFill>
                <a:srgbClr val="2D3287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45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50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135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23"/>
              <p:cNvSpPr/>
              <p:nvPr/>
            </p:nvSpPr>
            <p:spPr>
              <a:xfrm>
                <a:off x="9249091" y="1466152"/>
                <a:ext cx="377590" cy="4381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23"/>
              <p:cNvSpPr/>
              <p:nvPr/>
            </p:nvSpPr>
            <p:spPr>
              <a:xfrm>
                <a:off x="9249091" y="2519364"/>
                <a:ext cx="377590" cy="436959"/>
              </a:xfrm>
              <a:prstGeom prst="rect">
                <a:avLst/>
              </a:prstGeom>
              <a:solidFill>
                <a:srgbClr val="FABE19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190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25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23"/>
              <p:cNvSpPr/>
              <p:nvPr/>
            </p:nvSpPr>
            <p:spPr>
              <a:xfrm>
                <a:off x="9249091" y="2956327"/>
                <a:ext cx="377590" cy="436960"/>
              </a:xfrm>
              <a:prstGeom prst="rect">
                <a:avLst/>
              </a:prstGeom>
              <a:solidFill>
                <a:srgbClr val="008CFA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140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23"/>
              <p:cNvSpPr/>
              <p:nvPr/>
            </p:nvSpPr>
            <p:spPr>
              <a:xfrm>
                <a:off x="9249091" y="3393282"/>
                <a:ext cx="377590" cy="436959"/>
              </a:xfrm>
              <a:prstGeom prst="rect">
                <a:avLst/>
              </a:prstGeom>
              <a:solidFill>
                <a:srgbClr val="FA786E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120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110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23"/>
              <p:cNvSpPr/>
              <p:nvPr/>
            </p:nvSpPr>
            <p:spPr>
              <a:xfrm>
                <a:off x="9249091" y="1916373"/>
                <a:ext cx="377590" cy="43815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224</a:t>
                </a:r>
                <a:b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78</a:t>
                </a:r>
                <a:b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57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23"/>
              <p:cNvSpPr txBox="1"/>
              <p:nvPr/>
            </p:nvSpPr>
            <p:spPr>
              <a:xfrm>
                <a:off x="9101894" y="-42611"/>
                <a:ext cx="67197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Основные</a:t>
                </a:r>
                <a:endParaRPr/>
              </a:p>
            </p:txBody>
          </p:sp>
          <p:sp>
            <p:nvSpPr>
              <p:cNvPr id="787" name="Google Shape;787;p23"/>
              <p:cNvSpPr txBox="1"/>
              <p:nvPr/>
            </p:nvSpPr>
            <p:spPr>
              <a:xfrm>
                <a:off x="9101894" y="2320575"/>
                <a:ext cx="67197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Доп.цвета</a:t>
                </a:r>
                <a:endParaRPr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23"/>
              <p:cNvSpPr/>
              <p:nvPr/>
            </p:nvSpPr>
            <p:spPr>
              <a:xfrm>
                <a:off x="9249088" y="4436414"/>
                <a:ext cx="377591" cy="169200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70%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23"/>
              <p:cNvSpPr/>
              <p:nvPr/>
            </p:nvSpPr>
            <p:spPr>
              <a:xfrm>
                <a:off x="9249087" y="4605611"/>
                <a:ext cx="377593" cy="169200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50%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23"/>
              <p:cNvSpPr/>
              <p:nvPr/>
            </p:nvSpPr>
            <p:spPr>
              <a:xfrm>
                <a:off x="9249088" y="4774808"/>
                <a:ext cx="377591" cy="169200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30%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23"/>
              <p:cNvSpPr/>
              <p:nvPr/>
            </p:nvSpPr>
            <p:spPr>
              <a:xfrm>
                <a:off x="9249087" y="4944005"/>
                <a:ext cx="377593" cy="169200"/>
              </a:xfrm>
              <a:prstGeom prst="rect">
                <a:avLst/>
              </a:prstGeom>
              <a:solidFill>
                <a:srgbClr val="E5E5E5"/>
              </a:solidFill>
              <a:ln cap="flat" cmpd="sng" w="9525">
                <a:solidFill>
                  <a:srgbClr val="B2B2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10%</a:t>
                </a:r>
                <a:endParaRPr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ложка 22" showMasterSp="0">
  <p:cSld name="Обложка 22">
    <p:bg>
      <p:bgPr>
        <a:solidFill>
          <a:schemeClr val="lt1"/>
        </a:solidFill>
      </p:bgPr>
    </p:bg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24"/>
          <p:cNvSpPr txBox="1"/>
          <p:nvPr>
            <p:ph type="ctrTitle"/>
          </p:nvPr>
        </p:nvSpPr>
        <p:spPr>
          <a:xfrm>
            <a:off x="323088" y="1954275"/>
            <a:ext cx="8462137" cy="11634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4" name="Google Shape;794;p24"/>
          <p:cNvSpPr txBox="1"/>
          <p:nvPr>
            <p:ph idx="1" type="body"/>
          </p:nvPr>
        </p:nvSpPr>
        <p:spPr>
          <a:xfrm>
            <a:off x="358775" y="3863100"/>
            <a:ext cx="6732905" cy="600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sz="12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95" name="Google Shape;795;p24"/>
          <p:cNvSpPr txBox="1"/>
          <p:nvPr>
            <p:ph idx="2" type="body"/>
          </p:nvPr>
        </p:nvSpPr>
        <p:spPr>
          <a:xfrm>
            <a:off x="358775" y="4587505"/>
            <a:ext cx="6732905" cy="345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96" name="Google Shape;796;p24"/>
          <p:cNvSpPr/>
          <p:nvPr>
            <p:ph idx="3" type="pic"/>
          </p:nvPr>
        </p:nvSpPr>
        <p:spPr>
          <a:xfrm>
            <a:off x="5140796" y="0"/>
            <a:ext cx="4003203" cy="1713600"/>
          </a:xfrm>
          <a:prstGeom prst="rect">
            <a:avLst/>
          </a:prstGeom>
          <a:noFill/>
          <a:ln>
            <a:noFill/>
          </a:ln>
        </p:spPr>
      </p:sp>
      <p:sp>
        <p:nvSpPr>
          <p:cNvPr id="797" name="Google Shape;797;p24"/>
          <p:cNvSpPr/>
          <p:nvPr>
            <p:ph idx="4" type="pic"/>
          </p:nvPr>
        </p:nvSpPr>
        <p:spPr>
          <a:xfrm>
            <a:off x="1713599" y="0"/>
            <a:ext cx="1713600" cy="1713600"/>
          </a:xfrm>
          <a:prstGeom prst="rect">
            <a:avLst/>
          </a:prstGeom>
          <a:noFill/>
          <a:ln>
            <a:noFill/>
          </a:ln>
        </p:spPr>
      </p:sp>
      <p:sp>
        <p:nvSpPr>
          <p:cNvPr id="798" name="Google Shape;798;p24"/>
          <p:cNvSpPr/>
          <p:nvPr>
            <p:ph idx="5" type="pic"/>
          </p:nvPr>
        </p:nvSpPr>
        <p:spPr>
          <a:xfrm>
            <a:off x="0" y="0"/>
            <a:ext cx="1713599" cy="1713600"/>
          </a:xfrm>
          <a:prstGeom prst="rect">
            <a:avLst/>
          </a:prstGeom>
          <a:noFill/>
          <a:ln>
            <a:noFill/>
          </a:ln>
        </p:spPr>
      </p:sp>
      <p:sp>
        <p:nvSpPr>
          <p:cNvPr id="799" name="Google Shape;799;p24"/>
          <p:cNvSpPr/>
          <p:nvPr>
            <p:ph idx="6" type="pic"/>
          </p:nvPr>
        </p:nvSpPr>
        <p:spPr>
          <a:xfrm>
            <a:off x="3427197" y="0"/>
            <a:ext cx="1713601" cy="1713600"/>
          </a:xfrm>
          <a:prstGeom prst="rect">
            <a:avLst/>
          </a:prstGeom>
          <a:noFill/>
          <a:ln>
            <a:noFill/>
          </a:ln>
        </p:spPr>
      </p:sp>
      <p:pic>
        <p:nvPicPr>
          <p:cNvPr id="800" name="Google Shape;800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37145" y="4287520"/>
            <a:ext cx="1104679" cy="2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801" name="Google Shape;801;p24"/>
          <p:cNvSpPr txBox="1"/>
          <p:nvPr/>
        </p:nvSpPr>
        <p:spPr>
          <a:xfrm>
            <a:off x="7543929" y="4580520"/>
            <a:ext cx="153118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Партнеры</a:t>
            </a:r>
            <a:r>
              <a:rPr lang="ru-RU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для роста</a:t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24"/>
          <p:cNvSpPr txBox="1"/>
          <p:nvPr>
            <p:ph idx="7" type="body"/>
          </p:nvPr>
        </p:nvSpPr>
        <p:spPr>
          <a:xfrm>
            <a:off x="358775" y="3260267"/>
            <a:ext cx="6732905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grpSp>
        <p:nvGrpSpPr>
          <p:cNvPr id="803" name="Google Shape;803;p24"/>
          <p:cNvGrpSpPr/>
          <p:nvPr/>
        </p:nvGrpSpPr>
        <p:grpSpPr>
          <a:xfrm>
            <a:off x="9101894" y="-42611"/>
            <a:ext cx="2861508" cy="5186113"/>
            <a:chOff x="9101894" y="-42611"/>
            <a:chExt cx="2861508" cy="5186113"/>
          </a:xfrm>
        </p:grpSpPr>
        <p:sp>
          <p:nvSpPr>
            <p:cNvPr id="804" name="Google Shape;804;p24"/>
            <p:cNvSpPr/>
            <p:nvPr/>
          </p:nvSpPr>
          <p:spPr>
            <a:xfrm>
              <a:off x="9181869" y="3"/>
              <a:ext cx="2781533" cy="51434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648000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Рекомендации </a:t>
              </a:r>
              <a:b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по оформлению слайдов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ТЕКСТ</a:t>
              </a:r>
              <a:endParaRPr/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Корп.шрифт для презентаций –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Arial</a:t>
              </a: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(</a:t>
              </a:r>
              <a:r>
                <a:rPr b="0" i="1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допустимо:</a:t>
              </a: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Arial Narrow)</a:t>
              </a:r>
              <a:endParaRPr/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Заголовок слайда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16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Текст на слайде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10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Примечания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8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на слайде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более 3 размеров шрифтов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ДИАГРАММЫ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единый стиль оформления диаграмм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шрифты одинакового размера в диаграммах, располагающихся на одном слайде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На одном слайде – не более 4 диаграмм</a:t>
              </a:r>
              <a:endParaRPr/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ИКОНКИ</a:t>
              </a:r>
              <a:endParaRPr/>
            </a:p>
            <a:p>
              <a:pPr indent="-84137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Выбирайте оформление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иконок в едином стиле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ИЗОБРАЖЕНИЯ</a:t>
              </a:r>
              <a:endParaRPr/>
            </a:p>
            <a:p>
              <a:pPr indent="-84137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Нельзя искажать пропорции</a:t>
              </a:r>
              <a:endParaRPr/>
            </a:p>
            <a:p>
              <a:pPr indent="-84137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Рекомендуемое разрешение –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более 150 пикселей на дюйм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ОБЩИЕ РЕКОМЕНДАЦИИ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Скажите «нет» презентациям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с большим количеством текста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простые схемы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 графику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Делайте слайды лаконичными</a:t>
              </a:r>
              <a:endParaRPr/>
            </a:p>
            <a:p>
              <a:pPr indent="-131761" lvl="1" marL="572142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05" name="Google Shape;805;p24"/>
            <p:cNvCxnSpPr/>
            <p:nvPr/>
          </p:nvCxnSpPr>
          <p:spPr>
            <a:xfrm>
              <a:off x="9753602" y="444502"/>
              <a:ext cx="2051050" cy="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06" name="Google Shape;806;p24"/>
            <p:cNvGrpSpPr/>
            <p:nvPr/>
          </p:nvGrpSpPr>
          <p:grpSpPr>
            <a:xfrm>
              <a:off x="9101894" y="-42611"/>
              <a:ext cx="671979" cy="5155816"/>
              <a:chOff x="9101894" y="-42611"/>
              <a:chExt cx="671979" cy="5155816"/>
            </a:xfrm>
          </p:grpSpPr>
          <p:sp>
            <p:nvSpPr>
              <p:cNvPr id="807" name="Google Shape;807;p24"/>
              <p:cNvSpPr/>
              <p:nvPr/>
            </p:nvSpPr>
            <p:spPr>
              <a:xfrm>
                <a:off x="9249089" y="154103"/>
                <a:ext cx="377590" cy="436959"/>
              </a:xfrm>
              <a:prstGeom prst="rect">
                <a:avLst/>
              </a:prstGeom>
              <a:solidFill>
                <a:srgbClr val="008C95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140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149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24"/>
              <p:cNvSpPr/>
              <p:nvPr/>
            </p:nvSpPr>
            <p:spPr>
              <a:xfrm>
                <a:off x="9249089" y="873918"/>
                <a:ext cx="377590" cy="438150"/>
              </a:xfrm>
              <a:prstGeom prst="rect">
                <a:avLst/>
              </a:prstGeom>
              <a:solidFill>
                <a:srgbClr val="D0D0D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</p:txBody>
          </p:sp>
          <p:sp>
            <p:nvSpPr>
              <p:cNvPr id="809" name="Google Shape;809;p24"/>
              <p:cNvSpPr/>
              <p:nvPr/>
            </p:nvSpPr>
            <p:spPr>
              <a:xfrm>
                <a:off x="9249089" y="3830254"/>
                <a:ext cx="377590" cy="436960"/>
              </a:xfrm>
              <a:prstGeom prst="rect">
                <a:avLst/>
              </a:prstGeom>
              <a:solidFill>
                <a:srgbClr val="E5F2F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229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242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242</a:t>
                </a:r>
                <a:endParaRPr/>
              </a:p>
            </p:txBody>
          </p:sp>
          <p:sp>
            <p:nvSpPr>
              <p:cNvPr id="810" name="Google Shape;810;p24"/>
              <p:cNvSpPr/>
              <p:nvPr/>
            </p:nvSpPr>
            <p:spPr>
              <a:xfrm>
                <a:off x="9249089" y="2519364"/>
                <a:ext cx="377590" cy="436959"/>
              </a:xfrm>
              <a:prstGeom prst="rect">
                <a:avLst/>
              </a:prstGeom>
              <a:solidFill>
                <a:srgbClr val="B2D2D8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178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210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216</a:t>
                </a:r>
                <a:endParaRPr/>
              </a:p>
            </p:txBody>
          </p:sp>
          <p:sp>
            <p:nvSpPr>
              <p:cNvPr id="811" name="Google Shape;811;p24"/>
              <p:cNvSpPr/>
              <p:nvPr/>
            </p:nvSpPr>
            <p:spPr>
              <a:xfrm>
                <a:off x="9249089" y="2956327"/>
                <a:ext cx="377590" cy="43696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192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812" name="Google Shape;812;p24"/>
              <p:cNvSpPr/>
              <p:nvPr/>
            </p:nvSpPr>
            <p:spPr>
              <a:xfrm>
                <a:off x="9249089" y="3393282"/>
                <a:ext cx="377590" cy="43695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192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813" name="Google Shape;813;p24"/>
              <p:cNvSpPr/>
              <p:nvPr/>
            </p:nvSpPr>
            <p:spPr>
              <a:xfrm>
                <a:off x="9249089" y="4267214"/>
                <a:ext cx="377590" cy="1692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0,0,0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24"/>
              <p:cNvSpPr/>
              <p:nvPr/>
            </p:nvSpPr>
            <p:spPr>
              <a:xfrm>
                <a:off x="9249091" y="588086"/>
                <a:ext cx="377590" cy="43815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b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49</a:t>
                </a:r>
                <a:b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60</a:t>
                </a:r>
                <a:endParaRPr/>
              </a:p>
            </p:txBody>
          </p:sp>
          <p:sp>
            <p:nvSpPr>
              <p:cNvPr id="815" name="Google Shape;815;p24"/>
              <p:cNvSpPr/>
              <p:nvPr/>
            </p:nvSpPr>
            <p:spPr>
              <a:xfrm>
                <a:off x="9249091" y="1022665"/>
                <a:ext cx="377590" cy="43696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119</a:t>
                </a:r>
                <a:b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226</a:t>
                </a:r>
                <a:b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195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24"/>
              <p:cNvSpPr/>
              <p:nvPr/>
            </p:nvSpPr>
            <p:spPr>
              <a:xfrm>
                <a:off x="9249091" y="3830257"/>
                <a:ext cx="377590" cy="436960"/>
              </a:xfrm>
              <a:prstGeom prst="rect">
                <a:avLst/>
              </a:prstGeom>
              <a:solidFill>
                <a:srgbClr val="2D3287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45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50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135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24"/>
              <p:cNvSpPr/>
              <p:nvPr/>
            </p:nvSpPr>
            <p:spPr>
              <a:xfrm>
                <a:off x="9249091" y="1466152"/>
                <a:ext cx="377590" cy="4381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24"/>
              <p:cNvSpPr/>
              <p:nvPr/>
            </p:nvSpPr>
            <p:spPr>
              <a:xfrm>
                <a:off x="9249091" y="2519364"/>
                <a:ext cx="377590" cy="436959"/>
              </a:xfrm>
              <a:prstGeom prst="rect">
                <a:avLst/>
              </a:prstGeom>
              <a:solidFill>
                <a:srgbClr val="FABE19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190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25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24"/>
              <p:cNvSpPr/>
              <p:nvPr/>
            </p:nvSpPr>
            <p:spPr>
              <a:xfrm>
                <a:off x="9249091" y="2956327"/>
                <a:ext cx="377590" cy="436960"/>
              </a:xfrm>
              <a:prstGeom prst="rect">
                <a:avLst/>
              </a:prstGeom>
              <a:solidFill>
                <a:srgbClr val="008CFA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140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24"/>
              <p:cNvSpPr/>
              <p:nvPr/>
            </p:nvSpPr>
            <p:spPr>
              <a:xfrm>
                <a:off x="9249091" y="3393282"/>
                <a:ext cx="377590" cy="436959"/>
              </a:xfrm>
              <a:prstGeom prst="rect">
                <a:avLst/>
              </a:prstGeom>
              <a:solidFill>
                <a:srgbClr val="FA786E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120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110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24"/>
              <p:cNvSpPr/>
              <p:nvPr/>
            </p:nvSpPr>
            <p:spPr>
              <a:xfrm>
                <a:off x="9249091" y="1916373"/>
                <a:ext cx="377590" cy="43815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224</a:t>
                </a:r>
                <a:b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78</a:t>
                </a:r>
                <a:b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57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24"/>
              <p:cNvSpPr txBox="1"/>
              <p:nvPr/>
            </p:nvSpPr>
            <p:spPr>
              <a:xfrm>
                <a:off x="9101894" y="-42611"/>
                <a:ext cx="67197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Основные</a:t>
                </a:r>
                <a:endParaRPr/>
              </a:p>
            </p:txBody>
          </p:sp>
          <p:sp>
            <p:nvSpPr>
              <p:cNvPr id="823" name="Google Shape;823;p24"/>
              <p:cNvSpPr txBox="1"/>
              <p:nvPr/>
            </p:nvSpPr>
            <p:spPr>
              <a:xfrm>
                <a:off x="9101894" y="2320575"/>
                <a:ext cx="67197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Доп.цвета</a:t>
                </a:r>
                <a:endParaRPr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24"/>
              <p:cNvSpPr/>
              <p:nvPr/>
            </p:nvSpPr>
            <p:spPr>
              <a:xfrm>
                <a:off x="9249088" y="4436414"/>
                <a:ext cx="377591" cy="169200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70%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24"/>
              <p:cNvSpPr/>
              <p:nvPr/>
            </p:nvSpPr>
            <p:spPr>
              <a:xfrm>
                <a:off x="9249087" y="4605611"/>
                <a:ext cx="377593" cy="169200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50%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24"/>
              <p:cNvSpPr/>
              <p:nvPr/>
            </p:nvSpPr>
            <p:spPr>
              <a:xfrm>
                <a:off x="9249088" y="4774808"/>
                <a:ext cx="377591" cy="169200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30%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24"/>
              <p:cNvSpPr/>
              <p:nvPr/>
            </p:nvSpPr>
            <p:spPr>
              <a:xfrm>
                <a:off x="9249087" y="4944005"/>
                <a:ext cx="377593" cy="169200"/>
              </a:xfrm>
              <a:prstGeom prst="rect">
                <a:avLst/>
              </a:prstGeom>
              <a:solidFill>
                <a:srgbClr val="E5E5E5"/>
              </a:solidFill>
              <a:ln cap="flat" cmpd="sng" w="9525">
                <a:solidFill>
                  <a:srgbClr val="B2B2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10%</a:t>
                </a:r>
                <a:endParaRPr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ложка 23" showMasterSp="0">
  <p:cSld name="Обложка 23">
    <p:bg>
      <p:bgPr>
        <a:solidFill>
          <a:schemeClr val="lt1"/>
        </a:solidFill>
      </p:bgPr>
    </p:bg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25"/>
          <p:cNvSpPr txBox="1"/>
          <p:nvPr>
            <p:ph type="ctrTitle"/>
          </p:nvPr>
        </p:nvSpPr>
        <p:spPr>
          <a:xfrm>
            <a:off x="323087" y="1949554"/>
            <a:ext cx="8462137" cy="1226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0" name="Google Shape;830;p25"/>
          <p:cNvSpPr txBox="1"/>
          <p:nvPr>
            <p:ph idx="1" type="body"/>
          </p:nvPr>
        </p:nvSpPr>
        <p:spPr>
          <a:xfrm>
            <a:off x="358775" y="3863100"/>
            <a:ext cx="6732905" cy="600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sz="12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31" name="Google Shape;831;p25"/>
          <p:cNvSpPr txBox="1"/>
          <p:nvPr>
            <p:ph idx="2" type="body"/>
          </p:nvPr>
        </p:nvSpPr>
        <p:spPr>
          <a:xfrm>
            <a:off x="358775" y="4587505"/>
            <a:ext cx="6732905" cy="345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32" name="Google Shape;832;p25"/>
          <p:cNvSpPr/>
          <p:nvPr>
            <p:ph idx="3" type="pic"/>
          </p:nvPr>
        </p:nvSpPr>
        <p:spPr>
          <a:xfrm>
            <a:off x="5140796" y="0"/>
            <a:ext cx="4003203" cy="1713600"/>
          </a:xfrm>
          <a:prstGeom prst="rect">
            <a:avLst/>
          </a:prstGeom>
          <a:noFill/>
          <a:ln>
            <a:noFill/>
          </a:ln>
        </p:spPr>
      </p:sp>
      <p:pic>
        <p:nvPicPr>
          <p:cNvPr id="833" name="Google Shape;833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37145" y="4287520"/>
            <a:ext cx="1104679" cy="2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834" name="Google Shape;834;p25"/>
          <p:cNvSpPr txBox="1"/>
          <p:nvPr/>
        </p:nvSpPr>
        <p:spPr>
          <a:xfrm>
            <a:off x="7543929" y="4580520"/>
            <a:ext cx="153118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Партнеры</a:t>
            </a:r>
            <a:r>
              <a:rPr lang="ru-RU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для роста</a:t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5" name="Google Shape;835;p25"/>
          <p:cNvGrpSpPr/>
          <p:nvPr/>
        </p:nvGrpSpPr>
        <p:grpSpPr>
          <a:xfrm>
            <a:off x="3423594" y="0"/>
            <a:ext cx="1717200" cy="1718102"/>
            <a:chOff x="3425397" y="3425398"/>
            <a:chExt cx="1717200" cy="1718102"/>
          </a:xfrm>
        </p:grpSpPr>
        <p:sp>
          <p:nvSpPr>
            <p:cNvPr id="836" name="Google Shape;836;p25"/>
            <p:cNvSpPr/>
            <p:nvPr/>
          </p:nvSpPr>
          <p:spPr>
            <a:xfrm>
              <a:off x="3425397" y="3425398"/>
              <a:ext cx="1717200" cy="1718102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25"/>
            <p:cNvSpPr/>
            <p:nvPr/>
          </p:nvSpPr>
          <p:spPr>
            <a:xfrm>
              <a:off x="3558296" y="3558748"/>
              <a:ext cx="1451402" cy="1451402"/>
            </a:xfrm>
            <a:prstGeom prst="donut">
              <a:avLst>
                <a:gd fmla="val 14683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25"/>
            <p:cNvSpPr/>
            <p:nvPr/>
          </p:nvSpPr>
          <p:spPr>
            <a:xfrm>
              <a:off x="3763584" y="3764036"/>
              <a:ext cx="1040826" cy="1040826"/>
            </a:xfrm>
            <a:prstGeom prst="donut">
              <a:avLst>
                <a:gd fmla="val 23358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25"/>
            <p:cNvSpPr/>
            <p:nvPr/>
          </p:nvSpPr>
          <p:spPr>
            <a:xfrm>
              <a:off x="3998351" y="3998803"/>
              <a:ext cx="571292" cy="57129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0" name="Google Shape;840;p25"/>
          <p:cNvGrpSpPr/>
          <p:nvPr/>
        </p:nvGrpSpPr>
        <p:grpSpPr>
          <a:xfrm>
            <a:off x="1717200" y="0"/>
            <a:ext cx="1717200" cy="1718102"/>
            <a:chOff x="7431300" y="1712699"/>
            <a:chExt cx="1717200" cy="1718102"/>
          </a:xfrm>
        </p:grpSpPr>
        <p:sp>
          <p:nvSpPr>
            <p:cNvPr id="841" name="Google Shape;841;p25"/>
            <p:cNvSpPr/>
            <p:nvPr/>
          </p:nvSpPr>
          <p:spPr>
            <a:xfrm>
              <a:off x="7431300" y="1712699"/>
              <a:ext cx="1717200" cy="1718102"/>
            </a:xfrm>
            <a:custGeom>
              <a:rect b="b" l="l" r="r" t="t"/>
              <a:pathLst>
                <a:path extrusionOk="0" h="1713600" w="1712700">
                  <a:moveTo>
                    <a:pt x="0" y="0"/>
                  </a:moveTo>
                  <a:lnTo>
                    <a:pt x="1712700" y="0"/>
                  </a:lnTo>
                  <a:lnTo>
                    <a:pt x="0" y="171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25"/>
            <p:cNvSpPr/>
            <p:nvPr/>
          </p:nvSpPr>
          <p:spPr>
            <a:xfrm>
              <a:off x="7431300" y="1712699"/>
              <a:ext cx="1717200" cy="1718102"/>
            </a:xfrm>
            <a:custGeom>
              <a:rect b="b" l="l" r="r" t="t"/>
              <a:pathLst>
                <a:path extrusionOk="0" h="1713600" w="1712700">
                  <a:moveTo>
                    <a:pt x="0" y="1713600"/>
                  </a:moveTo>
                  <a:lnTo>
                    <a:pt x="1712700" y="0"/>
                  </a:lnTo>
                  <a:lnTo>
                    <a:pt x="1712700" y="1713600"/>
                  </a:lnTo>
                  <a:lnTo>
                    <a:pt x="0" y="17136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3" name="Google Shape;843;p25"/>
          <p:cNvGrpSpPr/>
          <p:nvPr/>
        </p:nvGrpSpPr>
        <p:grpSpPr>
          <a:xfrm>
            <a:off x="0" y="0"/>
            <a:ext cx="1717200" cy="1718102"/>
            <a:chOff x="7431300" y="1712699"/>
            <a:chExt cx="1717200" cy="1718102"/>
          </a:xfrm>
        </p:grpSpPr>
        <p:sp>
          <p:nvSpPr>
            <p:cNvPr id="844" name="Google Shape;844;p25"/>
            <p:cNvSpPr/>
            <p:nvPr/>
          </p:nvSpPr>
          <p:spPr>
            <a:xfrm>
              <a:off x="7431300" y="1712699"/>
              <a:ext cx="1717200" cy="1718102"/>
            </a:xfrm>
            <a:custGeom>
              <a:rect b="b" l="l" r="r" t="t"/>
              <a:pathLst>
                <a:path extrusionOk="0" h="1713600" w="1712700">
                  <a:moveTo>
                    <a:pt x="0" y="0"/>
                  </a:moveTo>
                  <a:lnTo>
                    <a:pt x="1712700" y="0"/>
                  </a:lnTo>
                  <a:lnTo>
                    <a:pt x="0" y="171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25"/>
            <p:cNvSpPr/>
            <p:nvPr/>
          </p:nvSpPr>
          <p:spPr>
            <a:xfrm>
              <a:off x="7431300" y="1712699"/>
              <a:ext cx="1717200" cy="1718102"/>
            </a:xfrm>
            <a:custGeom>
              <a:rect b="b" l="l" r="r" t="t"/>
              <a:pathLst>
                <a:path extrusionOk="0" h="1713600" w="1712700">
                  <a:moveTo>
                    <a:pt x="0" y="1713600"/>
                  </a:moveTo>
                  <a:lnTo>
                    <a:pt x="1712700" y="0"/>
                  </a:lnTo>
                  <a:lnTo>
                    <a:pt x="1712700" y="1713600"/>
                  </a:lnTo>
                  <a:lnTo>
                    <a:pt x="0" y="1713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6" name="Google Shape;846;p25"/>
          <p:cNvSpPr txBox="1"/>
          <p:nvPr>
            <p:ph idx="4" type="body"/>
          </p:nvPr>
        </p:nvSpPr>
        <p:spPr>
          <a:xfrm>
            <a:off x="358775" y="3260267"/>
            <a:ext cx="6732905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grpSp>
        <p:nvGrpSpPr>
          <p:cNvPr id="847" name="Google Shape;847;p25"/>
          <p:cNvGrpSpPr/>
          <p:nvPr/>
        </p:nvGrpSpPr>
        <p:grpSpPr>
          <a:xfrm>
            <a:off x="9101894" y="-42611"/>
            <a:ext cx="2861508" cy="5186113"/>
            <a:chOff x="9101894" y="-42611"/>
            <a:chExt cx="2861508" cy="5186113"/>
          </a:xfrm>
        </p:grpSpPr>
        <p:sp>
          <p:nvSpPr>
            <p:cNvPr id="848" name="Google Shape;848;p25"/>
            <p:cNvSpPr/>
            <p:nvPr/>
          </p:nvSpPr>
          <p:spPr>
            <a:xfrm>
              <a:off x="9181869" y="3"/>
              <a:ext cx="2781533" cy="51434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648000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Рекомендации </a:t>
              </a:r>
              <a:b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по оформлению слайдов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ТЕКСТ</a:t>
              </a:r>
              <a:endParaRPr/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Корп.шрифт для презентаций –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Arial</a:t>
              </a: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(</a:t>
              </a:r>
              <a:r>
                <a:rPr b="0" i="1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допустимо:</a:t>
              </a: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Arial Narrow)</a:t>
              </a:r>
              <a:endParaRPr/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Заголовок слайда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16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Текст на слайде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10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Примечания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8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на слайде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более 3 размеров шрифтов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ДИАГРАММЫ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единый стиль оформления диаграмм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шрифты одинакового размера в диаграммах, располагающихся на одном слайде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На одном слайде – не более 4 диаграмм</a:t>
              </a:r>
              <a:endParaRPr/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ИКОНКИ</a:t>
              </a:r>
              <a:endParaRPr/>
            </a:p>
            <a:p>
              <a:pPr indent="-84137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Выбирайте оформление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иконок в едином стиле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ИЗОБРАЖЕНИЯ</a:t>
              </a:r>
              <a:endParaRPr/>
            </a:p>
            <a:p>
              <a:pPr indent="-84137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Нельзя искажать пропорции</a:t>
              </a:r>
              <a:endParaRPr/>
            </a:p>
            <a:p>
              <a:pPr indent="-84137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Рекомендуемое разрешение –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более 150 пикселей на дюйм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ОБЩИЕ РЕКОМЕНДАЦИИ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Скажите «нет» презентациям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с большим количеством текста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простые схемы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 графику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Делайте слайды лаконичными</a:t>
              </a:r>
              <a:endParaRPr/>
            </a:p>
            <a:p>
              <a:pPr indent="-131761" lvl="1" marL="572142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49" name="Google Shape;849;p25"/>
            <p:cNvCxnSpPr/>
            <p:nvPr/>
          </p:nvCxnSpPr>
          <p:spPr>
            <a:xfrm>
              <a:off x="9753602" y="444502"/>
              <a:ext cx="2051050" cy="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50" name="Google Shape;850;p25"/>
            <p:cNvGrpSpPr/>
            <p:nvPr/>
          </p:nvGrpSpPr>
          <p:grpSpPr>
            <a:xfrm>
              <a:off x="9101894" y="-42611"/>
              <a:ext cx="671979" cy="5155816"/>
              <a:chOff x="9101894" y="-42611"/>
              <a:chExt cx="671979" cy="5155816"/>
            </a:xfrm>
          </p:grpSpPr>
          <p:sp>
            <p:nvSpPr>
              <p:cNvPr id="851" name="Google Shape;851;p25"/>
              <p:cNvSpPr/>
              <p:nvPr/>
            </p:nvSpPr>
            <p:spPr>
              <a:xfrm>
                <a:off x="9249089" y="154103"/>
                <a:ext cx="377590" cy="436959"/>
              </a:xfrm>
              <a:prstGeom prst="rect">
                <a:avLst/>
              </a:prstGeom>
              <a:solidFill>
                <a:srgbClr val="008C95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140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149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25"/>
              <p:cNvSpPr/>
              <p:nvPr/>
            </p:nvSpPr>
            <p:spPr>
              <a:xfrm>
                <a:off x="9249089" y="873918"/>
                <a:ext cx="377590" cy="438150"/>
              </a:xfrm>
              <a:prstGeom prst="rect">
                <a:avLst/>
              </a:prstGeom>
              <a:solidFill>
                <a:srgbClr val="D0D0D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</p:txBody>
          </p:sp>
          <p:sp>
            <p:nvSpPr>
              <p:cNvPr id="853" name="Google Shape;853;p25"/>
              <p:cNvSpPr/>
              <p:nvPr/>
            </p:nvSpPr>
            <p:spPr>
              <a:xfrm>
                <a:off x="9249089" y="3830254"/>
                <a:ext cx="377590" cy="436960"/>
              </a:xfrm>
              <a:prstGeom prst="rect">
                <a:avLst/>
              </a:prstGeom>
              <a:solidFill>
                <a:srgbClr val="E5F2F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229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242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242</a:t>
                </a:r>
                <a:endParaRPr/>
              </a:p>
            </p:txBody>
          </p:sp>
          <p:sp>
            <p:nvSpPr>
              <p:cNvPr id="854" name="Google Shape;854;p25"/>
              <p:cNvSpPr/>
              <p:nvPr/>
            </p:nvSpPr>
            <p:spPr>
              <a:xfrm>
                <a:off x="9249089" y="2519364"/>
                <a:ext cx="377590" cy="436959"/>
              </a:xfrm>
              <a:prstGeom prst="rect">
                <a:avLst/>
              </a:prstGeom>
              <a:solidFill>
                <a:srgbClr val="B2D2D8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178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210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216</a:t>
                </a:r>
                <a:endParaRPr/>
              </a:p>
            </p:txBody>
          </p:sp>
          <p:sp>
            <p:nvSpPr>
              <p:cNvPr id="855" name="Google Shape;855;p25"/>
              <p:cNvSpPr/>
              <p:nvPr/>
            </p:nvSpPr>
            <p:spPr>
              <a:xfrm>
                <a:off x="9249089" y="2956327"/>
                <a:ext cx="377590" cy="43696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192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856" name="Google Shape;856;p25"/>
              <p:cNvSpPr/>
              <p:nvPr/>
            </p:nvSpPr>
            <p:spPr>
              <a:xfrm>
                <a:off x="9249089" y="3393282"/>
                <a:ext cx="377590" cy="43695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192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857" name="Google Shape;857;p25"/>
              <p:cNvSpPr/>
              <p:nvPr/>
            </p:nvSpPr>
            <p:spPr>
              <a:xfrm>
                <a:off x="9249089" y="4267214"/>
                <a:ext cx="377590" cy="1692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0,0,0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25"/>
              <p:cNvSpPr/>
              <p:nvPr/>
            </p:nvSpPr>
            <p:spPr>
              <a:xfrm>
                <a:off x="9249091" y="588086"/>
                <a:ext cx="377590" cy="43815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b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49</a:t>
                </a:r>
                <a:b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60</a:t>
                </a:r>
                <a:endParaRPr/>
              </a:p>
            </p:txBody>
          </p:sp>
          <p:sp>
            <p:nvSpPr>
              <p:cNvPr id="859" name="Google Shape;859;p25"/>
              <p:cNvSpPr/>
              <p:nvPr/>
            </p:nvSpPr>
            <p:spPr>
              <a:xfrm>
                <a:off x="9249091" y="1022665"/>
                <a:ext cx="377590" cy="43696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119</a:t>
                </a:r>
                <a:b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226</a:t>
                </a:r>
                <a:b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195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25"/>
              <p:cNvSpPr/>
              <p:nvPr/>
            </p:nvSpPr>
            <p:spPr>
              <a:xfrm>
                <a:off x="9249091" y="3830257"/>
                <a:ext cx="377590" cy="436960"/>
              </a:xfrm>
              <a:prstGeom prst="rect">
                <a:avLst/>
              </a:prstGeom>
              <a:solidFill>
                <a:srgbClr val="2D3287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45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50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135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25"/>
              <p:cNvSpPr/>
              <p:nvPr/>
            </p:nvSpPr>
            <p:spPr>
              <a:xfrm>
                <a:off x="9249091" y="1466152"/>
                <a:ext cx="377590" cy="4381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25"/>
              <p:cNvSpPr/>
              <p:nvPr/>
            </p:nvSpPr>
            <p:spPr>
              <a:xfrm>
                <a:off x="9249091" y="2519364"/>
                <a:ext cx="377590" cy="436959"/>
              </a:xfrm>
              <a:prstGeom prst="rect">
                <a:avLst/>
              </a:prstGeom>
              <a:solidFill>
                <a:srgbClr val="FABE19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190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25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25"/>
              <p:cNvSpPr/>
              <p:nvPr/>
            </p:nvSpPr>
            <p:spPr>
              <a:xfrm>
                <a:off x="9249091" y="2956327"/>
                <a:ext cx="377590" cy="436960"/>
              </a:xfrm>
              <a:prstGeom prst="rect">
                <a:avLst/>
              </a:prstGeom>
              <a:solidFill>
                <a:srgbClr val="008CFA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140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25"/>
              <p:cNvSpPr/>
              <p:nvPr/>
            </p:nvSpPr>
            <p:spPr>
              <a:xfrm>
                <a:off x="9249091" y="3393282"/>
                <a:ext cx="377590" cy="436959"/>
              </a:xfrm>
              <a:prstGeom prst="rect">
                <a:avLst/>
              </a:prstGeom>
              <a:solidFill>
                <a:srgbClr val="FA786E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120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110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25"/>
              <p:cNvSpPr/>
              <p:nvPr/>
            </p:nvSpPr>
            <p:spPr>
              <a:xfrm>
                <a:off x="9249091" y="1916373"/>
                <a:ext cx="377590" cy="43815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224</a:t>
                </a:r>
                <a:b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78</a:t>
                </a:r>
                <a:b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57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25"/>
              <p:cNvSpPr txBox="1"/>
              <p:nvPr/>
            </p:nvSpPr>
            <p:spPr>
              <a:xfrm>
                <a:off x="9101894" y="-42611"/>
                <a:ext cx="67197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Основные</a:t>
                </a:r>
                <a:endParaRPr/>
              </a:p>
            </p:txBody>
          </p:sp>
          <p:sp>
            <p:nvSpPr>
              <p:cNvPr id="867" name="Google Shape;867;p25"/>
              <p:cNvSpPr txBox="1"/>
              <p:nvPr/>
            </p:nvSpPr>
            <p:spPr>
              <a:xfrm>
                <a:off x="9101894" y="2320575"/>
                <a:ext cx="67197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Доп.цвета</a:t>
                </a:r>
                <a:endParaRPr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25"/>
              <p:cNvSpPr/>
              <p:nvPr/>
            </p:nvSpPr>
            <p:spPr>
              <a:xfrm>
                <a:off x="9249088" y="4436414"/>
                <a:ext cx="377591" cy="169200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70%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25"/>
              <p:cNvSpPr/>
              <p:nvPr/>
            </p:nvSpPr>
            <p:spPr>
              <a:xfrm>
                <a:off x="9249087" y="4605611"/>
                <a:ext cx="377593" cy="169200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50%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25"/>
              <p:cNvSpPr/>
              <p:nvPr/>
            </p:nvSpPr>
            <p:spPr>
              <a:xfrm>
                <a:off x="9249088" y="4774808"/>
                <a:ext cx="377591" cy="169200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30%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25"/>
              <p:cNvSpPr/>
              <p:nvPr/>
            </p:nvSpPr>
            <p:spPr>
              <a:xfrm>
                <a:off x="9249087" y="4944005"/>
                <a:ext cx="377593" cy="169200"/>
              </a:xfrm>
              <a:prstGeom prst="rect">
                <a:avLst/>
              </a:prstGeom>
              <a:solidFill>
                <a:srgbClr val="E5E5E5"/>
              </a:solidFill>
              <a:ln cap="flat" cmpd="sng" w="9525">
                <a:solidFill>
                  <a:srgbClr val="B2B2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10%</a:t>
                </a:r>
                <a:endParaRPr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ложка 29" showMasterSp="0">
  <p:cSld name="Обложка 29">
    <p:bg>
      <p:bgPr>
        <a:solidFill>
          <a:schemeClr val="lt1"/>
        </a:solidFill>
      </p:bgPr>
    </p:bg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26"/>
          <p:cNvSpPr/>
          <p:nvPr>
            <p:ph idx="2" type="pic"/>
          </p:nvPr>
        </p:nvSpPr>
        <p:spPr>
          <a:xfrm>
            <a:off x="0" y="1"/>
            <a:ext cx="6573598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4" name="Google Shape;874;p26"/>
          <p:cNvSpPr/>
          <p:nvPr/>
        </p:nvSpPr>
        <p:spPr>
          <a:xfrm>
            <a:off x="6573600" y="2571750"/>
            <a:ext cx="2570400" cy="257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26"/>
          <p:cNvSpPr txBox="1"/>
          <p:nvPr>
            <p:ph type="ctrTitle"/>
          </p:nvPr>
        </p:nvSpPr>
        <p:spPr>
          <a:xfrm>
            <a:off x="323088" y="1666273"/>
            <a:ext cx="5902452" cy="17061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6" name="Google Shape;876;p26"/>
          <p:cNvSpPr txBox="1"/>
          <p:nvPr>
            <p:ph idx="1" type="body"/>
          </p:nvPr>
        </p:nvSpPr>
        <p:spPr>
          <a:xfrm>
            <a:off x="358775" y="3993787"/>
            <a:ext cx="5866765" cy="56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sz="12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pic>
        <p:nvPicPr>
          <p:cNvPr id="877" name="Google Shape;87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49044" y="4302594"/>
            <a:ext cx="1104679" cy="2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878" name="Google Shape;878;p26"/>
          <p:cNvSpPr txBox="1"/>
          <p:nvPr/>
        </p:nvSpPr>
        <p:spPr>
          <a:xfrm>
            <a:off x="7155828" y="4595594"/>
            <a:ext cx="153118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Партнеры</a:t>
            </a:r>
            <a:r>
              <a:rPr lang="ru-R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для роста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26"/>
          <p:cNvSpPr txBox="1"/>
          <p:nvPr>
            <p:ph idx="3" type="body"/>
          </p:nvPr>
        </p:nvSpPr>
        <p:spPr>
          <a:xfrm>
            <a:off x="358775" y="4651677"/>
            <a:ext cx="5866765" cy="345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grpSp>
        <p:nvGrpSpPr>
          <p:cNvPr id="880" name="Google Shape;880;p26"/>
          <p:cNvGrpSpPr/>
          <p:nvPr/>
        </p:nvGrpSpPr>
        <p:grpSpPr>
          <a:xfrm>
            <a:off x="6573600" y="0"/>
            <a:ext cx="2570400" cy="2571750"/>
            <a:chOff x="6573600" y="0"/>
            <a:chExt cx="2570400" cy="2571750"/>
          </a:xfrm>
        </p:grpSpPr>
        <p:sp>
          <p:nvSpPr>
            <p:cNvPr id="881" name="Google Shape;881;p26"/>
            <p:cNvSpPr/>
            <p:nvPr/>
          </p:nvSpPr>
          <p:spPr>
            <a:xfrm>
              <a:off x="6573600" y="0"/>
              <a:ext cx="2570400" cy="257175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26"/>
            <p:cNvSpPr/>
            <p:nvPr/>
          </p:nvSpPr>
          <p:spPr>
            <a:xfrm>
              <a:off x="6782475" y="209550"/>
              <a:ext cx="2152650" cy="215265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3" name="Google Shape;883;p26"/>
          <p:cNvSpPr txBox="1"/>
          <p:nvPr>
            <p:ph idx="4" type="body"/>
          </p:nvPr>
        </p:nvSpPr>
        <p:spPr>
          <a:xfrm>
            <a:off x="358775" y="3447133"/>
            <a:ext cx="5866765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  <a:defRPr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grpSp>
        <p:nvGrpSpPr>
          <p:cNvPr id="884" name="Google Shape;884;p26"/>
          <p:cNvGrpSpPr/>
          <p:nvPr/>
        </p:nvGrpSpPr>
        <p:grpSpPr>
          <a:xfrm>
            <a:off x="9101894" y="-42611"/>
            <a:ext cx="2861508" cy="5186113"/>
            <a:chOff x="9101894" y="-42611"/>
            <a:chExt cx="2861508" cy="5186113"/>
          </a:xfrm>
        </p:grpSpPr>
        <p:sp>
          <p:nvSpPr>
            <p:cNvPr id="885" name="Google Shape;885;p26"/>
            <p:cNvSpPr/>
            <p:nvPr/>
          </p:nvSpPr>
          <p:spPr>
            <a:xfrm>
              <a:off x="9181869" y="3"/>
              <a:ext cx="2781533" cy="51434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648000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Рекомендации </a:t>
              </a:r>
              <a:b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по оформлению слайдов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ТЕКСТ</a:t>
              </a:r>
              <a:endParaRPr/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Корп.шрифт для презентаций –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Arial</a:t>
              </a: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(</a:t>
              </a:r>
              <a:r>
                <a:rPr b="0" i="1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допустимо:</a:t>
              </a: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Arial Narrow)</a:t>
              </a:r>
              <a:endParaRPr/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Заголовок слайда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16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Текст на слайде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10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Примечания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8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на слайде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более 3 размеров шрифтов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ДИАГРАММЫ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единый стиль оформления диаграмм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шрифты одинакового размера в диаграммах, располагающихся на одном слайде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На одном слайде – не более 4 диаграмм</a:t>
              </a:r>
              <a:endParaRPr/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ИКОНКИ</a:t>
              </a:r>
              <a:endParaRPr/>
            </a:p>
            <a:p>
              <a:pPr indent="-84137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Выбирайте оформление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иконок в едином стиле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ИЗОБРАЖЕНИЯ</a:t>
              </a:r>
              <a:endParaRPr/>
            </a:p>
            <a:p>
              <a:pPr indent="-84137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Нельзя искажать пропорции</a:t>
              </a:r>
              <a:endParaRPr/>
            </a:p>
            <a:p>
              <a:pPr indent="-84137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Рекомендуемое разрешение –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более 150 пикселей на дюйм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ОБЩИЕ РЕКОМЕНДАЦИИ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Скажите «нет» презентациям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с большим количеством текста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простые схемы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 графику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Делайте слайды лаконичными</a:t>
              </a:r>
              <a:endParaRPr/>
            </a:p>
            <a:p>
              <a:pPr indent="-131761" lvl="1" marL="572142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86" name="Google Shape;886;p26"/>
            <p:cNvCxnSpPr/>
            <p:nvPr/>
          </p:nvCxnSpPr>
          <p:spPr>
            <a:xfrm>
              <a:off x="9753602" y="444502"/>
              <a:ext cx="2051050" cy="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87" name="Google Shape;887;p26"/>
            <p:cNvGrpSpPr/>
            <p:nvPr/>
          </p:nvGrpSpPr>
          <p:grpSpPr>
            <a:xfrm>
              <a:off x="9101894" y="-42611"/>
              <a:ext cx="671979" cy="5155816"/>
              <a:chOff x="9101894" y="-42611"/>
              <a:chExt cx="671979" cy="5155816"/>
            </a:xfrm>
          </p:grpSpPr>
          <p:sp>
            <p:nvSpPr>
              <p:cNvPr id="888" name="Google Shape;888;p26"/>
              <p:cNvSpPr/>
              <p:nvPr/>
            </p:nvSpPr>
            <p:spPr>
              <a:xfrm>
                <a:off x="9249089" y="154103"/>
                <a:ext cx="377590" cy="436959"/>
              </a:xfrm>
              <a:prstGeom prst="rect">
                <a:avLst/>
              </a:prstGeom>
              <a:solidFill>
                <a:srgbClr val="008C95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140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149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9" name="Google Shape;889;p26"/>
              <p:cNvSpPr/>
              <p:nvPr/>
            </p:nvSpPr>
            <p:spPr>
              <a:xfrm>
                <a:off x="9249089" y="873918"/>
                <a:ext cx="377590" cy="438150"/>
              </a:xfrm>
              <a:prstGeom prst="rect">
                <a:avLst/>
              </a:prstGeom>
              <a:solidFill>
                <a:srgbClr val="D0D0D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</p:txBody>
          </p:sp>
          <p:sp>
            <p:nvSpPr>
              <p:cNvPr id="890" name="Google Shape;890;p26"/>
              <p:cNvSpPr/>
              <p:nvPr/>
            </p:nvSpPr>
            <p:spPr>
              <a:xfrm>
                <a:off x="9249089" y="3830254"/>
                <a:ext cx="377590" cy="436960"/>
              </a:xfrm>
              <a:prstGeom prst="rect">
                <a:avLst/>
              </a:prstGeom>
              <a:solidFill>
                <a:srgbClr val="E5F2F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229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242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242</a:t>
                </a:r>
                <a:endParaRPr/>
              </a:p>
            </p:txBody>
          </p:sp>
          <p:sp>
            <p:nvSpPr>
              <p:cNvPr id="891" name="Google Shape;891;p26"/>
              <p:cNvSpPr/>
              <p:nvPr/>
            </p:nvSpPr>
            <p:spPr>
              <a:xfrm>
                <a:off x="9249089" y="2519364"/>
                <a:ext cx="377590" cy="436959"/>
              </a:xfrm>
              <a:prstGeom prst="rect">
                <a:avLst/>
              </a:prstGeom>
              <a:solidFill>
                <a:srgbClr val="B2D2D8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178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210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216</a:t>
                </a:r>
                <a:endParaRPr/>
              </a:p>
            </p:txBody>
          </p:sp>
          <p:sp>
            <p:nvSpPr>
              <p:cNvPr id="892" name="Google Shape;892;p26"/>
              <p:cNvSpPr/>
              <p:nvPr/>
            </p:nvSpPr>
            <p:spPr>
              <a:xfrm>
                <a:off x="9249089" y="2956327"/>
                <a:ext cx="377590" cy="43696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192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893" name="Google Shape;893;p26"/>
              <p:cNvSpPr/>
              <p:nvPr/>
            </p:nvSpPr>
            <p:spPr>
              <a:xfrm>
                <a:off x="9249089" y="3393282"/>
                <a:ext cx="377590" cy="43695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192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894" name="Google Shape;894;p26"/>
              <p:cNvSpPr/>
              <p:nvPr/>
            </p:nvSpPr>
            <p:spPr>
              <a:xfrm>
                <a:off x="9249089" y="4267214"/>
                <a:ext cx="377590" cy="1692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0,0,0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5" name="Google Shape;895;p26"/>
              <p:cNvSpPr/>
              <p:nvPr/>
            </p:nvSpPr>
            <p:spPr>
              <a:xfrm>
                <a:off x="9249091" y="588086"/>
                <a:ext cx="377590" cy="43815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b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49</a:t>
                </a:r>
                <a:b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60</a:t>
                </a:r>
                <a:endParaRPr/>
              </a:p>
            </p:txBody>
          </p:sp>
          <p:sp>
            <p:nvSpPr>
              <p:cNvPr id="896" name="Google Shape;896;p26"/>
              <p:cNvSpPr/>
              <p:nvPr/>
            </p:nvSpPr>
            <p:spPr>
              <a:xfrm>
                <a:off x="9249091" y="1022665"/>
                <a:ext cx="377590" cy="43696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119</a:t>
                </a:r>
                <a:b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226</a:t>
                </a:r>
                <a:b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195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7" name="Google Shape;897;p26"/>
              <p:cNvSpPr/>
              <p:nvPr/>
            </p:nvSpPr>
            <p:spPr>
              <a:xfrm>
                <a:off x="9249091" y="3830257"/>
                <a:ext cx="377590" cy="436960"/>
              </a:xfrm>
              <a:prstGeom prst="rect">
                <a:avLst/>
              </a:prstGeom>
              <a:solidFill>
                <a:srgbClr val="2D3287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45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50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135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8" name="Google Shape;898;p26"/>
              <p:cNvSpPr/>
              <p:nvPr/>
            </p:nvSpPr>
            <p:spPr>
              <a:xfrm>
                <a:off x="9249091" y="1466152"/>
                <a:ext cx="377590" cy="4381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9" name="Google Shape;899;p26"/>
              <p:cNvSpPr/>
              <p:nvPr/>
            </p:nvSpPr>
            <p:spPr>
              <a:xfrm>
                <a:off x="9249091" y="2519364"/>
                <a:ext cx="377590" cy="436959"/>
              </a:xfrm>
              <a:prstGeom prst="rect">
                <a:avLst/>
              </a:prstGeom>
              <a:solidFill>
                <a:srgbClr val="FABE19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190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25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0" name="Google Shape;900;p26"/>
              <p:cNvSpPr/>
              <p:nvPr/>
            </p:nvSpPr>
            <p:spPr>
              <a:xfrm>
                <a:off x="9249091" y="2956327"/>
                <a:ext cx="377590" cy="436960"/>
              </a:xfrm>
              <a:prstGeom prst="rect">
                <a:avLst/>
              </a:prstGeom>
              <a:solidFill>
                <a:srgbClr val="008CFA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140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1" name="Google Shape;901;p26"/>
              <p:cNvSpPr/>
              <p:nvPr/>
            </p:nvSpPr>
            <p:spPr>
              <a:xfrm>
                <a:off x="9249091" y="3393282"/>
                <a:ext cx="377590" cy="436959"/>
              </a:xfrm>
              <a:prstGeom prst="rect">
                <a:avLst/>
              </a:prstGeom>
              <a:solidFill>
                <a:srgbClr val="FA786E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120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110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2" name="Google Shape;902;p26"/>
              <p:cNvSpPr/>
              <p:nvPr/>
            </p:nvSpPr>
            <p:spPr>
              <a:xfrm>
                <a:off x="9249091" y="1916373"/>
                <a:ext cx="377590" cy="43815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224</a:t>
                </a:r>
                <a:b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78</a:t>
                </a:r>
                <a:b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57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3" name="Google Shape;903;p26"/>
              <p:cNvSpPr txBox="1"/>
              <p:nvPr/>
            </p:nvSpPr>
            <p:spPr>
              <a:xfrm>
                <a:off x="9101894" y="-42611"/>
                <a:ext cx="67197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Основные</a:t>
                </a:r>
                <a:endParaRPr/>
              </a:p>
            </p:txBody>
          </p:sp>
          <p:sp>
            <p:nvSpPr>
              <p:cNvPr id="904" name="Google Shape;904;p26"/>
              <p:cNvSpPr txBox="1"/>
              <p:nvPr/>
            </p:nvSpPr>
            <p:spPr>
              <a:xfrm>
                <a:off x="9101894" y="2320575"/>
                <a:ext cx="67197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Доп.цвета</a:t>
                </a:r>
                <a:endParaRPr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5" name="Google Shape;905;p26"/>
              <p:cNvSpPr/>
              <p:nvPr/>
            </p:nvSpPr>
            <p:spPr>
              <a:xfrm>
                <a:off x="9249088" y="4436414"/>
                <a:ext cx="377591" cy="169200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70%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6" name="Google Shape;906;p26"/>
              <p:cNvSpPr/>
              <p:nvPr/>
            </p:nvSpPr>
            <p:spPr>
              <a:xfrm>
                <a:off x="9249087" y="4605611"/>
                <a:ext cx="377593" cy="169200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50%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7" name="Google Shape;907;p26"/>
              <p:cNvSpPr/>
              <p:nvPr/>
            </p:nvSpPr>
            <p:spPr>
              <a:xfrm>
                <a:off x="9249088" y="4774808"/>
                <a:ext cx="377591" cy="169200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30%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8" name="Google Shape;908;p26"/>
              <p:cNvSpPr/>
              <p:nvPr/>
            </p:nvSpPr>
            <p:spPr>
              <a:xfrm>
                <a:off x="9249087" y="4944005"/>
                <a:ext cx="377593" cy="169200"/>
              </a:xfrm>
              <a:prstGeom prst="rect">
                <a:avLst/>
              </a:prstGeom>
              <a:solidFill>
                <a:srgbClr val="E5E5E5"/>
              </a:solidFill>
              <a:ln cap="flat" cmpd="sng" w="9525">
                <a:solidFill>
                  <a:srgbClr val="B2B2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10%</a:t>
                </a:r>
                <a:endParaRPr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ложка 30" showMasterSp="0">
  <p:cSld name="Обложка 30">
    <p:bg>
      <p:bgPr>
        <a:solidFill>
          <a:schemeClr val="lt1"/>
        </a:solidFill>
      </p:bgPr>
    </p:bg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27"/>
          <p:cNvSpPr/>
          <p:nvPr>
            <p:ph idx="2" type="pic"/>
          </p:nvPr>
        </p:nvSpPr>
        <p:spPr>
          <a:xfrm>
            <a:off x="0" y="1"/>
            <a:ext cx="6573598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911" name="Google Shape;911;p27"/>
          <p:cNvSpPr/>
          <p:nvPr/>
        </p:nvSpPr>
        <p:spPr>
          <a:xfrm>
            <a:off x="6573600" y="2571750"/>
            <a:ext cx="2570400" cy="257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2" name="Google Shape;91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49044" y="4302594"/>
            <a:ext cx="1104679" cy="2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913" name="Google Shape;913;p27"/>
          <p:cNvSpPr txBox="1"/>
          <p:nvPr/>
        </p:nvSpPr>
        <p:spPr>
          <a:xfrm>
            <a:off x="7155828" y="4595594"/>
            <a:ext cx="153118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Партнеры</a:t>
            </a:r>
            <a:r>
              <a:rPr lang="ru-R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для роста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27"/>
          <p:cNvSpPr/>
          <p:nvPr>
            <p:ph idx="3" type="pic"/>
          </p:nvPr>
        </p:nvSpPr>
        <p:spPr>
          <a:xfrm>
            <a:off x="6573600" y="0"/>
            <a:ext cx="2570400" cy="2570400"/>
          </a:xfrm>
          <a:prstGeom prst="rect">
            <a:avLst/>
          </a:prstGeom>
          <a:noFill/>
          <a:ln>
            <a:noFill/>
          </a:ln>
        </p:spPr>
      </p:sp>
      <p:sp>
        <p:nvSpPr>
          <p:cNvPr id="915" name="Google Shape;915;p27"/>
          <p:cNvSpPr txBox="1"/>
          <p:nvPr>
            <p:ph type="ctrTitle"/>
          </p:nvPr>
        </p:nvSpPr>
        <p:spPr>
          <a:xfrm>
            <a:off x="335573" y="1682928"/>
            <a:ext cx="5902452" cy="17061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6" name="Google Shape;916;p27"/>
          <p:cNvSpPr txBox="1"/>
          <p:nvPr>
            <p:ph idx="1" type="body"/>
          </p:nvPr>
        </p:nvSpPr>
        <p:spPr>
          <a:xfrm>
            <a:off x="358775" y="3993787"/>
            <a:ext cx="5866765" cy="56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sz="12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17" name="Google Shape;917;p27"/>
          <p:cNvSpPr txBox="1"/>
          <p:nvPr>
            <p:ph idx="4" type="body"/>
          </p:nvPr>
        </p:nvSpPr>
        <p:spPr>
          <a:xfrm>
            <a:off x="358775" y="4651677"/>
            <a:ext cx="5866765" cy="345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18" name="Google Shape;918;p27"/>
          <p:cNvSpPr txBox="1"/>
          <p:nvPr>
            <p:ph idx="5" type="body"/>
          </p:nvPr>
        </p:nvSpPr>
        <p:spPr>
          <a:xfrm>
            <a:off x="358776" y="3411402"/>
            <a:ext cx="5879250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grpSp>
        <p:nvGrpSpPr>
          <p:cNvPr id="919" name="Google Shape;919;p27"/>
          <p:cNvGrpSpPr/>
          <p:nvPr/>
        </p:nvGrpSpPr>
        <p:grpSpPr>
          <a:xfrm>
            <a:off x="9101894" y="-42611"/>
            <a:ext cx="2861508" cy="5186113"/>
            <a:chOff x="9101894" y="-42611"/>
            <a:chExt cx="2861508" cy="5186113"/>
          </a:xfrm>
        </p:grpSpPr>
        <p:sp>
          <p:nvSpPr>
            <p:cNvPr id="920" name="Google Shape;920;p27"/>
            <p:cNvSpPr/>
            <p:nvPr/>
          </p:nvSpPr>
          <p:spPr>
            <a:xfrm>
              <a:off x="9181869" y="3"/>
              <a:ext cx="2781533" cy="51434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648000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Рекомендации </a:t>
              </a:r>
              <a:b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по оформлению слайдов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ТЕКСТ</a:t>
              </a:r>
              <a:endParaRPr/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Корп.шрифт для презентаций –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Arial</a:t>
              </a: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(</a:t>
              </a:r>
              <a:r>
                <a:rPr b="0" i="1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допустимо:</a:t>
              </a: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Arial Narrow)</a:t>
              </a:r>
              <a:endParaRPr/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Заголовок слайда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16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Текст на слайде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10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Примечания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8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на слайде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более 3 размеров шрифтов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ДИАГРАММЫ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единый стиль оформления диаграмм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шрифты одинакового размера в диаграммах, располагающихся на одном слайде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На одном слайде – не более 4 диаграмм</a:t>
              </a:r>
              <a:endParaRPr/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ИКОНКИ</a:t>
              </a:r>
              <a:endParaRPr/>
            </a:p>
            <a:p>
              <a:pPr indent="-84137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Выбирайте оформление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иконок в едином стиле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ИЗОБРАЖЕНИЯ</a:t>
              </a:r>
              <a:endParaRPr/>
            </a:p>
            <a:p>
              <a:pPr indent="-84137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Нельзя искажать пропорции</a:t>
              </a:r>
              <a:endParaRPr/>
            </a:p>
            <a:p>
              <a:pPr indent="-84137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Рекомендуемое разрешение –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более 150 пикселей на дюйм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ОБЩИЕ РЕКОМЕНДАЦИИ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Скажите «нет» презентациям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с большим количеством текста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простые схемы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 графику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Делайте слайды лаконичными</a:t>
              </a:r>
              <a:endParaRPr/>
            </a:p>
            <a:p>
              <a:pPr indent="-131761" lvl="1" marL="572142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21" name="Google Shape;921;p27"/>
            <p:cNvCxnSpPr/>
            <p:nvPr/>
          </p:nvCxnSpPr>
          <p:spPr>
            <a:xfrm>
              <a:off x="9753602" y="444502"/>
              <a:ext cx="2051050" cy="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922" name="Google Shape;922;p27"/>
            <p:cNvGrpSpPr/>
            <p:nvPr/>
          </p:nvGrpSpPr>
          <p:grpSpPr>
            <a:xfrm>
              <a:off x="9101894" y="-42611"/>
              <a:ext cx="671979" cy="5155816"/>
              <a:chOff x="9101894" y="-42611"/>
              <a:chExt cx="671979" cy="5155816"/>
            </a:xfrm>
          </p:grpSpPr>
          <p:sp>
            <p:nvSpPr>
              <p:cNvPr id="923" name="Google Shape;923;p27"/>
              <p:cNvSpPr/>
              <p:nvPr/>
            </p:nvSpPr>
            <p:spPr>
              <a:xfrm>
                <a:off x="9249089" y="154103"/>
                <a:ext cx="377590" cy="436959"/>
              </a:xfrm>
              <a:prstGeom prst="rect">
                <a:avLst/>
              </a:prstGeom>
              <a:solidFill>
                <a:srgbClr val="008C95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140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149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4" name="Google Shape;924;p27"/>
              <p:cNvSpPr/>
              <p:nvPr/>
            </p:nvSpPr>
            <p:spPr>
              <a:xfrm>
                <a:off x="9249089" y="873918"/>
                <a:ext cx="377590" cy="438150"/>
              </a:xfrm>
              <a:prstGeom prst="rect">
                <a:avLst/>
              </a:prstGeom>
              <a:solidFill>
                <a:srgbClr val="D0D0D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</p:txBody>
          </p:sp>
          <p:sp>
            <p:nvSpPr>
              <p:cNvPr id="925" name="Google Shape;925;p27"/>
              <p:cNvSpPr/>
              <p:nvPr/>
            </p:nvSpPr>
            <p:spPr>
              <a:xfrm>
                <a:off x="9249089" y="3830254"/>
                <a:ext cx="377590" cy="436960"/>
              </a:xfrm>
              <a:prstGeom prst="rect">
                <a:avLst/>
              </a:prstGeom>
              <a:solidFill>
                <a:srgbClr val="E5F2F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229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242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242</a:t>
                </a:r>
                <a:endParaRPr/>
              </a:p>
            </p:txBody>
          </p:sp>
          <p:sp>
            <p:nvSpPr>
              <p:cNvPr id="926" name="Google Shape;926;p27"/>
              <p:cNvSpPr/>
              <p:nvPr/>
            </p:nvSpPr>
            <p:spPr>
              <a:xfrm>
                <a:off x="9249089" y="2519364"/>
                <a:ext cx="377590" cy="436959"/>
              </a:xfrm>
              <a:prstGeom prst="rect">
                <a:avLst/>
              </a:prstGeom>
              <a:solidFill>
                <a:srgbClr val="B2D2D8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178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210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216</a:t>
                </a:r>
                <a:endParaRPr/>
              </a:p>
            </p:txBody>
          </p:sp>
          <p:sp>
            <p:nvSpPr>
              <p:cNvPr id="927" name="Google Shape;927;p27"/>
              <p:cNvSpPr/>
              <p:nvPr/>
            </p:nvSpPr>
            <p:spPr>
              <a:xfrm>
                <a:off x="9249089" y="2956327"/>
                <a:ext cx="377590" cy="43696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192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928" name="Google Shape;928;p27"/>
              <p:cNvSpPr/>
              <p:nvPr/>
            </p:nvSpPr>
            <p:spPr>
              <a:xfrm>
                <a:off x="9249089" y="3393282"/>
                <a:ext cx="377590" cy="43695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192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929" name="Google Shape;929;p27"/>
              <p:cNvSpPr/>
              <p:nvPr/>
            </p:nvSpPr>
            <p:spPr>
              <a:xfrm>
                <a:off x="9249089" y="4267214"/>
                <a:ext cx="377590" cy="1692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0,0,0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0" name="Google Shape;930;p27"/>
              <p:cNvSpPr/>
              <p:nvPr/>
            </p:nvSpPr>
            <p:spPr>
              <a:xfrm>
                <a:off x="9249091" y="588086"/>
                <a:ext cx="377590" cy="43815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b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49</a:t>
                </a:r>
                <a:b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60</a:t>
                </a:r>
                <a:endParaRPr/>
              </a:p>
            </p:txBody>
          </p:sp>
          <p:sp>
            <p:nvSpPr>
              <p:cNvPr id="931" name="Google Shape;931;p27"/>
              <p:cNvSpPr/>
              <p:nvPr/>
            </p:nvSpPr>
            <p:spPr>
              <a:xfrm>
                <a:off x="9249091" y="1022665"/>
                <a:ext cx="377590" cy="43696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119</a:t>
                </a:r>
                <a:b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226</a:t>
                </a:r>
                <a:b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195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2" name="Google Shape;932;p27"/>
              <p:cNvSpPr/>
              <p:nvPr/>
            </p:nvSpPr>
            <p:spPr>
              <a:xfrm>
                <a:off x="9249091" y="3830257"/>
                <a:ext cx="377590" cy="436960"/>
              </a:xfrm>
              <a:prstGeom prst="rect">
                <a:avLst/>
              </a:prstGeom>
              <a:solidFill>
                <a:srgbClr val="2D3287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45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50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135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3" name="Google Shape;933;p27"/>
              <p:cNvSpPr/>
              <p:nvPr/>
            </p:nvSpPr>
            <p:spPr>
              <a:xfrm>
                <a:off x="9249091" y="1466152"/>
                <a:ext cx="377590" cy="4381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4" name="Google Shape;934;p27"/>
              <p:cNvSpPr/>
              <p:nvPr/>
            </p:nvSpPr>
            <p:spPr>
              <a:xfrm>
                <a:off x="9249091" y="2519364"/>
                <a:ext cx="377590" cy="436959"/>
              </a:xfrm>
              <a:prstGeom prst="rect">
                <a:avLst/>
              </a:prstGeom>
              <a:solidFill>
                <a:srgbClr val="FABE19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190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25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5" name="Google Shape;935;p27"/>
              <p:cNvSpPr/>
              <p:nvPr/>
            </p:nvSpPr>
            <p:spPr>
              <a:xfrm>
                <a:off x="9249091" y="2956327"/>
                <a:ext cx="377590" cy="436960"/>
              </a:xfrm>
              <a:prstGeom prst="rect">
                <a:avLst/>
              </a:prstGeom>
              <a:solidFill>
                <a:srgbClr val="008CFA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140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6" name="Google Shape;936;p27"/>
              <p:cNvSpPr/>
              <p:nvPr/>
            </p:nvSpPr>
            <p:spPr>
              <a:xfrm>
                <a:off x="9249091" y="3393282"/>
                <a:ext cx="377590" cy="436959"/>
              </a:xfrm>
              <a:prstGeom prst="rect">
                <a:avLst/>
              </a:prstGeom>
              <a:solidFill>
                <a:srgbClr val="FA786E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120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110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7" name="Google Shape;937;p27"/>
              <p:cNvSpPr/>
              <p:nvPr/>
            </p:nvSpPr>
            <p:spPr>
              <a:xfrm>
                <a:off x="9249091" y="1916373"/>
                <a:ext cx="377590" cy="43815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224</a:t>
                </a:r>
                <a:b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78</a:t>
                </a:r>
                <a:b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57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8" name="Google Shape;938;p27"/>
              <p:cNvSpPr txBox="1"/>
              <p:nvPr/>
            </p:nvSpPr>
            <p:spPr>
              <a:xfrm>
                <a:off x="9101894" y="-42611"/>
                <a:ext cx="67197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Основные</a:t>
                </a:r>
                <a:endParaRPr/>
              </a:p>
            </p:txBody>
          </p:sp>
          <p:sp>
            <p:nvSpPr>
              <p:cNvPr id="939" name="Google Shape;939;p27"/>
              <p:cNvSpPr txBox="1"/>
              <p:nvPr/>
            </p:nvSpPr>
            <p:spPr>
              <a:xfrm>
                <a:off x="9101894" y="2320575"/>
                <a:ext cx="67197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Доп.цвета</a:t>
                </a:r>
                <a:endParaRPr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0" name="Google Shape;940;p27"/>
              <p:cNvSpPr/>
              <p:nvPr/>
            </p:nvSpPr>
            <p:spPr>
              <a:xfrm>
                <a:off x="9249088" y="4436414"/>
                <a:ext cx="377591" cy="169200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70%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1" name="Google Shape;941;p27"/>
              <p:cNvSpPr/>
              <p:nvPr/>
            </p:nvSpPr>
            <p:spPr>
              <a:xfrm>
                <a:off x="9249087" y="4605611"/>
                <a:ext cx="377593" cy="169200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50%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2" name="Google Shape;942;p27"/>
              <p:cNvSpPr/>
              <p:nvPr/>
            </p:nvSpPr>
            <p:spPr>
              <a:xfrm>
                <a:off x="9249088" y="4774808"/>
                <a:ext cx="377591" cy="169200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30%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3" name="Google Shape;943;p27"/>
              <p:cNvSpPr/>
              <p:nvPr/>
            </p:nvSpPr>
            <p:spPr>
              <a:xfrm>
                <a:off x="9249087" y="4944005"/>
                <a:ext cx="377593" cy="169200"/>
              </a:xfrm>
              <a:prstGeom prst="rect">
                <a:avLst/>
              </a:prstGeom>
              <a:solidFill>
                <a:srgbClr val="E5E5E5"/>
              </a:solidFill>
              <a:ln cap="flat" cmpd="sng" w="9525">
                <a:solidFill>
                  <a:srgbClr val="B2B2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10%</a:t>
                </a:r>
                <a:endParaRPr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ложка 31" showMasterSp="0">
  <p:cSld name="Обложка 31">
    <p:bg>
      <p:bgPr>
        <a:solidFill>
          <a:schemeClr val="lt1"/>
        </a:solidFill>
      </p:bgPr>
    </p:bg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28"/>
          <p:cNvSpPr/>
          <p:nvPr>
            <p:ph idx="2" type="pic"/>
          </p:nvPr>
        </p:nvSpPr>
        <p:spPr>
          <a:xfrm>
            <a:off x="6573600" y="0"/>
            <a:ext cx="2570400" cy="2570400"/>
          </a:xfrm>
          <a:prstGeom prst="rect">
            <a:avLst/>
          </a:prstGeom>
          <a:noFill/>
          <a:ln>
            <a:noFill/>
          </a:ln>
        </p:spPr>
      </p:sp>
      <p:sp>
        <p:nvSpPr>
          <p:cNvPr id="946" name="Google Shape;946;p28"/>
          <p:cNvSpPr txBox="1"/>
          <p:nvPr>
            <p:ph type="ctrTitle"/>
          </p:nvPr>
        </p:nvSpPr>
        <p:spPr>
          <a:xfrm>
            <a:off x="335573" y="1682928"/>
            <a:ext cx="5902452" cy="17061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7" name="Google Shape;947;p28"/>
          <p:cNvSpPr txBox="1"/>
          <p:nvPr>
            <p:ph idx="1" type="body"/>
          </p:nvPr>
        </p:nvSpPr>
        <p:spPr>
          <a:xfrm>
            <a:off x="358775" y="3993787"/>
            <a:ext cx="5866765" cy="56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48" name="Google Shape;948;p28"/>
          <p:cNvSpPr txBox="1"/>
          <p:nvPr>
            <p:ph idx="3" type="body"/>
          </p:nvPr>
        </p:nvSpPr>
        <p:spPr>
          <a:xfrm>
            <a:off x="358775" y="4651677"/>
            <a:ext cx="5866765" cy="345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49" name="Google Shape;949;p28"/>
          <p:cNvSpPr txBox="1"/>
          <p:nvPr>
            <p:ph idx="4" type="body"/>
          </p:nvPr>
        </p:nvSpPr>
        <p:spPr>
          <a:xfrm>
            <a:off x="358776" y="3411402"/>
            <a:ext cx="5879250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grpSp>
        <p:nvGrpSpPr>
          <p:cNvPr id="950" name="Google Shape;950;p28"/>
          <p:cNvGrpSpPr/>
          <p:nvPr/>
        </p:nvGrpSpPr>
        <p:grpSpPr>
          <a:xfrm>
            <a:off x="9101894" y="-42611"/>
            <a:ext cx="2861508" cy="5186113"/>
            <a:chOff x="9101894" y="-42611"/>
            <a:chExt cx="2861508" cy="5186113"/>
          </a:xfrm>
        </p:grpSpPr>
        <p:sp>
          <p:nvSpPr>
            <p:cNvPr id="951" name="Google Shape;951;p28"/>
            <p:cNvSpPr/>
            <p:nvPr/>
          </p:nvSpPr>
          <p:spPr>
            <a:xfrm>
              <a:off x="9181869" y="3"/>
              <a:ext cx="2781533" cy="51434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648000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Рекомендации </a:t>
              </a:r>
              <a:b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по оформлению слайдов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ТЕКСТ</a:t>
              </a:r>
              <a:endParaRPr/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Корп.шрифт для презентаций –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Arial</a:t>
              </a: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(</a:t>
              </a:r>
              <a:r>
                <a:rPr b="0" i="1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допустимо:</a:t>
              </a: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Arial Narrow)</a:t>
              </a:r>
              <a:endParaRPr/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Заголовок слайда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16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Текст на слайде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10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Примечания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8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на слайде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более 3 размеров шрифтов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ДИАГРАММЫ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единый стиль оформления диаграмм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шрифты одинакового размера в диаграммах, располагающихся на одном слайде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На одном слайде – не более 4 диаграмм</a:t>
              </a:r>
              <a:endParaRPr/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ИКОНКИ</a:t>
              </a:r>
              <a:endParaRPr/>
            </a:p>
            <a:p>
              <a:pPr indent="-84137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Выбирайте оформление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иконок в едином стиле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ИЗОБРАЖЕНИЯ</a:t>
              </a:r>
              <a:endParaRPr/>
            </a:p>
            <a:p>
              <a:pPr indent="-84137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Нельзя искажать пропорции</a:t>
              </a:r>
              <a:endParaRPr/>
            </a:p>
            <a:p>
              <a:pPr indent="-84137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Рекомендуемое разрешение –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более 150 пикселей на дюйм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ОБЩИЕ РЕКОМЕНДАЦИИ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Скажите «нет» презентациям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с большим количеством текста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простые схемы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 графику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Делайте слайды лаконичными</a:t>
              </a:r>
              <a:endParaRPr/>
            </a:p>
            <a:p>
              <a:pPr indent="-131761" lvl="1" marL="572142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52" name="Google Shape;952;p28"/>
            <p:cNvCxnSpPr/>
            <p:nvPr/>
          </p:nvCxnSpPr>
          <p:spPr>
            <a:xfrm>
              <a:off x="9753602" y="444502"/>
              <a:ext cx="2051050" cy="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953" name="Google Shape;953;p28"/>
            <p:cNvGrpSpPr/>
            <p:nvPr/>
          </p:nvGrpSpPr>
          <p:grpSpPr>
            <a:xfrm>
              <a:off x="9101894" y="-42611"/>
              <a:ext cx="671979" cy="5155816"/>
              <a:chOff x="9101894" y="-42611"/>
              <a:chExt cx="671979" cy="5155816"/>
            </a:xfrm>
          </p:grpSpPr>
          <p:sp>
            <p:nvSpPr>
              <p:cNvPr id="954" name="Google Shape;954;p28"/>
              <p:cNvSpPr/>
              <p:nvPr/>
            </p:nvSpPr>
            <p:spPr>
              <a:xfrm>
                <a:off x="9249089" y="154103"/>
                <a:ext cx="377590" cy="436959"/>
              </a:xfrm>
              <a:prstGeom prst="rect">
                <a:avLst/>
              </a:prstGeom>
              <a:solidFill>
                <a:srgbClr val="008C95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140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149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5" name="Google Shape;955;p28"/>
              <p:cNvSpPr/>
              <p:nvPr/>
            </p:nvSpPr>
            <p:spPr>
              <a:xfrm>
                <a:off x="9249089" y="873918"/>
                <a:ext cx="377590" cy="438150"/>
              </a:xfrm>
              <a:prstGeom prst="rect">
                <a:avLst/>
              </a:prstGeom>
              <a:solidFill>
                <a:srgbClr val="D0D0D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</p:txBody>
          </p:sp>
          <p:sp>
            <p:nvSpPr>
              <p:cNvPr id="956" name="Google Shape;956;p28"/>
              <p:cNvSpPr/>
              <p:nvPr/>
            </p:nvSpPr>
            <p:spPr>
              <a:xfrm>
                <a:off x="9249089" y="3830254"/>
                <a:ext cx="377590" cy="436960"/>
              </a:xfrm>
              <a:prstGeom prst="rect">
                <a:avLst/>
              </a:prstGeom>
              <a:solidFill>
                <a:srgbClr val="E5F2F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229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242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242</a:t>
                </a:r>
                <a:endParaRPr/>
              </a:p>
            </p:txBody>
          </p:sp>
          <p:sp>
            <p:nvSpPr>
              <p:cNvPr id="957" name="Google Shape;957;p28"/>
              <p:cNvSpPr/>
              <p:nvPr/>
            </p:nvSpPr>
            <p:spPr>
              <a:xfrm>
                <a:off x="9249089" y="2519364"/>
                <a:ext cx="377590" cy="436959"/>
              </a:xfrm>
              <a:prstGeom prst="rect">
                <a:avLst/>
              </a:prstGeom>
              <a:solidFill>
                <a:srgbClr val="B2D2D8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178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210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216</a:t>
                </a:r>
                <a:endParaRPr/>
              </a:p>
            </p:txBody>
          </p:sp>
          <p:sp>
            <p:nvSpPr>
              <p:cNvPr id="958" name="Google Shape;958;p28"/>
              <p:cNvSpPr/>
              <p:nvPr/>
            </p:nvSpPr>
            <p:spPr>
              <a:xfrm>
                <a:off x="9249089" y="2956327"/>
                <a:ext cx="377590" cy="43696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192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959" name="Google Shape;959;p28"/>
              <p:cNvSpPr/>
              <p:nvPr/>
            </p:nvSpPr>
            <p:spPr>
              <a:xfrm>
                <a:off x="9249089" y="3393282"/>
                <a:ext cx="377590" cy="43695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192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960" name="Google Shape;960;p28"/>
              <p:cNvSpPr/>
              <p:nvPr/>
            </p:nvSpPr>
            <p:spPr>
              <a:xfrm>
                <a:off x="9249089" y="4267214"/>
                <a:ext cx="377590" cy="1692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0,0,0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1" name="Google Shape;961;p28"/>
              <p:cNvSpPr/>
              <p:nvPr/>
            </p:nvSpPr>
            <p:spPr>
              <a:xfrm>
                <a:off x="9249091" y="588086"/>
                <a:ext cx="377590" cy="43815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b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49</a:t>
                </a:r>
                <a:b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60</a:t>
                </a:r>
                <a:endParaRPr/>
              </a:p>
            </p:txBody>
          </p:sp>
          <p:sp>
            <p:nvSpPr>
              <p:cNvPr id="962" name="Google Shape;962;p28"/>
              <p:cNvSpPr/>
              <p:nvPr/>
            </p:nvSpPr>
            <p:spPr>
              <a:xfrm>
                <a:off x="9249091" y="1022665"/>
                <a:ext cx="377590" cy="43696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119</a:t>
                </a:r>
                <a:b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226</a:t>
                </a:r>
                <a:b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195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3" name="Google Shape;963;p28"/>
              <p:cNvSpPr/>
              <p:nvPr/>
            </p:nvSpPr>
            <p:spPr>
              <a:xfrm>
                <a:off x="9249091" y="3830257"/>
                <a:ext cx="377590" cy="436960"/>
              </a:xfrm>
              <a:prstGeom prst="rect">
                <a:avLst/>
              </a:prstGeom>
              <a:solidFill>
                <a:srgbClr val="2D3287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45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50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135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4" name="Google Shape;964;p28"/>
              <p:cNvSpPr/>
              <p:nvPr/>
            </p:nvSpPr>
            <p:spPr>
              <a:xfrm>
                <a:off x="9249091" y="1466152"/>
                <a:ext cx="377590" cy="4381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5" name="Google Shape;965;p28"/>
              <p:cNvSpPr/>
              <p:nvPr/>
            </p:nvSpPr>
            <p:spPr>
              <a:xfrm>
                <a:off x="9249091" y="2519364"/>
                <a:ext cx="377590" cy="436959"/>
              </a:xfrm>
              <a:prstGeom prst="rect">
                <a:avLst/>
              </a:prstGeom>
              <a:solidFill>
                <a:srgbClr val="FABE19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190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25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6" name="Google Shape;966;p28"/>
              <p:cNvSpPr/>
              <p:nvPr/>
            </p:nvSpPr>
            <p:spPr>
              <a:xfrm>
                <a:off x="9249091" y="2956327"/>
                <a:ext cx="377590" cy="436960"/>
              </a:xfrm>
              <a:prstGeom prst="rect">
                <a:avLst/>
              </a:prstGeom>
              <a:solidFill>
                <a:srgbClr val="008CFA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140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7" name="Google Shape;967;p28"/>
              <p:cNvSpPr/>
              <p:nvPr/>
            </p:nvSpPr>
            <p:spPr>
              <a:xfrm>
                <a:off x="9249091" y="3393282"/>
                <a:ext cx="377590" cy="436959"/>
              </a:xfrm>
              <a:prstGeom prst="rect">
                <a:avLst/>
              </a:prstGeom>
              <a:solidFill>
                <a:srgbClr val="FA786E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120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110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8" name="Google Shape;968;p28"/>
              <p:cNvSpPr/>
              <p:nvPr/>
            </p:nvSpPr>
            <p:spPr>
              <a:xfrm>
                <a:off x="9249091" y="1916373"/>
                <a:ext cx="377590" cy="43815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224</a:t>
                </a:r>
                <a:b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78</a:t>
                </a:r>
                <a:b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57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9" name="Google Shape;969;p28"/>
              <p:cNvSpPr txBox="1"/>
              <p:nvPr/>
            </p:nvSpPr>
            <p:spPr>
              <a:xfrm>
                <a:off x="9101894" y="-42611"/>
                <a:ext cx="67197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Основные</a:t>
                </a:r>
                <a:endParaRPr/>
              </a:p>
            </p:txBody>
          </p:sp>
          <p:sp>
            <p:nvSpPr>
              <p:cNvPr id="970" name="Google Shape;970;p28"/>
              <p:cNvSpPr txBox="1"/>
              <p:nvPr/>
            </p:nvSpPr>
            <p:spPr>
              <a:xfrm>
                <a:off x="9101894" y="2320575"/>
                <a:ext cx="67197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Доп.цвета</a:t>
                </a:r>
                <a:endParaRPr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1" name="Google Shape;971;p28"/>
              <p:cNvSpPr/>
              <p:nvPr/>
            </p:nvSpPr>
            <p:spPr>
              <a:xfrm>
                <a:off x="9249088" y="4436414"/>
                <a:ext cx="377591" cy="169200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70%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2" name="Google Shape;972;p28"/>
              <p:cNvSpPr/>
              <p:nvPr/>
            </p:nvSpPr>
            <p:spPr>
              <a:xfrm>
                <a:off x="9249087" y="4605611"/>
                <a:ext cx="377593" cy="169200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50%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3" name="Google Shape;973;p28"/>
              <p:cNvSpPr/>
              <p:nvPr/>
            </p:nvSpPr>
            <p:spPr>
              <a:xfrm>
                <a:off x="9249088" y="4774808"/>
                <a:ext cx="377591" cy="169200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30%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4" name="Google Shape;974;p28"/>
              <p:cNvSpPr/>
              <p:nvPr/>
            </p:nvSpPr>
            <p:spPr>
              <a:xfrm>
                <a:off x="9249087" y="4944005"/>
                <a:ext cx="377593" cy="169200"/>
              </a:xfrm>
              <a:prstGeom prst="rect">
                <a:avLst/>
              </a:prstGeom>
              <a:solidFill>
                <a:srgbClr val="E5E5E5"/>
              </a:solidFill>
              <a:ln cap="flat" cmpd="sng" w="9525">
                <a:solidFill>
                  <a:srgbClr val="B2B2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10%</a:t>
                </a:r>
                <a:endParaRPr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75" name="Google Shape;975;p28"/>
          <p:cNvSpPr txBox="1"/>
          <p:nvPr/>
        </p:nvSpPr>
        <p:spPr>
          <a:xfrm>
            <a:off x="1965288" y="427329"/>
            <a:ext cx="1548000" cy="1621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00">
            <a:spAutoFit/>
          </a:bodyPr>
          <a:lstStyle/>
          <a:p>
            <a:pPr indent="0" lvl="0" marL="577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182">
                <a:solidFill>
                  <a:srgbClr val="008B95"/>
                </a:solidFill>
                <a:latin typeface="Arial"/>
                <a:ea typeface="Arial"/>
                <a:cs typeface="Arial"/>
                <a:sym typeface="Arial"/>
              </a:rPr>
              <a:t>Партнеры для роста</a:t>
            </a:r>
            <a:endParaRPr b="1" sz="1182">
              <a:solidFill>
                <a:srgbClr val="008C9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28"/>
          <p:cNvSpPr/>
          <p:nvPr/>
        </p:nvSpPr>
        <p:spPr>
          <a:xfrm>
            <a:off x="358775" y="367065"/>
            <a:ext cx="1156927" cy="218331"/>
          </a:xfrm>
          <a:custGeom>
            <a:rect b="b" l="l" r="r" t="t"/>
            <a:pathLst>
              <a:path extrusionOk="0" h="480059" w="2543810">
                <a:moveTo>
                  <a:pt x="492340" y="59855"/>
                </a:moveTo>
                <a:lnTo>
                  <a:pt x="490080" y="41554"/>
                </a:lnTo>
                <a:lnTo>
                  <a:pt x="480250" y="21971"/>
                </a:lnTo>
                <a:lnTo>
                  <a:pt x="462356" y="6362"/>
                </a:lnTo>
                <a:lnTo>
                  <a:pt x="435902" y="0"/>
                </a:lnTo>
                <a:lnTo>
                  <a:pt x="95313" y="88"/>
                </a:lnTo>
                <a:lnTo>
                  <a:pt x="48907" y="17399"/>
                </a:lnTo>
                <a:lnTo>
                  <a:pt x="31470" y="54724"/>
                </a:lnTo>
                <a:lnTo>
                  <a:pt x="0" y="415531"/>
                </a:lnTo>
                <a:lnTo>
                  <a:pt x="2159" y="438353"/>
                </a:lnTo>
                <a:lnTo>
                  <a:pt x="12611" y="459079"/>
                </a:lnTo>
                <a:lnTo>
                  <a:pt x="30746" y="474141"/>
                </a:lnTo>
                <a:lnTo>
                  <a:pt x="55918" y="479958"/>
                </a:lnTo>
                <a:lnTo>
                  <a:pt x="394449" y="479958"/>
                </a:lnTo>
                <a:lnTo>
                  <a:pt x="442937" y="463499"/>
                </a:lnTo>
                <a:lnTo>
                  <a:pt x="460603" y="419544"/>
                </a:lnTo>
                <a:lnTo>
                  <a:pt x="474027" y="264807"/>
                </a:lnTo>
                <a:lnTo>
                  <a:pt x="269379" y="264807"/>
                </a:lnTo>
                <a:lnTo>
                  <a:pt x="260527" y="367385"/>
                </a:lnTo>
                <a:lnTo>
                  <a:pt x="208749" y="367385"/>
                </a:lnTo>
                <a:lnTo>
                  <a:pt x="231114" y="112636"/>
                </a:lnTo>
                <a:lnTo>
                  <a:pt x="282841" y="112636"/>
                </a:lnTo>
                <a:lnTo>
                  <a:pt x="274637" y="207949"/>
                </a:lnTo>
                <a:lnTo>
                  <a:pt x="479259" y="207949"/>
                </a:lnTo>
                <a:lnTo>
                  <a:pt x="492340" y="59855"/>
                </a:lnTo>
                <a:close/>
              </a:path>
              <a:path extrusionOk="0" h="480059" w="2543810">
                <a:moveTo>
                  <a:pt x="1010373" y="12"/>
                </a:moveTo>
                <a:lnTo>
                  <a:pt x="849680" y="76"/>
                </a:lnTo>
                <a:lnTo>
                  <a:pt x="811034" y="15036"/>
                </a:lnTo>
                <a:lnTo>
                  <a:pt x="781558" y="82486"/>
                </a:lnTo>
                <a:lnTo>
                  <a:pt x="728230" y="248653"/>
                </a:lnTo>
                <a:lnTo>
                  <a:pt x="754697" y="76"/>
                </a:lnTo>
                <a:lnTo>
                  <a:pt x="550189" y="12"/>
                </a:lnTo>
                <a:lnTo>
                  <a:pt x="507301" y="479971"/>
                </a:lnTo>
                <a:lnTo>
                  <a:pt x="661504" y="479971"/>
                </a:lnTo>
                <a:lnTo>
                  <a:pt x="702779" y="466801"/>
                </a:lnTo>
                <a:lnTo>
                  <a:pt x="784326" y="262547"/>
                </a:lnTo>
                <a:lnTo>
                  <a:pt x="763485" y="479971"/>
                </a:lnTo>
                <a:lnTo>
                  <a:pt x="968197" y="479971"/>
                </a:lnTo>
                <a:lnTo>
                  <a:pt x="1010373" y="12"/>
                </a:lnTo>
                <a:close/>
              </a:path>
              <a:path extrusionOk="0" h="480059" w="2543810">
                <a:moveTo>
                  <a:pt x="1523453" y="12"/>
                </a:moveTo>
                <a:lnTo>
                  <a:pt x="1062482" y="12"/>
                </a:lnTo>
                <a:lnTo>
                  <a:pt x="1020483" y="479933"/>
                </a:lnTo>
                <a:lnTo>
                  <a:pt x="1097330" y="479933"/>
                </a:lnTo>
                <a:lnTo>
                  <a:pt x="1428851" y="479933"/>
                </a:lnTo>
                <a:lnTo>
                  <a:pt x="1466037" y="467245"/>
                </a:lnTo>
                <a:lnTo>
                  <a:pt x="1486547" y="424459"/>
                </a:lnTo>
                <a:lnTo>
                  <a:pt x="1490522" y="380187"/>
                </a:lnTo>
                <a:lnTo>
                  <a:pt x="1501101" y="261073"/>
                </a:lnTo>
                <a:lnTo>
                  <a:pt x="1504251" y="225780"/>
                </a:lnTo>
                <a:lnTo>
                  <a:pt x="1501863" y="201091"/>
                </a:lnTo>
                <a:lnTo>
                  <a:pt x="1490484" y="180530"/>
                </a:lnTo>
                <a:lnTo>
                  <a:pt x="1470469" y="166471"/>
                </a:lnTo>
                <a:lnTo>
                  <a:pt x="1442186" y="161251"/>
                </a:lnTo>
                <a:lnTo>
                  <a:pt x="1296492" y="161251"/>
                </a:lnTo>
                <a:lnTo>
                  <a:pt x="1296492" y="261073"/>
                </a:lnTo>
                <a:lnTo>
                  <a:pt x="1286065" y="380187"/>
                </a:lnTo>
                <a:lnTo>
                  <a:pt x="1233766" y="380187"/>
                </a:lnTo>
                <a:lnTo>
                  <a:pt x="1244206" y="261073"/>
                </a:lnTo>
                <a:lnTo>
                  <a:pt x="1296492" y="261073"/>
                </a:lnTo>
                <a:lnTo>
                  <a:pt x="1296492" y="161251"/>
                </a:lnTo>
                <a:lnTo>
                  <a:pt x="1252982" y="161251"/>
                </a:lnTo>
                <a:lnTo>
                  <a:pt x="1257236" y="112572"/>
                </a:lnTo>
                <a:lnTo>
                  <a:pt x="1513522" y="112572"/>
                </a:lnTo>
                <a:lnTo>
                  <a:pt x="1523453" y="12"/>
                </a:lnTo>
                <a:close/>
              </a:path>
              <a:path extrusionOk="0" h="480059" w="2543810">
                <a:moveTo>
                  <a:pt x="2036267" y="88"/>
                </a:moveTo>
                <a:lnTo>
                  <a:pt x="1831632" y="88"/>
                </a:lnTo>
                <a:lnTo>
                  <a:pt x="1812505" y="218897"/>
                </a:lnTo>
                <a:lnTo>
                  <a:pt x="1760639" y="218897"/>
                </a:lnTo>
                <a:lnTo>
                  <a:pt x="1779828" y="88"/>
                </a:lnTo>
                <a:lnTo>
                  <a:pt x="1575155" y="88"/>
                </a:lnTo>
                <a:lnTo>
                  <a:pt x="1553514" y="254165"/>
                </a:lnTo>
                <a:lnTo>
                  <a:pt x="1555115" y="275501"/>
                </a:lnTo>
                <a:lnTo>
                  <a:pt x="1564513" y="296456"/>
                </a:lnTo>
                <a:lnTo>
                  <a:pt x="1582889" y="312407"/>
                </a:lnTo>
                <a:lnTo>
                  <a:pt x="1611426" y="318757"/>
                </a:lnTo>
                <a:lnTo>
                  <a:pt x="1803717" y="318757"/>
                </a:lnTo>
                <a:lnTo>
                  <a:pt x="1799539" y="367449"/>
                </a:lnTo>
                <a:lnTo>
                  <a:pt x="1543507" y="367449"/>
                </a:lnTo>
                <a:lnTo>
                  <a:pt x="1533652" y="479996"/>
                </a:lnTo>
                <a:lnTo>
                  <a:pt x="1940902" y="479996"/>
                </a:lnTo>
                <a:lnTo>
                  <a:pt x="1961070" y="476580"/>
                </a:lnTo>
                <a:lnTo>
                  <a:pt x="1978825" y="466178"/>
                </a:lnTo>
                <a:lnTo>
                  <a:pt x="1992083" y="448564"/>
                </a:lnTo>
                <a:lnTo>
                  <a:pt x="1998764" y="423519"/>
                </a:lnTo>
                <a:lnTo>
                  <a:pt x="2036267" y="88"/>
                </a:lnTo>
                <a:close/>
              </a:path>
              <a:path extrusionOk="0" h="480059" w="2543810">
                <a:moveTo>
                  <a:pt x="2543302" y="58407"/>
                </a:moveTo>
                <a:lnTo>
                  <a:pt x="2539733" y="34328"/>
                </a:lnTo>
                <a:lnTo>
                  <a:pt x="2526919" y="15951"/>
                </a:lnTo>
                <a:lnTo>
                  <a:pt x="2507081" y="4216"/>
                </a:lnTo>
                <a:lnTo>
                  <a:pt x="2482481" y="88"/>
                </a:lnTo>
                <a:lnTo>
                  <a:pt x="2333866" y="88"/>
                </a:lnTo>
                <a:lnTo>
                  <a:pt x="2333866" y="112674"/>
                </a:lnTo>
                <a:lnTo>
                  <a:pt x="2323414" y="231686"/>
                </a:lnTo>
                <a:lnTo>
                  <a:pt x="2272220" y="231686"/>
                </a:lnTo>
                <a:lnTo>
                  <a:pt x="2282596" y="112674"/>
                </a:lnTo>
                <a:lnTo>
                  <a:pt x="2333866" y="112674"/>
                </a:lnTo>
                <a:lnTo>
                  <a:pt x="2333866" y="88"/>
                </a:lnTo>
                <a:lnTo>
                  <a:pt x="2087803" y="88"/>
                </a:lnTo>
                <a:lnTo>
                  <a:pt x="2045843" y="479958"/>
                </a:lnTo>
                <a:lnTo>
                  <a:pt x="2250465" y="479958"/>
                </a:lnTo>
                <a:lnTo>
                  <a:pt x="2263394" y="331431"/>
                </a:lnTo>
                <a:lnTo>
                  <a:pt x="2336698" y="331431"/>
                </a:lnTo>
                <a:lnTo>
                  <a:pt x="2323046" y="331508"/>
                </a:lnTo>
                <a:lnTo>
                  <a:pt x="2462263" y="331508"/>
                </a:lnTo>
                <a:lnTo>
                  <a:pt x="2505151" y="317373"/>
                </a:lnTo>
                <a:lnTo>
                  <a:pt x="2524518" y="272376"/>
                </a:lnTo>
                <a:lnTo>
                  <a:pt x="2528163" y="231686"/>
                </a:lnTo>
                <a:lnTo>
                  <a:pt x="2534031" y="165468"/>
                </a:lnTo>
                <a:lnTo>
                  <a:pt x="2538653" y="112674"/>
                </a:lnTo>
                <a:lnTo>
                  <a:pt x="2540089" y="96405"/>
                </a:lnTo>
                <a:lnTo>
                  <a:pt x="2543302" y="58407"/>
                </a:lnTo>
                <a:close/>
              </a:path>
            </a:pathLst>
          </a:custGeom>
          <a:solidFill>
            <a:srgbClr val="008C9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28"/>
          <p:cNvSpPr/>
          <p:nvPr>
            <p:ph idx="5" type="pic"/>
          </p:nvPr>
        </p:nvSpPr>
        <p:spPr>
          <a:xfrm>
            <a:off x="6573601" y="2573100"/>
            <a:ext cx="2570399" cy="2570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ложка 32" showMasterSp="0">
  <p:cSld name="Обложка 32">
    <p:bg>
      <p:bgPr>
        <a:solidFill>
          <a:schemeClr val="lt1"/>
        </a:solidFill>
      </p:bgPr>
    </p:bg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29"/>
          <p:cNvSpPr/>
          <p:nvPr/>
        </p:nvSpPr>
        <p:spPr>
          <a:xfrm>
            <a:off x="0" y="0"/>
            <a:ext cx="6573598" cy="514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6000" lIns="72000" spcFirstLastPara="1" rIns="72000" wrap="square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29"/>
          <p:cNvSpPr/>
          <p:nvPr>
            <p:ph idx="2" type="pic"/>
          </p:nvPr>
        </p:nvSpPr>
        <p:spPr>
          <a:xfrm>
            <a:off x="6573600" y="0"/>
            <a:ext cx="2570400" cy="2570400"/>
          </a:xfrm>
          <a:prstGeom prst="rect">
            <a:avLst/>
          </a:prstGeom>
          <a:noFill/>
          <a:ln>
            <a:noFill/>
          </a:ln>
        </p:spPr>
      </p:sp>
      <p:sp>
        <p:nvSpPr>
          <p:cNvPr id="981" name="Google Shape;981;p29"/>
          <p:cNvSpPr txBox="1"/>
          <p:nvPr>
            <p:ph type="ctrTitle"/>
          </p:nvPr>
        </p:nvSpPr>
        <p:spPr>
          <a:xfrm>
            <a:off x="335573" y="1682928"/>
            <a:ext cx="5902452" cy="17061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2" name="Google Shape;982;p29"/>
          <p:cNvSpPr txBox="1"/>
          <p:nvPr>
            <p:ph idx="1" type="body"/>
          </p:nvPr>
        </p:nvSpPr>
        <p:spPr>
          <a:xfrm>
            <a:off x="358775" y="3993787"/>
            <a:ext cx="5866765" cy="56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sz="12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83" name="Google Shape;983;p29"/>
          <p:cNvSpPr txBox="1"/>
          <p:nvPr>
            <p:ph idx="3" type="body"/>
          </p:nvPr>
        </p:nvSpPr>
        <p:spPr>
          <a:xfrm>
            <a:off x="358775" y="4651677"/>
            <a:ext cx="5866765" cy="345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84" name="Google Shape;984;p29"/>
          <p:cNvSpPr txBox="1"/>
          <p:nvPr>
            <p:ph idx="4" type="body"/>
          </p:nvPr>
        </p:nvSpPr>
        <p:spPr>
          <a:xfrm>
            <a:off x="358776" y="3411402"/>
            <a:ext cx="5879250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grpSp>
        <p:nvGrpSpPr>
          <p:cNvPr id="985" name="Google Shape;985;p29"/>
          <p:cNvGrpSpPr/>
          <p:nvPr/>
        </p:nvGrpSpPr>
        <p:grpSpPr>
          <a:xfrm>
            <a:off x="9101894" y="-42611"/>
            <a:ext cx="2861508" cy="5186113"/>
            <a:chOff x="9101894" y="-42611"/>
            <a:chExt cx="2861508" cy="5186113"/>
          </a:xfrm>
        </p:grpSpPr>
        <p:sp>
          <p:nvSpPr>
            <p:cNvPr id="986" name="Google Shape;986;p29"/>
            <p:cNvSpPr/>
            <p:nvPr/>
          </p:nvSpPr>
          <p:spPr>
            <a:xfrm>
              <a:off x="9181869" y="3"/>
              <a:ext cx="2781533" cy="51434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648000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Рекомендации </a:t>
              </a:r>
              <a:b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по оформлению слайдов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ТЕКСТ</a:t>
              </a:r>
              <a:endParaRPr/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Корп.шрифт для презентаций –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Arial</a:t>
              </a: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(</a:t>
              </a:r>
              <a:r>
                <a:rPr b="0" i="1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допустимо:</a:t>
              </a: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Arial Narrow)</a:t>
              </a:r>
              <a:endParaRPr/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Заголовок слайда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16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Текст на слайде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10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Примечания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8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на слайде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более 3 размеров шрифтов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ДИАГРАММЫ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единый стиль оформления диаграмм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шрифты одинакового размера в диаграммах, располагающихся на одном слайде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На одном слайде – не более 4 диаграмм</a:t>
              </a:r>
              <a:endParaRPr/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ИКОНКИ</a:t>
              </a:r>
              <a:endParaRPr/>
            </a:p>
            <a:p>
              <a:pPr indent="-84137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Выбирайте оформление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иконок в едином стиле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ИЗОБРАЖЕНИЯ</a:t>
              </a:r>
              <a:endParaRPr/>
            </a:p>
            <a:p>
              <a:pPr indent="-84137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Нельзя искажать пропорции</a:t>
              </a:r>
              <a:endParaRPr/>
            </a:p>
            <a:p>
              <a:pPr indent="-84137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Рекомендуемое разрешение –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более 150 пикселей на дюйм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ОБЩИЕ РЕКОМЕНДАЦИИ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Скажите «нет» презентациям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с большим количеством текста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простые схемы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 графику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Делайте слайды лаконичными</a:t>
              </a:r>
              <a:endParaRPr/>
            </a:p>
            <a:p>
              <a:pPr indent="-131761" lvl="1" marL="572142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87" name="Google Shape;987;p29"/>
            <p:cNvCxnSpPr/>
            <p:nvPr/>
          </p:nvCxnSpPr>
          <p:spPr>
            <a:xfrm>
              <a:off x="9753602" y="444502"/>
              <a:ext cx="2051050" cy="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988" name="Google Shape;988;p29"/>
            <p:cNvGrpSpPr/>
            <p:nvPr/>
          </p:nvGrpSpPr>
          <p:grpSpPr>
            <a:xfrm>
              <a:off x="9101894" y="-42611"/>
              <a:ext cx="671979" cy="5155816"/>
              <a:chOff x="9101894" y="-42611"/>
              <a:chExt cx="671979" cy="5155816"/>
            </a:xfrm>
          </p:grpSpPr>
          <p:sp>
            <p:nvSpPr>
              <p:cNvPr id="989" name="Google Shape;989;p29"/>
              <p:cNvSpPr/>
              <p:nvPr/>
            </p:nvSpPr>
            <p:spPr>
              <a:xfrm>
                <a:off x="9249089" y="154103"/>
                <a:ext cx="377590" cy="436959"/>
              </a:xfrm>
              <a:prstGeom prst="rect">
                <a:avLst/>
              </a:prstGeom>
              <a:solidFill>
                <a:srgbClr val="008C95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140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149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0" name="Google Shape;990;p29"/>
              <p:cNvSpPr/>
              <p:nvPr/>
            </p:nvSpPr>
            <p:spPr>
              <a:xfrm>
                <a:off x="9249089" y="873918"/>
                <a:ext cx="377590" cy="438150"/>
              </a:xfrm>
              <a:prstGeom prst="rect">
                <a:avLst/>
              </a:prstGeom>
              <a:solidFill>
                <a:srgbClr val="D0D0D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</p:txBody>
          </p:sp>
          <p:sp>
            <p:nvSpPr>
              <p:cNvPr id="991" name="Google Shape;991;p29"/>
              <p:cNvSpPr/>
              <p:nvPr/>
            </p:nvSpPr>
            <p:spPr>
              <a:xfrm>
                <a:off x="9249089" y="3830254"/>
                <a:ext cx="377590" cy="436960"/>
              </a:xfrm>
              <a:prstGeom prst="rect">
                <a:avLst/>
              </a:prstGeom>
              <a:solidFill>
                <a:srgbClr val="E5F2F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229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242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242</a:t>
                </a:r>
                <a:endParaRPr/>
              </a:p>
            </p:txBody>
          </p:sp>
          <p:sp>
            <p:nvSpPr>
              <p:cNvPr id="992" name="Google Shape;992;p29"/>
              <p:cNvSpPr/>
              <p:nvPr/>
            </p:nvSpPr>
            <p:spPr>
              <a:xfrm>
                <a:off x="9249089" y="2519364"/>
                <a:ext cx="377590" cy="436959"/>
              </a:xfrm>
              <a:prstGeom prst="rect">
                <a:avLst/>
              </a:prstGeom>
              <a:solidFill>
                <a:srgbClr val="B2D2D8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178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210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216</a:t>
                </a:r>
                <a:endParaRPr/>
              </a:p>
            </p:txBody>
          </p:sp>
          <p:sp>
            <p:nvSpPr>
              <p:cNvPr id="993" name="Google Shape;993;p29"/>
              <p:cNvSpPr/>
              <p:nvPr/>
            </p:nvSpPr>
            <p:spPr>
              <a:xfrm>
                <a:off x="9249089" y="2956327"/>
                <a:ext cx="377590" cy="43696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192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994" name="Google Shape;994;p29"/>
              <p:cNvSpPr/>
              <p:nvPr/>
            </p:nvSpPr>
            <p:spPr>
              <a:xfrm>
                <a:off x="9249089" y="3393282"/>
                <a:ext cx="377590" cy="43695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192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995" name="Google Shape;995;p29"/>
              <p:cNvSpPr/>
              <p:nvPr/>
            </p:nvSpPr>
            <p:spPr>
              <a:xfrm>
                <a:off x="9249089" y="4267214"/>
                <a:ext cx="377590" cy="1692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0,0,0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6" name="Google Shape;996;p29"/>
              <p:cNvSpPr/>
              <p:nvPr/>
            </p:nvSpPr>
            <p:spPr>
              <a:xfrm>
                <a:off x="9249091" y="588086"/>
                <a:ext cx="377590" cy="43815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b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49</a:t>
                </a:r>
                <a:b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60</a:t>
                </a:r>
                <a:endParaRPr/>
              </a:p>
            </p:txBody>
          </p:sp>
          <p:sp>
            <p:nvSpPr>
              <p:cNvPr id="997" name="Google Shape;997;p29"/>
              <p:cNvSpPr/>
              <p:nvPr/>
            </p:nvSpPr>
            <p:spPr>
              <a:xfrm>
                <a:off x="9249091" y="1022665"/>
                <a:ext cx="377590" cy="43696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119</a:t>
                </a:r>
                <a:b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226</a:t>
                </a:r>
                <a:b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195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8" name="Google Shape;998;p29"/>
              <p:cNvSpPr/>
              <p:nvPr/>
            </p:nvSpPr>
            <p:spPr>
              <a:xfrm>
                <a:off x="9249091" y="3830257"/>
                <a:ext cx="377590" cy="436960"/>
              </a:xfrm>
              <a:prstGeom prst="rect">
                <a:avLst/>
              </a:prstGeom>
              <a:solidFill>
                <a:srgbClr val="2D3287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45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50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135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9" name="Google Shape;999;p29"/>
              <p:cNvSpPr/>
              <p:nvPr/>
            </p:nvSpPr>
            <p:spPr>
              <a:xfrm>
                <a:off x="9249091" y="1466152"/>
                <a:ext cx="377590" cy="4381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0" name="Google Shape;1000;p29"/>
              <p:cNvSpPr/>
              <p:nvPr/>
            </p:nvSpPr>
            <p:spPr>
              <a:xfrm>
                <a:off x="9249091" y="2519364"/>
                <a:ext cx="377590" cy="436959"/>
              </a:xfrm>
              <a:prstGeom prst="rect">
                <a:avLst/>
              </a:prstGeom>
              <a:solidFill>
                <a:srgbClr val="FABE19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190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25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1" name="Google Shape;1001;p29"/>
              <p:cNvSpPr/>
              <p:nvPr/>
            </p:nvSpPr>
            <p:spPr>
              <a:xfrm>
                <a:off x="9249091" y="2956327"/>
                <a:ext cx="377590" cy="436960"/>
              </a:xfrm>
              <a:prstGeom prst="rect">
                <a:avLst/>
              </a:prstGeom>
              <a:solidFill>
                <a:srgbClr val="008CFA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140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2" name="Google Shape;1002;p29"/>
              <p:cNvSpPr/>
              <p:nvPr/>
            </p:nvSpPr>
            <p:spPr>
              <a:xfrm>
                <a:off x="9249091" y="3393282"/>
                <a:ext cx="377590" cy="436959"/>
              </a:xfrm>
              <a:prstGeom prst="rect">
                <a:avLst/>
              </a:prstGeom>
              <a:solidFill>
                <a:srgbClr val="FA786E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120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110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3" name="Google Shape;1003;p29"/>
              <p:cNvSpPr/>
              <p:nvPr/>
            </p:nvSpPr>
            <p:spPr>
              <a:xfrm>
                <a:off x="9249091" y="1916373"/>
                <a:ext cx="377590" cy="43815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224</a:t>
                </a:r>
                <a:b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78</a:t>
                </a:r>
                <a:b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57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4" name="Google Shape;1004;p29"/>
              <p:cNvSpPr txBox="1"/>
              <p:nvPr/>
            </p:nvSpPr>
            <p:spPr>
              <a:xfrm>
                <a:off x="9101894" y="-42611"/>
                <a:ext cx="67197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Основные</a:t>
                </a:r>
                <a:endParaRPr/>
              </a:p>
            </p:txBody>
          </p:sp>
          <p:sp>
            <p:nvSpPr>
              <p:cNvPr id="1005" name="Google Shape;1005;p29"/>
              <p:cNvSpPr txBox="1"/>
              <p:nvPr/>
            </p:nvSpPr>
            <p:spPr>
              <a:xfrm>
                <a:off x="9101894" y="2320575"/>
                <a:ext cx="67197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Доп.цвета</a:t>
                </a:r>
                <a:endParaRPr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6" name="Google Shape;1006;p29"/>
              <p:cNvSpPr/>
              <p:nvPr/>
            </p:nvSpPr>
            <p:spPr>
              <a:xfrm>
                <a:off x="9249088" y="4436414"/>
                <a:ext cx="377591" cy="169200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70%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7" name="Google Shape;1007;p29"/>
              <p:cNvSpPr/>
              <p:nvPr/>
            </p:nvSpPr>
            <p:spPr>
              <a:xfrm>
                <a:off x="9249087" y="4605611"/>
                <a:ext cx="377593" cy="169200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50%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8" name="Google Shape;1008;p29"/>
              <p:cNvSpPr/>
              <p:nvPr/>
            </p:nvSpPr>
            <p:spPr>
              <a:xfrm>
                <a:off x="9249088" y="4774808"/>
                <a:ext cx="377591" cy="169200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30%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9" name="Google Shape;1009;p29"/>
              <p:cNvSpPr/>
              <p:nvPr/>
            </p:nvSpPr>
            <p:spPr>
              <a:xfrm>
                <a:off x="9249087" y="4944005"/>
                <a:ext cx="377593" cy="169200"/>
              </a:xfrm>
              <a:prstGeom prst="rect">
                <a:avLst/>
              </a:prstGeom>
              <a:solidFill>
                <a:srgbClr val="E5E5E5"/>
              </a:solidFill>
              <a:ln cap="flat" cmpd="sng" w="9525">
                <a:solidFill>
                  <a:srgbClr val="B2B2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10%</a:t>
                </a:r>
                <a:endParaRPr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10" name="Google Shape;1010;p29"/>
          <p:cNvSpPr txBox="1"/>
          <p:nvPr/>
        </p:nvSpPr>
        <p:spPr>
          <a:xfrm>
            <a:off x="1965288" y="427329"/>
            <a:ext cx="1548000" cy="1621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00">
            <a:spAutoFit/>
          </a:bodyPr>
          <a:lstStyle/>
          <a:p>
            <a:pPr indent="0" lvl="0" marL="577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182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Партнеры для роста</a:t>
            </a:r>
            <a:endParaRPr b="1" sz="1182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29"/>
          <p:cNvSpPr/>
          <p:nvPr/>
        </p:nvSpPr>
        <p:spPr>
          <a:xfrm>
            <a:off x="358775" y="367065"/>
            <a:ext cx="1156927" cy="218331"/>
          </a:xfrm>
          <a:custGeom>
            <a:rect b="b" l="l" r="r" t="t"/>
            <a:pathLst>
              <a:path extrusionOk="0" h="480059" w="2543810">
                <a:moveTo>
                  <a:pt x="492340" y="59855"/>
                </a:moveTo>
                <a:lnTo>
                  <a:pt x="490080" y="41554"/>
                </a:lnTo>
                <a:lnTo>
                  <a:pt x="480250" y="21971"/>
                </a:lnTo>
                <a:lnTo>
                  <a:pt x="462356" y="6362"/>
                </a:lnTo>
                <a:lnTo>
                  <a:pt x="435902" y="0"/>
                </a:lnTo>
                <a:lnTo>
                  <a:pt x="95313" y="88"/>
                </a:lnTo>
                <a:lnTo>
                  <a:pt x="48907" y="17399"/>
                </a:lnTo>
                <a:lnTo>
                  <a:pt x="31470" y="54724"/>
                </a:lnTo>
                <a:lnTo>
                  <a:pt x="0" y="415531"/>
                </a:lnTo>
                <a:lnTo>
                  <a:pt x="2159" y="438353"/>
                </a:lnTo>
                <a:lnTo>
                  <a:pt x="12611" y="459079"/>
                </a:lnTo>
                <a:lnTo>
                  <a:pt x="30746" y="474141"/>
                </a:lnTo>
                <a:lnTo>
                  <a:pt x="55918" y="479958"/>
                </a:lnTo>
                <a:lnTo>
                  <a:pt x="394449" y="479958"/>
                </a:lnTo>
                <a:lnTo>
                  <a:pt x="442937" y="463499"/>
                </a:lnTo>
                <a:lnTo>
                  <a:pt x="460603" y="419544"/>
                </a:lnTo>
                <a:lnTo>
                  <a:pt x="474027" y="264807"/>
                </a:lnTo>
                <a:lnTo>
                  <a:pt x="269379" y="264807"/>
                </a:lnTo>
                <a:lnTo>
                  <a:pt x="260527" y="367385"/>
                </a:lnTo>
                <a:lnTo>
                  <a:pt x="208749" y="367385"/>
                </a:lnTo>
                <a:lnTo>
                  <a:pt x="231114" y="112636"/>
                </a:lnTo>
                <a:lnTo>
                  <a:pt x="282841" y="112636"/>
                </a:lnTo>
                <a:lnTo>
                  <a:pt x="274637" y="207949"/>
                </a:lnTo>
                <a:lnTo>
                  <a:pt x="479259" y="207949"/>
                </a:lnTo>
                <a:lnTo>
                  <a:pt x="492340" y="59855"/>
                </a:lnTo>
                <a:close/>
              </a:path>
              <a:path extrusionOk="0" h="480059" w="2543810">
                <a:moveTo>
                  <a:pt x="1010373" y="12"/>
                </a:moveTo>
                <a:lnTo>
                  <a:pt x="849680" y="76"/>
                </a:lnTo>
                <a:lnTo>
                  <a:pt x="811034" y="15036"/>
                </a:lnTo>
                <a:lnTo>
                  <a:pt x="781558" y="82486"/>
                </a:lnTo>
                <a:lnTo>
                  <a:pt x="728230" y="248653"/>
                </a:lnTo>
                <a:lnTo>
                  <a:pt x="754697" y="76"/>
                </a:lnTo>
                <a:lnTo>
                  <a:pt x="550189" y="12"/>
                </a:lnTo>
                <a:lnTo>
                  <a:pt x="507301" y="479971"/>
                </a:lnTo>
                <a:lnTo>
                  <a:pt x="661504" y="479971"/>
                </a:lnTo>
                <a:lnTo>
                  <a:pt x="702779" y="466801"/>
                </a:lnTo>
                <a:lnTo>
                  <a:pt x="784326" y="262547"/>
                </a:lnTo>
                <a:lnTo>
                  <a:pt x="763485" y="479971"/>
                </a:lnTo>
                <a:lnTo>
                  <a:pt x="968197" y="479971"/>
                </a:lnTo>
                <a:lnTo>
                  <a:pt x="1010373" y="12"/>
                </a:lnTo>
                <a:close/>
              </a:path>
              <a:path extrusionOk="0" h="480059" w="2543810">
                <a:moveTo>
                  <a:pt x="1523453" y="12"/>
                </a:moveTo>
                <a:lnTo>
                  <a:pt x="1062482" y="12"/>
                </a:lnTo>
                <a:lnTo>
                  <a:pt x="1020483" y="479933"/>
                </a:lnTo>
                <a:lnTo>
                  <a:pt x="1097330" y="479933"/>
                </a:lnTo>
                <a:lnTo>
                  <a:pt x="1428851" y="479933"/>
                </a:lnTo>
                <a:lnTo>
                  <a:pt x="1466037" y="467245"/>
                </a:lnTo>
                <a:lnTo>
                  <a:pt x="1486547" y="424459"/>
                </a:lnTo>
                <a:lnTo>
                  <a:pt x="1490522" y="380187"/>
                </a:lnTo>
                <a:lnTo>
                  <a:pt x="1501101" y="261073"/>
                </a:lnTo>
                <a:lnTo>
                  <a:pt x="1504251" y="225780"/>
                </a:lnTo>
                <a:lnTo>
                  <a:pt x="1501863" y="201091"/>
                </a:lnTo>
                <a:lnTo>
                  <a:pt x="1490484" y="180530"/>
                </a:lnTo>
                <a:lnTo>
                  <a:pt x="1470469" y="166471"/>
                </a:lnTo>
                <a:lnTo>
                  <a:pt x="1442186" y="161251"/>
                </a:lnTo>
                <a:lnTo>
                  <a:pt x="1296492" y="161251"/>
                </a:lnTo>
                <a:lnTo>
                  <a:pt x="1296492" y="261073"/>
                </a:lnTo>
                <a:lnTo>
                  <a:pt x="1286065" y="380187"/>
                </a:lnTo>
                <a:lnTo>
                  <a:pt x="1233766" y="380187"/>
                </a:lnTo>
                <a:lnTo>
                  <a:pt x="1244206" y="261073"/>
                </a:lnTo>
                <a:lnTo>
                  <a:pt x="1296492" y="261073"/>
                </a:lnTo>
                <a:lnTo>
                  <a:pt x="1296492" y="161251"/>
                </a:lnTo>
                <a:lnTo>
                  <a:pt x="1252982" y="161251"/>
                </a:lnTo>
                <a:lnTo>
                  <a:pt x="1257236" y="112572"/>
                </a:lnTo>
                <a:lnTo>
                  <a:pt x="1513522" y="112572"/>
                </a:lnTo>
                <a:lnTo>
                  <a:pt x="1523453" y="12"/>
                </a:lnTo>
                <a:close/>
              </a:path>
              <a:path extrusionOk="0" h="480059" w="2543810">
                <a:moveTo>
                  <a:pt x="2036267" y="88"/>
                </a:moveTo>
                <a:lnTo>
                  <a:pt x="1831632" y="88"/>
                </a:lnTo>
                <a:lnTo>
                  <a:pt x="1812505" y="218897"/>
                </a:lnTo>
                <a:lnTo>
                  <a:pt x="1760639" y="218897"/>
                </a:lnTo>
                <a:lnTo>
                  <a:pt x="1779828" y="88"/>
                </a:lnTo>
                <a:lnTo>
                  <a:pt x="1575155" y="88"/>
                </a:lnTo>
                <a:lnTo>
                  <a:pt x="1553514" y="254165"/>
                </a:lnTo>
                <a:lnTo>
                  <a:pt x="1555115" y="275501"/>
                </a:lnTo>
                <a:lnTo>
                  <a:pt x="1564513" y="296456"/>
                </a:lnTo>
                <a:lnTo>
                  <a:pt x="1582889" y="312407"/>
                </a:lnTo>
                <a:lnTo>
                  <a:pt x="1611426" y="318757"/>
                </a:lnTo>
                <a:lnTo>
                  <a:pt x="1803717" y="318757"/>
                </a:lnTo>
                <a:lnTo>
                  <a:pt x="1799539" y="367449"/>
                </a:lnTo>
                <a:lnTo>
                  <a:pt x="1543507" y="367449"/>
                </a:lnTo>
                <a:lnTo>
                  <a:pt x="1533652" y="479996"/>
                </a:lnTo>
                <a:lnTo>
                  <a:pt x="1940902" y="479996"/>
                </a:lnTo>
                <a:lnTo>
                  <a:pt x="1961070" y="476580"/>
                </a:lnTo>
                <a:lnTo>
                  <a:pt x="1978825" y="466178"/>
                </a:lnTo>
                <a:lnTo>
                  <a:pt x="1992083" y="448564"/>
                </a:lnTo>
                <a:lnTo>
                  <a:pt x="1998764" y="423519"/>
                </a:lnTo>
                <a:lnTo>
                  <a:pt x="2036267" y="88"/>
                </a:lnTo>
                <a:close/>
              </a:path>
              <a:path extrusionOk="0" h="480059" w="2543810">
                <a:moveTo>
                  <a:pt x="2543302" y="58407"/>
                </a:moveTo>
                <a:lnTo>
                  <a:pt x="2539733" y="34328"/>
                </a:lnTo>
                <a:lnTo>
                  <a:pt x="2526919" y="15951"/>
                </a:lnTo>
                <a:lnTo>
                  <a:pt x="2507081" y="4216"/>
                </a:lnTo>
                <a:lnTo>
                  <a:pt x="2482481" y="88"/>
                </a:lnTo>
                <a:lnTo>
                  <a:pt x="2333866" y="88"/>
                </a:lnTo>
                <a:lnTo>
                  <a:pt x="2333866" y="112674"/>
                </a:lnTo>
                <a:lnTo>
                  <a:pt x="2323414" y="231686"/>
                </a:lnTo>
                <a:lnTo>
                  <a:pt x="2272220" y="231686"/>
                </a:lnTo>
                <a:lnTo>
                  <a:pt x="2282596" y="112674"/>
                </a:lnTo>
                <a:lnTo>
                  <a:pt x="2333866" y="112674"/>
                </a:lnTo>
                <a:lnTo>
                  <a:pt x="2333866" y="88"/>
                </a:lnTo>
                <a:lnTo>
                  <a:pt x="2087803" y="88"/>
                </a:lnTo>
                <a:lnTo>
                  <a:pt x="2045843" y="479958"/>
                </a:lnTo>
                <a:lnTo>
                  <a:pt x="2250465" y="479958"/>
                </a:lnTo>
                <a:lnTo>
                  <a:pt x="2263394" y="331431"/>
                </a:lnTo>
                <a:lnTo>
                  <a:pt x="2336698" y="331431"/>
                </a:lnTo>
                <a:lnTo>
                  <a:pt x="2323046" y="331508"/>
                </a:lnTo>
                <a:lnTo>
                  <a:pt x="2462263" y="331508"/>
                </a:lnTo>
                <a:lnTo>
                  <a:pt x="2505151" y="317373"/>
                </a:lnTo>
                <a:lnTo>
                  <a:pt x="2524518" y="272376"/>
                </a:lnTo>
                <a:lnTo>
                  <a:pt x="2528163" y="231686"/>
                </a:lnTo>
                <a:lnTo>
                  <a:pt x="2534031" y="165468"/>
                </a:lnTo>
                <a:lnTo>
                  <a:pt x="2538653" y="112674"/>
                </a:lnTo>
                <a:lnTo>
                  <a:pt x="2540089" y="96405"/>
                </a:lnTo>
                <a:lnTo>
                  <a:pt x="2543302" y="5840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29"/>
          <p:cNvSpPr/>
          <p:nvPr>
            <p:ph idx="5" type="pic"/>
          </p:nvPr>
        </p:nvSpPr>
        <p:spPr>
          <a:xfrm>
            <a:off x="6573601" y="2573100"/>
            <a:ext cx="2570399" cy="2570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ложка 33" showMasterSp="0">
  <p:cSld name="Обложка 33">
    <p:bg>
      <p:bgPr>
        <a:solidFill>
          <a:schemeClr val="lt1"/>
        </a:solidFill>
      </p:bgPr>
    </p:bg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30"/>
          <p:cNvSpPr/>
          <p:nvPr/>
        </p:nvSpPr>
        <p:spPr>
          <a:xfrm>
            <a:off x="0" y="0"/>
            <a:ext cx="6573598" cy="514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36000" lIns="72000" spcFirstLastPara="1" rIns="72000" wrap="square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30"/>
          <p:cNvSpPr/>
          <p:nvPr>
            <p:ph idx="2" type="pic"/>
          </p:nvPr>
        </p:nvSpPr>
        <p:spPr>
          <a:xfrm>
            <a:off x="6573600" y="0"/>
            <a:ext cx="2570400" cy="2570400"/>
          </a:xfrm>
          <a:prstGeom prst="rect">
            <a:avLst/>
          </a:prstGeom>
          <a:noFill/>
          <a:ln>
            <a:noFill/>
          </a:ln>
        </p:spPr>
      </p:sp>
      <p:sp>
        <p:nvSpPr>
          <p:cNvPr id="1016" name="Google Shape;1016;p30"/>
          <p:cNvSpPr txBox="1"/>
          <p:nvPr>
            <p:ph type="ctrTitle"/>
          </p:nvPr>
        </p:nvSpPr>
        <p:spPr>
          <a:xfrm>
            <a:off x="335573" y="1682928"/>
            <a:ext cx="5902452" cy="17061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7" name="Google Shape;1017;p30"/>
          <p:cNvSpPr txBox="1"/>
          <p:nvPr>
            <p:ph idx="1" type="body"/>
          </p:nvPr>
        </p:nvSpPr>
        <p:spPr>
          <a:xfrm>
            <a:off x="358775" y="3993787"/>
            <a:ext cx="5866765" cy="56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sz="12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018" name="Google Shape;1018;p30"/>
          <p:cNvSpPr txBox="1"/>
          <p:nvPr>
            <p:ph idx="3" type="body"/>
          </p:nvPr>
        </p:nvSpPr>
        <p:spPr>
          <a:xfrm>
            <a:off x="358775" y="4651677"/>
            <a:ext cx="5866765" cy="345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019" name="Google Shape;1019;p30"/>
          <p:cNvSpPr txBox="1"/>
          <p:nvPr>
            <p:ph idx="4" type="body"/>
          </p:nvPr>
        </p:nvSpPr>
        <p:spPr>
          <a:xfrm>
            <a:off x="358776" y="3411402"/>
            <a:ext cx="5879250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grpSp>
        <p:nvGrpSpPr>
          <p:cNvPr id="1020" name="Google Shape;1020;p30"/>
          <p:cNvGrpSpPr/>
          <p:nvPr/>
        </p:nvGrpSpPr>
        <p:grpSpPr>
          <a:xfrm>
            <a:off x="9101894" y="-42611"/>
            <a:ext cx="2861508" cy="5186113"/>
            <a:chOff x="9101894" y="-42611"/>
            <a:chExt cx="2861508" cy="5186113"/>
          </a:xfrm>
        </p:grpSpPr>
        <p:sp>
          <p:nvSpPr>
            <p:cNvPr id="1021" name="Google Shape;1021;p30"/>
            <p:cNvSpPr/>
            <p:nvPr/>
          </p:nvSpPr>
          <p:spPr>
            <a:xfrm>
              <a:off x="9181869" y="3"/>
              <a:ext cx="2781533" cy="51434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648000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Рекомендации </a:t>
              </a:r>
              <a:b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по оформлению слайдов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ТЕКСТ</a:t>
              </a:r>
              <a:endParaRPr/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Корп.шрифт для презентаций –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Arial</a:t>
              </a: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(</a:t>
              </a:r>
              <a:r>
                <a:rPr b="0" i="1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допустимо:</a:t>
              </a: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Arial Narrow)</a:t>
              </a:r>
              <a:endParaRPr/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Заголовок слайда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16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Текст на слайде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10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Примечания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8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на слайде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более 3 размеров шрифтов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ДИАГРАММЫ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единый стиль оформления диаграмм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шрифты одинакового размера в диаграммах, располагающихся на одном слайде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На одном слайде – не более 4 диаграмм</a:t>
              </a:r>
              <a:endParaRPr/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ИКОНКИ</a:t>
              </a:r>
              <a:endParaRPr/>
            </a:p>
            <a:p>
              <a:pPr indent="-84137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Выбирайте оформление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иконок в едином стиле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ИЗОБРАЖЕНИЯ</a:t>
              </a:r>
              <a:endParaRPr/>
            </a:p>
            <a:p>
              <a:pPr indent="-84137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Нельзя искажать пропорции</a:t>
              </a:r>
              <a:endParaRPr/>
            </a:p>
            <a:p>
              <a:pPr indent="-84137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Рекомендуемое разрешение –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более 150 пикселей на дюйм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ОБЩИЕ РЕКОМЕНДАЦИИ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Скажите «нет» презентациям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с большим количеством текста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простые схемы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 графику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Делайте слайды лаконичными</a:t>
              </a:r>
              <a:endParaRPr/>
            </a:p>
            <a:p>
              <a:pPr indent="-131761" lvl="1" marL="572142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22" name="Google Shape;1022;p30"/>
            <p:cNvCxnSpPr/>
            <p:nvPr/>
          </p:nvCxnSpPr>
          <p:spPr>
            <a:xfrm>
              <a:off x="9753602" y="444502"/>
              <a:ext cx="2051050" cy="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023" name="Google Shape;1023;p30"/>
            <p:cNvGrpSpPr/>
            <p:nvPr/>
          </p:nvGrpSpPr>
          <p:grpSpPr>
            <a:xfrm>
              <a:off x="9101894" y="-42611"/>
              <a:ext cx="671979" cy="5155816"/>
              <a:chOff x="9101894" y="-42611"/>
              <a:chExt cx="671979" cy="5155816"/>
            </a:xfrm>
          </p:grpSpPr>
          <p:sp>
            <p:nvSpPr>
              <p:cNvPr id="1024" name="Google Shape;1024;p30"/>
              <p:cNvSpPr/>
              <p:nvPr/>
            </p:nvSpPr>
            <p:spPr>
              <a:xfrm>
                <a:off x="9249089" y="154103"/>
                <a:ext cx="377590" cy="436959"/>
              </a:xfrm>
              <a:prstGeom prst="rect">
                <a:avLst/>
              </a:prstGeom>
              <a:solidFill>
                <a:srgbClr val="008C95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140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149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5" name="Google Shape;1025;p30"/>
              <p:cNvSpPr/>
              <p:nvPr/>
            </p:nvSpPr>
            <p:spPr>
              <a:xfrm>
                <a:off x="9249089" y="873918"/>
                <a:ext cx="377590" cy="438150"/>
              </a:xfrm>
              <a:prstGeom prst="rect">
                <a:avLst/>
              </a:prstGeom>
              <a:solidFill>
                <a:srgbClr val="D0D0D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</p:txBody>
          </p:sp>
          <p:sp>
            <p:nvSpPr>
              <p:cNvPr id="1026" name="Google Shape;1026;p30"/>
              <p:cNvSpPr/>
              <p:nvPr/>
            </p:nvSpPr>
            <p:spPr>
              <a:xfrm>
                <a:off x="9249089" y="3830254"/>
                <a:ext cx="377590" cy="436960"/>
              </a:xfrm>
              <a:prstGeom prst="rect">
                <a:avLst/>
              </a:prstGeom>
              <a:solidFill>
                <a:srgbClr val="E5F2F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229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242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242</a:t>
                </a:r>
                <a:endParaRPr/>
              </a:p>
            </p:txBody>
          </p:sp>
          <p:sp>
            <p:nvSpPr>
              <p:cNvPr id="1027" name="Google Shape;1027;p30"/>
              <p:cNvSpPr/>
              <p:nvPr/>
            </p:nvSpPr>
            <p:spPr>
              <a:xfrm>
                <a:off x="9249089" y="2519364"/>
                <a:ext cx="377590" cy="436959"/>
              </a:xfrm>
              <a:prstGeom prst="rect">
                <a:avLst/>
              </a:prstGeom>
              <a:solidFill>
                <a:srgbClr val="B2D2D8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178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210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216</a:t>
                </a:r>
                <a:endParaRPr/>
              </a:p>
            </p:txBody>
          </p:sp>
          <p:sp>
            <p:nvSpPr>
              <p:cNvPr id="1028" name="Google Shape;1028;p30"/>
              <p:cNvSpPr/>
              <p:nvPr/>
            </p:nvSpPr>
            <p:spPr>
              <a:xfrm>
                <a:off x="9249089" y="2956327"/>
                <a:ext cx="377590" cy="43696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192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1029" name="Google Shape;1029;p30"/>
              <p:cNvSpPr/>
              <p:nvPr/>
            </p:nvSpPr>
            <p:spPr>
              <a:xfrm>
                <a:off x="9249089" y="3393282"/>
                <a:ext cx="377590" cy="43695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192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1030" name="Google Shape;1030;p30"/>
              <p:cNvSpPr/>
              <p:nvPr/>
            </p:nvSpPr>
            <p:spPr>
              <a:xfrm>
                <a:off x="9249089" y="4267214"/>
                <a:ext cx="377590" cy="1692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0,0,0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1" name="Google Shape;1031;p30"/>
              <p:cNvSpPr/>
              <p:nvPr/>
            </p:nvSpPr>
            <p:spPr>
              <a:xfrm>
                <a:off x="9249091" y="588086"/>
                <a:ext cx="377590" cy="43815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b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49</a:t>
                </a:r>
                <a:b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60</a:t>
                </a:r>
                <a:endParaRPr/>
              </a:p>
            </p:txBody>
          </p:sp>
          <p:sp>
            <p:nvSpPr>
              <p:cNvPr id="1032" name="Google Shape;1032;p30"/>
              <p:cNvSpPr/>
              <p:nvPr/>
            </p:nvSpPr>
            <p:spPr>
              <a:xfrm>
                <a:off x="9249091" y="1022665"/>
                <a:ext cx="377590" cy="43696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119</a:t>
                </a:r>
                <a:b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226</a:t>
                </a:r>
                <a:b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195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3" name="Google Shape;1033;p30"/>
              <p:cNvSpPr/>
              <p:nvPr/>
            </p:nvSpPr>
            <p:spPr>
              <a:xfrm>
                <a:off x="9249091" y="3830257"/>
                <a:ext cx="377590" cy="436960"/>
              </a:xfrm>
              <a:prstGeom prst="rect">
                <a:avLst/>
              </a:prstGeom>
              <a:solidFill>
                <a:srgbClr val="2D3287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45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50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135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4" name="Google Shape;1034;p30"/>
              <p:cNvSpPr/>
              <p:nvPr/>
            </p:nvSpPr>
            <p:spPr>
              <a:xfrm>
                <a:off x="9249091" y="1466152"/>
                <a:ext cx="377590" cy="4381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5" name="Google Shape;1035;p30"/>
              <p:cNvSpPr/>
              <p:nvPr/>
            </p:nvSpPr>
            <p:spPr>
              <a:xfrm>
                <a:off x="9249091" y="2519364"/>
                <a:ext cx="377590" cy="436959"/>
              </a:xfrm>
              <a:prstGeom prst="rect">
                <a:avLst/>
              </a:prstGeom>
              <a:solidFill>
                <a:srgbClr val="FABE19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190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25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6" name="Google Shape;1036;p30"/>
              <p:cNvSpPr/>
              <p:nvPr/>
            </p:nvSpPr>
            <p:spPr>
              <a:xfrm>
                <a:off x="9249091" y="2956327"/>
                <a:ext cx="377590" cy="436960"/>
              </a:xfrm>
              <a:prstGeom prst="rect">
                <a:avLst/>
              </a:prstGeom>
              <a:solidFill>
                <a:srgbClr val="008CFA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140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7" name="Google Shape;1037;p30"/>
              <p:cNvSpPr/>
              <p:nvPr/>
            </p:nvSpPr>
            <p:spPr>
              <a:xfrm>
                <a:off x="9249091" y="3393282"/>
                <a:ext cx="377590" cy="436959"/>
              </a:xfrm>
              <a:prstGeom prst="rect">
                <a:avLst/>
              </a:prstGeom>
              <a:solidFill>
                <a:srgbClr val="FA786E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120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110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8" name="Google Shape;1038;p30"/>
              <p:cNvSpPr/>
              <p:nvPr/>
            </p:nvSpPr>
            <p:spPr>
              <a:xfrm>
                <a:off x="9249091" y="1916373"/>
                <a:ext cx="377590" cy="43815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224</a:t>
                </a:r>
                <a:b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78</a:t>
                </a:r>
                <a:b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57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9" name="Google Shape;1039;p30"/>
              <p:cNvSpPr txBox="1"/>
              <p:nvPr/>
            </p:nvSpPr>
            <p:spPr>
              <a:xfrm>
                <a:off x="9101894" y="-42611"/>
                <a:ext cx="67197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Основные</a:t>
                </a:r>
                <a:endParaRPr/>
              </a:p>
            </p:txBody>
          </p:sp>
          <p:sp>
            <p:nvSpPr>
              <p:cNvPr id="1040" name="Google Shape;1040;p30"/>
              <p:cNvSpPr txBox="1"/>
              <p:nvPr/>
            </p:nvSpPr>
            <p:spPr>
              <a:xfrm>
                <a:off x="9101894" y="2320575"/>
                <a:ext cx="67197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Доп.цвета</a:t>
                </a:r>
                <a:endParaRPr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1" name="Google Shape;1041;p30"/>
              <p:cNvSpPr/>
              <p:nvPr/>
            </p:nvSpPr>
            <p:spPr>
              <a:xfrm>
                <a:off x="9249088" y="4436414"/>
                <a:ext cx="377591" cy="169200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70%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2" name="Google Shape;1042;p30"/>
              <p:cNvSpPr/>
              <p:nvPr/>
            </p:nvSpPr>
            <p:spPr>
              <a:xfrm>
                <a:off x="9249087" y="4605611"/>
                <a:ext cx="377593" cy="169200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50%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3" name="Google Shape;1043;p30"/>
              <p:cNvSpPr/>
              <p:nvPr/>
            </p:nvSpPr>
            <p:spPr>
              <a:xfrm>
                <a:off x="9249088" y="4774808"/>
                <a:ext cx="377591" cy="169200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30%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4" name="Google Shape;1044;p30"/>
              <p:cNvSpPr/>
              <p:nvPr/>
            </p:nvSpPr>
            <p:spPr>
              <a:xfrm>
                <a:off x="9249087" y="4944005"/>
                <a:ext cx="377593" cy="169200"/>
              </a:xfrm>
              <a:prstGeom prst="rect">
                <a:avLst/>
              </a:prstGeom>
              <a:solidFill>
                <a:srgbClr val="E5E5E5"/>
              </a:solidFill>
              <a:ln cap="flat" cmpd="sng" w="9525">
                <a:solidFill>
                  <a:srgbClr val="B2B2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10%</a:t>
                </a:r>
                <a:endParaRPr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45" name="Google Shape;1045;p30"/>
          <p:cNvSpPr txBox="1"/>
          <p:nvPr/>
        </p:nvSpPr>
        <p:spPr>
          <a:xfrm>
            <a:off x="1965288" y="427329"/>
            <a:ext cx="1548000" cy="1621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00">
            <a:spAutoFit/>
          </a:bodyPr>
          <a:lstStyle/>
          <a:p>
            <a:pPr indent="0" lvl="0" marL="577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182">
                <a:solidFill>
                  <a:srgbClr val="008B95"/>
                </a:solidFill>
                <a:latin typeface="Arial"/>
                <a:ea typeface="Arial"/>
                <a:cs typeface="Arial"/>
                <a:sym typeface="Arial"/>
              </a:rPr>
              <a:t>Партнеры для роста</a:t>
            </a:r>
            <a:endParaRPr b="1" sz="1182">
              <a:solidFill>
                <a:srgbClr val="008C9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p30"/>
          <p:cNvSpPr/>
          <p:nvPr/>
        </p:nvSpPr>
        <p:spPr>
          <a:xfrm>
            <a:off x="358775" y="367065"/>
            <a:ext cx="1156927" cy="218331"/>
          </a:xfrm>
          <a:custGeom>
            <a:rect b="b" l="l" r="r" t="t"/>
            <a:pathLst>
              <a:path extrusionOk="0" h="480059" w="2543810">
                <a:moveTo>
                  <a:pt x="492340" y="59855"/>
                </a:moveTo>
                <a:lnTo>
                  <a:pt x="490080" y="41554"/>
                </a:lnTo>
                <a:lnTo>
                  <a:pt x="480250" y="21971"/>
                </a:lnTo>
                <a:lnTo>
                  <a:pt x="462356" y="6362"/>
                </a:lnTo>
                <a:lnTo>
                  <a:pt x="435902" y="0"/>
                </a:lnTo>
                <a:lnTo>
                  <a:pt x="95313" y="88"/>
                </a:lnTo>
                <a:lnTo>
                  <a:pt x="48907" y="17399"/>
                </a:lnTo>
                <a:lnTo>
                  <a:pt x="31470" y="54724"/>
                </a:lnTo>
                <a:lnTo>
                  <a:pt x="0" y="415531"/>
                </a:lnTo>
                <a:lnTo>
                  <a:pt x="2159" y="438353"/>
                </a:lnTo>
                <a:lnTo>
                  <a:pt x="12611" y="459079"/>
                </a:lnTo>
                <a:lnTo>
                  <a:pt x="30746" y="474141"/>
                </a:lnTo>
                <a:lnTo>
                  <a:pt x="55918" y="479958"/>
                </a:lnTo>
                <a:lnTo>
                  <a:pt x="394449" y="479958"/>
                </a:lnTo>
                <a:lnTo>
                  <a:pt x="442937" y="463499"/>
                </a:lnTo>
                <a:lnTo>
                  <a:pt x="460603" y="419544"/>
                </a:lnTo>
                <a:lnTo>
                  <a:pt x="474027" y="264807"/>
                </a:lnTo>
                <a:lnTo>
                  <a:pt x="269379" y="264807"/>
                </a:lnTo>
                <a:lnTo>
                  <a:pt x="260527" y="367385"/>
                </a:lnTo>
                <a:lnTo>
                  <a:pt x="208749" y="367385"/>
                </a:lnTo>
                <a:lnTo>
                  <a:pt x="231114" y="112636"/>
                </a:lnTo>
                <a:lnTo>
                  <a:pt x="282841" y="112636"/>
                </a:lnTo>
                <a:lnTo>
                  <a:pt x="274637" y="207949"/>
                </a:lnTo>
                <a:lnTo>
                  <a:pt x="479259" y="207949"/>
                </a:lnTo>
                <a:lnTo>
                  <a:pt x="492340" y="59855"/>
                </a:lnTo>
                <a:close/>
              </a:path>
              <a:path extrusionOk="0" h="480059" w="2543810">
                <a:moveTo>
                  <a:pt x="1010373" y="12"/>
                </a:moveTo>
                <a:lnTo>
                  <a:pt x="849680" y="76"/>
                </a:lnTo>
                <a:lnTo>
                  <a:pt x="811034" y="15036"/>
                </a:lnTo>
                <a:lnTo>
                  <a:pt x="781558" y="82486"/>
                </a:lnTo>
                <a:lnTo>
                  <a:pt x="728230" y="248653"/>
                </a:lnTo>
                <a:lnTo>
                  <a:pt x="754697" y="76"/>
                </a:lnTo>
                <a:lnTo>
                  <a:pt x="550189" y="12"/>
                </a:lnTo>
                <a:lnTo>
                  <a:pt x="507301" y="479971"/>
                </a:lnTo>
                <a:lnTo>
                  <a:pt x="661504" y="479971"/>
                </a:lnTo>
                <a:lnTo>
                  <a:pt x="702779" y="466801"/>
                </a:lnTo>
                <a:lnTo>
                  <a:pt x="784326" y="262547"/>
                </a:lnTo>
                <a:lnTo>
                  <a:pt x="763485" y="479971"/>
                </a:lnTo>
                <a:lnTo>
                  <a:pt x="968197" y="479971"/>
                </a:lnTo>
                <a:lnTo>
                  <a:pt x="1010373" y="12"/>
                </a:lnTo>
                <a:close/>
              </a:path>
              <a:path extrusionOk="0" h="480059" w="2543810">
                <a:moveTo>
                  <a:pt x="1523453" y="12"/>
                </a:moveTo>
                <a:lnTo>
                  <a:pt x="1062482" y="12"/>
                </a:lnTo>
                <a:lnTo>
                  <a:pt x="1020483" y="479933"/>
                </a:lnTo>
                <a:lnTo>
                  <a:pt x="1097330" y="479933"/>
                </a:lnTo>
                <a:lnTo>
                  <a:pt x="1428851" y="479933"/>
                </a:lnTo>
                <a:lnTo>
                  <a:pt x="1466037" y="467245"/>
                </a:lnTo>
                <a:lnTo>
                  <a:pt x="1486547" y="424459"/>
                </a:lnTo>
                <a:lnTo>
                  <a:pt x="1490522" y="380187"/>
                </a:lnTo>
                <a:lnTo>
                  <a:pt x="1501101" y="261073"/>
                </a:lnTo>
                <a:lnTo>
                  <a:pt x="1504251" y="225780"/>
                </a:lnTo>
                <a:lnTo>
                  <a:pt x="1501863" y="201091"/>
                </a:lnTo>
                <a:lnTo>
                  <a:pt x="1490484" y="180530"/>
                </a:lnTo>
                <a:lnTo>
                  <a:pt x="1470469" y="166471"/>
                </a:lnTo>
                <a:lnTo>
                  <a:pt x="1442186" y="161251"/>
                </a:lnTo>
                <a:lnTo>
                  <a:pt x="1296492" y="161251"/>
                </a:lnTo>
                <a:lnTo>
                  <a:pt x="1296492" y="261073"/>
                </a:lnTo>
                <a:lnTo>
                  <a:pt x="1286065" y="380187"/>
                </a:lnTo>
                <a:lnTo>
                  <a:pt x="1233766" y="380187"/>
                </a:lnTo>
                <a:lnTo>
                  <a:pt x="1244206" y="261073"/>
                </a:lnTo>
                <a:lnTo>
                  <a:pt x="1296492" y="261073"/>
                </a:lnTo>
                <a:lnTo>
                  <a:pt x="1296492" y="161251"/>
                </a:lnTo>
                <a:lnTo>
                  <a:pt x="1252982" y="161251"/>
                </a:lnTo>
                <a:lnTo>
                  <a:pt x="1257236" y="112572"/>
                </a:lnTo>
                <a:lnTo>
                  <a:pt x="1513522" y="112572"/>
                </a:lnTo>
                <a:lnTo>
                  <a:pt x="1523453" y="12"/>
                </a:lnTo>
                <a:close/>
              </a:path>
              <a:path extrusionOk="0" h="480059" w="2543810">
                <a:moveTo>
                  <a:pt x="2036267" y="88"/>
                </a:moveTo>
                <a:lnTo>
                  <a:pt x="1831632" y="88"/>
                </a:lnTo>
                <a:lnTo>
                  <a:pt x="1812505" y="218897"/>
                </a:lnTo>
                <a:lnTo>
                  <a:pt x="1760639" y="218897"/>
                </a:lnTo>
                <a:lnTo>
                  <a:pt x="1779828" y="88"/>
                </a:lnTo>
                <a:lnTo>
                  <a:pt x="1575155" y="88"/>
                </a:lnTo>
                <a:lnTo>
                  <a:pt x="1553514" y="254165"/>
                </a:lnTo>
                <a:lnTo>
                  <a:pt x="1555115" y="275501"/>
                </a:lnTo>
                <a:lnTo>
                  <a:pt x="1564513" y="296456"/>
                </a:lnTo>
                <a:lnTo>
                  <a:pt x="1582889" y="312407"/>
                </a:lnTo>
                <a:lnTo>
                  <a:pt x="1611426" y="318757"/>
                </a:lnTo>
                <a:lnTo>
                  <a:pt x="1803717" y="318757"/>
                </a:lnTo>
                <a:lnTo>
                  <a:pt x="1799539" y="367449"/>
                </a:lnTo>
                <a:lnTo>
                  <a:pt x="1543507" y="367449"/>
                </a:lnTo>
                <a:lnTo>
                  <a:pt x="1533652" y="479996"/>
                </a:lnTo>
                <a:lnTo>
                  <a:pt x="1940902" y="479996"/>
                </a:lnTo>
                <a:lnTo>
                  <a:pt x="1961070" y="476580"/>
                </a:lnTo>
                <a:lnTo>
                  <a:pt x="1978825" y="466178"/>
                </a:lnTo>
                <a:lnTo>
                  <a:pt x="1992083" y="448564"/>
                </a:lnTo>
                <a:lnTo>
                  <a:pt x="1998764" y="423519"/>
                </a:lnTo>
                <a:lnTo>
                  <a:pt x="2036267" y="88"/>
                </a:lnTo>
                <a:close/>
              </a:path>
              <a:path extrusionOk="0" h="480059" w="2543810">
                <a:moveTo>
                  <a:pt x="2543302" y="58407"/>
                </a:moveTo>
                <a:lnTo>
                  <a:pt x="2539733" y="34328"/>
                </a:lnTo>
                <a:lnTo>
                  <a:pt x="2526919" y="15951"/>
                </a:lnTo>
                <a:lnTo>
                  <a:pt x="2507081" y="4216"/>
                </a:lnTo>
                <a:lnTo>
                  <a:pt x="2482481" y="88"/>
                </a:lnTo>
                <a:lnTo>
                  <a:pt x="2333866" y="88"/>
                </a:lnTo>
                <a:lnTo>
                  <a:pt x="2333866" y="112674"/>
                </a:lnTo>
                <a:lnTo>
                  <a:pt x="2323414" y="231686"/>
                </a:lnTo>
                <a:lnTo>
                  <a:pt x="2272220" y="231686"/>
                </a:lnTo>
                <a:lnTo>
                  <a:pt x="2282596" y="112674"/>
                </a:lnTo>
                <a:lnTo>
                  <a:pt x="2333866" y="112674"/>
                </a:lnTo>
                <a:lnTo>
                  <a:pt x="2333866" y="88"/>
                </a:lnTo>
                <a:lnTo>
                  <a:pt x="2087803" y="88"/>
                </a:lnTo>
                <a:lnTo>
                  <a:pt x="2045843" y="479958"/>
                </a:lnTo>
                <a:lnTo>
                  <a:pt x="2250465" y="479958"/>
                </a:lnTo>
                <a:lnTo>
                  <a:pt x="2263394" y="331431"/>
                </a:lnTo>
                <a:lnTo>
                  <a:pt x="2336698" y="331431"/>
                </a:lnTo>
                <a:lnTo>
                  <a:pt x="2323046" y="331508"/>
                </a:lnTo>
                <a:lnTo>
                  <a:pt x="2462263" y="331508"/>
                </a:lnTo>
                <a:lnTo>
                  <a:pt x="2505151" y="317373"/>
                </a:lnTo>
                <a:lnTo>
                  <a:pt x="2524518" y="272376"/>
                </a:lnTo>
                <a:lnTo>
                  <a:pt x="2528163" y="231686"/>
                </a:lnTo>
                <a:lnTo>
                  <a:pt x="2534031" y="165468"/>
                </a:lnTo>
                <a:lnTo>
                  <a:pt x="2538653" y="112674"/>
                </a:lnTo>
                <a:lnTo>
                  <a:pt x="2540089" y="96405"/>
                </a:lnTo>
                <a:lnTo>
                  <a:pt x="2543302" y="58407"/>
                </a:lnTo>
                <a:close/>
              </a:path>
            </a:pathLst>
          </a:custGeom>
          <a:solidFill>
            <a:srgbClr val="008C9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30"/>
          <p:cNvSpPr/>
          <p:nvPr>
            <p:ph idx="5" type="pic"/>
          </p:nvPr>
        </p:nvSpPr>
        <p:spPr>
          <a:xfrm>
            <a:off x="6573601" y="2573100"/>
            <a:ext cx="2570399" cy="2570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ложка 01" showMasterSp="0">
  <p:cSld name="Обложка 01"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>
            <p:ph type="ctrTitle"/>
          </p:nvPr>
        </p:nvSpPr>
        <p:spPr>
          <a:xfrm>
            <a:off x="323087" y="290286"/>
            <a:ext cx="8462137" cy="2072896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"/>
          <p:cNvSpPr txBox="1"/>
          <p:nvPr>
            <p:ph idx="1" type="body"/>
          </p:nvPr>
        </p:nvSpPr>
        <p:spPr>
          <a:xfrm>
            <a:off x="358775" y="3194631"/>
            <a:ext cx="6732905" cy="56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9" name="Google Shape;79;p4"/>
          <p:cNvSpPr txBox="1"/>
          <p:nvPr>
            <p:ph idx="2" type="body"/>
          </p:nvPr>
        </p:nvSpPr>
        <p:spPr>
          <a:xfrm>
            <a:off x="358776" y="4623050"/>
            <a:ext cx="5269908" cy="3439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pic>
        <p:nvPicPr>
          <p:cNvPr id="80" name="Google Shape;8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37145" y="4682200"/>
            <a:ext cx="1104679" cy="2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4"/>
          <p:cNvSpPr txBox="1"/>
          <p:nvPr>
            <p:ph idx="3" type="body"/>
          </p:nvPr>
        </p:nvSpPr>
        <p:spPr>
          <a:xfrm>
            <a:off x="358775" y="2536019"/>
            <a:ext cx="8426449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grpSp>
        <p:nvGrpSpPr>
          <p:cNvPr id="82" name="Google Shape;82;p4"/>
          <p:cNvGrpSpPr/>
          <p:nvPr/>
        </p:nvGrpSpPr>
        <p:grpSpPr>
          <a:xfrm>
            <a:off x="9101894" y="-42611"/>
            <a:ext cx="2861508" cy="5186113"/>
            <a:chOff x="9101894" y="-42611"/>
            <a:chExt cx="2861508" cy="5186113"/>
          </a:xfrm>
        </p:grpSpPr>
        <p:sp>
          <p:nvSpPr>
            <p:cNvPr id="83" name="Google Shape;83;p4"/>
            <p:cNvSpPr/>
            <p:nvPr/>
          </p:nvSpPr>
          <p:spPr>
            <a:xfrm>
              <a:off x="9181869" y="3"/>
              <a:ext cx="2781533" cy="51434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648000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Рекомендации </a:t>
              </a:r>
              <a:b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по оформлению слайдов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ТЕКСТ</a:t>
              </a:r>
              <a:endParaRPr/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Корп.шрифт для презентаций –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Arial</a:t>
              </a: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(</a:t>
              </a:r>
              <a:r>
                <a:rPr b="0" i="1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допустимо:</a:t>
              </a: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Arial Narrow)</a:t>
              </a:r>
              <a:endParaRPr/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Заголовок слайда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16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Текст на слайде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10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Примечания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8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на слайде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более 3 размеров шрифтов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ДИАГРАММЫ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единый стиль оформления диаграмм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шрифты одинакового размера в диаграммах, располагающихся на одном слайде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На одном слайде – не более 4 диаграмм</a:t>
              </a:r>
              <a:endParaRPr/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ИКОНКИ</a:t>
              </a:r>
              <a:endParaRPr/>
            </a:p>
            <a:p>
              <a:pPr indent="-84137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Выбирайте оформление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иконок в едином стиле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ИЗОБРАЖЕНИЯ</a:t>
              </a:r>
              <a:endParaRPr/>
            </a:p>
            <a:p>
              <a:pPr indent="-84137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Нельзя искажать пропорции</a:t>
              </a:r>
              <a:endParaRPr/>
            </a:p>
            <a:p>
              <a:pPr indent="-84137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Рекомендуемое разрешение –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более 150 пикселей на дюйм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ОБЩИЕ РЕКОМЕНДАЦИИ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Скажите «нет» презентациям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с большим количеством текста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простые схемы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 графику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Делайте слайды лаконичными</a:t>
              </a:r>
              <a:endParaRPr/>
            </a:p>
            <a:p>
              <a:pPr indent="-131761" lvl="1" marL="572142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4" name="Google Shape;84;p4"/>
            <p:cNvCxnSpPr/>
            <p:nvPr/>
          </p:nvCxnSpPr>
          <p:spPr>
            <a:xfrm>
              <a:off x="9753602" y="444502"/>
              <a:ext cx="2051050" cy="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5" name="Google Shape;85;p4"/>
            <p:cNvGrpSpPr/>
            <p:nvPr/>
          </p:nvGrpSpPr>
          <p:grpSpPr>
            <a:xfrm>
              <a:off x="9101894" y="-42611"/>
              <a:ext cx="671979" cy="5155816"/>
              <a:chOff x="9101894" y="-42611"/>
              <a:chExt cx="671979" cy="5155816"/>
            </a:xfrm>
          </p:grpSpPr>
          <p:sp>
            <p:nvSpPr>
              <p:cNvPr id="86" name="Google Shape;86;p4"/>
              <p:cNvSpPr/>
              <p:nvPr/>
            </p:nvSpPr>
            <p:spPr>
              <a:xfrm>
                <a:off x="9249089" y="154103"/>
                <a:ext cx="377590" cy="436959"/>
              </a:xfrm>
              <a:prstGeom prst="rect">
                <a:avLst/>
              </a:prstGeom>
              <a:solidFill>
                <a:srgbClr val="008C95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140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149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9249089" y="873918"/>
                <a:ext cx="377590" cy="438150"/>
              </a:xfrm>
              <a:prstGeom prst="rect">
                <a:avLst/>
              </a:prstGeom>
              <a:solidFill>
                <a:srgbClr val="D0D0D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9249089" y="3830254"/>
                <a:ext cx="377590" cy="436960"/>
              </a:xfrm>
              <a:prstGeom prst="rect">
                <a:avLst/>
              </a:prstGeom>
              <a:solidFill>
                <a:srgbClr val="E5F2F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229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242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242</a:t>
                </a:r>
                <a:endParaRPr/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>
                <a:off x="9249089" y="2519364"/>
                <a:ext cx="377590" cy="436959"/>
              </a:xfrm>
              <a:prstGeom prst="rect">
                <a:avLst/>
              </a:prstGeom>
              <a:solidFill>
                <a:srgbClr val="B2D2D8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178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210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216</a:t>
                </a:r>
                <a:endParaRPr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9249089" y="2956327"/>
                <a:ext cx="377590" cy="43696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192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>
                <a:off x="9249089" y="3393282"/>
                <a:ext cx="377590" cy="43695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192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92" name="Google Shape;92;p4"/>
              <p:cNvSpPr/>
              <p:nvPr/>
            </p:nvSpPr>
            <p:spPr>
              <a:xfrm>
                <a:off x="9249089" y="4267214"/>
                <a:ext cx="377590" cy="1692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0,0,0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9249091" y="588086"/>
                <a:ext cx="377590" cy="43815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b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49</a:t>
                </a:r>
                <a:b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60</a:t>
                </a:r>
                <a:endParaRPr/>
              </a:p>
            </p:txBody>
          </p:sp>
          <p:sp>
            <p:nvSpPr>
              <p:cNvPr id="94" name="Google Shape;94;p4"/>
              <p:cNvSpPr/>
              <p:nvPr/>
            </p:nvSpPr>
            <p:spPr>
              <a:xfrm>
                <a:off x="9249091" y="1022665"/>
                <a:ext cx="377590" cy="43696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119</a:t>
                </a:r>
                <a:b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226</a:t>
                </a:r>
                <a:b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195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4"/>
              <p:cNvSpPr/>
              <p:nvPr/>
            </p:nvSpPr>
            <p:spPr>
              <a:xfrm>
                <a:off x="9249091" y="3830257"/>
                <a:ext cx="377590" cy="436960"/>
              </a:xfrm>
              <a:prstGeom prst="rect">
                <a:avLst/>
              </a:prstGeom>
              <a:solidFill>
                <a:srgbClr val="2D3287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45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50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135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9249091" y="1466152"/>
                <a:ext cx="377590" cy="4381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9249091" y="2519364"/>
                <a:ext cx="377590" cy="436959"/>
              </a:xfrm>
              <a:prstGeom prst="rect">
                <a:avLst/>
              </a:prstGeom>
              <a:solidFill>
                <a:srgbClr val="FABE19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190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25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9249091" y="2956327"/>
                <a:ext cx="377590" cy="436960"/>
              </a:xfrm>
              <a:prstGeom prst="rect">
                <a:avLst/>
              </a:prstGeom>
              <a:solidFill>
                <a:srgbClr val="008CFA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140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9249091" y="3393282"/>
                <a:ext cx="377590" cy="436959"/>
              </a:xfrm>
              <a:prstGeom prst="rect">
                <a:avLst/>
              </a:prstGeom>
              <a:solidFill>
                <a:srgbClr val="FA786E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120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110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4"/>
              <p:cNvSpPr/>
              <p:nvPr/>
            </p:nvSpPr>
            <p:spPr>
              <a:xfrm>
                <a:off x="9249091" y="1916373"/>
                <a:ext cx="377590" cy="43815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224</a:t>
                </a:r>
                <a:b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78</a:t>
                </a:r>
                <a:b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57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4"/>
              <p:cNvSpPr txBox="1"/>
              <p:nvPr/>
            </p:nvSpPr>
            <p:spPr>
              <a:xfrm>
                <a:off x="9101894" y="-42611"/>
                <a:ext cx="67197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Основные</a:t>
                </a:r>
                <a:endParaRPr/>
              </a:p>
            </p:txBody>
          </p:sp>
          <p:sp>
            <p:nvSpPr>
              <p:cNvPr id="102" name="Google Shape;102;p4"/>
              <p:cNvSpPr txBox="1"/>
              <p:nvPr/>
            </p:nvSpPr>
            <p:spPr>
              <a:xfrm>
                <a:off x="9101894" y="2320575"/>
                <a:ext cx="67197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Доп.цвета</a:t>
                </a:r>
                <a:endParaRPr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4"/>
              <p:cNvSpPr/>
              <p:nvPr/>
            </p:nvSpPr>
            <p:spPr>
              <a:xfrm>
                <a:off x="9249088" y="4436414"/>
                <a:ext cx="377591" cy="169200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70%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4"/>
              <p:cNvSpPr/>
              <p:nvPr/>
            </p:nvSpPr>
            <p:spPr>
              <a:xfrm>
                <a:off x="9249087" y="4605611"/>
                <a:ext cx="377593" cy="169200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50%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4"/>
              <p:cNvSpPr/>
              <p:nvPr/>
            </p:nvSpPr>
            <p:spPr>
              <a:xfrm>
                <a:off x="9249088" y="4774808"/>
                <a:ext cx="377591" cy="169200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30%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>
                <a:off x="9249087" y="4944005"/>
                <a:ext cx="377593" cy="169200"/>
              </a:xfrm>
              <a:prstGeom prst="rect">
                <a:avLst/>
              </a:prstGeom>
              <a:solidFill>
                <a:srgbClr val="E5E5E5"/>
              </a:solidFill>
              <a:ln cap="flat" cmpd="sng" w="9525">
                <a:solidFill>
                  <a:srgbClr val="B2B2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10%</a:t>
                </a:r>
                <a:endParaRPr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ложка 34" showMasterSp="0">
  <p:cSld name="Обложка 34">
    <p:bg>
      <p:bgPr>
        <a:solidFill>
          <a:schemeClr val="lt1"/>
        </a:solidFill>
      </p:bgPr>
    </p:bg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31"/>
          <p:cNvSpPr/>
          <p:nvPr>
            <p:ph idx="2" type="pic"/>
          </p:nvPr>
        </p:nvSpPr>
        <p:spPr>
          <a:xfrm>
            <a:off x="0" y="1"/>
            <a:ext cx="9144000" cy="41904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50" name="Google Shape;1050;p31"/>
          <p:cNvSpPr/>
          <p:nvPr>
            <p:ph idx="3" type="pic"/>
          </p:nvPr>
        </p:nvSpPr>
        <p:spPr>
          <a:xfrm>
            <a:off x="6279043" y="4189500"/>
            <a:ext cx="954000" cy="954000"/>
          </a:xfrm>
          <a:prstGeom prst="rect">
            <a:avLst/>
          </a:prstGeom>
          <a:noFill/>
          <a:ln>
            <a:noFill/>
          </a:ln>
        </p:spPr>
      </p:sp>
      <p:sp>
        <p:nvSpPr>
          <p:cNvPr id="1051" name="Google Shape;1051;p31"/>
          <p:cNvSpPr txBox="1"/>
          <p:nvPr>
            <p:ph type="ctrTitle"/>
          </p:nvPr>
        </p:nvSpPr>
        <p:spPr>
          <a:xfrm>
            <a:off x="335573" y="312376"/>
            <a:ext cx="5902452" cy="17061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2" name="Google Shape;1052;p31"/>
          <p:cNvSpPr txBox="1"/>
          <p:nvPr>
            <p:ph idx="1" type="body"/>
          </p:nvPr>
        </p:nvSpPr>
        <p:spPr>
          <a:xfrm>
            <a:off x="358775" y="3052933"/>
            <a:ext cx="5866765" cy="56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053" name="Google Shape;1053;p31"/>
          <p:cNvSpPr txBox="1"/>
          <p:nvPr>
            <p:ph idx="4" type="body"/>
          </p:nvPr>
        </p:nvSpPr>
        <p:spPr>
          <a:xfrm>
            <a:off x="358775" y="3710823"/>
            <a:ext cx="5866765" cy="345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054" name="Google Shape;1054;p31"/>
          <p:cNvSpPr txBox="1"/>
          <p:nvPr>
            <p:ph idx="5" type="body"/>
          </p:nvPr>
        </p:nvSpPr>
        <p:spPr>
          <a:xfrm>
            <a:off x="358776" y="2470548"/>
            <a:ext cx="5879250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grpSp>
        <p:nvGrpSpPr>
          <p:cNvPr id="1055" name="Google Shape;1055;p31"/>
          <p:cNvGrpSpPr/>
          <p:nvPr/>
        </p:nvGrpSpPr>
        <p:grpSpPr>
          <a:xfrm>
            <a:off x="9101894" y="-42611"/>
            <a:ext cx="2861508" cy="5186113"/>
            <a:chOff x="9101894" y="-42611"/>
            <a:chExt cx="2861508" cy="5186113"/>
          </a:xfrm>
        </p:grpSpPr>
        <p:sp>
          <p:nvSpPr>
            <p:cNvPr id="1056" name="Google Shape;1056;p31"/>
            <p:cNvSpPr/>
            <p:nvPr/>
          </p:nvSpPr>
          <p:spPr>
            <a:xfrm>
              <a:off x="9181869" y="3"/>
              <a:ext cx="2781533" cy="51434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648000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Рекомендации </a:t>
              </a:r>
              <a:b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по оформлению слайдов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ТЕКСТ</a:t>
              </a:r>
              <a:endParaRPr/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Корп.шрифт для презентаций –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Arial</a:t>
              </a: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(</a:t>
              </a:r>
              <a:r>
                <a:rPr b="0" i="1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допустимо:</a:t>
              </a: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Arial Narrow)</a:t>
              </a:r>
              <a:endParaRPr/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Заголовок слайда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16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Текст на слайде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10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Примечания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8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на слайде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более 3 размеров шрифтов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ДИАГРАММЫ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единый стиль оформления диаграмм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шрифты одинакового размера в диаграммах, располагающихся на одном слайде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На одном слайде – не более 4 диаграмм</a:t>
              </a:r>
              <a:endParaRPr/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ИКОНКИ</a:t>
              </a:r>
              <a:endParaRPr/>
            </a:p>
            <a:p>
              <a:pPr indent="-84137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Выбирайте оформление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иконок в едином стиле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ИЗОБРАЖЕНИЯ</a:t>
              </a:r>
              <a:endParaRPr/>
            </a:p>
            <a:p>
              <a:pPr indent="-84137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Нельзя искажать пропорции</a:t>
              </a:r>
              <a:endParaRPr/>
            </a:p>
            <a:p>
              <a:pPr indent="-84137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Рекомендуемое разрешение –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более 150 пикселей на дюйм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ОБЩИЕ РЕКОМЕНДАЦИИ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Скажите «нет» презентациям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с большим количеством текста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простые схемы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 графику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Делайте слайды лаконичными</a:t>
              </a:r>
              <a:endParaRPr/>
            </a:p>
            <a:p>
              <a:pPr indent="-131761" lvl="1" marL="572142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57" name="Google Shape;1057;p31"/>
            <p:cNvCxnSpPr/>
            <p:nvPr/>
          </p:nvCxnSpPr>
          <p:spPr>
            <a:xfrm>
              <a:off x="9753602" y="444502"/>
              <a:ext cx="2051050" cy="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058" name="Google Shape;1058;p31"/>
            <p:cNvGrpSpPr/>
            <p:nvPr/>
          </p:nvGrpSpPr>
          <p:grpSpPr>
            <a:xfrm>
              <a:off x="9101894" y="-42611"/>
              <a:ext cx="671979" cy="5155816"/>
              <a:chOff x="9101894" y="-42611"/>
              <a:chExt cx="671979" cy="5155816"/>
            </a:xfrm>
          </p:grpSpPr>
          <p:sp>
            <p:nvSpPr>
              <p:cNvPr id="1059" name="Google Shape;1059;p31"/>
              <p:cNvSpPr/>
              <p:nvPr/>
            </p:nvSpPr>
            <p:spPr>
              <a:xfrm>
                <a:off x="9249089" y="154103"/>
                <a:ext cx="377590" cy="436959"/>
              </a:xfrm>
              <a:prstGeom prst="rect">
                <a:avLst/>
              </a:prstGeom>
              <a:solidFill>
                <a:srgbClr val="008C95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140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149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p31"/>
              <p:cNvSpPr/>
              <p:nvPr/>
            </p:nvSpPr>
            <p:spPr>
              <a:xfrm>
                <a:off x="9249089" y="873918"/>
                <a:ext cx="377590" cy="438150"/>
              </a:xfrm>
              <a:prstGeom prst="rect">
                <a:avLst/>
              </a:prstGeom>
              <a:solidFill>
                <a:srgbClr val="D0D0D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</p:txBody>
          </p:sp>
          <p:sp>
            <p:nvSpPr>
              <p:cNvPr id="1061" name="Google Shape;1061;p31"/>
              <p:cNvSpPr/>
              <p:nvPr/>
            </p:nvSpPr>
            <p:spPr>
              <a:xfrm>
                <a:off x="9249089" y="3830254"/>
                <a:ext cx="377590" cy="436960"/>
              </a:xfrm>
              <a:prstGeom prst="rect">
                <a:avLst/>
              </a:prstGeom>
              <a:solidFill>
                <a:srgbClr val="E5F2F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229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242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242</a:t>
                </a:r>
                <a:endParaRPr/>
              </a:p>
            </p:txBody>
          </p:sp>
          <p:sp>
            <p:nvSpPr>
              <p:cNvPr id="1062" name="Google Shape;1062;p31"/>
              <p:cNvSpPr/>
              <p:nvPr/>
            </p:nvSpPr>
            <p:spPr>
              <a:xfrm>
                <a:off x="9249089" y="2519364"/>
                <a:ext cx="377590" cy="436959"/>
              </a:xfrm>
              <a:prstGeom prst="rect">
                <a:avLst/>
              </a:prstGeom>
              <a:solidFill>
                <a:srgbClr val="B2D2D8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178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210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216</a:t>
                </a:r>
                <a:endParaRPr/>
              </a:p>
            </p:txBody>
          </p:sp>
          <p:sp>
            <p:nvSpPr>
              <p:cNvPr id="1063" name="Google Shape;1063;p31"/>
              <p:cNvSpPr/>
              <p:nvPr/>
            </p:nvSpPr>
            <p:spPr>
              <a:xfrm>
                <a:off x="9249089" y="2956327"/>
                <a:ext cx="377590" cy="43696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192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1064" name="Google Shape;1064;p31"/>
              <p:cNvSpPr/>
              <p:nvPr/>
            </p:nvSpPr>
            <p:spPr>
              <a:xfrm>
                <a:off x="9249089" y="3393282"/>
                <a:ext cx="377590" cy="43695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192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1065" name="Google Shape;1065;p31"/>
              <p:cNvSpPr/>
              <p:nvPr/>
            </p:nvSpPr>
            <p:spPr>
              <a:xfrm>
                <a:off x="9249089" y="4267214"/>
                <a:ext cx="377590" cy="1692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0,0,0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31"/>
              <p:cNvSpPr/>
              <p:nvPr/>
            </p:nvSpPr>
            <p:spPr>
              <a:xfrm>
                <a:off x="9249091" y="588086"/>
                <a:ext cx="377590" cy="43815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b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49</a:t>
                </a:r>
                <a:b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60</a:t>
                </a:r>
                <a:endParaRPr/>
              </a:p>
            </p:txBody>
          </p:sp>
          <p:sp>
            <p:nvSpPr>
              <p:cNvPr id="1067" name="Google Shape;1067;p31"/>
              <p:cNvSpPr/>
              <p:nvPr/>
            </p:nvSpPr>
            <p:spPr>
              <a:xfrm>
                <a:off x="9249091" y="1022665"/>
                <a:ext cx="377590" cy="43696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119</a:t>
                </a:r>
                <a:b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226</a:t>
                </a:r>
                <a:b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195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31"/>
              <p:cNvSpPr/>
              <p:nvPr/>
            </p:nvSpPr>
            <p:spPr>
              <a:xfrm>
                <a:off x="9249091" y="3830257"/>
                <a:ext cx="377590" cy="436960"/>
              </a:xfrm>
              <a:prstGeom prst="rect">
                <a:avLst/>
              </a:prstGeom>
              <a:solidFill>
                <a:srgbClr val="2D3287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45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50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135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9" name="Google Shape;1069;p31"/>
              <p:cNvSpPr/>
              <p:nvPr/>
            </p:nvSpPr>
            <p:spPr>
              <a:xfrm>
                <a:off x="9249091" y="1466152"/>
                <a:ext cx="377590" cy="4381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0" name="Google Shape;1070;p31"/>
              <p:cNvSpPr/>
              <p:nvPr/>
            </p:nvSpPr>
            <p:spPr>
              <a:xfrm>
                <a:off x="9249091" y="2519364"/>
                <a:ext cx="377590" cy="436959"/>
              </a:xfrm>
              <a:prstGeom prst="rect">
                <a:avLst/>
              </a:prstGeom>
              <a:solidFill>
                <a:srgbClr val="FABE19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190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25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1" name="Google Shape;1071;p31"/>
              <p:cNvSpPr/>
              <p:nvPr/>
            </p:nvSpPr>
            <p:spPr>
              <a:xfrm>
                <a:off x="9249091" y="2956327"/>
                <a:ext cx="377590" cy="436960"/>
              </a:xfrm>
              <a:prstGeom prst="rect">
                <a:avLst/>
              </a:prstGeom>
              <a:solidFill>
                <a:srgbClr val="008CFA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140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2" name="Google Shape;1072;p31"/>
              <p:cNvSpPr/>
              <p:nvPr/>
            </p:nvSpPr>
            <p:spPr>
              <a:xfrm>
                <a:off x="9249091" y="3393282"/>
                <a:ext cx="377590" cy="436959"/>
              </a:xfrm>
              <a:prstGeom prst="rect">
                <a:avLst/>
              </a:prstGeom>
              <a:solidFill>
                <a:srgbClr val="FA786E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120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110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3" name="Google Shape;1073;p31"/>
              <p:cNvSpPr/>
              <p:nvPr/>
            </p:nvSpPr>
            <p:spPr>
              <a:xfrm>
                <a:off x="9249091" y="1916373"/>
                <a:ext cx="377590" cy="43815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224</a:t>
                </a:r>
                <a:b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78</a:t>
                </a:r>
                <a:b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57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4" name="Google Shape;1074;p31"/>
              <p:cNvSpPr txBox="1"/>
              <p:nvPr/>
            </p:nvSpPr>
            <p:spPr>
              <a:xfrm>
                <a:off x="9101894" y="-42611"/>
                <a:ext cx="67197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Основные</a:t>
                </a:r>
                <a:endParaRPr/>
              </a:p>
            </p:txBody>
          </p:sp>
          <p:sp>
            <p:nvSpPr>
              <p:cNvPr id="1075" name="Google Shape;1075;p31"/>
              <p:cNvSpPr txBox="1"/>
              <p:nvPr/>
            </p:nvSpPr>
            <p:spPr>
              <a:xfrm>
                <a:off x="9101894" y="2320575"/>
                <a:ext cx="67197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Доп.цвета</a:t>
                </a:r>
                <a:endParaRPr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6" name="Google Shape;1076;p31"/>
              <p:cNvSpPr/>
              <p:nvPr/>
            </p:nvSpPr>
            <p:spPr>
              <a:xfrm>
                <a:off x="9249088" y="4436414"/>
                <a:ext cx="377591" cy="169200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70%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7" name="Google Shape;1077;p31"/>
              <p:cNvSpPr/>
              <p:nvPr/>
            </p:nvSpPr>
            <p:spPr>
              <a:xfrm>
                <a:off x="9249087" y="4605611"/>
                <a:ext cx="377593" cy="169200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50%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8" name="Google Shape;1078;p31"/>
              <p:cNvSpPr/>
              <p:nvPr/>
            </p:nvSpPr>
            <p:spPr>
              <a:xfrm>
                <a:off x="9249088" y="4774808"/>
                <a:ext cx="377591" cy="169200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30%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9" name="Google Shape;1079;p31"/>
              <p:cNvSpPr/>
              <p:nvPr/>
            </p:nvSpPr>
            <p:spPr>
              <a:xfrm>
                <a:off x="9249087" y="4944005"/>
                <a:ext cx="377593" cy="169200"/>
              </a:xfrm>
              <a:prstGeom prst="rect">
                <a:avLst/>
              </a:prstGeom>
              <a:solidFill>
                <a:srgbClr val="E5E5E5"/>
              </a:solidFill>
              <a:ln cap="flat" cmpd="sng" w="9525">
                <a:solidFill>
                  <a:srgbClr val="B2B2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10%</a:t>
                </a:r>
                <a:endParaRPr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80" name="Google Shape;1080;p31"/>
          <p:cNvSpPr/>
          <p:nvPr>
            <p:ph idx="6" type="pic"/>
          </p:nvPr>
        </p:nvSpPr>
        <p:spPr>
          <a:xfrm>
            <a:off x="7234521" y="4189500"/>
            <a:ext cx="954000" cy="954000"/>
          </a:xfrm>
          <a:prstGeom prst="rect">
            <a:avLst/>
          </a:prstGeom>
          <a:noFill/>
          <a:ln>
            <a:noFill/>
          </a:ln>
        </p:spPr>
      </p:sp>
      <p:sp>
        <p:nvSpPr>
          <p:cNvPr id="1081" name="Google Shape;1081;p31"/>
          <p:cNvSpPr/>
          <p:nvPr>
            <p:ph idx="7" type="pic"/>
          </p:nvPr>
        </p:nvSpPr>
        <p:spPr>
          <a:xfrm>
            <a:off x="8190000" y="4189500"/>
            <a:ext cx="954000" cy="954000"/>
          </a:xfrm>
          <a:prstGeom prst="rect">
            <a:avLst/>
          </a:prstGeom>
          <a:noFill/>
          <a:ln>
            <a:noFill/>
          </a:ln>
        </p:spPr>
      </p:sp>
      <p:sp>
        <p:nvSpPr>
          <p:cNvPr id="1082" name="Google Shape;1082;p31"/>
          <p:cNvSpPr/>
          <p:nvPr/>
        </p:nvSpPr>
        <p:spPr>
          <a:xfrm>
            <a:off x="476688" y="4535553"/>
            <a:ext cx="1378146" cy="260207"/>
          </a:xfrm>
          <a:custGeom>
            <a:rect b="b" l="l" r="r" t="t"/>
            <a:pathLst>
              <a:path extrusionOk="0" h="572134" w="3030220">
                <a:moveTo>
                  <a:pt x="586587" y="71323"/>
                </a:moveTo>
                <a:lnTo>
                  <a:pt x="583882" y="49517"/>
                </a:lnTo>
                <a:lnTo>
                  <a:pt x="572173" y="26187"/>
                </a:lnTo>
                <a:lnTo>
                  <a:pt x="550849" y="7594"/>
                </a:lnTo>
                <a:lnTo>
                  <a:pt x="519328" y="0"/>
                </a:lnTo>
                <a:lnTo>
                  <a:pt x="113550" y="101"/>
                </a:lnTo>
                <a:lnTo>
                  <a:pt x="58267" y="20739"/>
                </a:lnTo>
                <a:lnTo>
                  <a:pt x="37490" y="65227"/>
                </a:lnTo>
                <a:lnTo>
                  <a:pt x="0" y="495071"/>
                </a:lnTo>
                <a:lnTo>
                  <a:pt x="2565" y="522262"/>
                </a:lnTo>
                <a:lnTo>
                  <a:pt x="15036" y="546963"/>
                </a:lnTo>
                <a:lnTo>
                  <a:pt x="36626" y="564908"/>
                </a:lnTo>
                <a:lnTo>
                  <a:pt x="66624" y="571842"/>
                </a:lnTo>
                <a:lnTo>
                  <a:pt x="469963" y="571842"/>
                </a:lnTo>
                <a:lnTo>
                  <a:pt x="527723" y="552221"/>
                </a:lnTo>
                <a:lnTo>
                  <a:pt x="548779" y="499859"/>
                </a:lnTo>
                <a:lnTo>
                  <a:pt x="552424" y="459994"/>
                </a:lnTo>
                <a:lnTo>
                  <a:pt x="564769" y="315506"/>
                </a:lnTo>
                <a:lnTo>
                  <a:pt x="320941" y="315506"/>
                </a:lnTo>
                <a:lnTo>
                  <a:pt x="310400" y="437730"/>
                </a:lnTo>
                <a:lnTo>
                  <a:pt x="248704" y="437730"/>
                </a:lnTo>
                <a:lnTo>
                  <a:pt x="275361" y="134200"/>
                </a:lnTo>
                <a:lnTo>
                  <a:pt x="336981" y="134200"/>
                </a:lnTo>
                <a:lnTo>
                  <a:pt x="327215" y="247764"/>
                </a:lnTo>
                <a:lnTo>
                  <a:pt x="570992" y="247764"/>
                </a:lnTo>
                <a:lnTo>
                  <a:pt x="586587" y="71323"/>
                </a:lnTo>
                <a:close/>
              </a:path>
              <a:path extrusionOk="0" h="572134" w="3030220">
                <a:moveTo>
                  <a:pt x="1203756" y="12"/>
                </a:moveTo>
                <a:lnTo>
                  <a:pt x="1012317" y="114"/>
                </a:lnTo>
                <a:lnTo>
                  <a:pt x="966266" y="17932"/>
                </a:lnTo>
                <a:lnTo>
                  <a:pt x="931164" y="98285"/>
                </a:lnTo>
                <a:lnTo>
                  <a:pt x="867625" y="296252"/>
                </a:lnTo>
                <a:lnTo>
                  <a:pt x="899160" y="114"/>
                </a:lnTo>
                <a:lnTo>
                  <a:pt x="655510" y="12"/>
                </a:lnTo>
                <a:lnTo>
                  <a:pt x="604405" y="571855"/>
                </a:lnTo>
                <a:lnTo>
                  <a:pt x="788123" y="571855"/>
                </a:lnTo>
                <a:lnTo>
                  <a:pt x="837285" y="556158"/>
                </a:lnTo>
                <a:lnTo>
                  <a:pt x="934453" y="312801"/>
                </a:lnTo>
                <a:lnTo>
                  <a:pt x="909624" y="571855"/>
                </a:lnTo>
                <a:lnTo>
                  <a:pt x="1153515" y="571855"/>
                </a:lnTo>
                <a:lnTo>
                  <a:pt x="1203756" y="12"/>
                </a:lnTo>
                <a:close/>
              </a:path>
              <a:path extrusionOk="0" h="572134" w="3030220">
                <a:moveTo>
                  <a:pt x="1815058" y="25"/>
                </a:moveTo>
                <a:lnTo>
                  <a:pt x="1265847" y="25"/>
                </a:lnTo>
                <a:lnTo>
                  <a:pt x="1215809" y="571792"/>
                </a:lnTo>
                <a:lnTo>
                  <a:pt x="1307376" y="571792"/>
                </a:lnTo>
                <a:lnTo>
                  <a:pt x="1702358" y="571792"/>
                </a:lnTo>
                <a:lnTo>
                  <a:pt x="1746643" y="556691"/>
                </a:lnTo>
                <a:lnTo>
                  <a:pt x="1771091" y="505726"/>
                </a:lnTo>
                <a:lnTo>
                  <a:pt x="1775828" y="452970"/>
                </a:lnTo>
                <a:lnTo>
                  <a:pt x="1788426" y="311061"/>
                </a:lnTo>
                <a:lnTo>
                  <a:pt x="1792185" y="268998"/>
                </a:lnTo>
                <a:lnTo>
                  <a:pt x="1789341" y="239585"/>
                </a:lnTo>
                <a:lnTo>
                  <a:pt x="1775777" y="215087"/>
                </a:lnTo>
                <a:lnTo>
                  <a:pt x="1751926" y="198335"/>
                </a:lnTo>
                <a:lnTo>
                  <a:pt x="1718233" y="192125"/>
                </a:lnTo>
                <a:lnTo>
                  <a:pt x="1544650" y="192125"/>
                </a:lnTo>
                <a:lnTo>
                  <a:pt x="1544650" y="311061"/>
                </a:lnTo>
                <a:lnTo>
                  <a:pt x="1532229" y="452970"/>
                </a:lnTo>
                <a:lnTo>
                  <a:pt x="1469923" y="452970"/>
                </a:lnTo>
                <a:lnTo>
                  <a:pt x="1482369" y="311061"/>
                </a:lnTo>
                <a:lnTo>
                  <a:pt x="1544650" y="311061"/>
                </a:lnTo>
                <a:lnTo>
                  <a:pt x="1544650" y="192125"/>
                </a:lnTo>
                <a:lnTo>
                  <a:pt x="1492821" y="192125"/>
                </a:lnTo>
                <a:lnTo>
                  <a:pt x="1497888" y="134137"/>
                </a:lnTo>
                <a:lnTo>
                  <a:pt x="1803234" y="134137"/>
                </a:lnTo>
                <a:lnTo>
                  <a:pt x="1815058" y="25"/>
                </a:lnTo>
                <a:close/>
              </a:path>
              <a:path extrusionOk="0" h="572134" w="3030220">
                <a:moveTo>
                  <a:pt x="2426043" y="101"/>
                </a:moveTo>
                <a:lnTo>
                  <a:pt x="2182241" y="101"/>
                </a:lnTo>
                <a:lnTo>
                  <a:pt x="2159444" y="260807"/>
                </a:lnTo>
                <a:lnTo>
                  <a:pt x="2097646" y="260807"/>
                </a:lnTo>
                <a:lnTo>
                  <a:pt x="2120493" y="101"/>
                </a:lnTo>
                <a:lnTo>
                  <a:pt x="1876653" y="101"/>
                </a:lnTo>
                <a:lnTo>
                  <a:pt x="1850859" y="302818"/>
                </a:lnTo>
                <a:lnTo>
                  <a:pt x="1852777" y="328256"/>
                </a:lnTo>
                <a:lnTo>
                  <a:pt x="1863979" y="353225"/>
                </a:lnTo>
                <a:lnTo>
                  <a:pt x="1885873" y="372224"/>
                </a:lnTo>
                <a:lnTo>
                  <a:pt x="1919871" y="379780"/>
                </a:lnTo>
                <a:lnTo>
                  <a:pt x="2148954" y="379780"/>
                </a:lnTo>
                <a:lnTo>
                  <a:pt x="2144001" y="437794"/>
                </a:lnTo>
                <a:lnTo>
                  <a:pt x="1838960" y="437794"/>
                </a:lnTo>
                <a:lnTo>
                  <a:pt x="1827225" y="571881"/>
                </a:lnTo>
                <a:lnTo>
                  <a:pt x="2312416" y="571881"/>
                </a:lnTo>
                <a:lnTo>
                  <a:pt x="2336444" y="567817"/>
                </a:lnTo>
                <a:lnTo>
                  <a:pt x="2357602" y="555421"/>
                </a:lnTo>
                <a:lnTo>
                  <a:pt x="2373401" y="534428"/>
                </a:lnTo>
                <a:lnTo>
                  <a:pt x="2381351" y="504583"/>
                </a:lnTo>
                <a:lnTo>
                  <a:pt x="2426043" y="101"/>
                </a:lnTo>
                <a:close/>
              </a:path>
              <a:path extrusionOk="0" h="572134" w="3030220">
                <a:moveTo>
                  <a:pt x="3030105" y="69596"/>
                </a:moveTo>
                <a:lnTo>
                  <a:pt x="3025876" y="40906"/>
                </a:lnTo>
                <a:lnTo>
                  <a:pt x="3010598" y="19011"/>
                </a:lnTo>
                <a:lnTo>
                  <a:pt x="2986963" y="5029"/>
                </a:lnTo>
                <a:lnTo>
                  <a:pt x="2957665" y="101"/>
                </a:lnTo>
                <a:lnTo>
                  <a:pt x="2780601" y="101"/>
                </a:lnTo>
                <a:lnTo>
                  <a:pt x="2780601" y="134239"/>
                </a:lnTo>
                <a:lnTo>
                  <a:pt x="2768155" y="276047"/>
                </a:lnTo>
                <a:lnTo>
                  <a:pt x="2707144" y="276047"/>
                </a:lnTo>
                <a:lnTo>
                  <a:pt x="2719527" y="134239"/>
                </a:lnTo>
                <a:lnTo>
                  <a:pt x="2780601" y="134239"/>
                </a:lnTo>
                <a:lnTo>
                  <a:pt x="2780601" y="101"/>
                </a:lnTo>
                <a:lnTo>
                  <a:pt x="2487434" y="101"/>
                </a:lnTo>
                <a:lnTo>
                  <a:pt x="2437447" y="571830"/>
                </a:lnTo>
                <a:lnTo>
                  <a:pt x="2681236" y="571830"/>
                </a:lnTo>
                <a:lnTo>
                  <a:pt x="2696641" y="394868"/>
                </a:lnTo>
                <a:lnTo>
                  <a:pt x="2783967" y="394868"/>
                </a:lnTo>
                <a:lnTo>
                  <a:pt x="2767698" y="394970"/>
                </a:lnTo>
                <a:lnTo>
                  <a:pt x="2933573" y="394970"/>
                </a:lnTo>
                <a:lnTo>
                  <a:pt x="2984665" y="378129"/>
                </a:lnTo>
                <a:lnTo>
                  <a:pt x="3007741" y="324523"/>
                </a:lnTo>
                <a:lnTo>
                  <a:pt x="3012071" y="276047"/>
                </a:lnTo>
                <a:lnTo>
                  <a:pt x="3015983" y="232117"/>
                </a:lnTo>
                <a:lnTo>
                  <a:pt x="3022142" y="162166"/>
                </a:lnTo>
                <a:lnTo>
                  <a:pt x="3024581" y="134239"/>
                </a:lnTo>
                <a:lnTo>
                  <a:pt x="3027426" y="101663"/>
                </a:lnTo>
                <a:lnTo>
                  <a:pt x="3030105" y="69596"/>
                </a:lnTo>
                <a:close/>
              </a:path>
            </a:pathLst>
          </a:custGeom>
          <a:solidFill>
            <a:srgbClr val="008C9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31"/>
          <p:cNvSpPr txBox="1"/>
          <p:nvPr/>
        </p:nvSpPr>
        <p:spPr>
          <a:xfrm>
            <a:off x="2241063" y="4621554"/>
            <a:ext cx="1775244" cy="218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5776" marR="0" rtl="0" algn="l">
              <a:lnSpc>
                <a:spcPct val="1167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33">
                <a:solidFill>
                  <a:srgbClr val="008B95"/>
                </a:solidFill>
                <a:latin typeface="Arial"/>
                <a:ea typeface="Arial"/>
                <a:cs typeface="Arial"/>
                <a:sym typeface="Arial"/>
              </a:rPr>
              <a:t>Партнеры для роста</a:t>
            </a:r>
            <a:endParaRPr sz="14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ложка 35" showMasterSp="0">
  <p:cSld name="Обложка 35">
    <p:bg>
      <p:bgPr>
        <a:solidFill>
          <a:schemeClr val="lt1"/>
        </a:solidFill>
      </p:bgPr>
    </p:bg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32"/>
          <p:cNvSpPr/>
          <p:nvPr>
            <p:ph idx="2" type="pic"/>
          </p:nvPr>
        </p:nvSpPr>
        <p:spPr>
          <a:xfrm>
            <a:off x="0" y="1"/>
            <a:ext cx="9144000" cy="41904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1086" name="Google Shape;1086;p32"/>
          <p:cNvSpPr/>
          <p:nvPr>
            <p:ph idx="3" type="pic"/>
          </p:nvPr>
        </p:nvSpPr>
        <p:spPr>
          <a:xfrm>
            <a:off x="6279043" y="4189500"/>
            <a:ext cx="954000" cy="954000"/>
          </a:xfrm>
          <a:prstGeom prst="rect">
            <a:avLst/>
          </a:prstGeom>
          <a:noFill/>
          <a:ln>
            <a:noFill/>
          </a:ln>
        </p:spPr>
      </p:sp>
      <p:sp>
        <p:nvSpPr>
          <p:cNvPr id="1087" name="Google Shape;1087;p32"/>
          <p:cNvSpPr txBox="1"/>
          <p:nvPr>
            <p:ph type="ctrTitle"/>
          </p:nvPr>
        </p:nvSpPr>
        <p:spPr>
          <a:xfrm>
            <a:off x="335573" y="312376"/>
            <a:ext cx="5902452" cy="17061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8" name="Google Shape;1088;p32"/>
          <p:cNvSpPr txBox="1"/>
          <p:nvPr>
            <p:ph idx="1" type="body"/>
          </p:nvPr>
        </p:nvSpPr>
        <p:spPr>
          <a:xfrm>
            <a:off x="358775" y="3052933"/>
            <a:ext cx="5866765" cy="56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sz="12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089" name="Google Shape;1089;p32"/>
          <p:cNvSpPr txBox="1"/>
          <p:nvPr>
            <p:ph idx="4" type="body"/>
          </p:nvPr>
        </p:nvSpPr>
        <p:spPr>
          <a:xfrm>
            <a:off x="358775" y="3710823"/>
            <a:ext cx="5866765" cy="345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090" name="Google Shape;1090;p32"/>
          <p:cNvSpPr txBox="1"/>
          <p:nvPr>
            <p:ph idx="5" type="body"/>
          </p:nvPr>
        </p:nvSpPr>
        <p:spPr>
          <a:xfrm>
            <a:off x="358776" y="2470548"/>
            <a:ext cx="5879250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grpSp>
        <p:nvGrpSpPr>
          <p:cNvPr id="1091" name="Google Shape;1091;p32"/>
          <p:cNvGrpSpPr/>
          <p:nvPr/>
        </p:nvGrpSpPr>
        <p:grpSpPr>
          <a:xfrm>
            <a:off x="9101894" y="-42611"/>
            <a:ext cx="2861508" cy="5186113"/>
            <a:chOff x="9101894" y="-42611"/>
            <a:chExt cx="2861508" cy="5186113"/>
          </a:xfrm>
        </p:grpSpPr>
        <p:sp>
          <p:nvSpPr>
            <p:cNvPr id="1092" name="Google Shape;1092;p32"/>
            <p:cNvSpPr/>
            <p:nvPr/>
          </p:nvSpPr>
          <p:spPr>
            <a:xfrm>
              <a:off x="9181869" y="3"/>
              <a:ext cx="2781533" cy="51434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648000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Рекомендации </a:t>
              </a:r>
              <a:b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по оформлению слайдов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ТЕКСТ</a:t>
              </a:r>
              <a:endParaRPr/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Корп.шрифт для презентаций –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Arial</a:t>
              </a: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(</a:t>
              </a:r>
              <a:r>
                <a:rPr b="0" i="1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допустимо:</a:t>
              </a: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Arial Narrow)</a:t>
              </a:r>
              <a:endParaRPr/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Заголовок слайда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16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Текст на слайде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10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Примечания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8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на слайде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более 3 размеров шрифтов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ДИАГРАММЫ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единый стиль оформления диаграмм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шрифты одинакового размера в диаграммах, располагающихся на одном слайде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На одном слайде – не более 4 диаграмм</a:t>
              </a:r>
              <a:endParaRPr/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ИКОНКИ</a:t>
              </a:r>
              <a:endParaRPr/>
            </a:p>
            <a:p>
              <a:pPr indent="-84137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Выбирайте оформление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иконок в едином стиле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ИЗОБРАЖЕНИЯ</a:t>
              </a:r>
              <a:endParaRPr/>
            </a:p>
            <a:p>
              <a:pPr indent="-84137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Нельзя искажать пропорции</a:t>
              </a:r>
              <a:endParaRPr/>
            </a:p>
            <a:p>
              <a:pPr indent="-84137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Рекомендуемое разрешение –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более 150 пикселей на дюйм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ОБЩИЕ РЕКОМЕНДАЦИИ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Скажите «нет» презентациям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с большим количеством текста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простые схемы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 графику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Делайте слайды лаконичными</a:t>
              </a:r>
              <a:endParaRPr/>
            </a:p>
            <a:p>
              <a:pPr indent="-131761" lvl="1" marL="572142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93" name="Google Shape;1093;p32"/>
            <p:cNvCxnSpPr/>
            <p:nvPr/>
          </p:nvCxnSpPr>
          <p:spPr>
            <a:xfrm>
              <a:off x="9753602" y="444502"/>
              <a:ext cx="2051050" cy="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094" name="Google Shape;1094;p32"/>
            <p:cNvGrpSpPr/>
            <p:nvPr/>
          </p:nvGrpSpPr>
          <p:grpSpPr>
            <a:xfrm>
              <a:off x="9101894" y="-42611"/>
              <a:ext cx="671979" cy="5155816"/>
              <a:chOff x="9101894" y="-42611"/>
              <a:chExt cx="671979" cy="5155816"/>
            </a:xfrm>
          </p:grpSpPr>
          <p:sp>
            <p:nvSpPr>
              <p:cNvPr id="1095" name="Google Shape;1095;p32"/>
              <p:cNvSpPr/>
              <p:nvPr/>
            </p:nvSpPr>
            <p:spPr>
              <a:xfrm>
                <a:off x="9249089" y="154103"/>
                <a:ext cx="377590" cy="436959"/>
              </a:xfrm>
              <a:prstGeom prst="rect">
                <a:avLst/>
              </a:prstGeom>
              <a:solidFill>
                <a:srgbClr val="008C95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140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149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6" name="Google Shape;1096;p32"/>
              <p:cNvSpPr/>
              <p:nvPr/>
            </p:nvSpPr>
            <p:spPr>
              <a:xfrm>
                <a:off x="9249089" y="873918"/>
                <a:ext cx="377590" cy="438150"/>
              </a:xfrm>
              <a:prstGeom prst="rect">
                <a:avLst/>
              </a:prstGeom>
              <a:solidFill>
                <a:srgbClr val="D0D0D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</p:txBody>
          </p:sp>
          <p:sp>
            <p:nvSpPr>
              <p:cNvPr id="1097" name="Google Shape;1097;p32"/>
              <p:cNvSpPr/>
              <p:nvPr/>
            </p:nvSpPr>
            <p:spPr>
              <a:xfrm>
                <a:off x="9249089" y="3830254"/>
                <a:ext cx="377590" cy="436960"/>
              </a:xfrm>
              <a:prstGeom prst="rect">
                <a:avLst/>
              </a:prstGeom>
              <a:solidFill>
                <a:srgbClr val="E5F2F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229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242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242</a:t>
                </a:r>
                <a:endParaRPr/>
              </a:p>
            </p:txBody>
          </p:sp>
          <p:sp>
            <p:nvSpPr>
              <p:cNvPr id="1098" name="Google Shape;1098;p32"/>
              <p:cNvSpPr/>
              <p:nvPr/>
            </p:nvSpPr>
            <p:spPr>
              <a:xfrm>
                <a:off x="9249089" y="2519364"/>
                <a:ext cx="377590" cy="436959"/>
              </a:xfrm>
              <a:prstGeom prst="rect">
                <a:avLst/>
              </a:prstGeom>
              <a:solidFill>
                <a:srgbClr val="B2D2D8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178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210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216</a:t>
                </a:r>
                <a:endParaRPr/>
              </a:p>
            </p:txBody>
          </p:sp>
          <p:sp>
            <p:nvSpPr>
              <p:cNvPr id="1099" name="Google Shape;1099;p32"/>
              <p:cNvSpPr/>
              <p:nvPr/>
            </p:nvSpPr>
            <p:spPr>
              <a:xfrm>
                <a:off x="9249089" y="2956327"/>
                <a:ext cx="377590" cy="43696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192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1100" name="Google Shape;1100;p32"/>
              <p:cNvSpPr/>
              <p:nvPr/>
            </p:nvSpPr>
            <p:spPr>
              <a:xfrm>
                <a:off x="9249089" y="3393282"/>
                <a:ext cx="377590" cy="43695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192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1101" name="Google Shape;1101;p32"/>
              <p:cNvSpPr/>
              <p:nvPr/>
            </p:nvSpPr>
            <p:spPr>
              <a:xfrm>
                <a:off x="9249089" y="4267214"/>
                <a:ext cx="377590" cy="1692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0,0,0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2" name="Google Shape;1102;p32"/>
              <p:cNvSpPr/>
              <p:nvPr/>
            </p:nvSpPr>
            <p:spPr>
              <a:xfrm>
                <a:off x="9249091" y="588086"/>
                <a:ext cx="377590" cy="43815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b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49</a:t>
                </a:r>
                <a:b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60</a:t>
                </a:r>
                <a:endParaRPr/>
              </a:p>
            </p:txBody>
          </p:sp>
          <p:sp>
            <p:nvSpPr>
              <p:cNvPr id="1103" name="Google Shape;1103;p32"/>
              <p:cNvSpPr/>
              <p:nvPr/>
            </p:nvSpPr>
            <p:spPr>
              <a:xfrm>
                <a:off x="9249091" y="1022665"/>
                <a:ext cx="377590" cy="43696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119</a:t>
                </a:r>
                <a:b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226</a:t>
                </a:r>
                <a:b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195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4" name="Google Shape;1104;p32"/>
              <p:cNvSpPr/>
              <p:nvPr/>
            </p:nvSpPr>
            <p:spPr>
              <a:xfrm>
                <a:off x="9249091" y="3830257"/>
                <a:ext cx="377590" cy="436960"/>
              </a:xfrm>
              <a:prstGeom prst="rect">
                <a:avLst/>
              </a:prstGeom>
              <a:solidFill>
                <a:srgbClr val="2D3287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45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50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135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5" name="Google Shape;1105;p32"/>
              <p:cNvSpPr/>
              <p:nvPr/>
            </p:nvSpPr>
            <p:spPr>
              <a:xfrm>
                <a:off x="9249091" y="1466152"/>
                <a:ext cx="377590" cy="4381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6" name="Google Shape;1106;p32"/>
              <p:cNvSpPr/>
              <p:nvPr/>
            </p:nvSpPr>
            <p:spPr>
              <a:xfrm>
                <a:off x="9249091" y="2519364"/>
                <a:ext cx="377590" cy="436959"/>
              </a:xfrm>
              <a:prstGeom prst="rect">
                <a:avLst/>
              </a:prstGeom>
              <a:solidFill>
                <a:srgbClr val="FABE19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190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25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7" name="Google Shape;1107;p32"/>
              <p:cNvSpPr/>
              <p:nvPr/>
            </p:nvSpPr>
            <p:spPr>
              <a:xfrm>
                <a:off x="9249091" y="2956327"/>
                <a:ext cx="377590" cy="436960"/>
              </a:xfrm>
              <a:prstGeom prst="rect">
                <a:avLst/>
              </a:prstGeom>
              <a:solidFill>
                <a:srgbClr val="008CFA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140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8" name="Google Shape;1108;p32"/>
              <p:cNvSpPr/>
              <p:nvPr/>
            </p:nvSpPr>
            <p:spPr>
              <a:xfrm>
                <a:off x="9249091" y="3393282"/>
                <a:ext cx="377590" cy="436959"/>
              </a:xfrm>
              <a:prstGeom prst="rect">
                <a:avLst/>
              </a:prstGeom>
              <a:solidFill>
                <a:srgbClr val="FA786E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120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110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9" name="Google Shape;1109;p32"/>
              <p:cNvSpPr/>
              <p:nvPr/>
            </p:nvSpPr>
            <p:spPr>
              <a:xfrm>
                <a:off x="9249091" y="1916373"/>
                <a:ext cx="377590" cy="43815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224</a:t>
                </a:r>
                <a:b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78</a:t>
                </a:r>
                <a:b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57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0" name="Google Shape;1110;p32"/>
              <p:cNvSpPr txBox="1"/>
              <p:nvPr/>
            </p:nvSpPr>
            <p:spPr>
              <a:xfrm>
                <a:off x="9101894" y="-42611"/>
                <a:ext cx="67197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Основные</a:t>
                </a:r>
                <a:endParaRPr/>
              </a:p>
            </p:txBody>
          </p:sp>
          <p:sp>
            <p:nvSpPr>
              <p:cNvPr id="1111" name="Google Shape;1111;p32"/>
              <p:cNvSpPr txBox="1"/>
              <p:nvPr/>
            </p:nvSpPr>
            <p:spPr>
              <a:xfrm>
                <a:off x="9101894" y="2320575"/>
                <a:ext cx="67197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Доп.цвета</a:t>
                </a:r>
                <a:endParaRPr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p32"/>
              <p:cNvSpPr/>
              <p:nvPr/>
            </p:nvSpPr>
            <p:spPr>
              <a:xfrm>
                <a:off x="9249088" y="4436414"/>
                <a:ext cx="377591" cy="169200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70%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p32"/>
              <p:cNvSpPr/>
              <p:nvPr/>
            </p:nvSpPr>
            <p:spPr>
              <a:xfrm>
                <a:off x="9249087" y="4605611"/>
                <a:ext cx="377593" cy="169200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50%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4" name="Google Shape;1114;p32"/>
              <p:cNvSpPr/>
              <p:nvPr/>
            </p:nvSpPr>
            <p:spPr>
              <a:xfrm>
                <a:off x="9249088" y="4774808"/>
                <a:ext cx="377591" cy="169200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30%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5" name="Google Shape;1115;p32"/>
              <p:cNvSpPr/>
              <p:nvPr/>
            </p:nvSpPr>
            <p:spPr>
              <a:xfrm>
                <a:off x="9249087" y="4944005"/>
                <a:ext cx="377593" cy="169200"/>
              </a:xfrm>
              <a:prstGeom prst="rect">
                <a:avLst/>
              </a:prstGeom>
              <a:solidFill>
                <a:srgbClr val="E5E5E5"/>
              </a:solidFill>
              <a:ln cap="flat" cmpd="sng" w="9525">
                <a:solidFill>
                  <a:srgbClr val="B2B2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10%</a:t>
                </a:r>
                <a:endParaRPr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16" name="Google Shape;1116;p32"/>
          <p:cNvSpPr/>
          <p:nvPr>
            <p:ph idx="6" type="pic"/>
          </p:nvPr>
        </p:nvSpPr>
        <p:spPr>
          <a:xfrm>
            <a:off x="7234521" y="4189500"/>
            <a:ext cx="954000" cy="954000"/>
          </a:xfrm>
          <a:prstGeom prst="rect">
            <a:avLst/>
          </a:prstGeom>
          <a:noFill/>
          <a:ln>
            <a:noFill/>
          </a:ln>
        </p:spPr>
      </p:sp>
      <p:sp>
        <p:nvSpPr>
          <p:cNvPr id="1117" name="Google Shape;1117;p32"/>
          <p:cNvSpPr/>
          <p:nvPr>
            <p:ph idx="7" type="pic"/>
          </p:nvPr>
        </p:nvSpPr>
        <p:spPr>
          <a:xfrm>
            <a:off x="8190000" y="4189500"/>
            <a:ext cx="954000" cy="954000"/>
          </a:xfrm>
          <a:prstGeom prst="rect">
            <a:avLst/>
          </a:prstGeom>
          <a:noFill/>
          <a:ln>
            <a:noFill/>
          </a:ln>
        </p:spPr>
      </p:sp>
      <p:sp>
        <p:nvSpPr>
          <p:cNvPr id="1118" name="Google Shape;1118;p32"/>
          <p:cNvSpPr/>
          <p:nvPr/>
        </p:nvSpPr>
        <p:spPr>
          <a:xfrm>
            <a:off x="476688" y="4535553"/>
            <a:ext cx="1378146" cy="260207"/>
          </a:xfrm>
          <a:custGeom>
            <a:rect b="b" l="l" r="r" t="t"/>
            <a:pathLst>
              <a:path extrusionOk="0" h="572134" w="3030220">
                <a:moveTo>
                  <a:pt x="586587" y="71323"/>
                </a:moveTo>
                <a:lnTo>
                  <a:pt x="583882" y="49517"/>
                </a:lnTo>
                <a:lnTo>
                  <a:pt x="572173" y="26187"/>
                </a:lnTo>
                <a:lnTo>
                  <a:pt x="550849" y="7594"/>
                </a:lnTo>
                <a:lnTo>
                  <a:pt x="519328" y="0"/>
                </a:lnTo>
                <a:lnTo>
                  <a:pt x="113550" y="101"/>
                </a:lnTo>
                <a:lnTo>
                  <a:pt x="58267" y="20739"/>
                </a:lnTo>
                <a:lnTo>
                  <a:pt x="37490" y="65227"/>
                </a:lnTo>
                <a:lnTo>
                  <a:pt x="0" y="495071"/>
                </a:lnTo>
                <a:lnTo>
                  <a:pt x="2565" y="522262"/>
                </a:lnTo>
                <a:lnTo>
                  <a:pt x="15036" y="546963"/>
                </a:lnTo>
                <a:lnTo>
                  <a:pt x="36626" y="564908"/>
                </a:lnTo>
                <a:lnTo>
                  <a:pt x="66624" y="571842"/>
                </a:lnTo>
                <a:lnTo>
                  <a:pt x="469963" y="571842"/>
                </a:lnTo>
                <a:lnTo>
                  <a:pt x="527723" y="552221"/>
                </a:lnTo>
                <a:lnTo>
                  <a:pt x="548779" y="499859"/>
                </a:lnTo>
                <a:lnTo>
                  <a:pt x="552424" y="459994"/>
                </a:lnTo>
                <a:lnTo>
                  <a:pt x="564769" y="315506"/>
                </a:lnTo>
                <a:lnTo>
                  <a:pt x="320941" y="315506"/>
                </a:lnTo>
                <a:lnTo>
                  <a:pt x="310400" y="437730"/>
                </a:lnTo>
                <a:lnTo>
                  <a:pt x="248704" y="437730"/>
                </a:lnTo>
                <a:lnTo>
                  <a:pt x="275361" y="134200"/>
                </a:lnTo>
                <a:lnTo>
                  <a:pt x="336981" y="134200"/>
                </a:lnTo>
                <a:lnTo>
                  <a:pt x="327215" y="247764"/>
                </a:lnTo>
                <a:lnTo>
                  <a:pt x="570992" y="247764"/>
                </a:lnTo>
                <a:lnTo>
                  <a:pt x="586587" y="71323"/>
                </a:lnTo>
                <a:close/>
              </a:path>
              <a:path extrusionOk="0" h="572134" w="3030220">
                <a:moveTo>
                  <a:pt x="1203756" y="12"/>
                </a:moveTo>
                <a:lnTo>
                  <a:pt x="1012317" y="114"/>
                </a:lnTo>
                <a:lnTo>
                  <a:pt x="966266" y="17932"/>
                </a:lnTo>
                <a:lnTo>
                  <a:pt x="931164" y="98285"/>
                </a:lnTo>
                <a:lnTo>
                  <a:pt x="867625" y="296252"/>
                </a:lnTo>
                <a:lnTo>
                  <a:pt x="899160" y="114"/>
                </a:lnTo>
                <a:lnTo>
                  <a:pt x="655510" y="12"/>
                </a:lnTo>
                <a:lnTo>
                  <a:pt x="604405" y="571855"/>
                </a:lnTo>
                <a:lnTo>
                  <a:pt x="788123" y="571855"/>
                </a:lnTo>
                <a:lnTo>
                  <a:pt x="837285" y="556158"/>
                </a:lnTo>
                <a:lnTo>
                  <a:pt x="934453" y="312801"/>
                </a:lnTo>
                <a:lnTo>
                  <a:pt x="909624" y="571855"/>
                </a:lnTo>
                <a:lnTo>
                  <a:pt x="1153515" y="571855"/>
                </a:lnTo>
                <a:lnTo>
                  <a:pt x="1203756" y="12"/>
                </a:lnTo>
                <a:close/>
              </a:path>
              <a:path extrusionOk="0" h="572134" w="3030220">
                <a:moveTo>
                  <a:pt x="1815058" y="25"/>
                </a:moveTo>
                <a:lnTo>
                  <a:pt x="1265847" y="25"/>
                </a:lnTo>
                <a:lnTo>
                  <a:pt x="1215809" y="571792"/>
                </a:lnTo>
                <a:lnTo>
                  <a:pt x="1307376" y="571792"/>
                </a:lnTo>
                <a:lnTo>
                  <a:pt x="1702358" y="571792"/>
                </a:lnTo>
                <a:lnTo>
                  <a:pt x="1746643" y="556691"/>
                </a:lnTo>
                <a:lnTo>
                  <a:pt x="1771091" y="505726"/>
                </a:lnTo>
                <a:lnTo>
                  <a:pt x="1775828" y="452970"/>
                </a:lnTo>
                <a:lnTo>
                  <a:pt x="1788426" y="311061"/>
                </a:lnTo>
                <a:lnTo>
                  <a:pt x="1792185" y="268998"/>
                </a:lnTo>
                <a:lnTo>
                  <a:pt x="1789341" y="239585"/>
                </a:lnTo>
                <a:lnTo>
                  <a:pt x="1775777" y="215087"/>
                </a:lnTo>
                <a:lnTo>
                  <a:pt x="1751926" y="198335"/>
                </a:lnTo>
                <a:lnTo>
                  <a:pt x="1718233" y="192125"/>
                </a:lnTo>
                <a:lnTo>
                  <a:pt x="1544650" y="192125"/>
                </a:lnTo>
                <a:lnTo>
                  <a:pt x="1544650" y="311061"/>
                </a:lnTo>
                <a:lnTo>
                  <a:pt x="1532229" y="452970"/>
                </a:lnTo>
                <a:lnTo>
                  <a:pt x="1469923" y="452970"/>
                </a:lnTo>
                <a:lnTo>
                  <a:pt x="1482369" y="311061"/>
                </a:lnTo>
                <a:lnTo>
                  <a:pt x="1544650" y="311061"/>
                </a:lnTo>
                <a:lnTo>
                  <a:pt x="1544650" y="192125"/>
                </a:lnTo>
                <a:lnTo>
                  <a:pt x="1492821" y="192125"/>
                </a:lnTo>
                <a:lnTo>
                  <a:pt x="1497888" y="134137"/>
                </a:lnTo>
                <a:lnTo>
                  <a:pt x="1803234" y="134137"/>
                </a:lnTo>
                <a:lnTo>
                  <a:pt x="1815058" y="25"/>
                </a:lnTo>
                <a:close/>
              </a:path>
              <a:path extrusionOk="0" h="572134" w="3030220">
                <a:moveTo>
                  <a:pt x="2426043" y="101"/>
                </a:moveTo>
                <a:lnTo>
                  <a:pt x="2182241" y="101"/>
                </a:lnTo>
                <a:lnTo>
                  <a:pt x="2159444" y="260807"/>
                </a:lnTo>
                <a:lnTo>
                  <a:pt x="2097646" y="260807"/>
                </a:lnTo>
                <a:lnTo>
                  <a:pt x="2120493" y="101"/>
                </a:lnTo>
                <a:lnTo>
                  <a:pt x="1876653" y="101"/>
                </a:lnTo>
                <a:lnTo>
                  <a:pt x="1850859" y="302818"/>
                </a:lnTo>
                <a:lnTo>
                  <a:pt x="1852777" y="328256"/>
                </a:lnTo>
                <a:lnTo>
                  <a:pt x="1863979" y="353225"/>
                </a:lnTo>
                <a:lnTo>
                  <a:pt x="1885873" y="372224"/>
                </a:lnTo>
                <a:lnTo>
                  <a:pt x="1919871" y="379780"/>
                </a:lnTo>
                <a:lnTo>
                  <a:pt x="2148954" y="379780"/>
                </a:lnTo>
                <a:lnTo>
                  <a:pt x="2144001" y="437794"/>
                </a:lnTo>
                <a:lnTo>
                  <a:pt x="1838960" y="437794"/>
                </a:lnTo>
                <a:lnTo>
                  <a:pt x="1827225" y="571881"/>
                </a:lnTo>
                <a:lnTo>
                  <a:pt x="2312416" y="571881"/>
                </a:lnTo>
                <a:lnTo>
                  <a:pt x="2336444" y="567817"/>
                </a:lnTo>
                <a:lnTo>
                  <a:pt x="2357602" y="555421"/>
                </a:lnTo>
                <a:lnTo>
                  <a:pt x="2373401" y="534428"/>
                </a:lnTo>
                <a:lnTo>
                  <a:pt x="2381351" y="504583"/>
                </a:lnTo>
                <a:lnTo>
                  <a:pt x="2426043" y="101"/>
                </a:lnTo>
                <a:close/>
              </a:path>
              <a:path extrusionOk="0" h="572134" w="3030220">
                <a:moveTo>
                  <a:pt x="3030105" y="69596"/>
                </a:moveTo>
                <a:lnTo>
                  <a:pt x="3025876" y="40906"/>
                </a:lnTo>
                <a:lnTo>
                  <a:pt x="3010598" y="19011"/>
                </a:lnTo>
                <a:lnTo>
                  <a:pt x="2986963" y="5029"/>
                </a:lnTo>
                <a:lnTo>
                  <a:pt x="2957665" y="101"/>
                </a:lnTo>
                <a:lnTo>
                  <a:pt x="2780601" y="101"/>
                </a:lnTo>
                <a:lnTo>
                  <a:pt x="2780601" y="134239"/>
                </a:lnTo>
                <a:lnTo>
                  <a:pt x="2768155" y="276047"/>
                </a:lnTo>
                <a:lnTo>
                  <a:pt x="2707144" y="276047"/>
                </a:lnTo>
                <a:lnTo>
                  <a:pt x="2719527" y="134239"/>
                </a:lnTo>
                <a:lnTo>
                  <a:pt x="2780601" y="134239"/>
                </a:lnTo>
                <a:lnTo>
                  <a:pt x="2780601" y="101"/>
                </a:lnTo>
                <a:lnTo>
                  <a:pt x="2487434" y="101"/>
                </a:lnTo>
                <a:lnTo>
                  <a:pt x="2437447" y="571830"/>
                </a:lnTo>
                <a:lnTo>
                  <a:pt x="2681236" y="571830"/>
                </a:lnTo>
                <a:lnTo>
                  <a:pt x="2696641" y="394868"/>
                </a:lnTo>
                <a:lnTo>
                  <a:pt x="2783967" y="394868"/>
                </a:lnTo>
                <a:lnTo>
                  <a:pt x="2767698" y="394970"/>
                </a:lnTo>
                <a:lnTo>
                  <a:pt x="2933573" y="394970"/>
                </a:lnTo>
                <a:lnTo>
                  <a:pt x="2984665" y="378129"/>
                </a:lnTo>
                <a:lnTo>
                  <a:pt x="3007741" y="324523"/>
                </a:lnTo>
                <a:lnTo>
                  <a:pt x="3012071" y="276047"/>
                </a:lnTo>
                <a:lnTo>
                  <a:pt x="3015983" y="232117"/>
                </a:lnTo>
                <a:lnTo>
                  <a:pt x="3022142" y="162166"/>
                </a:lnTo>
                <a:lnTo>
                  <a:pt x="3024581" y="134239"/>
                </a:lnTo>
                <a:lnTo>
                  <a:pt x="3027426" y="101663"/>
                </a:lnTo>
                <a:lnTo>
                  <a:pt x="3030105" y="69596"/>
                </a:lnTo>
                <a:close/>
              </a:path>
            </a:pathLst>
          </a:custGeom>
          <a:solidFill>
            <a:srgbClr val="008C9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p32"/>
          <p:cNvSpPr txBox="1"/>
          <p:nvPr/>
        </p:nvSpPr>
        <p:spPr>
          <a:xfrm>
            <a:off x="2241063" y="4621554"/>
            <a:ext cx="1775244" cy="218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5776" marR="0" rtl="0" algn="l">
              <a:lnSpc>
                <a:spcPct val="1167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33">
                <a:solidFill>
                  <a:srgbClr val="008B95"/>
                </a:solidFill>
                <a:latin typeface="Arial"/>
                <a:ea typeface="Arial"/>
                <a:cs typeface="Arial"/>
                <a:sym typeface="Arial"/>
              </a:rPr>
              <a:t>Партнеры для роста</a:t>
            </a:r>
            <a:endParaRPr sz="14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ложка 03" showMasterSp="0">
  <p:cSld name="Обложка 03">
    <p:bg>
      <p:bgPr>
        <a:solidFill>
          <a:schemeClr val="accen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ctrTitle"/>
          </p:nvPr>
        </p:nvSpPr>
        <p:spPr>
          <a:xfrm>
            <a:off x="323087" y="261257"/>
            <a:ext cx="8462137" cy="2101926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358775" y="3194631"/>
            <a:ext cx="6732905" cy="56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sz="12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10" name="Google Shape;110;p5"/>
          <p:cNvSpPr txBox="1"/>
          <p:nvPr>
            <p:ph idx="2" type="body"/>
          </p:nvPr>
        </p:nvSpPr>
        <p:spPr>
          <a:xfrm>
            <a:off x="358776" y="4623050"/>
            <a:ext cx="5269908" cy="3439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pic>
        <p:nvPicPr>
          <p:cNvPr id="111" name="Google Shape;11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37145" y="4682200"/>
            <a:ext cx="1104679" cy="2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5"/>
          <p:cNvSpPr txBox="1"/>
          <p:nvPr/>
        </p:nvSpPr>
        <p:spPr>
          <a:xfrm>
            <a:off x="5867320" y="4705350"/>
            <a:ext cx="153118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Партнеры</a:t>
            </a:r>
            <a:r>
              <a:rPr lang="ru-R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для роста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"/>
          <p:cNvSpPr txBox="1"/>
          <p:nvPr>
            <p:ph idx="3" type="body"/>
          </p:nvPr>
        </p:nvSpPr>
        <p:spPr>
          <a:xfrm>
            <a:off x="358775" y="2536019"/>
            <a:ext cx="8426449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grpSp>
        <p:nvGrpSpPr>
          <p:cNvPr id="114" name="Google Shape;114;p5"/>
          <p:cNvGrpSpPr/>
          <p:nvPr/>
        </p:nvGrpSpPr>
        <p:grpSpPr>
          <a:xfrm>
            <a:off x="9101894" y="-42611"/>
            <a:ext cx="2861508" cy="5186113"/>
            <a:chOff x="9101894" y="-42611"/>
            <a:chExt cx="2861508" cy="5186113"/>
          </a:xfrm>
        </p:grpSpPr>
        <p:sp>
          <p:nvSpPr>
            <p:cNvPr id="115" name="Google Shape;115;p5"/>
            <p:cNvSpPr/>
            <p:nvPr/>
          </p:nvSpPr>
          <p:spPr>
            <a:xfrm>
              <a:off x="9181869" y="3"/>
              <a:ext cx="2781533" cy="51434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648000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Рекомендации </a:t>
              </a:r>
              <a:b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по оформлению слайдов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ТЕКСТ</a:t>
              </a:r>
              <a:endParaRPr/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Корп.шрифт для презентаций –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Arial</a:t>
              </a: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(</a:t>
              </a:r>
              <a:r>
                <a:rPr b="0" i="1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допустимо:</a:t>
              </a: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Arial Narrow)</a:t>
              </a:r>
              <a:endParaRPr/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Заголовок слайда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16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Текст на слайде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10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Примечания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8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на слайде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более 3 размеров шрифтов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ДИАГРАММЫ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единый стиль оформления диаграмм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шрифты одинакового размера в диаграммах, располагающихся на одном слайде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На одном слайде – не более 4 диаграмм</a:t>
              </a:r>
              <a:endParaRPr/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ИКОНКИ</a:t>
              </a:r>
              <a:endParaRPr/>
            </a:p>
            <a:p>
              <a:pPr indent="-84137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Выбирайте оформление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иконок в едином стиле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ИЗОБРАЖЕНИЯ</a:t>
              </a:r>
              <a:endParaRPr/>
            </a:p>
            <a:p>
              <a:pPr indent="-84137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Нельзя искажать пропорции</a:t>
              </a:r>
              <a:endParaRPr/>
            </a:p>
            <a:p>
              <a:pPr indent="-84137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Рекомендуемое разрешение –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более 150 пикселей на дюйм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ОБЩИЕ РЕКОМЕНДАЦИИ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Скажите «нет» презентациям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с большим количеством текста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простые схемы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 графику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Делайте слайды лаконичными</a:t>
              </a:r>
              <a:endParaRPr/>
            </a:p>
            <a:p>
              <a:pPr indent="-131761" lvl="1" marL="572142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6" name="Google Shape;116;p5"/>
            <p:cNvCxnSpPr/>
            <p:nvPr/>
          </p:nvCxnSpPr>
          <p:spPr>
            <a:xfrm>
              <a:off x="9753602" y="444502"/>
              <a:ext cx="2051050" cy="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17" name="Google Shape;117;p5"/>
            <p:cNvGrpSpPr/>
            <p:nvPr/>
          </p:nvGrpSpPr>
          <p:grpSpPr>
            <a:xfrm>
              <a:off x="9101894" y="-42611"/>
              <a:ext cx="671979" cy="5155816"/>
              <a:chOff x="9101894" y="-42611"/>
              <a:chExt cx="671979" cy="5155816"/>
            </a:xfrm>
          </p:grpSpPr>
          <p:sp>
            <p:nvSpPr>
              <p:cNvPr id="118" name="Google Shape;118;p5"/>
              <p:cNvSpPr/>
              <p:nvPr/>
            </p:nvSpPr>
            <p:spPr>
              <a:xfrm>
                <a:off x="9249089" y="154103"/>
                <a:ext cx="377590" cy="436959"/>
              </a:xfrm>
              <a:prstGeom prst="rect">
                <a:avLst/>
              </a:prstGeom>
              <a:solidFill>
                <a:srgbClr val="008C95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140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149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9249089" y="873918"/>
                <a:ext cx="377590" cy="438150"/>
              </a:xfrm>
              <a:prstGeom prst="rect">
                <a:avLst/>
              </a:prstGeom>
              <a:solidFill>
                <a:srgbClr val="D0D0D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9249089" y="3830254"/>
                <a:ext cx="377590" cy="436960"/>
              </a:xfrm>
              <a:prstGeom prst="rect">
                <a:avLst/>
              </a:prstGeom>
              <a:solidFill>
                <a:srgbClr val="E5F2F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229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242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242</a:t>
                </a:r>
                <a:endParaRPr/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>
                <a:off x="9249089" y="2519364"/>
                <a:ext cx="377590" cy="436959"/>
              </a:xfrm>
              <a:prstGeom prst="rect">
                <a:avLst/>
              </a:prstGeom>
              <a:solidFill>
                <a:srgbClr val="B2D2D8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178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210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216</a:t>
                </a:r>
                <a:endParaRPr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9249089" y="2956327"/>
                <a:ext cx="377590" cy="43696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192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>
                <a:off x="9249089" y="3393282"/>
                <a:ext cx="377590" cy="43695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192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9249089" y="4267214"/>
                <a:ext cx="377590" cy="1692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0,0,0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9249091" y="588086"/>
                <a:ext cx="377590" cy="43815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b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49</a:t>
                </a:r>
                <a:b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60</a:t>
                </a:r>
                <a:endParaRPr/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>
                <a:off x="9249091" y="1022665"/>
                <a:ext cx="377590" cy="43696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119</a:t>
                </a:r>
                <a:b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226</a:t>
                </a:r>
                <a:b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195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5"/>
              <p:cNvSpPr/>
              <p:nvPr/>
            </p:nvSpPr>
            <p:spPr>
              <a:xfrm>
                <a:off x="9249091" y="3830257"/>
                <a:ext cx="377590" cy="436960"/>
              </a:xfrm>
              <a:prstGeom prst="rect">
                <a:avLst/>
              </a:prstGeom>
              <a:solidFill>
                <a:srgbClr val="2D3287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45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50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135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9249091" y="1466152"/>
                <a:ext cx="377590" cy="4381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9249091" y="2519364"/>
                <a:ext cx="377590" cy="436959"/>
              </a:xfrm>
              <a:prstGeom prst="rect">
                <a:avLst/>
              </a:prstGeom>
              <a:solidFill>
                <a:srgbClr val="FABE19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190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25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9249091" y="2956327"/>
                <a:ext cx="377590" cy="436960"/>
              </a:xfrm>
              <a:prstGeom prst="rect">
                <a:avLst/>
              </a:prstGeom>
              <a:solidFill>
                <a:srgbClr val="008CFA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140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9249091" y="3393282"/>
                <a:ext cx="377590" cy="436959"/>
              </a:xfrm>
              <a:prstGeom prst="rect">
                <a:avLst/>
              </a:prstGeom>
              <a:solidFill>
                <a:srgbClr val="FA786E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120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110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9249091" y="1916373"/>
                <a:ext cx="377590" cy="43815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224</a:t>
                </a:r>
                <a:b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78</a:t>
                </a:r>
                <a:b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57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5"/>
              <p:cNvSpPr txBox="1"/>
              <p:nvPr/>
            </p:nvSpPr>
            <p:spPr>
              <a:xfrm>
                <a:off x="9101894" y="-42611"/>
                <a:ext cx="67197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Основные</a:t>
                </a:r>
                <a:endParaRPr/>
              </a:p>
            </p:txBody>
          </p:sp>
          <p:sp>
            <p:nvSpPr>
              <p:cNvPr id="134" name="Google Shape;134;p5"/>
              <p:cNvSpPr txBox="1"/>
              <p:nvPr/>
            </p:nvSpPr>
            <p:spPr>
              <a:xfrm>
                <a:off x="9101894" y="2320575"/>
                <a:ext cx="67197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Доп.цвета</a:t>
                </a:r>
                <a:endParaRPr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9249088" y="4436414"/>
                <a:ext cx="377591" cy="169200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70%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9249087" y="4605611"/>
                <a:ext cx="377593" cy="169200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50%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9249088" y="4774808"/>
                <a:ext cx="377591" cy="169200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30%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>
                <a:off x="9249087" y="4944005"/>
                <a:ext cx="377593" cy="169200"/>
              </a:xfrm>
              <a:prstGeom prst="rect">
                <a:avLst/>
              </a:prstGeom>
              <a:solidFill>
                <a:srgbClr val="E5E5E5"/>
              </a:solidFill>
              <a:ln cap="flat" cmpd="sng" w="9525">
                <a:solidFill>
                  <a:srgbClr val="B2B2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10%</a:t>
                </a:r>
                <a:endParaRPr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ложка 04" showMasterSp="0">
  <p:cSld name="Обложка 04">
    <p:bg>
      <p:bgPr>
        <a:solidFill>
          <a:schemeClr val="dk2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type="ctrTitle"/>
          </p:nvPr>
        </p:nvSpPr>
        <p:spPr>
          <a:xfrm>
            <a:off x="323087" y="290286"/>
            <a:ext cx="8462137" cy="2072896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6"/>
          <p:cNvSpPr txBox="1"/>
          <p:nvPr>
            <p:ph idx="1" type="body"/>
          </p:nvPr>
        </p:nvSpPr>
        <p:spPr>
          <a:xfrm>
            <a:off x="358775" y="3194631"/>
            <a:ext cx="6732905" cy="56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42" name="Google Shape;142;p6"/>
          <p:cNvSpPr txBox="1"/>
          <p:nvPr>
            <p:ph idx="2" type="body"/>
          </p:nvPr>
        </p:nvSpPr>
        <p:spPr>
          <a:xfrm>
            <a:off x="358775" y="4623050"/>
            <a:ext cx="6732905" cy="345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pic>
        <p:nvPicPr>
          <p:cNvPr id="143" name="Google Shape;14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37145" y="4682200"/>
            <a:ext cx="1104679" cy="2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6"/>
          <p:cNvSpPr txBox="1"/>
          <p:nvPr>
            <p:ph idx="3" type="body"/>
          </p:nvPr>
        </p:nvSpPr>
        <p:spPr>
          <a:xfrm>
            <a:off x="358775" y="2536019"/>
            <a:ext cx="8426449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grpSp>
        <p:nvGrpSpPr>
          <p:cNvPr id="145" name="Google Shape;145;p6"/>
          <p:cNvGrpSpPr/>
          <p:nvPr/>
        </p:nvGrpSpPr>
        <p:grpSpPr>
          <a:xfrm>
            <a:off x="9101894" y="-42611"/>
            <a:ext cx="2861508" cy="5186113"/>
            <a:chOff x="9101894" y="-42611"/>
            <a:chExt cx="2861508" cy="5186113"/>
          </a:xfrm>
        </p:grpSpPr>
        <p:sp>
          <p:nvSpPr>
            <p:cNvPr id="146" name="Google Shape;146;p6"/>
            <p:cNvSpPr/>
            <p:nvPr/>
          </p:nvSpPr>
          <p:spPr>
            <a:xfrm>
              <a:off x="9181869" y="3"/>
              <a:ext cx="2781533" cy="51434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648000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Рекомендации </a:t>
              </a:r>
              <a:b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по оформлению слайдов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ТЕКСТ</a:t>
              </a:r>
              <a:endParaRPr/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Корп.шрифт для презентаций –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Arial</a:t>
              </a: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(</a:t>
              </a:r>
              <a:r>
                <a:rPr b="0" i="1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допустимо:</a:t>
              </a: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Arial Narrow)</a:t>
              </a:r>
              <a:endParaRPr/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Заголовок слайда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16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Текст на слайде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10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Примечания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8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на слайде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более 3 размеров шрифтов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ДИАГРАММЫ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единый стиль оформления диаграмм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шрифты одинакового размера в диаграммах, располагающихся на одном слайде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На одном слайде – не более 4 диаграмм</a:t>
              </a:r>
              <a:endParaRPr/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ИКОНКИ</a:t>
              </a:r>
              <a:endParaRPr/>
            </a:p>
            <a:p>
              <a:pPr indent="-84137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Выбирайте оформление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иконок в едином стиле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ИЗОБРАЖЕНИЯ</a:t>
              </a:r>
              <a:endParaRPr/>
            </a:p>
            <a:p>
              <a:pPr indent="-84137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Нельзя искажать пропорции</a:t>
              </a:r>
              <a:endParaRPr/>
            </a:p>
            <a:p>
              <a:pPr indent="-84137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Рекомендуемое разрешение –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более 150 пикселей на дюйм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ОБЩИЕ РЕКОМЕНДАЦИИ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Скажите «нет» презентациям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с большим количеством текста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простые схемы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 графику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Делайте слайды лаконичными</a:t>
              </a:r>
              <a:endParaRPr/>
            </a:p>
            <a:p>
              <a:pPr indent="-131761" lvl="1" marL="572142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7" name="Google Shape;147;p6"/>
            <p:cNvCxnSpPr/>
            <p:nvPr/>
          </p:nvCxnSpPr>
          <p:spPr>
            <a:xfrm>
              <a:off x="9753602" y="444502"/>
              <a:ext cx="2051050" cy="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48" name="Google Shape;148;p6"/>
            <p:cNvGrpSpPr/>
            <p:nvPr/>
          </p:nvGrpSpPr>
          <p:grpSpPr>
            <a:xfrm>
              <a:off x="9101894" y="-42611"/>
              <a:ext cx="671979" cy="5155816"/>
              <a:chOff x="9101894" y="-42611"/>
              <a:chExt cx="671979" cy="5155816"/>
            </a:xfrm>
          </p:grpSpPr>
          <p:sp>
            <p:nvSpPr>
              <p:cNvPr id="149" name="Google Shape;149;p6"/>
              <p:cNvSpPr/>
              <p:nvPr/>
            </p:nvSpPr>
            <p:spPr>
              <a:xfrm>
                <a:off x="9249089" y="154103"/>
                <a:ext cx="377590" cy="436959"/>
              </a:xfrm>
              <a:prstGeom prst="rect">
                <a:avLst/>
              </a:prstGeom>
              <a:solidFill>
                <a:srgbClr val="008C95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140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149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6"/>
              <p:cNvSpPr/>
              <p:nvPr/>
            </p:nvSpPr>
            <p:spPr>
              <a:xfrm>
                <a:off x="9249089" y="873918"/>
                <a:ext cx="377590" cy="438150"/>
              </a:xfrm>
              <a:prstGeom prst="rect">
                <a:avLst/>
              </a:prstGeom>
              <a:solidFill>
                <a:srgbClr val="D0D0D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</p:txBody>
          </p:sp>
          <p:sp>
            <p:nvSpPr>
              <p:cNvPr id="151" name="Google Shape;151;p6"/>
              <p:cNvSpPr/>
              <p:nvPr/>
            </p:nvSpPr>
            <p:spPr>
              <a:xfrm>
                <a:off x="9249089" y="3830254"/>
                <a:ext cx="377590" cy="436960"/>
              </a:xfrm>
              <a:prstGeom prst="rect">
                <a:avLst/>
              </a:prstGeom>
              <a:solidFill>
                <a:srgbClr val="E5F2F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229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242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242</a:t>
                </a:r>
                <a:endParaRPr/>
              </a:p>
            </p:txBody>
          </p:sp>
          <p:sp>
            <p:nvSpPr>
              <p:cNvPr id="152" name="Google Shape;152;p6"/>
              <p:cNvSpPr/>
              <p:nvPr/>
            </p:nvSpPr>
            <p:spPr>
              <a:xfrm>
                <a:off x="9249089" y="2519364"/>
                <a:ext cx="377590" cy="436959"/>
              </a:xfrm>
              <a:prstGeom prst="rect">
                <a:avLst/>
              </a:prstGeom>
              <a:solidFill>
                <a:srgbClr val="B2D2D8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178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210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216</a:t>
                </a:r>
                <a:endParaRPr/>
              </a:p>
            </p:txBody>
          </p:sp>
          <p:sp>
            <p:nvSpPr>
              <p:cNvPr id="153" name="Google Shape;153;p6"/>
              <p:cNvSpPr/>
              <p:nvPr/>
            </p:nvSpPr>
            <p:spPr>
              <a:xfrm>
                <a:off x="9249089" y="2956327"/>
                <a:ext cx="377590" cy="43696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192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154" name="Google Shape;154;p6"/>
              <p:cNvSpPr/>
              <p:nvPr/>
            </p:nvSpPr>
            <p:spPr>
              <a:xfrm>
                <a:off x="9249089" y="3393282"/>
                <a:ext cx="377590" cy="43695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192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155" name="Google Shape;155;p6"/>
              <p:cNvSpPr/>
              <p:nvPr/>
            </p:nvSpPr>
            <p:spPr>
              <a:xfrm>
                <a:off x="9249089" y="4267214"/>
                <a:ext cx="377590" cy="1692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0,0,0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6"/>
              <p:cNvSpPr/>
              <p:nvPr/>
            </p:nvSpPr>
            <p:spPr>
              <a:xfrm>
                <a:off x="9249091" y="588086"/>
                <a:ext cx="377590" cy="43815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b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49</a:t>
                </a:r>
                <a:b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60</a:t>
                </a:r>
                <a:endParaRPr/>
              </a:p>
            </p:txBody>
          </p:sp>
          <p:sp>
            <p:nvSpPr>
              <p:cNvPr id="157" name="Google Shape;157;p6"/>
              <p:cNvSpPr/>
              <p:nvPr/>
            </p:nvSpPr>
            <p:spPr>
              <a:xfrm>
                <a:off x="9249091" y="1022665"/>
                <a:ext cx="377590" cy="43696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119</a:t>
                </a:r>
                <a:b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226</a:t>
                </a:r>
                <a:b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195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6"/>
              <p:cNvSpPr/>
              <p:nvPr/>
            </p:nvSpPr>
            <p:spPr>
              <a:xfrm>
                <a:off x="9249091" y="3830257"/>
                <a:ext cx="377590" cy="436960"/>
              </a:xfrm>
              <a:prstGeom prst="rect">
                <a:avLst/>
              </a:prstGeom>
              <a:solidFill>
                <a:srgbClr val="2D3287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45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50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135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6"/>
              <p:cNvSpPr/>
              <p:nvPr/>
            </p:nvSpPr>
            <p:spPr>
              <a:xfrm>
                <a:off x="9249091" y="1466152"/>
                <a:ext cx="377590" cy="4381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9249091" y="2519364"/>
                <a:ext cx="377590" cy="436959"/>
              </a:xfrm>
              <a:prstGeom prst="rect">
                <a:avLst/>
              </a:prstGeom>
              <a:solidFill>
                <a:srgbClr val="FABE19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190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25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6"/>
              <p:cNvSpPr/>
              <p:nvPr/>
            </p:nvSpPr>
            <p:spPr>
              <a:xfrm>
                <a:off x="9249091" y="2956327"/>
                <a:ext cx="377590" cy="436960"/>
              </a:xfrm>
              <a:prstGeom prst="rect">
                <a:avLst/>
              </a:prstGeom>
              <a:solidFill>
                <a:srgbClr val="008CFA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140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6"/>
              <p:cNvSpPr/>
              <p:nvPr/>
            </p:nvSpPr>
            <p:spPr>
              <a:xfrm>
                <a:off x="9249091" y="3393282"/>
                <a:ext cx="377590" cy="436959"/>
              </a:xfrm>
              <a:prstGeom prst="rect">
                <a:avLst/>
              </a:prstGeom>
              <a:solidFill>
                <a:srgbClr val="FA786E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120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110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6"/>
              <p:cNvSpPr/>
              <p:nvPr/>
            </p:nvSpPr>
            <p:spPr>
              <a:xfrm>
                <a:off x="9249091" y="1916373"/>
                <a:ext cx="377590" cy="43815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224</a:t>
                </a:r>
                <a:b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78</a:t>
                </a:r>
                <a:b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57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6"/>
              <p:cNvSpPr txBox="1"/>
              <p:nvPr/>
            </p:nvSpPr>
            <p:spPr>
              <a:xfrm>
                <a:off x="9101894" y="-42611"/>
                <a:ext cx="67197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Основные</a:t>
                </a:r>
                <a:endParaRPr/>
              </a:p>
            </p:txBody>
          </p:sp>
          <p:sp>
            <p:nvSpPr>
              <p:cNvPr id="165" name="Google Shape;165;p6"/>
              <p:cNvSpPr txBox="1"/>
              <p:nvPr/>
            </p:nvSpPr>
            <p:spPr>
              <a:xfrm>
                <a:off x="9101894" y="2320575"/>
                <a:ext cx="67197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Доп.цвета</a:t>
                </a:r>
                <a:endParaRPr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6"/>
              <p:cNvSpPr/>
              <p:nvPr/>
            </p:nvSpPr>
            <p:spPr>
              <a:xfrm>
                <a:off x="9249088" y="4436414"/>
                <a:ext cx="377591" cy="169200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70%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6"/>
              <p:cNvSpPr/>
              <p:nvPr/>
            </p:nvSpPr>
            <p:spPr>
              <a:xfrm>
                <a:off x="9249087" y="4605611"/>
                <a:ext cx="377593" cy="169200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50%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6"/>
              <p:cNvSpPr/>
              <p:nvPr/>
            </p:nvSpPr>
            <p:spPr>
              <a:xfrm>
                <a:off x="9249088" y="4774808"/>
                <a:ext cx="377591" cy="169200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30%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6"/>
              <p:cNvSpPr/>
              <p:nvPr/>
            </p:nvSpPr>
            <p:spPr>
              <a:xfrm>
                <a:off x="9249087" y="4944005"/>
                <a:ext cx="377593" cy="169200"/>
              </a:xfrm>
              <a:prstGeom prst="rect">
                <a:avLst/>
              </a:prstGeom>
              <a:solidFill>
                <a:srgbClr val="E5E5E5"/>
              </a:solidFill>
              <a:ln cap="flat" cmpd="sng" w="9525">
                <a:solidFill>
                  <a:srgbClr val="B2B2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10%</a:t>
                </a:r>
                <a:endParaRPr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ложка 05" showMasterSp="0">
  <p:cSld name="Обложка 05">
    <p:bg>
      <p:bgPr>
        <a:solidFill>
          <a:schemeClr val="dk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"/>
          <p:cNvSpPr/>
          <p:nvPr/>
        </p:nvSpPr>
        <p:spPr>
          <a:xfrm>
            <a:off x="3999600" y="0"/>
            <a:ext cx="5144400" cy="5144400"/>
          </a:xfrm>
          <a:custGeom>
            <a:rect b="b" l="l" r="r" t="t"/>
            <a:pathLst>
              <a:path extrusionOk="0" h="5144399" w="5132824">
                <a:moveTo>
                  <a:pt x="0" y="4399953"/>
                </a:moveTo>
                <a:lnTo>
                  <a:pt x="505180" y="4891013"/>
                </a:lnTo>
                <a:lnTo>
                  <a:pt x="0" y="5144399"/>
                </a:lnTo>
                <a:close/>
                <a:moveTo>
                  <a:pt x="0" y="3421556"/>
                </a:moveTo>
                <a:lnTo>
                  <a:pt x="1169120" y="4557997"/>
                </a:lnTo>
                <a:lnTo>
                  <a:pt x="811051" y="4737595"/>
                </a:lnTo>
                <a:lnTo>
                  <a:pt x="0" y="3943515"/>
                </a:lnTo>
                <a:close/>
                <a:moveTo>
                  <a:pt x="0" y="2443159"/>
                </a:moveTo>
                <a:lnTo>
                  <a:pt x="1833059" y="4224981"/>
                </a:lnTo>
                <a:lnTo>
                  <a:pt x="1476617" y="4403764"/>
                </a:lnTo>
                <a:lnTo>
                  <a:pt x="0" y="2958045"/>
                </a:lnTo>
                <a:close/>
                <a:moveTo>
                  <a:pt x="4116478" y="2061035"/>
                </a:moveTo>
                <a:lnTo>
                  <a:pt x="5132824" y="2569899"/>
                </a:lnTo>
                <a:lnTo>
                  <a:pt x="4804444" y="2734606"/>
                </a:lnTo>
                <a:close/>
                <a:moveTo>
                  <a:pt x="0" y="1464763"/>
                </a:moveTo>
                <a:lnTo>
                  <a:pt x="2496999" y="3891965"/>
                </a:lnTo>
                <a:lnTo>
                  <a:pt x="2142183" y="4069932"/>
                </a:lnTo>
                <a:lnTo>
                  <a:pt x="0" y="1972575"/>
                </a:lnTo>
                <a:close/>
                <a:moveTo>
                  <a:pt x="2056530" y="1029662"/>
                </a:moveTo>
                <a:lnTo>
                  <a:pt x="3119486" y="1561862"/>
                </a:lnTo>
                <a:lnTo>
                  <a:pt x="4488817" y="2892917"/>
                </a:lnTo>
                <a:lnTo>
                  <a:pt x="4138879" y="3068437"/>
                </a:lnTo>
                <a:close/>
                <a:moveTo>
                  <a:pt x="0" y="486366"/>
                </a:moveTo>
                <a:lnTo>
                  <a:pt x="3160939" y="3558949"/>
                </a:lnTo>
                <a:lnTo>
                  <a:pt x="2807748" y="3736100"/>
                </a:lnTo>
                <a:lnTo>
                  <a:pt x="0" y="987105"/>
                </a:lnTo>
                <a:close/>
                <a:moveTo>
                  <a:pt x="0" y="0"/>
                </a:moveTo>
                <a:lnTo>
                  <a:pt x="1043834" y="522626"/>
                </a:lnTo>
                <a:lnTo>
                  <a:pt x="3824878" y="3225933"/>
                </a:lnTo>
                <a:lnTo>
                  <a:pt x="3473314" y="3402269"/>
                </a:lnTo>
                <a:lnTo>
                  <a:pt x="0" y="16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7"/>
          <p:cNvSpPr txBox="1"/>
          <p:nvPr>
            <p:ph type="ctrTitle"/>
          </p:nvPr>
        </p:nvSpPr>
        <p:spPr>
          <a:xfrm>
            <a:off x="323087" y="304800"/>
            <a:ext cx="8462137" cy="2058382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7"/>
          <p:cNvSpPr txBox="1"/>
          <p:nvPr>
            <p:ph idx="1" type="body"/>
          </p:nvPr>
        </p:nvSpPr>
        <p:spPr>
          <a:xfrm>
            <a:off x="358775" y="3194631"/>
            <a:ext cx="6732905" cy="56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74" name="Google Shape;174;p7"/>
          <p:cNvSpPr txBox="1"/>
          <p:nvPr>
            <p:ph idx="2" type="body"/>
          </p:nvPr>
        </p:nvSpPr>
        <p:spPr>
          <a:xfrm>
            <a:off x="358775" y="4623050"/>
            <a:ext cx="6732905" cy="345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pic>
        <p:nvPicPr>
          <p:cNvPr id="175" name="Google Shape;17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37145" y="4682200"/>
            <a:ext cx="1104679" cy="2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7"/>
          <p:cNvSpPr txBox="1"/>
          <p:nvPr>
            <p:ph idx="3" type="body"/>
          </p:nvPr>
        </p:nvSpPr>
        <p:spPr>
          <a:xfrm>
            <a:off x="358775" y="2536019"/>
            <a:ext cx="8426449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  <a:defRPr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grpSp>
        <p:nvGrpSpPr>
          <p:cNvPr id="177" name="Google Shape;177;p7"/>
          <p:cNvGrpSpPr/>
          <p:nvPr/>
        </p:nvGrpSpPr>
        <p:grpSpPr>
          <a:xfrm>
            <a:off x="9101894" y="-42611"/>
            <a:ext cx="2861508" cy="5186113"/>
            <a:chOff x="9101894" y="-42611"/>
            <a:chExt cx="2861508" cy="5186113"/>
          </a:xfrm>
        </p:grpSpPr>
        <p:sp>
          <p:nvSpPr>
            <p:cNvPr id="178" name="Google Shape;178;p7"/>
            <p:cNvSpPr/>
            <p:nvPr/>
          </p:nvSpPr>
          <p:spPr>
            <a:xfrm>
              <a:off x="9181869" y="3"/>
              <a:ext cx="2781533" cy="51434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648000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Рекомендации </a:t>
              </a:r>
              <a:b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по оформлению слайдов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ТЕКСТ</a:t>
              </a:r>
              <a:endParaRPr/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Корп.шрифт для презентаций –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Arial</a:t>
              </a: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(</a:t>
              </a:r>
              <a:r>
                <a:rPr b="0" i="1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допустимо:</a:t>
              </a: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Arial Narrow)</a:t>
              </a:r>
              <a:endParaRPr/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Заголовок слайда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16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Текст на слайде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10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Примечания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8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на слайде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более 3 размеров шрифтов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ДИАГРАММЫ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единый стиль оформления диаграмм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шрифты одинакового размера в диаграммах, располагающихся на одном слайде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На одном слайде – не более 4 диаграмм</a:t>
              </a:r>
              <a:endParaRPr/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ИКОНКИ</a:t>
              </a:r>
              <a:endParaRPr/>
            </a:p>
            <a:p>
              <a:pPr indent="-84137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Выбирайте оформление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иконок в едином стиле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ИЗОБРАЖЕНИЯ</a:t>
              </a:r>
              <a:endParaRPr/>
            </a:p>
            <a:p>
              <a:pPr indent="-84137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Нельзя искажать пропорции</a:t>
              </a:r>
              <a:endParaRPr/>
            </a:p>
            <a:p>
              <a:pPr indent="-84137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Рекомендуемое разрешение –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более 150 пикселей на дюйм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ОБЩИЕ РЕКОМЕНДАЦИИ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Скажите «нет» презентациям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с большим количеством текста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простые схемы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 графику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Делайте слайды лаконичными</a:t>
              </a:r>
              <a:endParaRPr/>
            </a:p>
            <a:p>
              <a:pPr indent="-131761" lvl="1" marL="572142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9" name="Google Shape;179;p7"/>
            <p:cNvCxnSpPr/>
            <p:nvPr/>
          </p:nvCxnSpPr>
          <p:spPr>
            <a:xfrm>
              <a:off x="9753602" y="444502"/>
              <a:ext cx="2051050" cy="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80" name="Google Shape;180;p7"/>
            <p:cNvGrpSpPr/>
            <p:nvPr/>
          </p:nvGrpSpPr>
          <p:grpSpPr>
            <a:xfrm>
              <a:off x="9101894" y="-42611"/>
              <a:ext cx="671979" cy="5155816"/>
              <a:chOff x="9101894" y="-42611"/>
              <a:chExt cx="671979" cy="5155816"/>
            </a:xfrm>
          </p:grpSpPr>
          <p:sp>
            <p:nvSpPr>
              <p:cNvPr id="181" name="Google Shape;181;p7"/>
              <p:cNvSpPr/>
              <p:nvPr/>
            </p:nvSpPr>
            <p:spPr>
              <a:xfrm>
                <a:off x="9249089" y="154103"/>
                <a:ext cx="377590" cy="436959"/>
              </a:xfrm>
              <a:prstGeom prst="rect">
                <a:avLst/>
              </a:prstGeom>
              <a:solidFill>
                <a:srgbClr val="008C95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140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149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>
                <a:off x="9249089" y="873918"/>
                <a:ext cx="377590" cy="438150"/>
              </a:xfrm>
              <a:prstGeom prst="rect">
                <a:avLst/>
              </a:prstGeom>
              <a:solidFill>
                <a:srgbClr val="D0D0D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</p:txBody>
          </p:sp>
          <p:sp>
            <p:nvSpPr>
              <p:cNvPr id="183" name="Google Shape;183;p7"/>
              <p:cNvSpPr/>
              <p:nvPr/>
            </p:nvSpPr>
            <p:spPr>
              <a:xfrm>
                <a:off x="9249089" y="3830254"/>
                <a:ext cx="377590" cy="436960"/>
              </a:xfrm>
              <a:prstGeom prst="rect">
                <a:avLst/>
              </a:prstGeom>
              <a:solidFill>
                <a:srgbClr val="E5F2F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229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242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242</a:t>
                </a:r>
                <a:endParaRPr/>
              </a:p>
            </p:txBody>
          </p:sp>
          <p:sp>
            <p:nvSpPr>
              <p:cNvPr id="184" name="Google Shape;184;p7"/>
              <p:cNvSpPr/>
              <p:nvPr/>
            </p:nvSpPr>
            <p:spPr>
              <a:xfrm>
                <a:off x="9249089" y="2519364"/>
                <a:ext cx="377590" cy="436959"/>
              </a:xfrm>
              <a:prstGeom prst="rect">
                <a:avLst/>
              </a:prstGeom>
              <a:solidFill>
                <a:srgbClr val="B2D2D8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178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210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216</a:t>
                </a:r>
                <a:endParaRPr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9249089" y="2956327"/>
                <a:ext cx="377590" cy="43696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192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9249089" y="3393282"/>
                <a:ext cx="377590" cy="43695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192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9249089" y="4267214"/>
                <a:ext cx="377590" cy="1692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0,0,0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9249091" y="588086"/>
                <a:ext cx="377590" cy="43815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b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49</a:t>
                </a:r>
                <a:b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60</a:t>
                </a:r>
                <a:endParaRPr/>
              </a:p>
            </p:txBody>
          </p:sp>
          <p:sp>
            <p:nvSpPr>
              <p:cNvPr id="189" name="Google Shape;189;p7"/>
              <p:cNvSpPr/>
              <p:nvPr/>
            </p:nvSpPr>
            <p:spPr>
              <a:xfrm>
                <a:off x="9249091" y="1022665"/>
                <a:ext cx="377590" cy="43696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119</a:t>
                </a:r>
                <a:b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226</a:t>
                </a:r>
                <a:b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195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9249091" y="3830257"/>
                <a:ext cx="377590" cy="436960"/>
              </a:xfrm>
              <a:prstGeom prst="rect">
                <a:avLst/>
              </a:prstGeom>
              <a:solidFill>
                <a:srgbClr val="2D3287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45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50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135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9249091" y="1466152"/>
                <a:ext cx="377590" cy="4381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7"/>
              <p:cNvSpPr/>
              <p:nvPr/>
            </p:nvSpPr>
            <p:spPr>
              <a:xfrm>
                <a:off x="9249091" y="2519364"/>
                <a:ext cx="377590" cy="436959"/>
              </a:xfrm>
              <a:prstGeom prst="rect">
                <a:avLst/>
              </a:prstGeom>
              <a:solidFill>
                <a:srgbClr val="FABE19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190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25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7"/>
              <p:cNvSpPr/>
              <p:nvPr/>
            </p:nvSpPr>
            <p:spPr>
              <a:xfrm>
                <a:off x="9249091" y="2956327"/>
                <a:ext cx="377590" cy="436960"/>
              </a:xfrm>
              <a:prstGeom prst="rect">
                <a:avLst/>
              </a:prstGeom>
              <a:solidFill>
                <a:srgbClr val="008CFA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140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7"/>
              <p:cNvSpPr/>
              <p:nvPr/>
            </p:nvSpPr>
            <p:spPr>
              <a:xfrm>
                <a:off x="9249091" y="3393282"/>
                <a:ext cx="377590" cy="436959"/>
              </a:xfrm>
              <a:prstGeom prst="rect">
                <a:avLst/>
              </a:prstGeom>
              <a:solidFill>
                <a:srgbClr val="FA786E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120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110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7"/>
              <p:cNvSpPr/>
              <p:nvPr/>
            </p:nvSpPr>
            <p:spPr>
              <a:xfrm>
                <a:off x="9249091" y="1916373"/>
                <a:ext cx="377590" cy="43815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224</a:t>
                </a:r>
                <a:b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78</a:t>
                </a:r>
                <a:b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57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7"/>
              <p:cNvSpPr txBox="1"/>
              <p:nvPr/>
            </p:nvSpPr>
            <p:spPr>
              <a:xfrm>
                <a:off x="9101894" y="-42611"/>
                <a:ext cx="67197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Основные</a:t>
                </a:r>
                <a:endParaRPr/>
              </a:p>
            </p:txBody>
          </p:sp>
          <p:sp>
            <p:nvSpPr>
              <p:cNvPr id="197" name="Google Shape;197;p7"/>
              <p:cNvSpPr txBox="1"/>
              <p:nvPr/>
            </p:nvSpPr>
            <p:spPr>
              <a:xfrm>
                <a:off x="9101894" y="2320575"/>
                <a:ext cx="67197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Доп.цвета</a:t>
                </a:r>
                <a:endParaRPr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7"/>
              <p:cNvSpPr/>
              <p:nvPr/>
            </p:nvSpPr>
            <p:spPr>
              <a:xfrm>
                <a:off x="9249088" y="4436414"/>
                <a:ext cx="377591" cy="169200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70%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7"/>
              <p:cNvSpPr/>
              <p:nvPr/>
            </p:nvSpPr>
            <p:spPr>
              <a:xfrm>
                <a:off x="9249087" y="4605611"/>
                <a:ext cx="377593" cy="169200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50%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7"/>
              <p:cNvSpPr/>
              <p:nvPr/>
            </p:nvSpPr>
            <p:spPr>
              <a:xfrm>
                <a:off x="9249088" y="4774808"/>
                <a:ext cx="377591" cy="169200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30%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7"/>
              <p:cNvSpPr/>
              <p:nvPr/>
            </p:nvSpPr>
            <p:spPr>
              <a:xfrm>
                <a:off x="9249087" y="4944005"/>
                <a:ext cx="377593" cy="169200"/>
              </a:xfrm>
              <a:prstGeom prst="rect">
                <a:avLst/>
              </a:prstGeom>
              <a:solidFill>
                <a:srgbClr val="E5E5E5"/>
              </a:solidFill>
              <a:ln cap="flat" cmpd="sng" w="9525">
                <a:solidFill>
                  <a:srgbClr val="B2B2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10%</a:t>
                </a:r>
                <a:endParaRPr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ложка 06" showMasterSp="0">
  <p:cSld name="Обложка 06"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"/>
          <p:cNvSpPr/>
          <p:nvPr/>
        </p:nvSpPr>
        <p:spPr>
          <a:xfrm>
            <a:off x="6573600" y="2571750"/>
            <a:ext cx="2570400" cy="257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8"/>
          <p:cNvSpPr txBox="1"/>
          <p:nvPr>
            <p:ph type="ctrTitle"/>
          </p:nvPr>
        </p:nvSpPr>
        <p:spPr>
          <a:xfrm>
            <a:off x="316992" y="290286"/>
            <a:ext cx="5908549" cy="990709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8"/>
          <p:cNvSpPr txBox="1"/>
          <p:nvPr>
            <p:ph idx="1" type="body"/>
          </p:nvPr>
        </p:nvSpPr>
        <p:spPr>
          <a:xfrm>
            <a:off x="358775" y="1958085"/>
            <a:ext cx="5866765" cy="56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sz="12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pic>
        <p:nvPicPr>
          <p:cNvPr id="206" name="Google Shape;20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49044" y="4302594"/>
            <a:ext cx="1104679" cy="2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8"/>
          <p:cNvSpPr txBox="1"/>
          <p:nvPr/>
        </p:nvSpPr>
        <p:spPr>
          <a:xfrm>
            <a:off x="7155828" y="4595594"/>
            <a:ext cx="153118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Партнеры</a:t>
            </a:r>
            <a:r>
              <a:rPr lang="ru-R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для роста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8"/>
          <p:cNvSpPr/>
          <p:nvPr>
            <p:ph idx="2" type="pic"/>
          </p:nvPr>
        </p:nvSpPr>
        <p:spPr>
          <a:xfrm>
            <a:off x="0" y="2573149"/>
            <a:ext cx="6561138" cy="2570351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9" name="Google Shape;209;p8"/>
          <p:cNvGrpSpPr/>
          <p:nvPr/>
        </p:nvGrpSpPr>
        <p:grpSpPr>
          <a:xfrm>
            <a:off x="6573600" y="0"/>
            <a:ext cx="2570400" cy="2571750"/>
            <a:chOff x="6573600" y="0"/>
            <a:chExt cx="2570400" cy="2571750"/>
          </a:xfrm>
        </p:grpSpPr>
        <p:sp>
          <p:nvSpPr>
            <p:cNvPr id="210" name="Google Shape;210;p8"/>
            <p:cNvSpPr/>
            <p:nvPr/>
          </p:nvSpPr>
          <p:spPr>
            <a:xfrm>
              <a:off x="6573600" y="0"/>
              <a:ext cx="2570400" cy="257175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6782475" y="209550"/>
              <a:ext cx="2152650" cy="215265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8"/>
          <p:cNvSpPr txBox="1"/>
          <p:nvPr>
            <p:ph idx="3" type="body"/>
          </p:nvPr>
        </p:nvSpPr>
        <p:spPr>
          <a:xfrm>
            <a:off x="358775" y="4511394"/>
            <a:ext cx="2665413" cy="345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13" name="Google Shape;213;p8"/>
          <p:cNvSpPr txBox="1"/>
          <p:nvPr>
            <p:ph idx="4" type="body"/>
          </p:nvPr>
        </p:nvSpPr>
        <p:spPr>
          <a:xfrm>
            <a:off x="358775" y="1334779"/>
            <a:ext cx="5866765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grpSp>
        <p:nvGrpSpPr>
          <p:cNvPr id="214" name="Google Shape;214;p8"/>
          <p:cNvGrpSpPr/>
          <p:nvPr/>
        </p:nvGrpSpPr>
        <p:grpSpPr>
          <a:xfrm>
            <a:off x="9101894" y="-42611"/>
            <a:ext cx="2861508" cy="5186113"/>
            <a:chOff x="9101894" y="-42611"/>
            <a:chExt cx="2861508" cy="5186113"/>
          </a:xfrm>
        </p:grpSpPr>
        <p:sp>
          <p:nvSpPr>
            <p:cNvPr id="215" name="Google Shape;215;p8"/>
            <p:cNvSpPr/>
            <p:nvPr/>
          </p:nvSpPr>
          <p:spPr>
            <a:xfrm>
              <a:off x="9181869" y="3"/>
              <a:ext cx="2781533" cy="51434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648000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Рекомендации </a:t>
              </a:r>
              <a:b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по оформлению слайдов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ТЕКСТ</a:t>
              </a:r>
              <a:endParaRPr/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Корп.шрифт для презентаций –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Arial</a:t>
              </a: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(</a:t>
              </a:r>
              <a:r>
                <a:rPr b="0" i="1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допустимо:</a:t>
              </a: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Arial Narrow)</a:t>
              </a:r>
              <a:endParaRPr/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Заголовок слайда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16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Текст на слайде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10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Примечания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8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на слайде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более 3 размеров шрифтов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ДИАГРАММЫ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единый стиль оформления диаграмм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шрифты одинакового размера в диаграммах, располагающихся на одном слайде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На одном слайде – не более 4 диаграмм</a:t>
              </a:r>
              <a:endParaRPr/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ИКОНКИ</a:t>
              </a:r>
              <a:endParaRPr/>
            </a:p>
            <a:p>
              <a:pPr indent="-84137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Выбирайте оформление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иконок в едином стиле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ИЗОБРАЖЕНИЯ</a:t>
              </a:r>
              <a:endParaRPr/>
            </a:p>
            <a:p>
              <a:pPr indent="-84137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Нельзя искажать пропорции</a:t>
              </a:r>
              <a:endParaRPr/>
            </a:p>
            <a:p>
              <a:pPr indent="-84137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Рекомендуемое разрешение –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более 150 пикселей на дюйм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ОБЩИЕ РЕКОМЕНДАЦИИ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Скажите «нет» презентациям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с большим количеством текста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простые схемы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 графику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Делайте слайды лаконичными</a:t>
              </a:r>
              <a:endParaRPr/>
            </a:p>
            <a:p>
              <a:pPr indent="-131761" lvl="1" marL="572142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6" name="Google Shape;216;p8"/>
            <p:cNvCxnSpPr/>
            <p:nvPr/>
          </p:nvCxnSpPr>
          <p:spPr>
            <a:xfrm>
              <a:off x="9753602" y="444502"/>
              <a:ext cx="2051050" cy="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17" name="Google Shape;217;p8"/>
            <p:cNvGrpSpPr/>
            <p:nvPr/>
          </p:nvGrpSpPr>
          <p:grpSpPr>
            <a:xfrm>
              <a:off x="9101894" y="-42611"/>
              <a:ext cx="671979" cy="5155816"/>
              <a:chOff x="9101894" y="-42611"/>
              <a:chExt cx="671979" cy="5155816"/>
            </a:xfrm>
          </p:grpSpPr>
          <p:sp>
            <p:nvSpPr>
              <p:cNvPr id="218" name="Google Shape;218;p8"/>
              <p:cNvSpPr/>
              <p:nvPr/>
            </p:nvSpPr>
            <p:spPr>
              <a:xfrm>
                <a:off x="9249089" y="154103"/>
                <a:ext cx="377590" cy="436959"/>
              </a:xfrm>
              <a:prstGeom prst="rect">
                <a:avLst/>
              </a:prstGeom>
              <a:solidFill>
                <a:srgbClr val="008C95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140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149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9249089" y="873918"/>
                <a:ext cx="377590" cy="438150"/>
              </a:xfrm>
              <a:prstGeom prst="rect">
                <a:avLst/>
              </a:prstGeom>
              <a:solidFill>
                <a:srgbClr val="D0D0D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</p:txBody>
          </p:sp>
          <p:sp>
            <p:nvSpPr>
              <p:cNvPr id="220" name="Google Shape;220;p8"/>
              <p:cNvSpPr/>
              <p:nvPr/>
            </p:nvSpPr>
            <p:spPr>
              <a:xfrm>
                <a:off x="9249089" y="3830254"/>
                <a:ext cx="377590" cy="436960"/>
              </a:xfrm>
              <a:prstGeom prst="rect">
                <a:avLst/>
              </a:prstGeom>
              <a:solidFill>
                <a:srgbClr val="E5F2F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229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242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242</a:t>
                </a:r>
                <a:endParaRPr/>
              </a:p>
            </p:txBody>
          </p:sp>
          <p:sp>
            <p:nvSpPr>
              <p:cNvPr id="221" name="Google Shape;221;p8"/>
              <p:cNvSpPr/>
              <p:nvPr/>
            </p:nvSpPr>
            <p:spPr>
              <a:xfrm>
                <a:off x="9249089" y="2519364"/>
                <a:ext cx="377590" cy="436959"/>
              </a:xfrm>
              <a:prstGeom prst="rect">
                <a:avLst/>
              </a:prstGeom>
              <a:solidFill>
                <a:srgbClr val="B2D2D8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178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210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216</a:t>
                </a: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9249089" y="2956327"/>
                <a:ext cx="377590" cy="43696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192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9249089" y="3393282"/>
                <a:ext cx="377590" cy="43695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192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224" name="Google Shape;224;p8"/>
              <p:cNvSpPr/>
              <p:nvPr/>
            </p:nvSpPr>
            <p:spPr>
              <a:xfrm>
                <a:off x="9249089" y="4267214"/>
                <a:ext cx="377590" cy="1692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0,0,0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9249091" y="588086"/>
                <a:ext cx="377590" cy="43815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b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49</a:t>
                </a:r>
                <a:b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60</a:t>
                </a:r>
                <a:endParaRPr/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9249091" y="1022665"/>
                <a:ext cx="377590" cy="43696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119</a:t>
                </a:r>
                <a:b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226</a:t>
                </a:r>
                <a:b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195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8"/>
              <p:cNvSpPr/>
              <p:nvPr/>
            </p:nvSpPr>
            <p:spPr>
              <a:xfrm>
                <a:off x="9249091" y="3830257"/>
                <a:ext cx="377590" cy="436960"/>
              </a:xfrm>
              <a:prstGeom prst="rect">
                <a:avLst/>
              </a:prstGeom>
              <a:solidFill>
                <a:srgbClr val="2D3287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45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50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135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8"/>
              <p:cNvSpPr/>
              <p:nvPr/>
            </p:nvSpPr>
            <p:spPr>
              <a:xfrm>
                <a:off x="9249091" y="1466152"/>
                <a:ext cx="377590" cy="4381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9249091" y="2519364"/>
                <a:ext cx="377590" cy="436959"/>
              </a:xfrm>
              <a:prstGeom prst="rect">
                <a:avLst/>
              </a:prstGeom>
              <a:solidFill>
                <a:srgbClr val="FABE19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190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25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>
                <a:off x="9249091" y="2956327"/>
                <a:ext cx="377590" cy="436960"/>
              </a:xfrm>
              <a:prstGeom prst="rect">
                <a:avLst/>
              </a:prstGeom>
              <a:solidFill>
                <a:srgbClr val="008CFA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140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9249091" y="3393282"/>
                <a:ext cx="377590" cy="436959"/>
              </a:xfrm>
              <a:prstGeom prst="rect">
                <a:avLst/>
              </a:prstGeom>
              <a:solidFill>
                <a:srgbClr val="FA786E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120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110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9249091" y="1916373"/>
                <a:ext cx="377590" cy="43815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224</a:t>
                </a:r>
                <a:b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78</a:t>
                </a:r>
                <a:b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57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8"/>
              <p:cNvSpPr txBox="1"/>
              <p:nvPr/>
            </p:nvSpPr>
            <p:spPr>
              <a:xfrm>
                <a:off x="9101894" y="-42611"/>
                <a:ext cx="67197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Основные</a:t>
                </a:r>
                <a:endParaRPr/>
              </a:p>
            </p:txBody>
          </p:sp>
          <p:sp>
            <p:nvSpPr>
              <p:cNvPr id="234" name="Google Shape;234;p8"/>
              <p:cNvSpPr txBox="1"/>
              <p:nvPr/>
            </p:nvSpPr>
            <p:spPr>
              <a:xfrm>
                <a:off x="9101894" y="2320575"/>
                <a:ext cx="67197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Доп.цвета</a:t>
                </a:r>
                <a:endParaRPr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8"/>
              <p:cNvSpPr/>
              <p:nvPr/>
            </p:nvSpPr>
            <p:spPr>
              <a:xfrm>
                <a:off x="9249088" y="4436414"/>
                <a:ext cx="377591" cy="169200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70%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8"/>
              <p:cNvSpPr/>
              <p:nvPr/>
            </p:nvSpPr>
            <p:spPr>
              <a:xfrm>
                <a:off x="9249087" y="4605611"/>
                <a:ext cx="377593" cy="169200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50%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8"/>
              <p:cNvSpPr/>
              <p:nvPr/>
            </p:nvSpPr>
            <p:spPr>
              <a:xfrm>
                <a:off x="9249088" y="4774808"/>
                <a:ext cx="377591" cy="169200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30%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8"/>
              <p:cNvSpPr/>
              <p:nvPr/>
            </p:nvSpPr>
            <p:spPr>
              <a:xfrm>
                <a:off x="9249087" y="4944005"/>
                <a:ext cx="377593" cy="169200"/>
              </a:xfrm>
              <a:prstGeom prst="rect">
                <a:avLst/>
              </a:prstGeom>
              <a:solidFill>
                <a:srgbClr val="E5E5E5"/>
              </a:solidFill>
              <a:ln cap="flat" cmpd="sng" w="9525">
                <a:solidFill>
                  <a:srgbClr val="B2B2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10%</a:t>
                </a:r>
                <a:endParaRPr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ложка 07" showMasterSp="0">
  <p:cSld name="Обложка 07">
    <p:bg>
      <p:bgPr>
        <a:solidFill>
          <a:schemeClr val="lt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"/>
          <p:cNvSpPr/>
          <p:nvPr/>
        </p:nvSpPr>
        <p:spPr>
          <a:xfrm>
            <a:off x="6573600" y="2571750"/>
            <a:ext cx="2570400" cy="257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9"/>
          <p:cNvSpPr txBox="1"/>
          <p:nvPr>
            <p:ph type="ctrTitle"/>
          </p:nvPr>
        </p:nvSpPr>
        <p:spPr>
          <a:xfrm>
            <a:off x="323088" y="290286"/>
            <a:ext cx="5902453" cy="990709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9"/>
          <p:cNvSpPr txBox="1"/>
          <p:nvPr>
            <p:ph idx="1" type="body"/>
          </p:nvPr>
        </p:nvSpPr>
        <p:spPr>
          <a:xfrm>
            <a:off x="358775" y="1958085"/>
            <a:ext cx="5866765" cy="56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sz="12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43" name="Google Shape;243;p9"/>
          <p:cNvSpPr txBox="1"/>
          <p:nvPr>
            <p:ph idx="2" type="body"/>
          </p:nvPr>
        </p:nvSpPr>
        <p:spPr>
          <a:xfrm>
            <a:off x="358775" y="4511394"/>
            <a:ext cx="2665413" cy="345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pic>
        <p:nvPicPr>
          <p:cNvPr id="244" name="Google Shape;24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49044" y="4302594"/>
            <a:ext cx="1104679" cy="2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9"/>
          <p:cNvSpPr txBox="1"/>
          <p:nvPr/>
        </p:nvSpPr>
        <p:spPr>
          <a:xfrm>
            <a:off x="7155828" y="4595594"/>
            <a:ext cx="153118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Партнеры</a:t>
            </a:r>
            <a:r>
              <a:rPr lang="ru-R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для роста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9"/>
          <p:cNvSpPr/>
          <p:nvPr>
            <p:ph idx="3" type="pic"/>
          </p:nvPr>
        </p:nvSpPr>
        <p:spPr>
          <a:xfrm>
            <a:off x="0" y="2573149"/>
            <a:ext cx="6573598" cy="2570351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47" name="Google Shape;247;p9"/>
          <p:cNvGrpSpPr/>
          <p:nvPr/>
        </p:nvGrpSpPr>
        <p:grpSpPr>
          <a:xfrm>
            <a:off x="6573600" y="0"/>
            <a:ext cx="2570400" cy="2571750"/>
            <a:chOff x="6573600" y="0"/>
            <a:chExt cx="2570400" cy="2571750"/>
          </a:xfrm>
        </p:grpSpPr>
        <p:sp>
          <p:nvSpPr>
            <p:cNvPr id="248" name="Google Shape;248;p9"/>
            <p:cNvSpPr/>
            <p:nvPr/>
          </p:nvSpPr>
          <p:spPr>
            <a:xfrm>
              <a:off x="6573600" y="0"/>
              <a:ext cx="2570400" cy="257175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6573600" y="0"/>
              <a:ext cx="2570400" cy="2570400"/>
            </a:xfrm>
            <a:custGeom>
              <a:rect b="b" l="l" r="r" t="t"/>
              <a:pathLst>
                <a:path extrusionOk="0" h="5144399" w="5132824">
                  <a:moveTo>
                    <a:pt x="0" y="4399953"/>
                  </a:moveTo>
                  <a:lnTo>
                    <a:pt x="505180" y="4891013"/>
                  </a:lnTo>
                  <a:lnTo>
                    <a:pt x="0" y="5144399"/>
                  </a:lnTo>
                  <a:close/>
                  <a:moveTo>
                    <a:pt x="0" y="3421556"/>
                  </a:moveTo>
                  <a:lnTo>
                    <a:pt x="1169120" y="4557997"/>
                  </a:lnTo>
                  <a:lnTo>
                    <a:pt x="811051" y="4737595"/>
                  </a:lnTo>
                  <a:lnTo>
                    <a:pt x="0" y="3943515"/>
                  </a:lnTo>
                  <a:close/>
                  <a:moveTo>
                    <a:pt x="0" y="2443159"/>
                  </a:moveTo>
                  <a:lnTo>
                    <a:pt x="1833059" y="4224981"/>
                  </a:lnTo>
                  <a:lnTo>
                    <a:pt x="1476617" y="4403764"/>
                  </a:lnTo>
                  <a:lnTo>
                    <a:pt x="0" y="2958045"/>
                  </a:lnTo>
                  <a:close/>
                  <a:moveTo>
                    <a:pt x="4116478" y="2061035"/>
                  </a:moveTo>
                  <a:lnTo>
                    <a:pt x="5132824" y="2569899"/>
                  </a:lnTo>
                  <a:lnTo>
                    <a:pt x="4804444" y="2734606"/>
                  </a:lnTo>
                  <a:close/>
                  <a:moveTo>
                    <a:pt x="0" y="1464763"/>
                  </a:moveTo>
                  <a:lnTo>
                    <a:pt x="2496999" y="3891965"/>
                  </a:lnTo>
                  <a:lnTo>
                    <a:pt x="2142183" y="4069932"/>
                  </a:lnTo>
                  <a:lnTo>
                    <a:pt x="0" y="1972575"/>
                  </a:lnTo>
                  <a:close/>
                  <a:moveTo>
                    <a:pt x="2056530" y="1029662"/>
                  </a:moveTo>
                  <a:lnTo>
                    <a:pt x="3119486" y="1561862"/>
                  </a:lnTo>
                  <a:lnTo>
                    <a:pt x="4488817" y="2892917"/>
                  </a:lnTo>
                  <a:lnTo>
                    <a:pt x="4138879" y="3068437"/>
                  </a:lnTo>
                  <a:close/>
                  <a:moveTo>
                    <a:pt x="0" y="486366"/>
                  </a:moveTo>
                  <a:lnTo>
                    <a:pt x="3160939" y="3558949"/>
                  </a:lnTo>
                  <a:lnTo>
                    <a:pt x="2807748" y="3736100"/>
                  </a:lnTo>
                  <a:lnTo>
                    <a:pt x="0" y="987105"/>
                  </a:lnTo>
                  <a:close/>
                  <a:moveTo>
                    <a:pt x="0" y="0"/>
                  </a:moveTo>
                  <a:lnTo>
                    <a:pt x="1043834" y="522626"/>
                  </a:lnTo>
                  <a:lnTo>
                    <a:pt x="3824878" y="3225933"/>
                  </a:lnTo>
                  <a:lnTo>
                    <a:pt x="3473314" y="3402269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0" name="Google Shape;250;p9"/>
          <p:cNvSpPr txBox="1"/>
          <p:nvPr>
            <p:ph idx="4" type="body"/>
          </p:nvPr>
        </p:nvSpPr>
        <p:spPr>
          <a:xfrm>
            <a:off x="358775" y="1334779"/>
            <a:ext cx="5866765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grpSp>
        <p:nvGrpSpPr>
          <p:cNvPr id="251" name="Google Shape;251;p9"/>
          <p:cNvGrpSpPr/>
          <p:nvPr/>
        </p:nvGrpSpPr>
        <p:grpSpPr>
          <a:xfrm>
            <a:off x="9101894" y="-42611"/>
            <a:ext cx="2861508" cy="5186113"/>
            <a:chOff x="9101894" y="-42611"/>
            <a:chExt cx="2861508" cy="5186113"/>
          </a:xfrm>
        </p:grpSpPr>
        <p:sp>
          <p:nvSpPr>
            <p:cNvPr id="252" name="Google Shape;252;p9"/>
            <p:cNvSpPr/>
            <p:nvPr/>
          </p:nvSpPr>
          <p:spPr>
            <a:xfrm>
              <a:off x="9181869" y="3"/>
              <a:ext cx="2781533" cy="51434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648000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Рекомендации </a:t>
              </a:r>
              <a:b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по оформлению слайдов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ТЕКСТ</a:t>
              </a:r>
              <a:endParaRPr/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Корп.шрифт для презентаций –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Arial</a:t>
              </a: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(</a:t>
              </a:r>
              <a:r>
                <a:rPr b="0" i="1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допустимо:</a:t>
              </a: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Arial Narrow)</a:t>
              </a:r>
              <a:endParaRPr/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Заголовок слайда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16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Текст на слайде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10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Примечания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8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на слайде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более 3 размеров шрифтов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ДИАГРАММЫ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единый стиль оформления диаграмм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шрифты одинакового размера в диаграммах, располагающихся на одном слайде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На одном слайде – не более 4 диаграмм</a:t>
              </a:r>
              <a:endParaRPr/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ИКОНКИ</a:t>
              </a:r>
              <a:endParaRPr/>
            </a:p>
            <a:p>
              <a:pPr indent="-84137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Выбирайте оформление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иконок в едином стиле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ИЗОБРАЖЕНИЯ</a:t>
              </a:r>
              <a:endParaRPr/>
            </a:p>
            <a:p>
              <a:pPr indent="-84137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Нельзя искажать пропорции</a:t>
              </a:r>
              <a:endParaRPr/>
            </a:p>
            <a:p>
              <a:pPr indent="-84137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Рекомендуемое разрешение –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более 150 пикселей на дюйм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ОБЩИЕ РЕКОМЕНДАЦИИ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Скажите «нет» презентациям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с большим количеством текста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простые схемы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 графику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Делайте слайды лаконичными</a:t>
              </a:r>
              <a:endParaRPr/>
            </a:p>
            <a:p>
              <a:pPr indent="-131761" lvl="1" marL="572142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3" name="Google Shape;253;p9"/>
            <p:cNvCxnSpPr/>
            <p:nvPr/>
          </p:nvCxnSpPr>
          <p:spPr>
            <a:xfrm>
              <a:off x="9753602" y="444502"/>
              <a:ext cx="2051050" cy="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54" name="Google Shape;254;p9"/>
            <p:cNvGrpSpPr/>
            <p:nvPr/>
          </p:nvGrpSpPr>
          <p:grpSpPr>
            <a:xfrm>
              <a:off x="9101894" y="-42611"/>
              <a:ext cx="671979" cy="5155816"/>
              <a:chOff x="9101894" y="-42611"/>
              <a:chExt cx="671979" cy="5155816"/>
            </a:xfrm>
          </p:grpSpPr>
          <p:sp>
            <p:nvSpPr>
              <p:cNvPr id="255" name="Google Shape;255;p9"/>
              <p:cNvSpPr/>
              <p:nvPr/>
            </p:nvSpPr>
            <p:spPr>
              <a:xfrm>
                <a:off x="9249089" y="154103"/>
                <a:ext cx="377590" cy="436959"/>
              </a:xfrm>
              <a:prstGeom prst="rect">
                <a:avLst/>
              </a:prstGeom>
              <a:solidFill>
                <a:srgbClr val="008C95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140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149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9249089" y="873918"/>
                <a:ext cx="377590" cy="438150"/>
              </a:xfrm>
              <a:prstGeom prst="rect">
                <a:avLst/>
              </a:prstGeom>
              <a:solidFill>
                <a:srgbClr val="D0D0D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</p:txBody>
          </p:sp>
          <p:sp>
            <p:nvSpPr>
              <p:cNvPr id="257" name="Google Shape;257;p9"/>
              <p:cNvSpPr/>
              <p:nvPr/>
            </p:nvSpPr>
            <p:spPr>
              <a:xfrm>
                <a:off x="9249089" y="3830254"/>
                <a:ext cx="377590" cy="436960"/>
              </a:xfrm>
              <a:prstGeom prst="rect">
                <a:avLst/>
              </a:prstGeom>
              <a:solidFill>
                <a:srgbClr val="E5F2F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229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242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242</a:t>
                </a:r>
                <a:endParaRPr/>
              </a:p>
            </p:txBody>
          </p:sp>
          <p:sp>
            <p:nvSpPr>
              <p:cNvPr id="258" name="Google Shape;258;p9"/>
              <p:cNvSpPr/>
              <p:nvPr/>
            </p:nvSpPr>
            <p:spPr>
              <a:xfrm>
                <a:off x="9249089" y="2519364"/>
                <a:ext cx="377590" cy="436959"/>
              </a:xfrm>
              <a:prstGeom prst="rect">
                <a:avLst/>
              </a:prstGeom>
              <a:solidFill>
                <a:srgbClr val="B2D2D8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178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210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216</a:t>
                </a:r>
                <a:endParaRPr/>
              </a:p>
            </p:txBody>
          </p:sp>
          <p:sp>
            <p:nvSpPr>
              <p:cNvPr id="259" name="Google Shape;259;p9"/>
              <p:cNvSpPr/>
              <p:nvPr/>
            </p:nvSpPr>
            <p:spPr>
              <a:xfrm>
                <a:off x="9249089" y="2956327"/>
                <a:ext cx="377590" cy="43696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192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260" name="Google Shape;260;p9"/>
              <p:cNvSpPr/>
              <p:nvPr/>
            </p:nvSpPr>
            <p:spPr>
              <a:xfrm>
                <a:off x="9249089" y="3393282"/>
                <a:ext cx="377590" cy="43695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192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261" name="Google Shape;261;p9"/>
              <p:cNvSpPr/>
              <p:nvPr/>
            </p:nvSpPr>
            <p:spPr>
              <a:xfrm>
                <a:off x="9249089" y="4267214"/>
                <a:ext cx="377590" cy="1692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0,0,0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9"/>
              <p:cNvSpPr/>
              <p:nvPr/>
            </p:nvSpPr>
            <p:spPr>
              <a:xfrm>
                <a:off x="9249091" y="588086"/>
                <a:ext cx="377590" cy="43815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b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49</a:t>
                </a:r>
                <a:b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60</a:t>
                </a:r>
                <a:endParaRPr/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>
                <a:off x="9249091" y="1022665"/>
                <a:ext cx="377590" cy="43696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119</a:t>
                </a:r>
                <a:b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226</a:t>
                </a:r>
                <a:b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195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>
                <a:off x="9249091" y="3830257"/>
                <a:ext cx="377590" cy="436960"/>
              </a:xfrm>
              <a:prstGeom prst="rect">
                <a:avLst/>
              </a:prstGeom>
              <a:solidFill>
                <a:srgbClr val="2D3287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45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50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135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9"/>
              <p:cNvSpPr/>
              <p:nvPr/>
            </p:nvSpPr>
            <p:spPr>
              <a:xfrm>
                <a:off x="9249091" y="1466152"/>
                <a:ext cx="377590" cy="4381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9"/>
              <p:cNvSpPr/>
              <p:nvPr/>
            </p:nvSpPr>
            <p:spPr>
              <a:xfrm>
                <a:off x="9249091" y="2519364"/>
                <a:ext cx="377590" cy="436959"/>
              </a:xfrm>
              <a:prstGeom prst="rect">
                <a:avLst/>
              </a:prstGeom>
              <a:solidFill>
                <a:srgbClr val="FABE19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190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25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>
                <a:off x="9249091" y="2956327"/>
                <a:ext cx="377590" cy="436960"/>
              </a:xfrm>
              <a:prstGeom prst="rect">
                <a:avLst/>
              </a:prstGeom>
              <a:solidFill>
                <a:srgbClr val="008CFA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140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9"/>
              <p:cNvSpPr/>
              <p:nvPr/>
            </p:nvSpPr>
            <p:spPr>
              <a:xfrm>
                <a:off x="9249091" y="3393282"/>
                <a:ext cx="377590" cy="436959"/>
              </a:xfrm>
              <a:prstGeom prst="rect">
                <a:avLst/>
              </a:prstGeom>
              <a:solidFill>
                <a:srgbClr val="FA786E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120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110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>
                <a:off x="9249091" y="1916373"/>
                <a:ext cx="377590" cy="43815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224</a:t>
                </a:r>
                <a:b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78</a:t>
                </a:r>
                <a:b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57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9"/>
              <p:cNvSpPr txBox="1"/>
              <p:nvPr/>
            </p:nvSpPr>
            <p:spPr>
              <a:xfrm>
                <a:off x="9101894" y="-42611"/>
                <a:ext cx="67197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Основные</a:t>
                </a:r>
                <a:endParaRPr/>
              </a:p>
            </p:txBody>
          </p:sp>
          <p:sp>
            <p:nvSpPr>
              <p:cNvPr id="271" name="Google Shape;271;p9"/>
              <p:cNvSpPr txBox="1"/>
              <p:nvPr/>
            </p:nvSpPr>
            <p:spPr>
              <a:xfrm>
                <a:off x="9101894" y="2320575"/>
                <a:ext cx="67197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Доп.цвета</a:t>
                </a:r>
                <a:endParaRPr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9"/>
              <p:cNvSpPr/>
              <p:nvPr/>
            </p:nvSpPr>
            <p:spPr>
              <a:xfrm>
                <a:off x="9249088" y="4436414"/>
                <a:ext cx="377591" cy="169200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70%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9"/>
              <p:cNvSpPr/>
              <p:nvPr/>
            </p:nvSpPr>
            <p:spPr>
              <a:xfrm>
                <a:off x="9249087" y="4605611"/>
                <a:ext cx="377593" cy="169200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50%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9"/>
              <p:cNvSpPr/>
              <p:nvPr/>
            </p:nvSpPr>
            <p:spPr>
              <a:xfrm>
                <a:off x="9249088" y="4774808"/>
                <a:ext cx="377591" cy="169200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30%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9"/>
              <p:cNvSpPr/>
              <p:nvPr/>
            </p:nvSpPr>
            <p:spPr>
              <a:xfrm>
                <a:off x="9249087" y="4944005"/>
                <a:ext cx="377593" cy="169200"/>
              </a:xfrm>
              <a:prstGeom prst="rect">
                <a:avLst/>
              </a:prstGeom>
              <a:solidFill>
                <a:srgbClr val="E5E5E5"/>
              </a:solidFill>
              <a:ln cap="flat" cmpd="sng" w="9525">
                <a:solidFill>
                  <a:srgbClr val="B2B2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10%</a:t>
                </a:r>
                <a:endParaRPr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ложка 08" showMasterSp="0">
  <p:cSld name="Обложка 08">
    <p:bg>
      <p:bgPr>
        <a:solidFill>
          <a:schemeClr val="lt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0"/>
          <p:cNvSpPr/>
          <p:nvPr/>
        </p:nvSpPr>
        <p:spPr>
          <a:xfrm>
            <a:off x="6573600" y="2571750"/>
            <a:ext cx="2570400" cy="257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0"/>
          <p:cNvSpPr txBox="1"/>
          <p:nvPr>
            <p:ph type="ctrTitle"/>
          </p:nvPr>
        </p:nvSpPr>
        <p:spPr>
          <a:xfrm>
            <a:off x="323088" y="290286"/>
            <a:ext cx="5902453" cy="990709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10"/>
          <p:cNvSpPr txBox="1"/>
          <p:nvPr>
            <p:ph idx="1" type="body"/>
          </p:nvPr>
        </p:nvSpPr>
        <p:spPr>
          <a:xfrm>
            <a:off x="358775" y="1958085"/>
            <a:ext cx="5866765" cy="56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sz="12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80" name="Google Shape;280;p10"/>
          <p:cNvSpPr txBox="1"/>
          <p:nvPr>
            <p:ph idx="2" type="body"/>
          </p:nvPr>
        </p:nvSpPr>
        <p:spPr>
          <a:xfrm>
            <a:off x="358775" y="4511394"/>
            <a:ext cx="2665413" cy="345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pic>
        <p:nvPicPr>
          <p:cNvPr id="281" name="Google Shape;28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49044" y="4302594"/>
            <a:ext cx="1104679" cy="2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0"/>
          <p:cNvSpPr txBox="1"/>
          <p:nvPr/>
        </p:nvSpPr>
        <p:spPr>
          <a:xfrm>
            <a:off x="7155828" y="4595594"/>
            <a:ext cx="153118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Партнеры</a:t>
            </a:r>
            <a:r>
              <a:rPr lang="ru-R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для роста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0"/>
          <p:cNvSpPr/>
          <p:nvPr>
            <p:ph idx="3" type="pic"/>
          </p:nvPr>
        </p:nvSpPr>
        <p:spPr>
          <a:xfrm>
            <a:off x="0" y="2573149"/>
            <a:ext cx="6573598" cy="2570351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84" name="Google Shape;284;p10"/>
          <p:cNvGrpSpPr/>
          <p:nvPr/>
        </p:nvGrpSpPr>
        <p:grpSpPr>
          <a:xfrm>
            <a:off x="6573600" y="0"/>
            <a:ext cx="2570400" cy="2571750"/>
            <a:chOff x="6573600" y="0"/>
            <a:chExt cx="2570400" cy="2571750"/>
          </a:xfrm>
        </p:grpSpPr>
        <p:sp>
          <p:nvSpPr>
            <p:cNvPr id="285" name="Google Shape;285;p10"/>
            <p:cNvSpPr/>
            <p:nvPr/>
          </p:nvSpPr>
          <p:spPr>
            <a:xfrm>
              <a:off x="6573600" y="0"/>
              <a:ext cx="2570400" cy="257175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0"/>
            <p:cNvSpPr/>
            <p:nvPr/>
          </p:nvSpPr>
          <p:spPr>
            <a:xfrm>
              <a:off x="7858800" y="0"/>
              <a:ext cx="1285200" cy="2571750"/>
            </a:xfrm>
            <a:custGeom>
              <a:rect b="b" l="l" r="r" t="t"/>
              <a:pathLst>
                <a:path extrusionOk="0" h="2571750" w="2570480">
                  <a:moveTo>
                    <a:pt x="0" y="0"/>
                  </a:moveTo>
                  <a:lnTo>
                    <a:pt x="2570480" y="1285240"/>
                  </a:lnTo>
                  <a:lnTo>
                    <a:pt x="0" y="2571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0"/>
            <p:cNvSpPr/>
            <p:nvPr/>
          </p:nvSpPr>
          <p:spPr>
            <a:xfrm>
              <a:off x="6573600" y="0"/>
              <a:ext cx="1285200" cy="2571750"/>
            </a:xfrm>
            <a:custGeom>
              <a:rect b="b" l="l" r="r" t="t"/>
              <a:pathLst>
                <a:path extrusionOk="0" h="2571750" w="2570480">
                  <a:moveTo>
                    <a:pt x="0" y="0"/>
                  </a:moveTo>
                  <a:lnTo>
                    <a:pt x="2570480" y="1285240"/>
                  </a:lnTo>
                  <a:lnTo>
                    <a:pt x="0" y="2571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8" name="Google Shape;288;p10"/>
          <p:cNvSpPr txBox="1"/>
          <p:nvPr>
            <p:ph idx="4" type="body"/>
          </p:nvPr>
        </p:nvSpPr>
        <p:spPr>
          <a:xfrm>
            <a:off x="358775" y="1334779"/>
            <a:ext cx="5866765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grpSp>
        <p:nvGrpSpPr>
          <p:cNvPr id="289" name="Google Shape;289;p10"/>
          <p:cNvGrpSpPr/>
          <p:nvPr/>
        </p:nvGrpSpPr>
        <p:grpSpPr>
          <a:xfrm>
            <a:off x="9101894" y="-42611"/>
            <a:ext cx="2861508" cy="5186113"/>
            <a:chOff x="9101894" y="-42611"/>
            <a:chExt cx="2861508" cy="5186113"/>
          </a:xfrm>
        </p:grpSpPr>
        <p:sp>
          <p:nvSpPr>
            <p:cNvPr id="290" name="Google Shape;290;p10"/>
            <p:cNvSpPr/>
            <p:nvPr/>
          </p:nvSpPr>
          <p:spPr>
            <a:xfrm>
              <a:off x="9181869" y="3"/>
              <a:ext cx="2781533" cy="51434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648000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Рекомендации </a:t>
              </a:r>
              <a:b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lang="ru-RU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по оформлению слайдов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ТЕКСТ</a:t>
              </a:r>
              <a:endParaRPr/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Корп.шрифт для презентаций –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Arial</a:t>
              </a: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(</a:t>
              </a:r>
              <a:r>
                <a:rPr b="0" i="1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допустимо:</a:t>
              </a: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Arial Narrow)</a:t>
              </a:r>
              <a:endParaRPr/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Заголовок слайда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16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Текст на слайде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10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Примечания – </a:t>
              </a: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ниже 8 пт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8899" lvl="4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на слайде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более 3 размеров шрифтов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ДИАГРАММЫ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единый стиль оформления диаграмм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шрифты одинакового размера в диаграммах, располагающихся на одном слайде</a:t>
              </a:r>
              <a:endParaRPr/>
            </a:p>
            <a:p>
              <a:pPr indent="-79374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На одном слайде – не более 4 диаграмм</a:t>
              </a:r>
              <a:endParaRPr/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ИКОНКИ</a:t>
              </a:r>
              <a:endParaRPr/>
            </a:p>
            <a:p>
              <a:pPr indent="-84137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Выбирайте оформление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иконок в едином стиле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lang="ru-RU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ИЗОБРАЖЕНИЯ</a:t>
              </a:r>
              <a:endParaRPr/>
            </a:p>
            <a:p>
              <a:pPr indent="-84137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Нельзя искажать пропорции</a:t>
              </a:r>
              <a:endParaRPr/>
            </a:p>
            <a:p>
              <a:pPr indent="-84137" lvl="1" marL="266698" marR="0" rtl="0" algn="l"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Рекомендуемое разрешение –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не более 150 пикселей на дюйм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561" lvl="0" marL="182561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AutoNum type="arabicPeriod"/>
              </a:pPr>
              <a:r>
                <a:rPr b="1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ОБЩИЕ РЕКОМЕНДАЦИИ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Скажите «нет» презентациям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с большим количеством текста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простые схемы </a:t>
              </a:r>
              <a:b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 графику</a:t>
              </a:r>
              <a:endParaRPr/>
            </a:p>
            <a:p>
              <a:pPr indent="-92074" lvl="1" marL="266698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b="0" i="0" lang="ru-RU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Делайте слайды лаконичными</a:t>
              </a:r>
              <a:endParaRPr/>
            </a:p>
            <a:p>
              <a:pPr indent="-131761" lvl="1" marL="572142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1" name="Google Shape;291;p10"/>
            <p:cNvCxnSpPr/>
            <p:nvPr/>
          </p:nvCxnSpPr>
          <p:spPr>
            <a:xfrm>
              <a:off x="9753602" y="444502"/>
              <a:ext cx="2051050" cy="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92" name="Google Shape;292;p10"/>
            <p:cNvGrpSpPr/>
            <p:nvPr/>
          </p:nvGrpSpPr>
          <p:grpSpPr>
            <a:xfrm>
              <a:off x="9101894" y="-42611"/>
              <a:ext cx="671979" cy="5155816"/>
              <a:chOff x="9101894" y="-42611"/>
              <a:chExt cx="671979" cy="5155816"/>
            </a:xfrm>
          </p:grpSpPr>
          <p:sp>
            <p:nvSpPr>
              <p:cNvPr id="293" name="Google Shape;293;p10"/>
              <p:cNvSpPr/>
              <p:nvPr/>
            </p:nvSpPr>
            <p:spPr>
              <a:xfrm>
                <a:off x="9249089" y="154103"/>
                <a:ext cx="377590" cy="436959"/>
              </a:xfrm>
              <a:prstGeom prst="rect">
                <a:avLst/>
              </a:prstGeom>
              <a:solidFill>
                <a:srgbClr val="008C95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140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149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10"/>
              <p:cNvSpPr/>
              <p:nvPr/>
            </p:nvSpPr>
            <p:spPr>
              <a:xfrm>
                <a:off x="9249089" y="873918"/>
                <a:ext cx="377590" cy="438150"/>
              </a:xfrm>
              <a:prstGeom prst="rect">
                <a:avLst/>
              </a:prstGeom>
              <a:solidFill>
                <a:srgbClr val="D0D0D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208</a:t>
                </a:r>
                <a:endParaRPr/>
              </a:p>
            </p:txBody>
          </p:sp>
          <p:sp>
            <p:nvSpPr>
              <p:cNvPr id="295" name="Google Shape;295;p10"/>
              <p:cNvSpPr/>
              <p:nvPr/>
            </p:nvSpPr>
            <p:spPr>
              <a:xfrm>
                <a:off x="9249089" y="3830254"/>
                <a:ext cx="377590" cy="436960"/>
              </a:xfrm>
              <a:prstGeom prst="rect">
                <a:avLst/>
              </a:prstGeom>
              <a:solidFill>
                <a:srgbClr val="E5F2F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229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242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242</a:t>
                </a:r>
                <a:endParaRPr/>
              </a:p>
            </p:txBody>
          </p:sp>
          <p:sp>
            <p:nvSpPr>
              <p:cNvPr id="296" name="Google Shape;296;p10"/>
              <p:cNvSpPr/>
              <p:nvPr/>
            </p:nvSpPr>
            <p:spPr>
              <a:xfrm>
                <a:off x="9249089" y="2519364"/>
                <a:ext cx="377590" cy="436959"/>
              </a:xfrm>
              <a:prstGeom prst="rect">
                <a:avLst/>
              </a:prstGeom>
              <a:solidFill>
                <a:srgbClr val="B2D2D8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178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210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216</a:t>
                </a:r>
                <a:endParaRPr/>
              </a:p>
            </p:txBody>
          </p:sp>
          <p:sp>
            <p:nvSpPr>
              <p:cNvPr id="297" name="Google Shape;297;p10"/>
              <p:cNvSpPr/>
              <p:nvPr/>
            </p:nvSpPr>
            <p:spPr>
              <a:xfrm>
                <a:off x="9249089" y="2956327"/>
                <a:ext cx="377590" cy="43696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192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298" name="Google Shape;298;p10"/>
              <p:cNvSpPr/>
              <p:nvPr/>
            </p:nvSpPr>
            <p:spPr>
              <a:xfrm>
                <a:off x="9249089" y="3393282"/>
                <a:ext cx="377590" cy="43695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192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299" name="Google Shape;299;p10"/>
              <p:cNvSpPr/>
              <p:nvPr/>
            </p:nvSpPr>
            <p:spPr>
              <a:xfrm>
                <a:off x="9249089" y="4267214"/>
                <a:ext cx="377590" cy="1692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0,0,0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10"/>
              <p:cNvSpPr/>
              <p:nvPr/>
            </p:nvSpPr>
            <p:spPr>
              <a:xfrm>
                <a:off x="9249091" y="588086"/>
                <a:ext cx="377590" cy="43815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b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49</a:t>
                </a:r>
                <a:b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60</a:t>
                </a:r>
                <a:endParaRPr/>
              </a:p>
            </p:txBody>
          </p:sp>
          <p:sp>
            <p:nvSpPr>
              <p:cNvPr id="301" name="Google Shape;301;p10"/>
              <p:cNvSpPr/>
              <p:nvPr/>
            </p:nvSpPr>
            <p:spPr>
              <a:xfrm>
                <a:off x="9249091" y="1022665"/>
                <a:ext cx="377590" cy="43696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119</a:t>
                </a:r>
                <a:b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226</a:t>
                </a:r>
                <a:b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195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10"/>
              <p:cNvSpPr/>
              <p:nvPr/>
            </p:nvSpPr>
            <p:spPr>
              <a:xfrm>
                <a:off x="9249091" y="3830257"/>
                <a:ext cx="377590" cy="436960"/>
              </a:xfrm>
              <a:prstGeom prst="rect">
                <a:avLst/>
              </a:prstGeom>
              <a:solidFill>
                <a:srgbClr val="2D3287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45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50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135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10"/>
              <p:cNvSpPr/>
              <p:nvPr/>
            </p:nvSpPr>
            <p:spPr>
              <a:xfrm>
                <a:off x="9249091" y="1466152"/>
                <a:ext cx="377590" cy="4381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255</a:t>
                </a:r>
                <a:endParaRPr sz="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10"/>
              <p:cNvSpPr/>
              <p:nvPr/>
            </p:nvSpPr>
            <p:spPr>
              <a:xfrm>
                <a:off x="9249091" y="2519364"/>
                <a:ext cx="377590" cy="436959"/>
              </a:xfrm>
              <a:prstGeom prst="rect">
                <a:avLst/>
              </a:prstGeom>
              <a:solidFill>
                <a:srgbClr val="FABE19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190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00667F"/>
                    </a:solidFill>
                    <a:latin typeface="Arial"/>
                    <a:ea typeface="Arial"/>
                    <a:cs typeface="Arial"/>
                    <a:sym typeface="Arial"/>
                  </a:rPr>
                  <a:t>25</a:t>
                </a:r>
                <a:endParaRPr sz="700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10"/>
              <p:cNvSpPr/>
              <p:nvPr/>
            </p:nvSpPr>
            <p:spPr>
              <a:xfrm>
                <a:off x="9249091" y="2956327"/>
                <a:ext cx="377590" cy="436960"/>
              </a:xfrm>
              <a:prstGeom prst="rect">
                <a:avLst/>
              </a:prstGeom>
              <a:solidFill>
                <a:srgbClr val="008CFA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140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10"/>
              <p:cNvSpPr/>
              <p:nvPr/>
            </p:nvSpPr>
            <p:spPr>
              <a:xfrm>
                <a:off x="9249091" y="3393282"/>
                <a:ext cx="377590" cy="436959"/>
              </a:xfrm>
              <a:prstGeom prst="rect">
                <a:avLst/>
              </a:prstGeom>
              <a:solidFill>
                <a:srgbClr val="FA786E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250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120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110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10"/>
              <p:cNvSpPr/>
              <p:nvPr/>
            </p:nvSpPr>
            <p:spPr>
              <a:xfrm>
                <a:off x="9249091" y="1916373"/>
                <a:ext cx="377590" cy="43815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8950" lIns="77900" spcFirstLastPara="1" rIns="77900" wrap="square" tIns="38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224</a:t>
                </a:r>
                <a:b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78</a:t>
                </a:r>
                <a:b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ru-RU" sz="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57</a:t>
                </a:r>
                <a:endPara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10"/>
              <p:cNvSpPr txBox="1"/>
              <p:nvPr/>
            </p:nvSpPr>
            <p:spPr>
              <a:xfrm>
                <a:off x="9101894" y="-42611"/>
                <a:ext cx="67197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Основные</a:t>
                </a:r>
                <a:endParaRPr/>
              </a:p>
            </p:txBody>
          </p:sp>
          <p:sp>
            <p:nvSpPr>
              <p:cNvPr id="309" name="Google Shape;309;p10"/>
              <p:cNvSpPr txBox="1"/>
              <p:nvPr/>
            </p:nvSpPr>
            <p:spPr>
              <a:xfrm>
                <a:off x="9101894" y="2320575"/>
                <a:ext cx="67197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Доп.цвета</a:t>
                </a:r>
                <a:endParaRPr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10"/>
              <p:cNvSpPr/>
              <p:nvPr/>
            </p:nvSpPr>
            <p:spPr>
              <a:xfrm>
                <a:off x="9249088" y="4436414"/>
                <a:ext cx="377591" cy="169200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70%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10"/>
              <p:cNvSpPr/>
              <p:nvPr/>
            </p:nvSpPr>
            <p:spPr>
              <a:xfrm>
                <a:off x="9249087" y="4605611"/>
                <a:ext cx="377593" cy="169200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50%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10"/>
              <p:cNvSpPr/>
              <p:nvPr/>
            </p:nvSpPr>
            <p:spPr>
              <a:xfrm>
                <a:off x="9249088" y="4774808"/>
                <a:ext cx="377591" cy="169200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30%</a:t>
                </a:r>
                <a:endParaRPr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10"/>
              <p:cNvSpPr/>
              <p:nvPr/>
            </p:nvSpPr>
            <p:spPr>
              <a:xfrm>
                <a:off x="9249087" y="4944005"/>
                <a:ext cx="377593" cy="169200"/>
              </a:xfrm>
              <a:prstGeom prst="rect">
                <a:avLst/>
              </a:prstGeom>
              <a:solidFill>
                <a:srgbClr val="E5E5E5"/>
              </a:solidFill>
              <a:ln cap="flat" cmpd="sng" w="9525">
                <a:solidFill>
                  <a:srgbClr val="B2B2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10%</a:t>
                </a:r>
                <a:endParaRPr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23235" y="4783244"/>
            <a:ext cx="761990" cy="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/>
        </p:nvSpPr>
        <p:spPr>
          <a:xfrm>
            <a:off x="395536" y="154103"/>
            <a:ext cx="8497326" cy="5274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8C9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358774" y="339724"/>
            <a:ext cx="8426451" cy="6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8C9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354918" y="4757635"/>
            <a:ext cx="329472" cy="1903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921598" y="4757635"/>
            <a:ext cx="5311574" cy="198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6340807" y="4757635"/>
            <a:ext cx="955492" cy="198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6" name="Google Shape;16;p1"/>
          <p:cNvGrpSpPr/>
          <p:nvPr/>
        </p:nvGrpSpPr>
        <p:grpSpPr>
          <a:xfrm>
            <a:off x="9101894" y="-42611"/>
            <a:ext cx="671979" cy="5155816"/>
            <a:chOff x="9101894" y="-42611"/>
            <a:chExt cx="671979" cy="5155816"/>
          </a:xfrm>
        </p:grpSpPr>
        <p:sp>
          <p:nvSpPr>
            <p:cNvPr id="17" name="Google Shape;17;p1"/>
            <p:cNvSpPr/>
            <p:nvPr/>
          </p:nvSpPr>
          <p:spPr>
            <a:xfrm>
              <a:off x="9249089" y="154103"/>
              <a:ext cx="377590" cy="436959"/>
            </a:xfrm>
            <a:prstGeom prst="rect">
              <a:avLst/>
            </a:prstGeom>
            <a:solidFill>
              <a:srgbClr val="008C95"/>
            </a:solidFill>
            <a:ln>
              <a:noFill/>
            </a:ln>
          </p:spPr>
          <p:txBody>
            <a:bodyPr anchorCtr="0" anchor="ctr" bIns="38950" lIns="77900" spcFirstLastPara="1" rIns="77900" wrap="square" tIns="38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7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7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140</a:t>
              </a:r>
              <a:endPara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7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149</a:t>
              </a:r>
              <a:endPara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9249089" y="873918"/>
              <a:ext cx="377590" cy="438150"/>
            </a:xfrm>
            <a:prstGeom prst="rect">
              <a:avLst/>
            </a:prstGeom>
            <a:solidFill>
              <a:srgbClr val="D0D0D0"/>
            </a:solidFill>
            <a:ln>
              <a:noFill/>
            </a:ln>
          </p:spPr>
          <p:txBody>
            <a:bodyPr anchorCtr="0" anchor="ctr" bIns="38950" lIns="77900" spcFirstLastPara="1" rIns="77900" wrap="square" tIns="38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7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208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7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208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7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208</a:t>
              </a: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9249089" y="3830254"/>
              <a:ext cx="377590" cy="436960"/>
            </a:xfrm>
            <a:prstGeom prst="rect">
              <a:avLst/>
            </a:prstGeom>
            <a:solidFill>
              <a:srgbClr val="E5F2F2"/>
            </a:solidFill>
            <a:ln>
              <a:noFill/>
            </a:ln>
          </p:spPr>
          <p:txBody>
            <a:bodyPr anchorCtr="0" anchor="ctr" bIns="38950" lIns="77900" spcFirstLastPara="1" rIns="77900" wrap="square" tIns="38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229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242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242</a:t>
              </a: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9249089" y="2519364"/>
              <a:ext cx="377590" cy="436959"/>
            </a:xfrm>
            <a:prstGeom prst="rect">
              <a:avLst/>
            </a:prstGeom>
            <a:solidFill>
              <a:srgbClr val="B2D2D8"/>
            </a:solidFill>
            <a:ln>
              <a:noFill/>
            </a:ln>
          </p:spPr>
          <p:txBody>
            <a:bodyPr anchorCtr="0" anchor="ctr" bIns="38950" lIns="77900" spcFirstLastPara="1" rIns="77900" wrap="square" tIns="38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7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178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7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210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7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216</a:t>
              </a: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9249089" y="2956327"/>
              <a:ext cx="377590" cy="43696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8950" lIns="77900" spcFirstLastPara="1" rIns="77900" wrap="square" tIns="38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255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192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9249089" y="3393282"/>
              <a:ext cx="377590" cy="4369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38950" lIns="77900" spcFirstLastPara="1" rIns="77900" wrap="square" tIns="38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7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192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7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7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9249089" y="4267214"/>
              <a:ext cx="377590" cy="169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38950" lIns="77900" spcFirstLastPara="1" rIns="77900" wrap="square" tIns="38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7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0,0,0</a:t>
              </a:r>
              <a:endPara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9249091" y="588086"/>
              <a:ext cx="377590" cy="438150"/>
            </a:xfrm>
            <a:prstGeom prst="rect">
              <a:avLst/>
            </a:prstGeom>
            <a:solidFill>
              <a:srgbClr val="00313C"/>
            </a:solidFill>
            <a:ln>
              <a:noFill/>
            </a:ln>
          </p:spPr>
          <p:txBody>
            <a:bodyPr anchorCtr="0" anchor="ctr" bIns="38950" lIns="77900" spcFirstLastPara="1" rIns="77900" wrap="square" tIns="38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br>
                <a:rPr b="0" i="0" lang="ru-RU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49</a:t>
              </a:r>
              <a:br>
                <a:rPr b="0" i="0" lang="ru-RU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60</a:t>
              </a: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9249091" y="1022665"/>
              <a:ext cx="377590" cy="43696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8950" lIns="77900" spcFirstLastPara="1" rIns="77900" wrap="square" tIns="38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700" u="none" cap="none" strike="noStrike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rPr>
                <a:t>119</a:t>
              </a:r>
              <a:br>
                <a:rPr b="0" i="0" lang="ru-RU" sz="700" u="none" cap="none" strike="noStrike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700" u="none" cap="none" strike="noStrike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rPr>
                <a:t>226</a:t>
              </a:r>
              <a:br>
                <a:rPr b="0" i="0" lang="ru-RU" sz="700" u="none" cap="none" strike="noStrike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700" u="none" cap="none" strike="noStrike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rPr>
                <a:t>195</a:t>
              </a:r>
              <a:endParaRPr b="0" i="0" sz="700" u="none" cap="none" strike="noStrike">
                <a:solidFill>
                  <a:srgbClr val="0066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9249091" y="3830257"/>
              <a:ext cx="377590" cy="436960"/>
            </a:xfrm>
            <a:prstGeom prst="rect">
              <a:avLst/>
            </a:prstGeom>
            <a:solidFill>
              <a:srgbClr val="2D3287"/>
            </a:solidFill>
            <a:ln>
              <a:noFill/>
            </a:ln>
          </p:spPr>
          <p:txBody>
            <a:bodyPr anchorCtr="0" anchor="ctr" bIns="38950" lIns="77900" spcFirstLastPara="1" rIns="77900" wrap="square" tIns="38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45</a:t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50</a:t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135</a:t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9249091" y="1466152"/>
              <a:ext cx="377590" cy="4381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8950" lIns="77900" spcFirstLastPara="1" rIns="77900" wrap="square" tIns="38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255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255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255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9249091" y="2519364"/>
              <a:ext cx="377590" cy="436959"/>
            </a:xfrm>
            <a:prstGeom prst="rect">
              <a:avLst/>
            </a:prstGeom>
            <a:solidFill>
              <a:srgbClr val="FABE19"/>
            </a:solidFill>
            <a:ln>
              <a:noFill/>
            </a:ln>
          </p:spPr>
          <p:txBody>
            <a:bodyPr anchorCtr="0" anchor="ctr" bIns="38950" lIns="77900" spcFirstLastPara="1" rIns="77900" wrap="square" tIns="38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700" u="none" cap="none" strike="noStrike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rPr>
                <a:t>250</a:t>
              </a:r>
              <a:endParaRPr b="0" i="0" sz="700" u="none" cap="none" strike="noStrike">
                <a:solidFill>
                  <a:srgbClr val="00667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700" u="none" cap="none" strike="noStrike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rPr>
                <a:t>190</a:t>
              </a:r>
              <a:endParaRPr b="0" i="0" sz="700" u="none" cap="none" strike="noStrike">
                <a:solidFill>
                  <a:srgbClr val="00667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700" u="none" cap="none" strike="noStrike">
                  <a:solidFill>
                    <a:srgbClr val="00667F"/>
                  </a:solidFill>
                  <a:latin typeface="Arial"/>
                  <a:ea typeface="Arial"/>
                  <a:cs typeface="Arial"/>
                  <a:sym typeface="Arial"/>
                </a:rPr>
                <a:t>25</a:t>
              </a:r>
              <a:endParaRPr b="0" i="0" sz="700" u="none" cap="none" strike="noStrike">
                <a:solidFill>
                  <a:srgbClr val="0066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9249091" y="2956327"/>
              <a:ext cx="377590" cy="436960"/>
            </a:xfrm>
            <a:prstGeom prst="rect">
              <a:avLst/>
            </a:prstGeom>
            <a:solidFill>
              <a:srgbClr val="008CFA"/>
            </a:solidFill>
            <a:ln>
              <a:noFill/>
            </a:ln>
          </p:spPr>
          <p:txBody>
            <a:bodyPr anchorCtr="0" anchor="ctr" bIns="38950" lIns="77900" spcFirstLastPara="1" rIns="77900" wrap="square" tIns="38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140</a:t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250</a:t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9249091" y="3393282"/>
              <a:ext cx="377590" cy="436959"/>
            </a:xfrm>
            <a:prstGeom prst="rect">
              <a:avLst/>
            </a:prstGeom>
            <a:solidFill>
              <a:srgbClr val="FA786E"/>
            </a:solidFill>
            <a:ln>
              <a:noFill/>
            </a:ln>
          </p:spPr>
          <p:txBody>
            <a:bodyPr anchorCtr="0" anchor="ctr" bIns="38950" lIns="77900" spcFirstLastPara="1" rIns="77900" wrap="square" tIns="38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7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250</a:t>
              </a:r>
              <a:endPara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7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120</a:t>
              </a:r>
              <a:endPara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7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110</a:t>
              </a:r>
              <a:endPara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9249091" y="1916373"/>
              <a:ext cx="377590" cy="43815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8950" lIns="77900" spcFirstLastPara="1" rIns="77900" wrap="square" tIns="38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7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224</a:t>
              </a:r>
              <a:br>
                <a:rPr b="0" i="0" lang="ru-RU" sz="7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7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78</a:t>
              </a:r>
              <a:br>
                <a:rPr b="0" i="0" lang="ru-RU" sz="7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-RU" sz="7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57</a:t>
              </a:r>
              <a:endPara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"/>
            <p:cNvSpPr txBox="1"/>
            <p:nvPr/>
          </p:nvSpPr>
          <p:spPr>
            <a:xfrm>
              <a:off x="9101894" y="-42611"/>
              <a:ext cx="671979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Основные</a:t>
              </a:r>
              <a:endParaRPr/>
            </a:p>
          </p:txBody>
        </p:sp>
        <p:sp>
          <p:nvSpPr>
            <p:cNvPr id="33" name="Google Shape;33;p1"/>
            <p:cNvSpPr txBox="1"/>
            <p:nvPr/>
          </p:nvSpPr>
          <p:spPr>
            <a:xfrm>
              <a:off x="9101894" y="2320575"/>
              <a:ext cx="671979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Доп.цвета</a:t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9249088" y="4436414"/>
              <a:ext cx="377591" cy="169200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ru-RU" sz="6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70%</a:t>
              </a:r>
              <a:endParaRPr b="0" sz="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9249087" y="4605611"/>
              <a:ext cx="377593" cy="16920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ru-RU" sz="6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50%</a:t>
              </a:r>
              <a:endParaRPr b="0" sz="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9249088" y="4774808"/>
              <a:ext cx="377591" cy="169200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ru-RU" sz="6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30%</a:t>
              </a:r>
              <a:endParaRPr b="0" sz="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9249087" y="4944005"/>
              <a:ext cx="377593" cy="169200"/>
            </a:xfrm>
            <a:prstGeom prst="rect">
              <a:avLst/>
            </a:prstGeom>
            <a:solidFill>
              <a:srgbClr val="E5E5E5"/>
            </a:solidFill>
            <a:ln cap="flat" cmpd="sng" w="9525">
              <a:solidFill>
                <a:srgbClr val="B2B2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ru-RU" sz="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10%</a:t>
              </a:r>
              <a:endParaRPr b="0" sz="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1"/>
          <p:cNvSpPr txBox="1"/>
          <p:nvPr>
            <p:ph idx="1" type="body"/>
          </p:nvPr>
        </p:nvSpPr>
        <p:spPr>
          <a:xfrm>
            <a:off x="358775" y="1131888"/>
            <a:ext cx="8426450" cy="34194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▪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▪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▪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▪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4">
          <p15:clr>
            <a:srgbClr val="F26B43"/>
          </p15:clr>
        </p15:guide>
        <p15:guide id="2" pos="226">
          <p15:clr>
            <a:srgbClr val="F26B43"/>
          </p15:clr>
        </p15:guide>
        <p15:guide id="3" orient="horz" pos="2867">
          <p15:clr>
            <a:srgbClr val="F26B43"/>
          </p15:clr>
        </p15:guide>
        <p15:guide id="4" pos="5534">
          <p15:clr>
            <a:srgbClr val="F26B43"/>
          </p15:clr>
        </p15:guide>
        <p15:guide id="5" orient="horz" pos="645">
          <p15:clr>
            <a:srgbClr val="F26B43"/>
          </p15:clr>
        </p15:guide>
        <p15:guide id="6" orient="horz" pos="713">
          <p15:clr>
            <a:srgbClr val="F26B43"/>
          </p15:clr>
        </p15:guide>
        <p15:guide id="7" pos="3840">
          <p15:clr>
            <a:srgbClr val="F26B43"/>
          </p15:clr>
        </p15:guide>
        <p15:guide id="8" pos="1920">
          <p15:clr>
            <a:srgbClr val="F26B43"/>
          </p15:clr>
        </p15:guide>
        <p15:guide id="9" pos="4800">
          <p15:clr>
            <a:srgbClr val="F26B43"/>
          </p15:clr>
        </p15:guide>
        <p15:guide id="10" pos="960">
          <p15:clr>
            <a:srgbClr val="F26B43"/>
          </p15:clr>
        </p15:guide>
        <p15:guide id="11" pos="2880">
          <p15:clr>
            <a:srgbClr val="F26B43"/>
          </p15:clr>
        </p15:guide>
        <p15:guide id="12" orient="horz" pos="957">
          <p15:clr>
            <a:srgbClr val="F26B43"/>
          </p15:clr>
        </p15:guide>
        <p15:guide id="13" orient="horz" pos="1914">
          <p15:clr>
            <a:srgbClr val="F26B43"/>
          </p15:clr>
        </p15:guide>
        <p15:guide id="14" orient="horz" pos="16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5" Type="http://schemas.openxmlformats.org/officeDocument/2006/relationships/image" Target="../media/image17.png"/><Relationship Id="rId6" Type="http://schemas.openxmlformats.org/officeDocument/2006/relationships/image" Target="../media/image16.png"/><Relationship Id="rId7" Type="http://schemas.openxmlformats.org/officeDocument/2006/relationships/image" Target="../media/image19.png"/><Relationship Id="rId8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2.jp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lexkolokolov.com/ru/blog/diagramma-ganta-power-bi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33"/>
          <p:cNvSpPr txBox="1"/>
          <p:nvPr>
            <p:ph type="ctrTitle"/>
          </p:nvPr>
        </p:nvSpPr>
        <p:spPr>
          <a:xfrm>
            <a:off x="323087" y="294289"/>
            <a:ext cx="8462137" cy="2068893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0" wrap="square" tIns="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/>
              <a:t>Экомониторинг</a:t>
            </a:r>
            <a:br>
              <a:rPr b="1" lang="ru-RU" sz="2800"/>
            </a:br>
            <a:br>
              <a:rPr lang="ru-RU" sz="2800"/>
            </a:br>
            <a:endParaRPr sz="2800"/>
          </a:p>
        </p:txBody>
      </p:sp>
      <p:sp>
        <p:nvSpPr>
          <p:cNvPr id="1125" name="Google Shape;1125;p33"/>
          <p:cNvSpPr txBox="1"/>
          <p:nvPr>
            <p:ph idx="2" type="body"/>
          </p:nvPr>
        </p:nvSpPr>
        <p:spPr>
          <a:xfrm>
            <a:off x="358776" y="4623050"/>
            <a:ext cx="5269908" cy="3439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-RU"/>
              <a:t>2023</a:t>
            </a:r>
            <a:endParaRPr/>
          </a:p>
        </p:txBody>
      </p:sp>
      <p:sp>
        <p:nvSpPr>
          <p:cNvPr id="1126" name="Google Shape;1126;p33"/>
          <p:cNvSpPr txBox="1"/>
          <p:nvPr/>
        </p:nvSpPr>
        <p:spPr>
          <a:xfrm>
            <a:off x="323075" y="972550"/>
            <a:ext cx="36744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</a:pPr>
            <a:r>
              <a:rPr lang="ru-RU" sz="1800">
                <a:solidFill>
                  <a:schemeClr val="dk1"/>
                </a:solidFill>
              </a:rPr>
              <a:t>Реализация системы контроля выбросов с помощью цифрового двойника на основе машинного обучения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42"/>
          <p:cNvSpPr txBox="1"/>
          <p:nvPr>
            <p:ph type="title"/>
          </p:nvPr>
        </p:nvSpPr>
        <p:spPr>
          <a:xfrm>
            <a:off x="358774" y="339724"/>
            <a:ext cx="8426400" cy="68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Заключение</a:t>
            </a:r>
            <a:endParaRPr/>
          </a:p>
        </p:txBody>
      </p:sp>
      <p:sp>
        <p:nvSpPr>
          <p:cNvPr id="1215" name="Google Shape;1215;p42"/>
          <p:cNvSpPr txBox="1"/>
          <p:nvPr>
            <p:ph idx="12" type="sldNum"/>
          </p:nvPr>
        </p:nvSpPr>
        <p:spPr>
          <a:xfrm>
            <a:off x="354918" y="4757635"/>
            <a:ext cx="329400" cy="19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43"/>
          <p:cNvSpPr txBox="1"/>
          <p:nvPr>
            <p:ph type="title"/>
          </p:nvPr>
        </p:nvSpPr>
        <p:spPr>
          <a:xfrm>
            <a:off x="358774" y="339724"/>
            <a:ext cx="8426400" cy="68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Взгляд, с точки зрения химии</a:t>
            </a:r>
            <a:endParaRPr/>
          </a:p>
        </p:txBody>
      </p:sp>
      <p:sp>
        <p:nvSpPr>
          <p:cNvPr id="1222" name="Google Shape;1222;p43"/>
          <p:cNvSpPr txBox="1"/>
          <p:nvPr>
            <p:ph idx="12" type="sldNum"/>
          </p:nvPr>
        </p:nvSpPr>
        <p:spPr>
          <a:xfrm>
            <a:off x="354918" y="4757635"/>
            <a:ext cx="329400" cy="19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223" name="Google Shape;1223;p43"/>
          <p:cNvSpPr txBox="1"/>
          <p:nvPr/>
        </p:nvSpPr>
        <p:spPr>
          <a:xfrm>
            <a:off x="358775" y="744350"/>
            <a:ext cx="7687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/>
              <a:t>Пиролиз</a:t>
            </a:r>
            <a:r>
              <a:rPr b="1" lang="ru-RU"/>
              <a:t> - это процесс деструктивного превращения углеводородов нефти при высоких температурах в газообразные (пирогаз) и жидкие (смола пиролиза) продукты. </a:t>
            </a:r>
            <a:r>
              <a:rPr b="1" lang="ru-RU">
                <a:solidFill>
                  <a:schemeClr val="accent5"/>
                </a:solidFill>
              </a:rPr>
              <a:t>Воздействие высокой температуры на крупные молекулы вещества приводит к разрушению в них межатомных связей и образованию меньших по размеру молекулярных соединений.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44"/>
          <p:cNvSpPr txBox="1"/>
          <p:nvPr>
            <p:ph type="title"/>
          </p:nvPr>
        </p:nvSpPr>
        <p:spPr>
          <a:xfrm>
            <a:off x="358774" y="339724"/>
            <a:ext cx="8426451" cy="6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Данные</a:t>
            </a:r>
            <a:endParaRPr/>
          </a:p>
        </p:txBody>
      </p:sp>
      <p:sp>
        <p:nvSpPr>
          <p:cNvPr id="1229" name="Google Shape;1229;p44"/>
          <p:cNvSpPr txBox="1"/>
          <p:nvPr>
            <p:ph idx="11" type="ftr"/>
          </p:nvPr>
        </p:nvSpPr>
        <p:spPr>
          <a:xfrm>
            <a:off x="921598" y="4757635"/>
            <a:ext cx="5311574" cy="198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Название презентации</a:t>
            </a:r>
            <a:endParaRPr/>
          </a:p>
        </p:txBody>
      </p:sp>
      <p:sp>
        <p:nvSpPr>
          <p:cNvPr id="1230" name="Google Shape;1230;p44"/>
          <p:cNvSpPr txBox="1"/>
          <p:nvPr>
            <p:ph idx="12" type="sldNum"/>
          </p:nvPr>
        </p:nvSpPr>
        <p:spPr>
          <a:xfrm>
            <a:off x="354918" y="4757635"/>
            <a:ext cx="329472" cy="1903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231" name="Google Shape;1231;p44"/>
          <p:cNvSpPr txBox="1"/>
          <p:nvPr/>
        </p:nvSpPr>
        <p:spPr>
          <a:xfrm>
            <a:off x="354918" y="1623050"/>
            <a:ext cx="2902857" cy="23391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Данные: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arenR"/>
            </a:pPr>
            <a:r>
              <a:rPr lang="ru-RU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7 месяцев, дискретизация 20 мин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arenR"/>
            </a:pPr>
            <a:r>
              <a:rPr lang="ru-RU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60 МБ, </a:t>
            </a:r>
            <a:r>
              <a:rPr b="0" i="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14785 rows × 348 columns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AutoNum type="arabicParenR"/>
            </a:pPr>
            <a:r>
              <a:rPr lang="ru-RU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Данные о показателей с датчиков печи пиролиза, а также целевые значения параметров дыма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sv – Бесплатные иконки: файлы и папки" id="1232" name="Google Shape;123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918" y="1066669"/>
            <a:ext cx="505506" cy="505506"/>
          </a:xfrm>
          <a:prstGeom prst="rect">
            <a:avLst/>
          </a:prstGeom>
          <a:noFill/>
          <a:ln>
            <a:noFill/>
          </a:ln>
        </p:spPr>
      </p:pic>
      <p:sp>
        <p:nvSpPr>
          <p:cNvPr id="1233" name="Google Shape;1233;p44"/>
          <p:cNvSpPr txBox="1"/>
          <p:nvPr/>
        </p:nvSpPr>
        <p:spPr>
          <a:xfrm>
            <a:off x="3919611" y="971312"/>
            <a:ext cx="4409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Цель: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-RU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сделать предсказательную модель, которая на основе косвенных данных с датчиков будет предсказывать Выбросы (CO, NO) с необходимой точностью (хотя бы с максимальной погрешностью в 20%)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-RU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Точность модели можно проверить, так как непосредственные исторические значения выбросов есть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45"/>
          <p:cNvSpPr txBox="1"/>
          <p:nvPr>
            <p:ph type="title"/>
          </p:nvPr>
        </p:nvSpPr>
        <p:spPr>
          <a:xfrm>
            <a:off x="358774" y="339724"/>
            <a:ext cx="8426451" cy="6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Распределение ролей</a:t>
            </a:r>
            <a:endParaRPr/>
          </a:p>
        </p:txBody>
      </p:sp>
      <p:sp>
        <p:nvSpPr>
          <p:cNvPr id="1239" name="Google Shape;1239;p45"/>
          <p:cNvSpPr txBox="1"/>
          <p:nvPr>
            <p:ph idx="11" type="ftr"/>
          </p:nvPr>
        </p:nvSpPr>
        <p:spPr>
          <a:xfrm>
            <a:off x="921598" y="4757635"/>
            <a:ext cx="5311574" cy="198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Название презентации</a:t>
            </a:r>
            <a:endParaRPr/>
          </a:p>
        </p:txBody>
      </p:sp>
      <p:sp>
        <p:nvSpPr>
          <p:cNvPr id="1240" name="Google Shape;1240;p45"/>
          <p:cNvSpPr txBox="1"/>
          <p:nvPr>
            <p:ph idx="12" type="sldNum"/>
          </p:nvPr>
        </p:nvSpPr>
        <p:spPr>
          <a:xfrm>
            <a:off x="354918" y="4757635"/>
            <a:ext cx="329472" cy="1903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241" name="Google Shape;1241;p45"/>
          <p:cNvSpPr txBox="1"/>
          <p:nvPr/>
        </p:nvSpPr>
        <p:spPr>
          <a:xfrm>
            <a:off x="354918" y="803123"/>
            <a:ext cx="82761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Олег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arenR"/>
            </a:pPr>
            <a:r>
              <a:rPr lang="ru-RU" sz="140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Модель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arenR"/>
            </a:pPr>
            <a:r>
              <a:rPr lang="ru-RU" sz="140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АПИ сайта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arenR"/>
            </a:pPr>
            <a:r>
              <a:rPr lang="ru-RU" sz="140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Данные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Аня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1) </a:t>
            </a:r>
            <a:r>
              <a:rPr lang="ru-RU" sz="140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Продукт менеджер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2) Модель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3) АПИ сайта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Дарья, Лиза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arenR"/>
            </a:pPr>
            <a:r>
              <a:rPr lang="ru-RU" sz="140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Physics inform (</a:t>
            </a:r>
            <a:r>
              <a:rPr lang="ru-RU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Зная текущий набор датчиков – привнести физику и химию в модель) </a:t>
            </a:r>
            <a:endParaRPr/>
          </a:p>
          <a:p>
            <a:pPr indent="-254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 u="sng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arenR"/>
            </a:pPr>
            <a:r>
              <a:rPr lang="ru-RU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Встреча с менторами – вопросы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arenR"/>
            </a:pPr>
            <a:r>
              <a:rPr lang="ru-RU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Cust dev (Олег поможет)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arenR"/>
            </a:pPr>
            <a:r>
              <a:rPr lang="ru-RU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То, что нужно (какие датчики) доустановить на старую печь, чтобы моделировать выбросы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arenR"/>
            </a:pPr>
            <a:r>
              <a:rPr lang="ru-RU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Написать список новых параметров (которых нет в моем датасете) и преобразований над старыми, что в результате поможет описать процесс образования ЗВ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arenR"/>
            </a:pPr>
            <a:r>
              <a:rPr lang="ru-RU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Вопросы к Олегу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46"/>
          <p:cNvSpPr txBox="1"/>
          <p:nvPr>
            <p:ph type="title"/>
          </p:nvPr>
        </p:nvSpPr>
        <p:spPr>
          <a:xfrm>
            <a:off x="358774" y="339724"/>
            <a:ext cx="8426451" cy="6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Фитчи </a:t>
            </a:r>
            <a:r>
              <a:rPr lang="ru-RU" sz="1600"/>
              <a:t>(колонки в датасете)</a:t>
            </a:r>
            <a:endParaRPr sz="1600"/>
          </a:p>
        </p:txBody>
      </p:sp>
      <p:sp>
        <p:nvSpPr>
          <p:cNvPr id="1247" name="Google Shape;1247;p46"/>
          <p:cNvSpPr txBox="1"/>
          <p:nvPr>
            <p:ph idx="11" type="ftr"/>
          </p:nvPr>
        </p:nvSpPr>
        <p:spPr>
          <a:xfrm>
            <a:off x="921598" y="4757635"/>
            <a:ext cx="5311574" cy="198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Название презентации</a:t>
            </a:r>
            <a:endParaRPr/>
          </a:p>
        </p:txBody>
      </p:sp>
      <p:sp>
        <p:nvSpPr>
          <p:cNvPr id="1248" name="Google Shape;1248;p46"/>
          <p:cNvSpPr txBox="1"/>
          <p:nvPr>
            <p:ph idx="12" type="sldNum"/>
          </p:nvPr>
        </p:nvSpPr>
        <p:spPr>
          <a:xfrm>
            <a:off x="354918" y="4757635"/>
            <a:ext cx="329472" cy="1903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249" name="Google Shape;1249;p46"/>
          <p:cNvSpPr txBox="1"/>
          <p:nvPr/>
        </p:nvSpPr>
        <p:spPr>
          <a:xfrm>
            <a:off x="3785726" y="339725"/>
            <a:ext cx="5311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Данные MES, ASYTP, LIMS по пиролизн</a:t>
            </a:r>
            <a:r>
              <a:rPr b="1" lang="ru-RU">
                <a:solidFill>
                  <a:schemeClr val="dk1"/>
                </a:solidFill>
              </a:rPr>
              <a:t>ым</a:t>
            </a:r>
            <a:r>
              <a:rPr b="1" lang="ru-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установк</a:t>
            </a:r>
            <a:r>
              <a:rPr b="1" lang="ru-RU">
                <a:solidFill>
                  <a:schemeClr val="dk1"/>
                </a:solidFill>
              </a:rPr>
              <a:t>ам - 7 печей, сброс в одну дымовую трубу</a:t>
            </a:r>
            <a:r>
              <a:rPr lang="ru-RU">
                <a:solidFill>
                  <a:schemeClr val="dk1"/>
                </a:solidFill>
              </a:rPr>
              <a:t>. Каждая печь подразделяется на две половинки, которые имеют свой топливный и сырьевой каналы</a:t>
            </a:r>
            <a:endParaRPr sz="800"/>
          </a:p>
        </p:txBody>
      </p:sp>
      <p:sp>
        <p:nvSpPr>
          <p:cNvPr id="1250" name="Google Shape;1250;p46"/>
          <p:cNvSpPr txBox="1"/>
          <p:nvPr/>
        </p:nvSpPr>
        <p:spPr>
          <a:xfrm>
            <a:off x="354929" y="839300"/>
            <a:ext cx="70788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chemeClr val="dk1"/>
                </a:solidFill>
              </a:rPr>
              <a:t>1</a:t>
            </a:r>
            <a:r>
              <a:rPr b="1" lang="ru-RU" sz="1200">
                <a:solidFill>
                  <a:schemeClr val="dk1"/>
                </a:solidFill>
              </a:rPr>
              <a:t>) Топливо МВФ:  </a:t>
            </a:r>
            <a:endParaRPr b="1"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расход (2 на каждую печь</a:t>
            </a: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давление </a:t>
            </a:r>
            <a:r>
              <a:rPr lang="ru-RU" sz="1200">
                <a:solidFill>
                  <a:schemeClr val="dk1"/>
                </a:solidFill>
              </a:rPr>
              <a:t>(2 на каждую печь)</a:t>
            </a: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плотность (лаб),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температура </a:t>
            </a:r>
            <a:r>
              <a:rPr lang="ru-RU" sz="1200">
                <a:solidFill>
                  <a:schemeClr val="dk1"/>
                </a:solidFill>
              </a:rPr>
              <a:t>(2 на каждую печь)</a:t>
            </a: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полный </a:t>
            </a: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состав (</a:t>
            </a:r>
            <a:r>
              <a:rPr lang="ru-RU" sz="1200">
                <a:solidFill>
                  <a:schemeClr val="dk1"/>
                </a:solidFill>
              </a:rPr>
              <a:t>лаб</a:t>
            </a: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ru-RU" sz="1200">
                <a:solidFill>
                  <a:schemeClr val="dk1"/>
                </a:solidFill>
              </a:rPr>
              <a:t>,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концентрация водорода в МВФ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полный состав МВФ + ЭПФ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chemeClr val="dk1"/>
                </a:solidFill>
              </a:rPr>
              <a:t>2) </a:t>
            </a:r>
            <a:r>
              <a:rPr b="1" lang="ru-RU" sz="1200">
                <a:solidFill>
                  <a:schemeClr val="dk1"/>
                </a:solidFill>
              </a:rPr>
              <a:t>Параметры пиролиза: </a:t>
            </a:r>
            <a:r>
              <a:rPr lang="ru-RU" sz="1200">
                <a:solidFill>
                  <a:schemeClr val="dk1"/>
                </a:solidFill>
              </a:rPr>
              <a:t>разряжение в камере сгорания (внтр) (2 на каждую печь) кПа, Разряжение внешнее (2 на каждую печь — показывает давление в трубе по которой выходит дым с каждой из половинок печи),  Разряжение центр шибер (показывает разряжение, общее для печи на выходе). </a:t>
            </a:r>
            <a:r>
              <a:rPr i="1" lang="ru-RU" sz="1200">
                <a:solidFill>
                  <a:schemeClr val="dk1"/>
                </a:solidFill>
              </a:rPr>
              <a:t>По разряжениям можно обратиться к Олегу</a:t>
            </a:r>
            <a:endParaRPr i="1"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Температура перевала 1 (2 на каждую печь), Температура перевала 2 (2 на каждую печь), Температура перевала 3 (2 на каждую печь) - показывают температуру дыма на различных этапах в камере сгорания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Температура в своде, Температура выхода пирогаза (2 на каждую печь)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ИНФОРМАЦИЯ ПО СЫРЬЮ (этан + бутан): расход, температура, давление, 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chemeClr val="dk1"/>
                </a:solidFill>
              </a:rPr>
              <a:t>3) Параметры дыма (нецелевые):</a:t>
            </a:r>
            <a:r>
              <a:rPr lang="ru-RU" sz="1200">
                <a:solidFill>
                  <a:schemeClr val="dk1"/>
                </a:solidFill>
              </a:rPr>
              <a:t> Вход дымовых газов в КУ-002 температура, Разряжение перед дымососом В-001 давление, Вход дымовых газов в дымовую трубу температура (на каждую печь)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chemeClr val="dk1"/>
                </a:solidFill>
              </a:rPr>
              <a:t>4) Параметры окр. среды:</a:t>
            </a:r>
            <a:r>
              <a:rPr lang="ru-RU" sz="1200">
                <a:solidFill>
                  <a:schemeClr val="dk1"/>
                </a:solidFill>
              </a:rPr>
              <a:t> давление, температура, скорость ветра, влажность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chemeClr val="dk1"/>
                </a:solidFill>
              </a:rPr>
              <a:t>5) Целевые параметры ЗВ </a:t>
            </a:r>
            <a:r>
              <a:rPr b="1" lang="ru-RU" sz="1200">
                <a:solidFill>
                  <a:schemeClr val="dk1"/>
                </a:solidFill>
                <a:highlight>
                  <a:schemeClr val="lt1"/>
                </a:highlight>
              </a:rPr>
              <a:t>(мг/нм3, есть также г/с, в качестве цели возмем г/с CO):</a:t>
            </a:r>
            <a:r>
              <a:rPr lang="ru-RU" sz="1200">
                <a:solidFill>
                  <a:schemeClr val="dk1"/>
                </a:solidFill>
                <a:highlight>
                  <a:schemeClr val="lt1"/>
                </a:highlight>
              </a:rPr>
              <a:t>  CO, NO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251" name="Google Shape;1251;p46"/>
          <p:cNvSpPr txBox="1"/>
          <p:nvPr/>
        </p:nvSpPr>
        <p:spPr>
          <a:xfrm>
            <a:off x="6647125" y="1422200"/>
            <a:ext cx="213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/>
              <a:t>(лаб - означает редкие, лабораторные измерения)</a:t>
            </a: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47"/>
          <p:cNvSpPr txBox="1"/>
          <p:nvPr>
            <p:ph type="title"/>
          </p:nvPr>
        </p:nvSpPr>
        <p:spPr>
          <a:xfrm>
            <a:off x="358774" y="339724"/>
            <a:ext cx="8426400" cy="68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Описание печей пиролиза</a:t>
            </a:r>
            <a:endParaRPr/>
          </a:p>
        </p:txBody>
      </p:sp>
      <p:sp>
        <p:nvSpPr>
          <p:cNvPr id="1258" name="Google Shape;1258;p47"/>
          <p:cNvSpPr txBox="1"/>
          <p:nvPr>
            <p:ph idx="12" type="sldNum"/>
          </p:nvPr>
        </p:nvSpPr>
        <p:spPr>
          <a:xfrm>
            <a:off x="354918" y="4757635"/>
            <a:ext cx="329400" cy="19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259" name="Google Shape;1259;p47"/>
          <p:cNvPicPr preferRelativeResize="0"/>
          <p:nvPr/>
        </p:nvPicPr>
        <p:blipFill rotWithShape="1">
          <a:blip r:embed="rId3">
            <a:alphaModFix/>
          </a:blip>
          <a:srcRect b="95878" l="0" r="0" t="0"/>
          <a:stretch/>
        </p:blipFill>
        <p:spPr>
          <a:xfrm>
            <a:off x="358775" y="798737"/>
            <a:ext cx="5730449" cy="1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0" name="Google Shape;1260;p47"/>
          <p:cNvPicPr preferRelativeResize="0"/>
          <p:nvPr/>
        </p:nvPicPr>
        <p:blipFill rotWithShape="1">
          <a:blip r:embed="rId3">
            <a:alphaModFix/>
          </a:blip>
          <a:srcRect b="41697" l="0" r="0" t="50616"/>
          <a:stretch/>
        </p:blipFill>
        <p:spPr>
          <a:xfrm>
            <a:off x="358775" y="955962"/>
            <a:ext cx="5730449" cy="29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48"/>
          <p:cNvSpPr txBox="1"/>
          <p:nvPr>
            <p:ph type="title"/>
          </p:nvPr>
        </p:nvSpPr>
        <p:spPr>
          <a:xfrm>
            <a:off x="358774" y="339724"/>
            <a:ext cx="84264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Данные (2)</a:t>
            </a:r>
            <a:endParaRPr/>
          </a:p>
        </p:txBody>
      </p:sp>
      <p:sp>
        <p:nvSpPr>
          <p:cNvPr id="1266" name="Google Shape;1266;p48"/>
          <p:cNvSpPr txBox="1"/>
          <p:nvPr>
            <p:ph idx="11" type="ftr"/>
          </p:nvPr>
        </p:nvSpPr>
        <p:spPr>
          <a:xfrm>
            <a:off x="921598" y="4757635"/>
            <a:ext cx="5311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Название презентации</a:t>
            </a:r>
            <a:endParaRPr/>
          </a:p>
        </p:txBody>
      </p:sp>
      <p:sp>
        <p:nvSpPr>
          <p:cNvPr id="1267" name="Google Shape;1267;p48"/>
          <p:cNvSpPr txBox="1"/>
          <p:nvPr>
            <p:ph idx="12" type="sldNum"/>
          </p:nvPr>
        </p:nvSpPr>
        <p:spPr>
          <a:xfrm>
            <a:off x="354918" y="4757635"/>
            <a:ext cx="3294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268" name="Google Shape;1268;p48"/>
          <p:cNvSpPr txBox="1"/>
          <p:nvPr/>
        </p:nvSpPr>
        <p:spPr>
          <a:xfrm>
            <a:off x="1884175" y="275425"/>
            <a:ext cx="648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Пример состава топлива (МВФ метан-водородная фракция), который измеряется лабораторно </a:t>
            </a:r>
            <a:endParaRPr b="1"/>
          </a:p>
        </p:txBody>
      </p:sp>
      <p:graphicFrame>
        <p:nvGraphicFramePr>
          <p:cNvPr id="1269" name="Google Shape;1269;p48"/>
          <p:cNvGraphicFramePr/>
          <p:nvPr/>
        </p:nvGraphicFramePr>
        <p:xfrm>
          <a:off x="-163812" y="89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{9D7F3BFD-D8A2-4790-8B13-FE316964849B}</a:tableStyleId>
              </a:tblPr>
              <a:tblGrid>
                <a:gridCol w="456250"/>
                <a:gridCol w="321000"/>
                <a:gridCol w="249125"/>
                <a:gridCol w="389825"/>
                <a:gridCol w="631775"/>
                <a:gridCol w="524750"/>
                <a:gridCol w="542775"/>
                <a:gridCol w="455550"/>
                <a:gridCol w="544450"/>
                <a:gridCol w="287550"/>
                <a:gridCol w="287550"/>
                <a:gridCol w="287550"/>
                <a:gridCol w="287550"/>
                <a:gridCol w="287550"/>
                <a:gridCol w="287550"/>
                <a:gridCol w="295775"/>
                <a:gridCol w="287550"/>
                <a:gridCol w="267775"/>
                <a:gridCol w="307325"/>
                <a:gridCol w="287550"/>
                <a:gridCol w="287550"/>
                <a:gridCol w="287550"/>
                <a:gridCol w="287550"/>
                <a:gridCol w="287550"/>
                <a:gridCol w="287550"/>
                <a:gridCol w="261825"/>
                <a:gridCol w="321500"/>
              </a:tblGrid>
              <a:tr h="1028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Метан, % об.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Этан, % об.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Этилен, % об.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Пропан, % об.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Пропилен, % об.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Пропадиен, % об.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И-бутан, % об.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Н-бутан, % об.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1-бутен, % об.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И-бутен, % об.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Транс-2-бутен, % об.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Цис-2-бутен, % об.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И-пентан, % об.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Н-пентан, % об.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Метилацетилен, % об.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Дивинил, % об.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У/в С6 и выше, % об.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Водород, % об.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Двуокись углерода, % об.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Окись углерода, % об.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Кислород, % об.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Азот, % об.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Сумма С4-С5, % об.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H2S и SO2, мг/м3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Плотность, кг/м3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Теплота сгорания низшая, ккал/м3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</a:tr>
              <a:tr h="604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UOP-539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UOP-539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UOP-539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UOP-539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UOP-539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UOP-539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UOP-539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UOP-539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UOP-539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UOP-539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UOP-539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UOP-539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UOP-539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UOP-539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UOP-539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UOP-539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UOP-539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UOP-539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UOP-539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UOP-539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UOP-539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UOP-539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UOP-539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Методика на АГЖ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ГОСТ 31369-2008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ГОСТ 31369-2008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</a:tr>
              <a:tr h="3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48,85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0,05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3,29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46,39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0,02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0,52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0,14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0,74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Менее 0,5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0,421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5467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70" name="Google Shape;1270;p48"/>
          <p:cNvGraphicFramePr/>
          <p:nvPr/>
        </p:nvGraphicFramePr>
        <p:xfrm>
          <a:off x="0" y="381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{9D7F3BFD-D8A2-4790-8B13-FE316964849B}</a:tableStyleId>
              </a:tblPr>
              <a:tblGrid>
                <a:gridCol w="352000"/>
                <a:gridCol w="261450"/>
                <a:gridCol w="538400"/>
                <a:gridCol w="372150"/>
                <a:gridCol w="360175"/>
                <a:gridCol w="503875"/>
                <a:gridCol w="366950"/>
                <a:gridCol w="379175"/>
                <a:gridCol w="219050"/>
                <a:gridCol w="321725"/>
                <a:gridCol w="321725"/>
                <a:gridCol w="321725"/>
                <a:gridCol w="321725"/>
                <a:gridCol w="321725"/>
                <a:gridCol w="321725"/>
                <a:gridCol w="321725"/>
                <a:gridCol w="321725"/>
                <a:gridCol w="321725"/>
                <a:gridCol w="321725"/>
                <a:gridCol w="321725"/>
                <a:gridCol w="321725"/>
                <a:gridCol w="321725"/>
                <a:gridCol w="321725"/>
                <a:gridCol w="321725"/>
                <a:gridCol w="321725"/>
                <a:gridCol w="321725"/>
                <a:gridCol w="321725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43,97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0,01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1,88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29,10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0,01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0,02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0,07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0,34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0,395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5216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63,23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0,07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3,77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0,11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0,02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0,02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50,64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0,07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0,79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1,31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4,33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0,02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0,01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0,539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6210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54,45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0,04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3,13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0,02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0,01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0,01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40,06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0,03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0,32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0,46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1,47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0,01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0,463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5743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71" name="Google Shape;1271;p48"/>
          <p:cNvSpPr txBox="1"/>
          <p:nvPr/>
        </p:nvSpPr>
        <p:spPr>
          <a:xfrm>
            <a:off x="109150" y="3325400"/>
            <a:ext cx="742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Разброс</a:t>
            </a:r>
            <a:r>
              <a:rPr b="1" lang="ru-RU"/>
              <a:t> состава топлива (мин, макс, среднее):</a:t>
            </a:r>
            <a:endParaRPr b="1"/>
          </a:p>
        </p:txBody>
      </p:sp>
      <p:sp>
        <p:nvSpPr>
          <p:cNvPr id="1272" name="Google Shape;1272;p48"/>
          <p:cNvSpPr txBox="1"/>
          <p:nvPr/>
        </p:nvSpPr>
        <p:spPr>
          <a:xfrm>
            <a:off x="-50" y="0"/>
            <a:ext cx="865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Arial"/>
              <a:buNone/>
            </a:pPr>
            <a:r>
              <a:rPr lang="ru-RU" sz="1100">
                <a:solidFill>
                  <a:schemeClr val="accent5"/>
                </a:solidFill>
              </a:rPr>
              <a:t>(измерения раз-два в неделю, кроме водорода, который измеряется поточно, также есть состав МВФ+ЭПФ поточный)</a:t>
            </a:r>
            <a:endParaRPr sz="1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49"/>
          <p:cNvSpPr txBox="1"/>
          <p:nvPr>
            <p:ph idx="12" type="sldNum"/>
          </p:nvPr>
        </p:nvSpPr>
        <p:spPr>
          <a:xfrm>
            <a:off x="354918" y="4734187"/>
            <a:ext cx="329472" cy="1903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278" name="Google Shape;1278;p49"/>
          <p:cNvSpPr/>
          <p:nvPr/>
        </p:nvSpPr>
        <p:spPr>
          <a:xfrm>
            <a:off x="7221298" y="4457188"/>
            <a:ext cx="154695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rgbClr val="00313C"/>
                </a:solidFill>
                <a:latin typeface="Arial"/>
                <a:ea typeface="Arial"/>
                <a:cs typeface="Arial"/>
                <a:sym typeface="Arial"/>
              </a:rPr>
              <a:t>ЗапСибНефтехим</a:t>
            </a:r>
            <a:endParaRPr b="1" sz="1200">
              <a:solidFill>
                <a:srgbClr val="0031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9" name="Google Shape;1279;p49"/>
          <p:cNvPicPr preferRelativeResize="0"/>
          <p:nvPr/>
        </p:nvPicPr>
        <p:blipFill rotWithShape="1">
          <a:blip r:embed="rId3">
            <a:alphaModFix/>
          </a:blip>
          <a:srcRect b="14809" l="24580" r="16220" t="11644"/>
          <a:stretch/>
        </p:blipFill>
        <p:spPr>
          <a:xfrm>
            <a:off x="3793777" y="2307881"/>
            <a:ext cx="679648" cy="8913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0" name="Google Shape;1280;p49"/>
          <p:cNvCxnSpPr/>
          <p:nvPr/>
        </p:nvCxnSpPr>
        <p:spPr>
          <a:xfrm flipH="1" rot="10800000">
            <a:off x="805501" y="2922355"/>
            <a:ext cx="2839104" cy="592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81" name="Google Shape;1281;p49"/>
          <p:cNvSpPr/>
          <p:nvPr/>
        </p:nvSpPr>
        <p:spPr>
          <a:xfrm>
            <a:off x="763885" y="2381394"/>
            <a:ext cx="273985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Топливо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(Метан-водородная смесь, природный газ)</a:t>
            </a:r>
            <a:endParaRPr/>
          </a:p>
        </p:txBody>
      </p:sp>
      <p:sp>
        <p:nvSpPr>
          <p:cNvPr id="1282" name="Google Shape;1282;p49"/>
          <p:cNvSpPr txBox="1"/>
          <p:nvPr/>
        </p:nvSpPr>
        <p:spPr>
          <a:xfrm>
            <a:off x="3771382" y="3167431"/>
            <a:ext cx="66409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 печей</a:t>
            </a:r>
            <a:endParaRPr/>
          </a:p>
        </p:txBody>
      </p:sp>
      <p:cxnSp>
        <p:nvCxnSpPr>
          <p:cNvPr id="1283" name="Google Shape;1283;p49"/>
          <p:cNvCxnSpPr/>
          <p:nvPr/>
        </p:nvCxnSpPr>
        <p:spPr>
          <a:xfrm>
            <a:off x="4662400" y="2581464"/>
            <a:ext cx="625475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84" name="Google Shape;1284;p49"/>
          <p:cNvCxnSpPr/>
          <p:nvPr/>
        </p:nvCxnSpPr>
        <p:spPr>
          <a:xfrm>
            <a:off x="4662400" y="2928792"/>
            <a:ext cx="625475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85" name="Google Shape;1285;p49"/>
          <p:cNvCxnSpPr/>
          <p:nvPr/>
        </p:nvCxnSpPr>
        <p:spPr>
          <a:xfrm>
            <a:off x="4662400" y="3182792"/>
            <a:ext cx="625475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86" name="Google Shape;1286;p49"/>
          <p:cNvCxnSpPr/>
          <p:nvPr/>
        </p:nvCxnSpPr>
        <p:spPr>
          <a:xfrm>
            <a:off x="4676039" y="3452299"/>
            <a:ext cx="625475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287" name="Google Shape;1287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62436" y="1504947"/>
            <a:ext cx="763813" cy="1094985"/>
          </a:xfrm>
          <a:prstGeom prst="rect">
            <a:avLst/>
          </a:prstGeom>
          <a:noFill/>
          <a:ln>
            <a:noFill/>
          </a:ln>
        </p:spPr>
      </p:pic>
      <p:sp>
        <p:nvSpPr>
          <p:cNvPr id="1288" name="Google Shape;1288;p49"/>
          <p:cNvSpPr txBox="1"/>
          <p:nvPr/>
        </p:nvSpPr>
        <p:spPr>
          <a:xfrm>
            <a:off x="6407129" y="2532628"/>
            <a:ext cx="110564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CO, NOx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9" name="Google Shape;1289;p49"/>
          <p:cNvCxnSpPr/>
          <p:nvPr/>
        </p:nvCxnSpPr>
        <p:spPr>
          <a:xfrm rot="10800000">
            <a:off x="4022586" y="3417743"/>
            <a:ext cx="4569" cy="1506837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rgbClr val="6EF7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90" name="Google Shape;1290;p49"/>
          <p:cNvSpPr txBox="1"/>
          <p:nvPr/>
        </p:nvSpPr>
        <p:spPr>
          <a:xfrm>
            <a:off x="2709816" y="2981836"/>
            <a:ext cx="599523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EC9386"/>
                </a:solidFill>
                <a:latin typeface="Arial"/>
                <a:ea typeface="Arial"/>
                <a:cs typeface="Arial"/>
                <a:sym typeface="Arial"/>
              </a:rPr>
              <a:t>подогрев</a:t>
            </a:r>
            <a:endParaRPr/>
          </a:p>
        </p:txBody>
      </p:sp>
      <p:sp>
        <p:nvSpPr>
          <p:cNvPr id="1291" name="Google Shape;1291;p49"/>
          <p:cNvSpPr txBox="1"/>
          <p:nvPr/>
        </p:nvSpPr>
        <p:spPr>
          <a:xfrm>
            <a:off x="4093308" y="4564434"/>
            <a:ext cx="21095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3) Расход </a:t>
            </a:r>
            <a:r>
              <a:rPr lang="ru-RU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(аналитический расчет, погрешность ~10%)</a:t>
            </a:r>
            <a:endParaRPr/>
          </a:p>
        </p:txBody>
      </p:sp>
      <p:sp>
        <p:nvSpPr>
          <p:cNvPr id="1292" name="Google Shape;1292;p49"/>
          <p:cNvSpPr txBox="1"/>
          <p:nvPr/>
        </p:nvSpPr>
        <p:spPr>
          <a:xfrm>
            <a:off x="5433018" y="2895730"/>
            <a:ext cx="1169747" cy="13542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5) Параметры дыма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(количество не прореагировавшего кислорода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температура, разрежение перед дымососом, …)</a:t>
            </a:r>
            <a:endParaRPr/>
          </a:p>
        </p:txBody>
      </p:sp>
      <p:sp>
        <p:nvSpPr>
          <p:cNvPr id="1293" name="Google Shape;1293;p49"/>
          <p:cNvSpPr txBox="1"/>
          <p:nvPr/>
        </p:nvSpPr>
        <p:spPr>
          <a:xfrm>
            <a:off x="1421962" y="4076934"/>
            <a:ext cx="1192634" cy="86177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9218" l="-6631" r="-7142" t="-567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94" name="Google Shape;1294;p49"/>
          <p:cNvSpPr/>
          <p:nvPr/>
        </p:nvSpPr>
        <p:spPr>
          <a:xfrm>
            <a:off x="2088850" y="4089025"/>
            <a:ext cx="67159" cy="348084"/>
          </a:xfrm>
          <a:prstGeom prst="rightBracket">
            <a:avLst>
              <a:gd fmla="val 8333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5" name="Google Shape;1295;p49"/>
          <p:cNvSpPr txBox="1"/>
          <p:nvPr/>
        </p:nvSpPr>
        <p:spPr>
          <a:xfrm>
            <a:off x="2207013" y="4168457"/>
            <a:ext cx="458459" cy="18466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46663" l="-6664" r="-21330" t="-2999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96" name="Google Shape;1296;p49"/>
          <p:cNvSpPr txBox="1"/>
          <p:nvPr/>
        </p:nvSpPr>
        <p:spPr>
          <a:xfrm>
            <a:off x="1164273" y="3227429"/>
            <a:ext cx="265386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arenR"/>
            </a:pPr>
            <a:r>
              <a:rPr lang="ru-RU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Расход топлива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arenR"/>
            </a:pPr>
            <a:r>
              <a:rPr lang="ru-RU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Состав топлива и пирогаза </a:t>
            </a:r>
            <a:endParaRPr/>
          </a:p>
        </p:txBody>
      </p:sp>
      <p:sp>
        <p:nvSpPr>
          <p:cNvPr id="1297" name="Google Shape;1297;p49"/>
          <p:cNvSpPr txBox="1"/>
          <p:nvPr/>
        </p:nvSpPr>
        <p:spPr>
          <a:xfrm>
            <a:off x="4437468" y="184754"/>
            <a:ext cx="45503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Во исполнение законодательных требований (7-ФЗ) на ЗСНХ САК (системы автоматического контроля) должны быть установлены на 24 </a:t>
            </a:r>
            <a:r>
              <a:rPr lang="ru-R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источниках выбросов: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на 15 источниках</a:t>
            </a:r>
            <a:r>
              <a:rPr lang="ru-RU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- до сентября </a:t>
            </a:r>
            <a:r>
              <a:rPr lang="ru-R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2026</a:t>
            </a:r>
            <a:r>
              <a:rPr lang="ru-RU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года, на 9 источниках - до конца 2027 года. </a:t>
            </a:r>
            <a:endParaRPr sz="7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8" name="Google Shape;1298;p49"/>
          <p:cNvSpPr txBox="1"/>
          <p:nvPr/>
        </p:nvSpPr>
        <p:spPr>
          <a:xfrm>
            <a:off x="1680960" y="3845280"/>
            <a:ext cx="947167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Раз в 2÷3 суток </a:t>
            </a:r>
            <a:endParaRPr/>
          </a:p>
        </p:txBody>
      </p:sp>
      <p:sp>
        <p:nvSpPr>
          <p:cNvPr id="1299" name="Google Shape;1299;p49"/>
          <p:cNvSpPr txBox="1"/>
          <p:nvPr/>
        </p:nvSpPr>
        <p:spPr>
          <a:xfrm>
            <a:off x="5771124" y="1063770"/>
            <a:ext cx="1757653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6) Расход выбросов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в атмосферу (кг/ч)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0" name="Google Shape;1300;p49"/>
          <p:cNvCxnSpPr/>
          <p:nvPr/>
        </p:nvCxnSpPr>
        <p:spPr>
          <a:xfrm>
            <a:off x="3726098" y="1527157"/>
            <a:ext cx="0" cy="695612"/>
          </a:xfrm>
          <a:prstGeom prst="straightConnector1">
            <a:avLst/>
          </a:prstGeom>
          <a:solidFill>
            <a:schemeClr val="accent1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01" name="Google Shape;1301;p49"/>
          <p:cNvCxnSpPr/>
          <p:nvPr/>
        </p:nvCxnSpPr>
        <p:spPr>
          <a:xfrm>
            <a:off x="3726098" y="2222769"/>
            <a:ext cx="775879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02" name="Google Shape;1302;p49"/>
          <p:cNvCxnSpPr/>
          <p:nvPr/>
        </p:nvCxnSpPr>
        <p:spPr>
          <a:xfrm rot="10800000">
            <a:off x="4501977" y="1527157"/>
            <a:ext cx="0" cy="695613"/>
          </a:xfrm>
          <a:prstGeom prst="straightConnector1">
            <a:avLst/>
          </a:prstGeom>
          <a:solidFill>
            <a:schemeClr val="accent1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03" name="Google Shape;1303;p49"/>
          <p:cNvSpPr txBox="1"/>
          <p:nvPr/>
        </p:nvSpPr>
        <p:spPr>
          <a:xfrm rot="-5400000">
            <a:off x="2948812" y="1777440"/>
            <a:ext cx="114775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ЭПФ/пропан, бутан</a:t>
            </a:r>
            <a:endParaRPr/>
          </a:p>
        </p:txBody>
      </p:sp>
      <p:sp>
        <p:nvSpPr>
          <p:cNvPr id="1304" name="Google Shape;1304;p49"/>
          <p:cNvSpPr txBox="1"/>
          <p:nvPr/>
        </p:nvSpPr>
        <p:spPr>
          <a:xfrm rot="-5400000">
            <a:off x="3770359" y="1459677"/>
            <a:ext cx="8200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ПИРОГАЗ,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т.ч., этилен, пропилен</a:t>
            </a:r>
            <a:endParaRPr sz="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5" name="Google Shape;1305;p49"/>
          <p:cNvSpPr txBox="1"/>
          <p:nvPr/>
        </p:nvSpPr>
        <p:spPr>
          <a:xfrm>
            <a:off x="2169660" y="1405439"/>
            <a:ext cx="1234019" cy="1046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4) Параметры пиролиза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(температура и разряжение в камере сгорания, шибера, …)</a:t>
            </a:r>
            <a:endParaRPr/>
          </a:p>
        </p:txBody>
      </p:sp>
      <p:sp>
        <p:nvSpPr>
          <p:cNvPr id="1306" name="Google Shape;1306;p49"/>
          <p:cNvSpPr txBox="1"/>
          <p:nvPr/>
        </p:nvSpPr>
        <p:spPr>
          <a:xfrm rot="-5400000">
            <a:off x="3947583" y="3850724"/>
            <a:ext cx="76944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Воздух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(окислитель)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7" name="Google Shape;1307;p49"/>
          <p:cNvSpPr txBox="1"/>
          <p:nvPr/>
        </p:nvSpPr>
        <p:spPr>
          <a:xfrm>
            <a:off x="5099906" y="1601635"/>
            <a:ext cx="35028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САК</a:t>
            </a:r>
            <a:endParaRPr/>
          </a:p>
        </p:txBody>
      </p:sp>
      <p:cxnSp>
        <p:nvCxnSpPr>
          <p:cNvPr id="1308" name="Google Shape;1308;p49"/>
          <p:cNvCxnSpPr/>
          <p:nvPr/>
        </p:nvCxnSpPr>
        <p:spPr>
          <a:xfrm>
            <a:off x="5016310" y="2599932"/>
            <a:ext cx="4293" cy="186566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9" name="Google Shape;1309;p49"/>
          <p:cNvCxnSpPr/>
          <p:nvPr/>
        </p:nvCxnSpPr>
        <p:spPr>
          <a:xfrm>
            <a:off x="5016310" y="2786498"/>
            <a:ext cx="2243088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0" name="Google Shape;1310;p49"/>
          <p:cNvSpPr txBox="1"/>
          <p:nvPr/>
        </p:nvSpPr>
        <p:spPr>
          <a:xfrm>
            <a:off x="4817215" y="1312994"/>
            <a:ext cx="889667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Точка выброса</a:t>
            </a:r>
            <a:endParaRPr/>
          </a:p>
        </p:txBody>
      </p:sp>
      <p:sp>
        <p:nvSpPr>
          <p:cNvPr id="1311" name="Google Shape;1311;p49"/>
          <p:cNvSpPr txBox="1"/>
          <p:nvPr/>
        </p:nvSpPr>
        <p:spPr>
          <a:xfrm>
            <a:off x="5847009" y="2462457"/>
            <a:ext cx="50478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Точка замера</a:t>
            </a:r>
            <a:endParaRPr/>
          </a:p>
        </p:txBody>
      </p:sp>
      <p:cxnSp>
        <p:nvCxnSpPr>
          <p:cNvPr id="1312" name="Google Shape;1312;p49"/>
          <p:cNvCxnSpPr/>
          <p:nvPr/>
        </p:nvCxnSpPr>
        <p:spPr>
          <a:xfrm rot="10800000">
            <a:off x="6531944" y="1710973"/>
            <a:ext cx="6350" cy="79288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13" name="Google Shape;1313;p49"/>
          <p:cNvSpPr txBox="1"/>
          <p:nvPr/>
        </p:nvSpPr>
        <p:spPr>
          <a:xfrm>
            <a:off x="358775" y="197742"/>
            <a:ext cx="3951356" cy="6726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rgbClr val="008C95"/>
                </a:solidFill>
                <a:latin typeface="Arial"/>
                <a:ea typeface="Arial"/>
                <a:cs typeface="Arial"/>
                <a:sym typeface="Arial"/>
              </a:rPr>
              <a:t>ОСНАЩЕНИЕ ИСТОЧНИКОВ ВЫБРОСОВ СИСТЕМАМИ АВТОМАТИЧЕСКОГО КОНТРОЛЯ (САК)</a:t>
            </a:r>
            <a:endParaRPr b="1" sz="1600">
              <a:solidFill>
                <a:srgbClr val="008C9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4" name="Google Shape;1314;p4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66544" y="3110955"/>
            <a:ext cx="2061644" cy="1369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5" name="Google Shape;1315;p4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28871" y="1314788"/>
            <a:ext cx="1321813" cy="10735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6" name="Google Shape;1316;p49"/>
          <p:cNvCxnSpPr/>
          <p:nvPr/>
        </p:nvCxnSpPr>
        <p:spPr>
          <a:xfrm rot="10800000">
            <a:off x="822189" y="2918815"/>
            <a:ext cx="8089" cy="1699102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17" name="Google Shape;1317;p49"/>
          <p:cNvCxnSpPr/>
          <p:nvPr/>
        </p:nvCxnSpPr>
        <p:spPr>
          <a:xfrm>
            <a:off x="540451" y="3592046"/>
            <a:ext cx="281738" cy="10463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18" name="Google Shape;1318;p49"/>
          <p:cNvSpPr txBox="1"/>
          <p:nvPr/>
        </p:nvSpPr>
        <p:spPr>
          <a:xfrm>
            <a:off x="260510" y="3607480"/>
            <a:ext cx="559879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Рецикл</a:t>
            </a:r>
            <a:endParaRPr/>
          </a:p>
        </p:txBody>
      </p:sp>
      <p:cxnSp>
        <p:nvCxnSpPr>
          <p:cNvPr id="1319" name="Google Shape;1319;p49"/>
          <p:cNvCxnSpPr/>
          <p:nvPr/>
        </p:nvCxnSpPr>
        <p:spPr>
          <a:xfrm rot="10800000">
            <a:off x="540451" y="1054184"/>
            <a:ext cx="0" cy="2537864"/>
          </a:xfrm>
          <a:prstGeom prst="straightConnector1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0" name="Google Shape;1320;p49"/>
          <p:cNvSpPr txBox="1"/>
          <p:nvPr/>
        </p:nvSpPr>
        <p:spPr>
          <a:xfrm>
            <a:off x="8186082" y="1735063"/>
            <a:ext cx="5318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CO, NO, NO2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1" name="Google Shape;1321;p49"/>
          <p:cNvSpPr txBox="1"/>
          <p:nvPr/>
        </p:nvSpPr>
        <p:spPr>
          <a:xfrm>
            <a:off x="6383129" y="1486004"/>
            <a:ext cx="110564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CO, NOx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2" name="Google Shape;1322;p49"/>
          <p:cNvSpPr txBox="1"/>
          <p:nvPr/>
        </p:nvSpPr>
        <p:spPr>
          <a:xfrm>
            <a:off x="7860274" y="2530730"/>
            <a:ext cx="89011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Рассеяние</a:t>
            </a:r>
            <a:endParaRPr/>
          </a:p>
        </p:txBody>
      </p:sp>
      <p:sp>
        <p:nvSpPr>
          <p:cNvPr id="1323" name="Google Shape;1323;p49"/>
          <p:cNvSpPr/>
          <p:nvPr/>
        </p:nvSpPr>
        <p:spPr>
          <a:xfrm>
            <a:off x="6963937" y="1433102"/>
            <a:ext cx="1124856" cy="2225153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4" name="Google Shape;1324;p49"/>
          <p:cNvSpPr txBox="1"/>
          <p:nvPr/>
        </p:nvSpPr>
        <p:spPr>
          <a:xfrm>
            <a:off x="769032" y="1077259"/>
            <a:ext cx="1510029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Матрица газоразделения</a:t>
            </a:r>
            <a:endParaRPr/>
          </a:p>
        </p:txBody>
      </p:sp>
      <p:sp>
        <p:nvSpPr>
          <p:cNvPr id="1325" name="Google Shape;1325;p49"/>
          <p:cNvSpPr/>
          <p:nvPr/>
        </p:nvSpPr>
        <p:spPr>
          <a:xfrm rot="5400000">
            <a:off x="2051538" y="3323069"/>
            <a:ext cx="150946" cy="85354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6" name="Google Shape;1326;p49"/>
          <p:cNvSpPr/>
          <p:nvPr/>
        </p:nvSpPr>
        <p:spPr>
          <a:xfrm rot="5400000">
            <a:off x="3305508" y="3408091"/>
            <a:ext cx="124680" cy="697165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7" name="Google Shape;1327;p49"/>
          <p:cNvSpPr txBox="1"/>
          <p:nvPr/>
        </p:nvSpPr>
        <p:spPr>
          <a:xfrm>
            <a:off x="3223875" y="3825215"/>
            <a:ext cx="270908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RTO</a:t>
            </a:r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8" name="Google Shape;1328;p49"/>
          <p:cNvCxnSpPr/>
          <p:nvPr/>
        </p:nvCxnSpPr>
        <p:spPr>
          <a:xfrm rot="10800000">
            <a:off x="4501977" y="1066798"/>
            <a:ext cx="0" cy="460359"/>
          </a:xfrm>
          <a:prstGeom prst="straightConnector1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29" name="Google Shape;1329;p49"/>
          <p:cNvCxnSpPr/>
          <p:nvPr/>
        </p:nvCxnSpPr>
        <p:spPr>
          <a:xfrm rot="10800000">
            <a:off x="540451" y="1054184"/>
            <a:ext cx="3961526" cy="12614"/>
          </a:xfrm>
          <a:prstGeom prst="straightConnector1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0" name="Google Shape;1330;p49"/>
          <p:cNvSpPr txBox="1"/>
          <p:nvPr/>
        </p:nvSpPr>
        <p:spPr>
          <a:xfrm rot="-5400000">
            <a:off x="-375165" y="1782912"/>
            <a:ext cx="173925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Легкая фракция от Пирогаза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Google Shape;1331;p49"/>
          <p:cNvSpPr txBox="1"/>
          <p:nvPr/>
        </p:nvSpPr>
        <p:spPr>
          <a:xfrm>
            <a:off x="7927690" y="1396586"/>
            <a:ext cx="9110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Калибровка ч/з коэффициенты</a:t>
            </a:r>
            <a:endParaRPr/>
          </a:p>
        </p:txBody>
      </p:sp>
      <p:cxnSp>
        <p:nvCxnSpPr>
          <p:cNvPr id="1332" name="Google Shape;1332;p49"/>
          <p:cNvCxnSpPr/>
          <p:nvPr/>
        </p:nvCxnSpPr>
        <p:spPr>
          <a:xfrm rot="10800000">
            <a:off x="6935952" y="1710973"/>
            <a:ext cx="6350" cy="79288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34"/>
          <p:cNvSpPr txBox="1"/>
          <p:nvPr>
            <p:ph type="title"/>
          </p:nvPr>
        </p:nvSpPr>
        <p:spPr>
          <a:xfrm>
            <a:off x="358774" y="339724"/>
            <a:ext cx="84264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Мотивация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/>
              <a:t>Почему важно контролировать выбросы загрязняющих веществ?</a:t>
            </a:r>
            <a:endParaRPr sz="1000"/>
          </a:p>
        </p:txBody>
      </p:sp>
      <p:sp>
        <p:nvSpPr>
          <p:cNvPr id="1132" name="Google Shape;1132;p34"/>
          <p:cNvSpPr txBox="1"/>
          <p:nvPr>
            <p:ph idx="11" type="ftr"/>
          </p:nvPr>
        </p:nvSpPr>
        <p:spPr>
          <a:xfrm>
            <a:off x="921598" y="4757635"/>
            <a:ext cx="5311574" cy="198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Название презентации</a:t>
            </a:r>
            <a:endParaRPr/>
          </a:p>
        </p:txBody>
      </p:sp>
      <p:sp>
        <p:nvSpPr>
          <p:cNvPr id="1133" name="Google Shape;1133;p34"/>
          <p:cNvSpPr txBox="1"/>
          <p:nvPr>
            <p:ph idx="12" type="sldNum"/>
          </p:nvPr>
        </p:nvSpPr>
        <p:spPr>
          <a:xfrm>
            <a:off x="354918" y="4757635"/>
            <a:ext cx="329472" cy="1903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134" name="Google Shape;113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0862" y="2404425"/>
            <a:ext cx="1967100" cy="164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5" name="Google Shape;1135;p34"/>
          <p:cNvSpPr txBox="1"/>
          <p:nvPr/>
        </p:nvSpPr>
        <p:spPr>
          <a:xfrm>
            <a:off x="358775" y="941425"/>
            <a:ext cx="56247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Arial"/>
              <a:buNone/>
            </a:pPr>
            <a:r>
              <a:rPr lang="ru-RU">
                <a:solidFill>
                  <a:srgbClr val="00313C"/>
                </a:solidFill>
              </a:rPr>
              <a:t>1) Загрязненный воздух – фактор развития респираторных и сердечно-сосудистых заболеваний</a:t>
            </a:r>
            <a:endParaRPr>
              <a:solidFill>
                <a:srgbClr val="00313C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Arial"/>
              <a:buNone/>
            </a:pPr>
            <a:r>
              <a:rPr lang="ru-RU">
                <a:solidFill>
                  <a:srgbClr val="00313C"/>
                </a:solidFill>
              </a:rPr>
              <a:t>2) Оптимизация загрязняющих веществ (ЗВ) неразрывно связана с оптимизацией производства</a:t>
            </a:r>
            <a:endParaRPr>
              <a:solidFill>
                <a:srgbClr val="00313C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Arial"/>
              <a:buNone/>
            </a:pPr>
            <a:r>
              <a:rPr lang="ru-RU">
                <a:solidFill>
                  <a:srgbClr val="00313C"/>
                </a:solidFill>
              </a:rPr>
              <a:t>3) Контроль экологии повышает рейтинг доверия к компании</a:t>
            </a:r>
            <a:endParaRPr>
              <a:solidFill>
                <a:srgbClr val="00313C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Arial"/>
              <a:buNone/>
            </a:pPr>
            <a:r>
              <a:rPr lang="ru-RU">
                <a:solidFill>
                  <a:srgbClr val="00313C"/>
                </a:solidFill>
              </a:rPr>
              <a:t>4) Государство налагает штрафы за превышение нормативов по ЗВ</a:t>
            </a:r>
            <a:endParaRPr>
              <a:solidFill>
                <a:srgbClr val="00313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6" name="Google Shape;113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2075" y="3513475"/>
            <a:ext cx="571500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35"/>
          <p:cNvSpPr txBox="1"/>
          <p:nvPr>
            <p:ph type="title"/>
          </p:nvPr>
        </p:nvSpPr>
        <p:spPr>
          <a:xfrm>
            <a:off x="358774" y="339724"/>
            <a:ext cx="8426400" cy="68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Существующие</a:t>
            </a:r>
            <a:r>
              <a:rPr lang="ru-RU"/>
              <a:t> решения контроля выбросов ЗВ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/>
              <a:t>и </a:t>
            </a:r>
            <a:r>
              <a:rPr lang="ru-RU" sz="1000"/>
              <a:t>альтернатива</a:t>
            </a:r>
            <a:r>
              <a:rPr lang="ru-RU" sz="1000"/>
              <a:t> на основе big data</a:t>
            </a:r>
            <a:endParaRPr sz="1000"/>
          </a:p>
        </p:txBody>
      </p:sp>
      <p:sp>
        <p:nvSpPr>
          <p:cNvPr id="1143" name="Google Shape;1143;p35"/>
          <p:cNvSpPr txBox="1"/>
          <p:nvPr>
            <p:ph idx="12" type="sldNum"/>
          </p:nvPr>
        </p:nvSpPr>
        <p:spPr>
          <a:xfrm>
            <a:off x="354918" y="4757635"/>
            <a:ext cx="329400" cy="19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44" name="Google Shape;1144;p35"/>
          <p:cNvSpPr txBox="1"/>
          <p:nvPr/>
        </p:nvSpPr>
        <p:spPr>
          <a:xfrm>
            <a:off x="358775" y="864300"/>
            <a:ext cx="3317700" cy="3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1) </a:t>
            </a:r>
            <a:r>
              <a:rPr lang="ru-RU" u="sng"/>
              <a:t>Аналитический расчет 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Обеспечить точный, стехиометрический расчет ЗВ процесса горения на производстве не представляется возможным, в силу отсутствия прямых измерений, необходимых для решения стехиометрических уравнений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2) </a:t>
            </a:r>
            <a:r>
              <a:rPr lang="ru-RU" u="sng"/>
              <a:t>CFD моделирование</a:t>
            </a:r>
            <a:r>
              <a:rPr lang="ru-RU" sz="1300"/>
              <a:t> </a:t>
            </a:r>
            <a:r>
              <a:rPr lang="ru-RU" sz="1200"/>
              <a:t>(моделирование физики процессов в специальном ПО)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Стоимость проведения CFD моделирования от 20 до 140 млн. руб. на печь (ООО «Цифровые корпоративные технологии»)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3) </a:t>
            </a:r>
            <a:r>
              <a:rPr lang="ru-RU" u="sng"/>
              <a:t>Установка автоматических систем измерения (АСИ)</a:t>
            </a:r>
            <a:r>
              <a:rPr lang="ru-RU" sz="1300"/>
              <a:t> </a:t>
            </a:r>
            <a:r>
              <a:rPr lang="ru-RU" sz="1200"/>
              <a:t>с газоанализаторами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145" name="Google Shape;1145;p35"/>
          <p:cNvSpPr/>
          <p:nvPr/>
        </p:nvSpPr>
        <p:spPr>
          <a:xfrm>
            <a:off x="3829375" y="972550"/>
            <a:ext cx="217800" cy="32061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35"/>
          <p:cNvSpPr txBox="1"/>
          <p:nvPr/>
        </p:nvSpPr>
        <p:spPr>
          <a:xfrm>
            <a:off x="5048875" y="864300"/>
            <a:ext cx="30000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</a:rPr>
              <a:t>Альтернатива: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Цифровой двойник на основе машинного обучения</a:t>
            </a:r>
            <a:r>
              <a:rPr b="1" lang="ru-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 </a:t>
            </a:r>
            <a:r>
              <a:rPr lang="ru-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аналитическая модель, дополненная машинным обучением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или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PEMS (Predictive Emission Monitoring System)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7" name="Google Shape;1147;p35"/>
          <p:cNvSpPr txBox="1"/>
          <p:nvPr/>
        </p:nvSpPr>
        <p:spPr>
          <a:xfrm>
            <a:off x="5080700" y="3450300"/>
            <a:ext cx="3317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* </a:t>
            </a:r>
            <a:r>
              <a:rPr lang="ru-RU"/>
              <a:t>PEMS активно используется в США, однако новая технология еще не применена в РФ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36"/>
          <p:cNvSpPr txBox="1"/>
          <p:nvPr>
            <p:ph type="title"/>
          </p:nvPr>
        </p:nvSpPr>
        <p:spPr>
          <a:xfrm>
            <a:off x="358774" y="339724"/>
            <a:ext cx="8426400" cy="68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MVP продукта</a:t>
            </a:r>
            <a:endParaRPr/>
          </a:p>
        </p:txBody>
      </p:sp>
      <p:sp>
        <p:nvSpPr>
          <p:cNvPr id="1154" name="Google Shape;1154;p36"/>
          <p:cNvSpPr txBox="1"/>
          <p:nvPr>
            <p:ph idx="12" type="sldNum"/>
          </p:nvPr>
        </p:nvSpPr>
        <p:spPr>
          <a:xfrm>
            <a:off x="354918" y="4757635"/>
            <a:ext cx="329400" cy="19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55" name="Google Shape;1155;p36"/>
          <p:cNvSpPr txBox="1"/>
          <p:nvPr/>
        </p:nvSpPr>
        <p:spPr>
          <a:xfrm>
            <a:off x="354925" y="824100"/>
            <a:ext cx="7893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ru-RU"/>
              <a:t>Physics informed модель машинного обучения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ru-RU"/>
              <a:t>Web приложение для экологов для контроля выбросов в реальном времени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*3) Регистрация подхода в метрологической службе и согласование с Росприроднадзором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*4) Сертификация от информационной безопасности на предмет защищенности PEMS</a:t>
            </a:r>
            <a:endParaRPr/>
          </a:p>
        </p:txBody>
      </p:sp>
      <p:sp>
        <p:nvSpPr>
          <p:cNvPr id="1156" name="Google Shape;1156;p36"/>
          <p:cNvSpPr txBox="1"/>
          <p:nvPr/>
        </p:nvSpPr>
        <p:spPr>
          <a:xfrm>
            <a:off x="354925" y="2862588"/>
            <a:ext cx="3317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Custormers: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Промышленные компании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37"/>
          <p:cNvSpPr txBox="1"/>
          <p:nvPr>
            <p:ph type="title"/>
          </p:nvPr>
        </p:nvSpPr>
        <p:spPr>
          <a:xfrm>
            <a:off x="358774" y="339724"/>
            <a:ext cx="8426400" cy="68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Входные данные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/>
              <a:t>Пиролизное производство на </a:t>
            </a:r>
            <a:r>
              <a:rPr lang="ru-RU" sz="1000">
                <a:solidFill>
                  <a:schemeClr val="accent1"/>
                </a:solidFill>
              </a:rPr>
              <a:t>Сибур-Химпром (СХП)</a:t>
            </a:r>
            <a:endParaRPr sz="1000">
              <a:solidFill>
                <a:schemeClr val="accent1"/>
              </a:solidFill>
            </a:endParaRPr>
          </a:p>
        </p:txBody>
      </p:sp>
      <p:sp>
        <p:nvSpPr>
          <p:cNvPr id="1163" name="Google Shape;1163;p37"/>
          <p:cNvSpPr txBox="1"/>
          <p:nvPr>
            <p:ph idx="12" type="sldNum"/>
          </p:nvPr>
        </p:nvSpPr>
        <p:spPr>
          <a:xfrm>
            <a:off x="354918" y="4757635"/>
            <a:ext cx="329400" cy="19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64" name="Google Shape;1164;p37"/>
          <p:cNvSpPr txBox="1"/>
          <p:nvPr/>
        </p:nvSpPr>
        <p:spPr>
          <a:xfrm>
            <a:off x="3934568" y="3092375"/>
            <a:ext cx="29028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Данные: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arenR"/>
            </a:pPr>
            <a:r>
              <a:rPr lang="ru-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7 месяцев, дискретизация 20 мин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arenR"/>
            </a:pPr>
            <a:r>
              <a:rPr lang="ru-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60 МБ, </a:t>
            </a:r>
            <a:r>
              <a:rPr b="0" i="0" lang="ru-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14785 rows × 348 columns</a:t>
            </a:r>
            <a:endParaRPr/>
          </a:p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arenR"/>
            </a:pPr>
            <a:r>
              <a:rPr lang="ru-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Данные о показателей с датчиков печи пиролиза, а также целевые значения параметров дыма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sv – Бесплатные иконки: файлы и папки" id="1165" name="Google Shape;116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93" y="3994194"/>
            <a:ext cx="505506" cy="505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6" name="Google Shape;116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838" y="1289125"/>
            <a:ext cx="2404322" cy="180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7" name="Google Shape;116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771" y="3201300"/>
            <a:ext cx="3295349" cy="144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8" name="Google Shape;1168;p37"/>
          <p:cNvSpPr txBox="1"/>
          <p:nvPr/>
        </p:nvSpPr>
        <p:spPr>
          <a:xfrm>
            <a:off x="4121275" y="280900"/>
            <a:ext cx="47196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</a:rPr>
              <a:t>Данные MES, ASYTP, LIMS по пиролизным установкам - 7 печей, сброс в одну дымовую трубу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ru-RU">
                <a:solidFill>
                  <a:schemeClr val="dk1"/>
                </a:solidFill>
              </a:rPr>
              <a:t>Окислитель: температура, разряжение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ru-RU">
                <a:solidFill>
                  <a:schemeClr val="dk1"/>
                </a:solidFill>
              </a:rPr>
              <a:t>Топливо:  расход, давление, плотность, температура, состав (лабораторные измерения)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ru-RU">
                <a:solidFill>
                  <a:schemeClr val="dk1"/>
                </a:solidFill>
              </a:rPr>
              <a:t>Параметры ЗВ: Дымовые газы (ЗВ), концентрация в мг/м3: CO, NO, температура, обороты дымососа, давление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</a:rPr>
              <a:t>4) Параметры пиролиза: разряжение в камере сгорания, температура в камере сгорания (перевала)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</a:rPr>
              <a:t>5) Параметры окр. среды: давление, температура, скорость ветра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38"/>
          <p:cNvSpPr txBox="1"/>
          <p:nvPr>
            <p:ph type="title"/>
          </p:nvPr>
        </p:nvSpPr>
        <p:spPr>
          <a:xfrm>
            <a:off x="358774" y="339724"/>
            <a:ext cx="8426400" cy="68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accent1"/>
                </a:solidFill>
              </a:rPr>
              <a:t>Physics informed модель машинного обучения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75" name="Google Shape;1175;p38"/>
          <p:cNvSpPr txBox="1"/>
          <p:nvPr>
            <p:ph idx="12" type="sldNum"/>
          </p:nvPr>
        </p:nvSpPr>
        <p:spPr>
          <a:xfrm>
            <a:off x="354918" y="4757635"/>
            <a:ext cx="329400" cy="19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176" name="Google Shape;117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924" y="1020550"/>
            <a:ext cx="1359865" cy="30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7" name="Google Shape;117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2425" y="981675"/>
            <a:ext cx="1836475" cy="3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8" name="Google Shape;1178;p38"/>
          <p:cNvSpPr/>
          <p:nvPr/>
        </p:nvSpPr>
        <p:spPr>
          <a:xfrm>
            <a:off x="1826250" y="1071188"/>
            <a:ext cx="222000" cy="207000"/>
          </a:xfrm>
          <a:prstGeom prst="mathPlus">
            <a:avLst>
              <a:gd fmla="val 23520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38"/>
          <p:cNvSpPr txBox="1"/>
          <p:nvPr/>
        </p:nvSpPr>
        <p:spPr>
          <a:xfrm>
            <a:off x="610175" y="3936950"/>
            <a:ext cx="30000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chemeClr val="accent5"/>
                </a:solidFill>
                <a:highlight>
                  <a:srgbClr val="FFFFFF"/>
                </a:highlight>
              </a:rPr>
              <a:t>Inference</a:t>
            </a:r>
            <a:endParaRPr sz="1050">
              <a:solidFill>
                <a:schemeClr val="accent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chemeClr val="accent5"/>
                </a:solidFill>
                <a:highlight>
                  <a:srgbClr val="FFFFFF"/>
                </a:highlight>
              </a:rPr>
              <a:t>CPU times: total: 2.66 s</a:t>
            </a:r>
            <a:endParaRPr sz="1050">
              <a:solidFill>
                <a:schemeClr val="accent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chemeClr val="accent5"/>
                </a:solidFill>
                <a:highlight>
                  <a:srgbClr val="FFFFFF"/>
                </a:highlight>
              </a:rPr>
              <a:t>Wall time: 1.02 s</a:t>
            </a:r>
            <a:endParaRPr sz="1050">
              <a:solidFill>
                <a:schemeClr val="accent5"/>
              </a:solidFill>
              <a:highlight>
                <a:srgbClr val="FFFFFF"/>
              </a:highlight>
            </a:endParaRPr>
          </a:p>
        </p:txBody>
      </p:sp>
      <p:pic>
        <p:nvPicPr>
          <p:cNvPr id="1180" name="Google Shape;118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925" y="1419000"/>
            <a:ext cx="5839199" cy="2122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1" name="Google Shape;1181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0175" y="4590950"/>
            <a:ext cx="3518025" cy="41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2" name="Google Shape;1182;p38"/>
          <p:cNvSpPr/>
          <p:nvPr/>
        </p:nvSpPr>
        <p:spPr>
          <a:xfrm rot="-5400000">
            <a:off x="5205225" y="3083000"/>
            <a:ext cx="199200" cy="1052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38"/>
          <p:cNvSpPr/>
          <p:nvPr/>
        </p:nvSpPr>
        <p:spPr>
          <a:xfrm rot="-5400000">
            <a:off x="2588400" y="1583750"/>
            <a:ext cx="199200" cy="4050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38"/>
          <p:cNvSpPr txBox="1"/>
          <p:nvPr/>
        </p:nvSpPr>
        <p:spPr>
          <a:xfrm>
            <a:off x="4520400" y="3782475"/>
            <a:ext cx="331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Тестирование модели</a:t>
            </a:r>
            <a:endParaRPr/>
          </a:p>
        </p:txBody>
      </p:sp>
      <p:sp>
        <p:nvSpPr>
          <p:cNvPr id="1185" name="Google Shape;1185;p38"/>
          <p:cNvSpPr txBox="1"/>
          <p:nvPr/>
        </p:nvSpPr>
        <p:spPr>
          <a:xfrm>
            <a:off x="1769694" y="3782475"/>
            <a:ext cx="183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Обучение </a:t>
            </a:r>
            <a:r>
              <a:rPr lang="ru-RU"/>
              <a:t>модели</a:t>
            </a:r>
            <a:endParaRPr/>
          </a:p>
        </p:txBody>
      </p:sp>
      <p:sp>
        <p:nvSpPr>
          <p:cNvPr id="1186" name="Google Shape;1186;p38"/>
          <p:cNvSpPr txBox="1"/>
          <p:nvPr/>
        </p:nvSpPr>
        <p:spPr>
          <a:xfrm>
            <a:off x="6574825" y="1020550"/>
            <a:ext cx="189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350 фитчей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39"/>
          <p:cNvSpPr txBox="1"/>
          <p:nvPr>
            <p:ph type="title"/>
          </p:nvPr>
        </p:nvSpPr>
        <p:spPr>
          <a:xfrm>
            <a:off x="358774" y="339724"/>
            <a:ext cx="8426400" cy="68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Что нужно </a:t>
            </a:r>
            <a:r>
              <a:rPr lang="ru-RU"/>
              <a:t>до установить</a:t>
            </a:r>
            <a:r>
              <a:rPr lang="ru-RU"/>
              <a:t> на завод, чтобы улучшить качество модели</a:t>
            </a:r>
            <a:endParaRPr/>
          </a:p>
        </p:txBody>
      </p:sp>
      <p:sp>
        <p:nvSpPr>
          <p:cNvPr id="1193" name="Google Shape;1193;p39"/>
          <p:cNvSpPr txBox="1"/>
          <p:nvPr>
            <p:ph idx="12" type="sldNum"/>
          </p:nvPr>
        </p:nvSpPr>
        <p:spPr>
          <a:xfrm>
            <a:off x="354918" y="4757635"/>
            <a:ext cx="329400" cy="19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40"/>
          <p:cNvSpPr txBox="1"/>
          <p:nvPr>
            <p:ph type="title"/>
          </p:nvPr>
        </p:nvSpPr>
        <p:spPr>
          <a:xfrm>
            <a:off x="358774" y="339724"/>
            <a:ext cx="8426400" cy="68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Какой physics and chemestry добавлено</a:t>
            </a:r>
            <a:endParaRPr/>
          </a:p>
        </p:txBody>
      </p:sp>
      <p:sp>
        <p:nvSpPr>
          <p:cNvPr id="1200" name="Google Shape;1200;p40"/>
          <p:cNvSpPr txBox="1"/>
          <p:nvPr>
            <p:ph idx="12" type="sldNum"/>
          </p:nvPr>
        </p:nvSpPr>
        <p:spPr>
          <a:xfrm>
            <a:off x="354918" y="4757635"/>
            <a:ext cx="329400" cy="19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201" name="Google Shape;1201;p40"/>
          <p:cNvSpPr txBox="1"/>
          <p:nvPr/>
        </p:nvSpPr>
        <p:spPr>
          <a:xfrm>
            <a:off x="354925" y="1383450"/>
            <a:ext cx="3317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ru-RU"/>
              <a:t>Агрегированные</a:t>
            </a:r>
            <a:r>
              <a:rPr lang="ru-RU"/>
              <a:t> параметры по всем мечам (median, std)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ru-RU"/>
              <a:t>Особые режимы работы печи (паровыжег)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41"/>
          <p:cNvSpPr txBox="1"/>
          <p:nvPr>
            <p:ph type="title"/>
          </p:nvPr>
        </p:nvSpPr>
        <p:spPr>
          <a:xfrm>
            <a:off x="358774" y="339724"/>
            <a:ext cx="8426400" cy="68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accent1"/>
                </a:solidFill>
                <a:highlight>
                  <a:schemeClr val="lt1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Диаграмма Ганта</a:t>
            </a:r>
            <a:endParaRPr sz="2500">
              <a:solidFill>
                <a:schemeClr val="accent1"/>
              </a:solidFill>
              <a:highlight>
                <a:schemeClr val="lt1"/>
              </a:highlight>
            </a:endParaRPr>
          </a:p>
        </p:txBody>
      </p:sp>
      <p:sp>
        <p:nvSpPr>
          <p:cNvPr id="1208" name="Google Shape;1208;p41"/>
          <p:cNvSpPr txBox="1"/>
          <p:nvPr>
            <p:ph idx="12" type="sldNum"/>
          </p:nvPr>
        </p:nvSpPr>
        <p:spPr>
          <a:xfrm>
            <a:off x="354918" y="4757635"/>
            <a:ext cx="329400" cy="19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Theme">
  <a:themeElements>
    <a:clrScheme name="СИБУР NEW ОСНОВНЫЕ ЦВЕТА">
      <a:dk1>
        <a:srgbClr val="00313C"/>
      </a:dk1>
      <a:lt1>
        <a:srgbClr val="FFFFFF"/>
      </a:lt1>
      <a:dk2>
        <a:srgbClr val="00313C"/>
      </a:dk2>
      <a:lt2>
        <a:srgbClr val="77E2C3"/>
      </a:lt2>
      <a:accent1>
        <a:srgbClr val="008C95"/>
      </a:accent1>
      <a:accent2>
        <a:srgbClr val="003D4C"/>
      </a:accent2>
      <a:accent3>
        <a:srgbClr val="77E2C3"/>
      </a:accent3>
      <a:accent4>
        <a:srgbClr val="BFBFBF"/>
      </a:accent4>
      <a:accent5>
        <a:srgbClr val="000000"/>
      </a:accent5>
      <a:accent6>
        <a:srgbClr val="E04E39"/>
      </a:accent6>
      <a:hlink>
        <a:srgbClr val="008CFA"/>
      </a:hlink>
      <a:folHlink>
        <a:srgbClr val="006E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