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334" r:id="rId2"/>
    <p:sldId id="322" r:id="rId3"/>
    <p:sldId id="287" r:id="rId4"/>
    <p:sldId id="288" r:id="rId5"/>
    <p:sldId id="29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23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2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7" r:id="rId50"/>
    <p:sldId id="338" r:id="rId51"/>
    <p:sldId id="339" r:id="rId52"/>
    <p:sldId id="341" r:id="rId53"/>
    <p:sldId id="340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9" r:id="rId65"/>
    <p:sldId id="360" r:id="rId66"/>
    <p:sldId id="362" r:id="rId67"/>
    <p:sldId id="352" r:id="rId68"/>
    <p:sldId id="354" r:id="rId69"/>
    <p:sldId id="355" r:id="rId70"/>
    <p:sldId id="356" r:id="rId71"/>
    <p:sldId id="357" r:id="rId72"/>
    <p:sldId id="358" r:id="rId73"/>
    <p:sldId id="36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5" r:id="rId86"/>
    <p:sldId id="374" r:id="rId87"/>
    <p:sldId id="376" r:id="rId88"/>
    <p:sldId id="377" r:id="rId89"/>
    <p:sldId id="378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6" r:id="rId133"/>
    <p:sldId id="417" r:id="rId134"/>
    <p:sldId id="418" r:id="rId135"/>
    <p:sldId id="414" r:id="rId136"/>
    <p:sldId id="415" r:id="rId137"/>
    <p:sldId id="419" r:id="rId138"/>
    <p:sldId id="420" r:id="rId139"/>
    <p:sldId id="421" r:id="rId140"/>
    <p:sldId id="422" r:id="rId141"/>
    <p:sldId id="423" r:id="rId142"/>
    <p:sldId id="424" r:id="rId143"/>
    <p:sldId id="425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4" r:id="rId153"/>
    <p:sldId id="435" r:id="rId154"/>
    <p:sldId id="436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8" r:id="rId178"/>
    <p:sldId id="467" r:id="rId179"/>
    <p:sldId id="469" r:id="rId180"/>
    <p:sldId id="470" r:id="rId181"/>
    <p:sldId id="471" r:id="rId182"/>
    <p:sldId id="473" r:id="rId183"/>
    <p:sldId id="472" r:id="rId184"/>
    <p:sldId id="474" r:id="rId185"/>
    <p:sldId id="475" r:id="rId186"/>
    <p:sldId id="476" r:id="rId187"/>
    <p:sldId id="477" r:id="rId188"/>
    <p:sldId id="478" r:id="rId189"/>
    <p:sldId id="479" r:id="rId190"/>
    <p:sldId id="480" r:id="rId191"/>
    <p:sldId id="481" r:id="rId192"/>
    <p:sldId id="482" r:id="rId193"/>
    <p:sldId id="483" r:id="rId194"/>
    <p:sldId id="321" r:id="rId1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295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5572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707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59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607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3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5091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146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00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7529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004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850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107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75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1547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3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49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1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9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8898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79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312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459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125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844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2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9623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3730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250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594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03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170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08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205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7596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93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563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9491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416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79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909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19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88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99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(Panel)</a:t>
            </a:r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r>
              <a:rPr lang="ko-KR" altLang="en-US" dirty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r>
              <a:rPr lang="ko-KR" altLang="en-US" dirty="0"/>
              <a:t>은 웹페이지를 기술하기 위한 마크업 언어이다</a:t>
            </a:r>
            <a:r>
              <a:rPr lang="en-US" altLang="ko-KR" dirty="0"/>
              <a:t>. </a:t>
            </a:r>
            <a:r>
              <a:rPr lang="ko-KR" altLang="en-US" dirty="0"/>
              <a:t>조금 더 자세히 말하면 웹페이지의 내용</a:t>
            </a:r>
            <a:r>
              <a:rPr lang="en-US" altLang="ko-KR" dirty="0"/>
              <a:t>(content)</a:t>
            </a:r>
            <a:r>
              <a:rPr lang="ko-KR" altLang="en-US" dirty="0"/>
              <a:t>과 구조</a:t>
            </a:r>
            <a:r>
              <a:rPr lang="en-US" altLang="ko-KR" dirty="0"/>
              <a:t>(structure)</a:t>
            </a:r>
            <a:r>
              <a:rPr lang="ko-KR" altLang="en-US" dirty="0"/>
              <a:t>을 담당하는 언어로써 </a:t>
            </a:r>
            <a:r>
              <a:rPr lang="en-US" altLang="ko-KR" dirty="0"/>
              <a:t>HTML </a:t>
            </a:r>
            <a:r>
              <a:rPr lang="ko-KR" altLang="en-US" dirty="0"/>
              <a:t>태그를 통해 정보를 </a:t>
            </a:r>
            <a:r>
              <a:rPr lang="ko-KR" altLang="en-US" dirty="0" err="1"/>
              <a:t>구조화하는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마크업 언어 </a:t>
            </a:r>
            <a:r>
              <a:rPr lang="en-US" altLang="ko-KR" dirty="0"/>
              <a:t>- </a:t>
            </a:r>
            <a:r>
              <a:rPr lang="ko-KR" altLang="en-US" dirty="0"/>
              <a:t>특별한 기호나 표기를 사용하여 글의 서식과 스타일을 정해주는 언어 </a:t>
            </a:r>
            <a:r>
              <a:rPr lang="en-US" altLang="ko-KR" dirty="0"/>
              <a:t>(</a:t>
            </a:r>
            <a:r>
              <a:rPr lang="ko-KR" altLang="en-US" dirty="0"/>
              <a:t>프로그래밍 언어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4450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7448" y="1700955"/>
            <a:ext cx="3564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반드시 </a:t>
            </a:r>
            <a:r>
              <a:rPr lang="en-US" altLang="ko-KR" dirty="0"/>
              <a:t>&lt;!DOCTYPE html&gt;</a:t>
            </a:r>
            <a:r>
              <a:rPr lang="ko-KR" altLang="en-US" dirty="0"/>
              <a:t>으로 문서의 형식을 지정해주어야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html document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행부터 시작되고 </a:t>
            </a:r>
            <a:r>
              <a:rPr lang="en-US" altLang="ko-KR" dirty="0"/>
              <a:t>&lt;html&gt;…&lt;/html&gt;</a:t>
            </a:r>
            <a:r>
              <a:rPr lang="ko-KR" altLang="en-US" dirty="0"/>
              <a:t>에 기술한다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&lt;head&gt;…&lt;/head&gt;</a:t>
            </a:r>
            <a:r>
              <a:rPr lang="ko-KR" altLang="en-US" dirty="0"/>
              <a:t>에는 </a:t>
            </a:r>
            <a:r>
              <a:rPr lang="en-US" altLang="ko-KR" dirty="0"/>
              <a:t>title, </a:t>
            </a:r>
            <a:r>
              <a:rPr lang="ko-KR" altLang="en-US" dirty="0"/>
              <a:t>외부 파일 참조</a:t>
            </a:r>
            <a:r>
              <a:rPr lang="en-US" altLang="ko-KR" dirty="0"/>
              <a:t>, </a:t>
            </a:r>
            <a:r>
              <a:rPr lang="ko-KR" altLang="en-US" dirty="0"/>
              <a:t>메타데이터 설정 등이 위치하며 웹 </a:t>
            </a:r>
            <a:r>
              <a:rPr lang="ko-KR" altLang="en-US" dirty="0" err="1"/>
              <a:t>브라우져에는</a:t>
            </a:r>
            <a:r>
              <a:rPr lang="ko-KR" altLang="en-US" dirty="0"/>
              <a:t> 표시되지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브라우저에 표시가 되는 부분은</a:t>
            </a:r>
            <a:endParaRPr lang="en-US" altLang="ko-KR" dirty="0"/>
          </a:p>
          <a:p>
            <a:r>
              <a:rPr lang="en-US" altLang="ko-KR" dirty="0"/>
              <a:t>&lt;body&gt;…&lt;/body&gt;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6B6E-1BA2-426F-87A2-7E792350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0" y="2636912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755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3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F6E8F0-8729-45E0-A41C-DD5A0E52A3A0}"/>
              </a:ext>
            </a:extLst>
          </p:cNvPr>
          <p:cNvGrpSpPr/>
          <p:nvPr/>
        </p:nvGrpSpPr>
        <p:grpSpPr>
          <a:xfrm>
            <a:off x="2878649" y="2420888"/>
            <a:ext cx="3314694" cy="1124920"/>
            <a:chOff x="4157960" y="2699824"/>
            <a:chExt cx="3314694" cy="1124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172EDB-297E-40EB-B28C-99EEEC56B7E4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C6F2C9A-E87C-4E60-9CB0-48E01922F142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F4C8E71-E9B8-463D-A2DF-200B64A23DB3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726CAE5-72F9-44D9-825F-63C4CEF61727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5E163DD-DDFF-4F5A-A5D6-E956DC1471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1C4F8B-7A16-416F-841C-8BC04949E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B55DF64F-6915-4DA7-B990-771F7413A0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FFCB23-343F-4593-94B0-0BF80837F399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D89370-159B-4F19-A227-5F59F76B59A1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2A02EB-9740-4185-A733-F557C7FFF48C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385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71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(Attribute)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이란 요소의 성질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특징을 정의하는 명세이다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속성을 가질 수 있으며 요소에 추가적 정보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예를 들어 이미지 파일의 경로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크기 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제공한다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속성은 시작 태그에 위치해야 하며 이름과 값의 쌍을 이룬다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속성 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https://www.w3schools.com/tags/ref_attributes.asp 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F95F17-1B6F-43FA-9453-21146F4B3AD7}"/>
              </a:ext>
            </a:extLst>
          </p:cNvPr>
          <p:cNvGrpSpPr/>
          <p:nvPr/>
        </p:nvGrpSpPr>
        <p:grpSpPr>
          <a:xfrm>
            <a:off x="3207556" y="2204864"/>
            <a:ext cx="2728888" cy="1124919"/>
            <a:chOff x="4653506" y="2699824"/>
            <a:chExt cx="2728888" cy="11249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A687EF-9DD3-4176-B9A7-89D6343DA83B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96D118D-F18C-4121-B128-1DF9D3582004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A90DF8E-02E7-42E7-B477-034870D5E41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E5B58A80-87C2-43A6-BD2B-3830775F00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C08308D-77DA-4DA6-A278-E4471FFD6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5A5E3-3B2F-4D1D-B2B5-15A86A8C14BC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EF3114-EC14-4122-A5AB-056A40F51FE6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919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49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D6B422-362A-4DE0-887A-F56A74AE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78" y="2244586"/>
            <a:ext cx="24006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TAG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1155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문서의 제목을 정의</a:t>
            </a:r>
            <a:r>
              <a:rPr lang="en-US" altLang="ko-KR" dirty="0"/>
              <a:t>. </a:t>
            </a:r>
            <a:r>
              <a:rPr lang="ko-KR" altLang="en-US" dirty="0"/>
              <a:t>정의된 제목은 브라우저의 탭에 표시된다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DFF8DB-FCC1-410D-ADAF-BA03E930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2852936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52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Tag</a:t>
            </a:r>
          </a:p>
          <a:p>
            <a:r>
              <a:rPr lang="en-US" altLang="ko-KR" dirty="0"/>
              <a:t>- HTML </a:t>
            </a:r>
            <a:r>
              <a:rPr lang="ko-KR" altLang="en-US" dirty="0"/>
              <a:t>문서의 </a:t>
            </a:r>
            <a:r>
              <a:rPr lang="en-US" altLang="ko-KR" dirty="0"/>
              <a:t>style </a:t>
            </a:r>
            <a:r>
              <a:rPr lang="ko-KR" altLang="en-US" dirty="0"/>
              <a:t>정보를 정의한다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9415A1-CE32-4464-B3B3-F9E1061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64" y="2924944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174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외부 리소스와의 연계 정보를 정의한다</a:t>
            </a:r>
            <a:r>
              <a:rPr lang="en-US" altLang="ko-KR" dirty="0"/>
              <a:t>. </a:t>
            </a:r>
            <a:r>
              <a:rPr lang="ko-KR" altLang="en-US" dirty="0"/>
              <a:t>주로 외부 </a:t>
            </a:r>
            <a:r>
              <a:rPr lang="en-US" altLang="ko-KR" dirty="0"/>
              <a:t>CSS</a:t>
            </a:r>
            <a:r>
              <a:rPr lang="ko-KR" altLang="en-US" dirty="0"/>
              <a:t>파일을 연계하는데 사용한다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3778BF-542A-4EA9-B346-BADB878E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35" y="3212976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16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데이터와 실행 가능한 코드를 문서에 포함할 때 사용하며 보통 </a:t>
            </a:r>
            <a:r>
              <a:rPr lang="en-US" altLang="ko-KR" dirty="0"/>
              <a:t>JavaScript </a:t>
            </a:r>
            <a:r>
              <a:rPr lang="ko-KR" altLang="en-US" dirty="0"/>
              <a:t>코드와 함께 사용한다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0A4095-612D-48AC-8BCA-4CE0BC24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92" y="2996952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사용하여 외부의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파일을 로드 할 수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CA1F1D-B45F-4628-9E86-55B507BE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25" y="3140968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13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Headings Tag (</a:t>
            </a:r>
            <a:r>
              <a:rPr lang="ko-KR" altLang="en-US" dirty="0"/>
              <a:t>제목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제목을 나타날 때 사용하는 태그로 </a:t>
            </a:r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태그가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h1</a:t>
            </a:r>
            <a:r>
              <a:rPr lang="ko-KR" altLang="en-US" dirty="0"/>
              <a:t>이 가장 중요한 제목을 뜻하며 글자의 크기도 가장 크다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94BB03-56EF-4859-B1D3-2E16A27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84883"/>
            <a:ext cx="2200582" cy="2029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8FCFA2-D3DB-4D49-8FC8-32171F26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03" y="3432408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516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Tag (</a:t>
            </a:r>
            <a:r>
              <a:rPr lang="ko-KR" altLang="en-US" dirty="0"/>
              <a:t>글자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굵은 글씨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2E9D68-1A62-4D36-835A-C2FA5900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4163006" cy="1695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D296DE-36BC-4331-8B6B-1F2932D7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943" y="3068960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21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Tag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단락을 지정하는 태그로 본문 내용에서 많이 사용된다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68F53B-588F-49B8-99E0-2D2C6700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4211960" cy="24636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4E3A55-B448-4FBD-B0C8-E7A299FEA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733228"/>
            <a:ext cx="3829576" cy="1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81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Hyperlink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하이퍼텍스트 문서 안에서 직접 모든 형식의 자료를 연결하고 가리킬 수 있는 참조 고리이다</a:t>
            </a:r>
            <a:r>
              <a:rPr lang="en-US" altLang="ko-KR" dirty="0"/>
              <a:t>. </a:t>
            </a:r>
            <a:r>
              <a:rPr lang="ko-KR" altLang="en-US" dirty="0"/>
              <a:t>이를테면 동영상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글 등의 특정 위치를 지정할 수 있다</a:t>
            </a:r>
            <a:r>
              <a:rPr lang="en-US" altLang="ko-KR" dirty="0"/>
              <a:t>. </a:t>
            </a:r>
            <a:r>
              <a:rPr lang="ko-KR" altLang="en-US" dirty="0"/>
              <a:t>이는 하이퍼텍스트의 핵심 개념이며</a:t>
            </a:r>
            <a:r>
              <a:rPr lang="en-US" altLang="ko-KR" dirty="0"/>
              <a:t>, HTML</a:t>
            </a:r>
            <a:r>
              <a:rPr lang="ko-KR" altLang="en-US" dirty="0"/>
              <a:t>을 비롯한 마크업 언어에서 구현하고 있다</a:t>
            </a:r>
            <a:r>
              <a:rPr lang="en-US" altLang="ko-KR" dirty="0"/>
              <a:t>. </a:t>
            </a:r>
            <a:r>
              <a:rPr lang="ko-KR" altLang="en-US" dirty="0"/>
              <a:t>이 용어는 단순히 링크</a:t>
            </a:r>
            <a:r>
              <a:rPr lang="en-US" altLang="ko-KR" dirty="0"/>
              <a:t>(link, </a:t>
            </a:r>
            <a:r>
              <a:rPr lang="ko-KR" altLang="en-US" dirty="0"/>
              <a:t>고리</a:t>
            </a:r>
            <a:r>
              <a:rPr lang="en-US" altLang="ko-KR" dirty="0"/>
              <a:t>)</a:t>
            </a:r>
            <a:r>
              <a:rPr lang="ko-KR" altLang="en-US" dirty="0"/>
              <a:t>라고 줄여 말하기도 한다</a:t>
            </a:r>
            <a:r>
              <a:rPr lang="en-US" altLang="ko-KR" dirty="0"/>
              <a:t>. </a:t>
            </a:r>
            <a:r>
              <a:rPr lang="ko-KR" altLang="en-US" dirty="0"/>
              <a:t>한마디로 누르면 웹 사이트나 프로그램 등으로 이동하는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하이퍼텍스트는 한 문서에서 다른 문서로 즉시 접근할 수 있는 텍스트이다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1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C9FD8-DD29-4C53-8259-86708A11C5AE}"/>
              </a:ext>
            </a:extLst>
          </p:cNvPr>
          <p:cNvSpPr txBox="1"/>
          <p:nvPr/>
        </p:nvSpPr>
        <p:spPr>
          <a:xfrm>
            <a:off x="461856" y="1772816"/>
            <a:ext cx="843062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디렉토리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파일의 경로</a:t>
            </a:r>
            <a:endParaRPr lang="en-US" altLang="ko-KR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35F577E-34EF-4F93-89A0-04DC29D9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0763"/>
              </p:ext>
            </p:extLst>
          </p:nvPr>
        </p:nvGraphicFramePr>
        <p:xfrm>
          <a:off x="658156" y="4854922"/>
          <a:ext cx="7580563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7473">
                  <a:extLst>
                    <a:ext uri="{9D8B030D-6E8A-4147-A177-3AD203B41FA5}">
                      <a16:colId xmlns:a16="http://schemas.microsoft.com/office/drawing/2014/main" val="2347420877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val="3004166223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val="3063406605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3"/>
                        </a:rPr>
                        <a:t>http://www.google.com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68955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57581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60FA5E85-6939-4FE8-89B4-127A0E41B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34477"/>
              </p:ext>
            </p:extLst>
          </p:nvPr>
        </p:nvGraphicFramePr>
        <p:xfrm>
          <a:off x="658157" y="2428418"/>
          <a:ext cx="7580565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4715">
                  <a:extLst>
                    <a:ext uri="{9D8B030D-6E8A-4147-A177-3AD203B41FA5}">
                      <a16:colId xmlns:a16="http://schemas.microsoft.com/office/drawing/2014/main" val="70334567"/>
                    </a:ext>
                  </a:extLst>
                </a:gridCol>
                <a:gridCol w="3578995">
                  <a:extLst>
                    <a:ext uri="{9D8B030D-6E8A-4147-A177-3AD203B41FA5}">
                      <a16:colId xmlns:a16="http://schemas.microsoft.com/office/drawing/2014/main" val="17333985"/>
                    </a:ext>
                  </a:extLst>
                </a:gridCol>
                <a:gridCol w="2526855">
                  <a:extLst>
                    <a:ext uri="{9D8B030D-6E8A-4147-A177-3AD203B41FA5}">
                      <a16:colId xmlns:a16="http://schemas.microsoft.com/office/drawing/2014/main" val="129274666"/>
                    </a:ext>
                  </a:extLst>
                </a:gridCol>
              </a:tblGrid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009878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208434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5140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528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F554A-BA46-4DA5-94D9-D4EA154F5409}"/>
              </a:ext>
            </a:extLst>
          </p:cNvPr>
          <p:cNvSpPr txBox="1"/>
          <p:nvPr/>
        </p:nvSpPr>
        <p:spPr>
          <a:xfrm>
            <a:off x="343251" y="1758951"/>
            <a:ext cx="90394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href</a:t>
            </a:r>
            <a:r>
              <a:rPr lang="ko-KR" altLang="en-US" b="1" dirty="0"/>
              <a:t> 속성에서</a:t>
            </a:r>
            <a:r>
              <a:rPr lang="en-US" altLang="ko-KR" b="1" dirty="0"/>
              <a:t> </a:t>
            </a:r>
            <a:r>
              <a:rPr lang="ko-KR" altLang="en-US" b="1" dirty="0"/>
              <a:t>사용 가능한 값</a:t>
            </a:r>
            <a:endParaRPr lang="en-US" altLang="ko-KR" b="1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B1A995D-0D1E-43DB-B8EE-E19132B2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20976"/>
              </p:ext>
            </p:extLst>
          </p:nvPr>
        </p:nvGraphicFramePr>
        <p:xfrm>
          <a:off x="539552" y="2780928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1011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비순서형 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FB31F3-2528-4520-BD2E-F1F6D295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89726"/>
            <a:ext cx="2295845" cy="2467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379D7D-52EA-43FC-83DF-457C37A9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64258"/>
            <a:ext cx="20195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9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순서형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88A02A-C5B4-4988-B758-B28A0D7A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5" y="2851673"/>
            <a:ext cx="2124371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A1B83-0777-4C35-AB73-D95296A5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140968"/>
            <a:ext cx="172426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46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tag</a:t>
            </a:r>
            <a:r>
              <a:rPr lang="ko-KR" altLang="en-US" dirty="0"/>
              <a:t>는 웹상 테이블을 생성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 : </a:t>
            </a:r>
            <a:r>
              <a:rPr lang="ko-KR" altLang="en-US" dirty="0"/>
              <a:t>표를 감싸는 태그</a:t>
            </a:r>
          </a:p>
          <a:p>
            <a:r>
              <a:rPr lang="en-US" altLang="ko-KR" dirty="0"/>
              <a:t>tr : </a:t>
            </a:r>
            <a:r>
              <a:rPr lang="ko-KR" altLang="en-US" dirty="0"/>
              <a:t>표의 행을 나타내는 태그</a:t>
            </a:r>
          </a:p>
          <a:p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표의 열을 나타내는 태그 중 제목을 표현</a:t>
            </a:r>
          </a:p>
          <a:p>
            <a:r>
              <a:rPr lang="en-US" altLang="ko-KR" dirty="0"/>
              <a:t>td: </a:t>
            </a:r>
            <a:r>
              <a:rPr lang="ko-KR" altLang="en-US" dirty="0"/>
              <a:t>표의 열을 나타내는 태그</a:t>
            </a:r>
          </a:p>
        </p:txBody>
      </p:sp>
    </p:spTree>
    <p:extLst>
      <p:ext uri="{BB962C8B-B14F-4D97-AF65-F5344CB8AC3E}">
        <p14:creationId xmlns:p14="http://schemas.microsoft.com/office/powerpoint/2010/main" val="29247320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D6DF7C-6CFF-4732-BE1F-A314D5AB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51577"/>
            <a:ext cx="3705141" cy="3820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12A20B-8479-49A9-B8E2-2519B1F1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135" y="2852936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68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D99BB-6068-40AD-9ADE-A9299B487F3F}"/>
              </a:ext>
            </a:extLst>
          </p:cNvPr>
          <p:cNvSpPr txBox="1"/>
          <p:nvPr/>
        </p:nvSpPr>
        <p:spPr>
          <a:xfrm>
            <a:off x="683568" y="1844824"/>
            <a:ext cx="903944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이미지를 삽입하는 경우 </a:t>
            </a:r>
            <a:r>
              <a:rPr lang="en-US" altLang="ko-KR" dirty="0" err="1"/>
              <a:t>img</a:t>
            </a:r>
            <a:r>
              <a:rPr lang="en-US" altLang="ko-KR" dirty="0"/>
              <a:t> tag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img</a:t>
            </a:r>
            <a:r>
              <a:rPr lang="ko-KR" altLang="en-US" b="1" dirty="0"/>
              <a:t> 속성</a:t>
            </a:r>
            <a:r>
              <a:rPr lang="en-US" altLang="ko-KR" dirty="0"/>
              <a:t> </a:t>
            </a:r>
            <a:endParaRPr lang="en-US" altLang="ko-KR" sz="1500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B199160B-2BEF-4E62-B7EC-15F84A94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7743"/>
              </p:ext>
            </p:extLst>
          </p:nvPr>
        </p:nvGraphicFramePr>
        <p:xfrm>
          <a:off x="2267744" y="3429814"/>
          <a:ext cx="511452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042">
                  <a:extLst>
                    <a:ext uri="{9D8B030D-6E8A-4147-A177-3AD203B41FA5}">
                      <a16:colId xmlns:a16="http://schemas.microsoft.com/office/drawing/2014/main" val="876843489"/>
                    </a:ext>
                  </a:extLst>
                </a:gridCol>
                <a:gridCol w="4147482">
                  <a:extLst>
                    <a:ext uri="{9D8B030D-6E8A-4147-A177-3AD203B41FA5}">
                      <a16:colId xmlns:a16="http://schemas.microsoft.com/office/drawing/2014/main" val="329386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src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/>
                        <a:t>alt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파일이 없을 경우 나타나는 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width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너비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4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height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4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757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5ECE9D-68A9-4574-9B35-B36958D1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" y="1988840"/>
            <a:ext cx="7337978" cy="1514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542C71-10C1-4F9E-BF2A-DA59684B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98" y="3861048"/>
            <a:ext cx="372479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Tag</a:t>
            </a:r>
            <a:r>
              <a:rPr lang="ko-KR" altLang="en-US" dirty="0"/>
              <a:t>는 유저가 입력한 데이터를 수집하기 위하여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 방식으로는 </a:t>
            </a:r>
            <a:r>
              <a:rPr lang="en-US" altLang="ko-KR" dirty="0"/>
              <a:t>input, </a:t>
            </a:r>
            <a:r>
              <a:rPr lang="en-US" altLang="ko-KR" dirty="0" err="1"/>
              <a:t>textarea</a:t>
            </a:r>
            <a:r>
              <a:rPr lang="en-US" altLang="ko-KR" dirty="0"/>
              <a:t>, button, select, checkbox, radio button, submit button</a:t>
            </a:r>
            <a:r>
              <a:rPr lang="ko-KR" altLang="en-US" dirty="0"/>
              <a:t>등 태그들이 있다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입력 데이터가 전송될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</a:p>
          <a:p>
            <a:r>
              <a:rPr lang="en-US" altLang="ko-KR" dirty="0"/>
              <a:t>method : </a:t>
            </a:r>
            <a:r>
              <a:rPr lang="ko-KR" altLang="en-US" dirty="0"/>
              <a:t>입력 데이터 전달 방식 지정 </a:t>
            </a:r>
            <a:r>
              <a:rPr lang="en-US" altLang="ko-KR" dirty="0"/>
              <a:t>( get / post ) </a:t>
            </a:r>
          </a:p>
        </p:txBody>
      </p:sp>
    </p:spTree>
    <p:extLst>
      <p:ext uri="{BB962C8B-B14F-4D97-AF65-F5344CB8AC3E}">
        <p14:creationId xmlns:p14="http://schemas.microsoft.com/office/powerpoint/2010/main" val="42919211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전송 </a:t>
            </a:r>
            <a:r>
              <a:rPr lang="en-US" altLang="ko-KR" dirty="0"/>
              <a:t>URL</a:t>
            </a:r>
            <a:r>
              <a:rPr lang="ko-KR" altLang="en-US" dirty="0"/>
              <a:t>에 입력 데이터를 </a:t>
            </a:r>
            <a:r>
              <a:rPr lang="ko-KR" altLang="en-US" dirty="0" err="1"/>
              <a:t>쿼리스트링</a:t>
            </a:r>
            <a:r>
              <a:rPr lang="ko-KR" altLang="en-US" dirty="0"/>
              <a:t> 형식으로 보내는 방식</a:t>
            </a:r>
          </a:p>
          <a:p>
            <a:r>
              <a:rPr lang="ko-KR" altLang="en-US" dirty="0"/>
              <a:t>전송 </a:t>
            </a:r>
            <a:r>
              <a:rPr lang="en-US" altLang="ko-KR" dirty="0"/>
              <a:t>URL </a:t>
            </a:r>
            <a:r>
              <a:rPr lang="ko-KR" altLang="en-US" dirty="0"/>
              <a:t>바로 뒤에 ‘</a:t>
            </a:r>
            <a:r>
              <a:rPr lang="en-US" altLang="ko-KR" dirty="0"/>
              <a:t>?’</a:t>
            </a:r>
            <a:r>
              <a:rPr lang="ko-KR" altLang="en-US" dirty="0"/>
              <a:t>를 통하여 데이터의 시작을 알리고 ‘</a:t>
            </a:r>
            <a:r>
              <a:rPr lang="en-US" altLang="ko-KR" dirty="0"/>
              <a:t>key=value’ </a:t>
            </a:r>
            <a:r>
              <a:rPr lang="ko-KR" altLang="en-US" dirty="0"/>
              <a:t>형태의 데이터를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노출되기 때문에 보안에 문제가 있을 수 있으며 전송할 수 있는 데이터의 한계가 존재한다</a:t>
            </a:r>
            <a:r>
              <a:rPr lang="en-US" altLang="ko-KR" dirty="0"/>
              <a:t>. ( </a:t>
            </a:r>
            <a:r>
              <a:rPr lang="ko-KR" altLang="en-US" dirty="0"/>
              <a:t>최대 </a:t>
            </a:r>
            <a:r>
              <a:rPr lang="en-US" altLang="ko-KR" dirty="0"/>
              <a:t>255</a:t>
            </a:r>
            <a:r>
              <a:rPr lang="ko-KR" altLang="en-US" dirty="0"/>
              <a:t>자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post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형식과 다르게 </a:t>
            </a:r>
            <a:r>
              <a:rPr lang="en-US" altLang="ko-KR" dirty="0"/>
              <a:t>request body</a:t>
            </a:r>
            <a:r>
              <a:rPr lang="ko-KR" altLang="en-US" dirty="0"/>
              <a:t>에 데이터를 담아 보내는 방식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노출되지 않아 보안적으로는 뛰어나지만 </a:t>
            </a:r>
            <a:r>
              <a:rPr lang="en-US" altLang="ko-KR" dirty="0"/>
              <a:t>get </a:t>
            </a:r>
            <a:r>
              <a:rPr lang="ko-KR" altLang="en-US" dirty="0"/>
              <a:t>형식에 비해 속도가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2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 중에서 사용자로부터 데이터를 입력 받기 위해 사용되는 태그이다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태그 내에 존재하여야 입력 데이터를 전송할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name</a:t>
            </a:r>
            <a:r>
              <a:rPr lang="ko-KR" altLang="en-US" dirty="0"/>
              <a:t>이라는 속성을 키로 </a:t>
            </a:r>
            <a:r>
              <a:rPr lang="en-US" altLang="ko-KR" dirty="0"/>
              <a:t>value </a:t>
            </a:r>
            <a:r>
              <a:rPr lang="ko-KR" altLang="en-US" dirty="0"/>
              <a:t>속성을 값으로 하여 ‘</a:t>
            </a:r>
            <a:r>
              <a:rPr lang="en-US" altLang="ko-KR" dirty="0"/>
              <a:t>key=value’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41933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70DBA070-14F2-4DAF-9EBA-19B13F4B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287"/>
              </p:ext>
            </p:extLst>
          </p:nvPr>
        </p:nvGraphicFramePr>
        <p:xfrm>
          <a:off x="778513" y="2084459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3358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5DD8A8D-D41D-4302-9DF9-91B50286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92904"/>
              </p:ext>
            </p:extLst>
          </p:nvPr>
        </p:nvGraphicFramePr>
        <p:xfrm>
          <a:off x="4986528" y="2082547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95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DAA25-3D81-4887-9706-2CDBD65B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6" y="1692379"/>
            <a:ext cx="4173112" cy="45941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9F13E-DF8F-4B63-9271-3434F658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387"/>
            <a:ext cx="1851646" cy="45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87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리스트 중 여러 개의 아이템을 선택할 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select </a:t>
            </a:r>
            <a:r>
              <a:rPr lang="ko-KR" altLang="en-US" dirty="0"/>
              <a:t>요소의 </a:t>
            </a:r>
            <a:r>
              <a:rPr lang="en-US" altLang="ko-KR" dirty="0"/>
              <a:t>name</a:t>
            </a:r>
            <a:r>
              <a:rPr lang="ko-KR" altLang="en-US" dirty="0"/>
              <a:t>을 속성의 키 값으로</a:t>
            </a:r>
            <a:r>
              <a:rPr lang="en-US" altLang="ko-KR" dirty="0"/>
              <a:t>, option </a:t>
            </a:r>
            <a:r>
              <a:rPr lang="ko-KR" altLang="en-US" dirty="0"/>
              <a:t>요소의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값으로 하여 </a:t>
            </a:r>
            <a:r>
              <a:rPr lang="en-US" altLang="ko-KR" dirty="0"/>
              <a:t>key=value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select</a:t>
            </a:r>
            <a:r>
              <a:rPr lang="ko-KR" altLang="en-US" b="1" dirty="0"/>
              <a:t>에서 사용하는 태그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4713A6-8B7F-40C8-A9A5-2F05650B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4563"/>
              </p:ext>
            </p:extLst>
          </p:nvPr>
        </p:nvGraphicFramePr>
        <p:xfrm>
          <a:off x="2791040" y="3429000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3325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14B059-A3A1-4D41-89F9-BA1ED8D7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9470"/>
            <a:ext cx="4177681" cy="2719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A1486A-292F-444F-98AC-D38CFEE09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08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14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Link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외부에 있는 </a:t>
            </a:r>
            <a:r>
              <a:rPr lang="en-US" altLang="ko-KR" dirty="0"/>
              <a:t>CSS </a:t>
            </a:r>
            <a:r>
              <a:rPr lang="ko-KR" altLang="en-US" dirty="0"/>
              <a:t>파일을 </a:t>
            </a:r>
            <a:r>
              <a:rPr lang="ko-KR" altLang="en-US" dirty="0" err="1"/>
              <a:t>로드하는</a:t>
            </a:r>
            <a:r>
              <a:rPr lang="ko-KR" altLang="en-US" dirty="0"/>
              <a:t>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667DC0-750B-4C4B-ABF9-6FA71BC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06" y="306896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40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Embedding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 </a:t>
            </a:r>
            <a:r>
              <a:rPr lang="ko-KR" altLang="en-US" dirty="0"/>
              <a:t>내부에 </a:t>
            </a:r>
            <a:r>
              <a:rPr lang="en-US" altLang="ko-KR" dirty="0"/>
              <a:t>CSS</a:t>
            </a:r>
            <a:r>
              <a:rPr lang="ko-KR" altLang="en-US" dirty="0"/>
              <a:t>를 포함시키는 방식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EE25D5-AF81-4360-BCCC-006AA7F0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04" y="2924944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60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Inline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</a:t>
            </a:r>
            <a:r>
              <a:rPr lang="ko-KR" altLang="en-US" dirty="0"/>
              <a:t>요소의 </a:t>
            </a:r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CSS</a:t>
            </a:r>
            <a:r>
              <a:rPr lang="ko-KR" altLang="en-US" dirty="0"/>
              <a:t>를 기술하는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32ADCC-B98C-4943-9263-5C44930C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2" y="3140968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221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태그의 글자의 크기는 </a:t>
            </a:r>
            <a:r>
              <a:rPr lang="en-US" altLang="ko-KR" dirty="0"/>
              <a:t>12px, </a:t>
            </a:r>
            <a:r>
              <a:rPr lang="ko-KR" altLang="en-US" dirty="0"/>
              <a:t>글자의 색은 </a:t>
            </a:r>
            <a:r>
              <a:rPr lang="en-US" altLang="ko-KR" dirty="0"/>
              <a:t>white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요소를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복수의 </a:t>
            </a:r>
            <a:r>
              <a:rPr lang="ko-KR" altLang="en-US" dirty="0" err="1"/>
              <a:t>셀렉터를</a:t>
            </a:r>
            <a:r>
              <a:rPr lang="ko-KR" altLang="en-US" dirty="0"/>
              <a:t> 지정하는 경우는 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h1, p { color : white; }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DD4897-7417-491B-B215-CAC4B878968C}"/>
              </a:ext>
            </a:extLst>
          </p:cNvPr>
          <p:cNvGrpSpPr/>
          <p:nvPr/>
        </p:nvGrpSpPr>
        <p:grpSpPr>
          <a:xfrm>
            <a:off x="311700" y="2200670"/>
            <a:ext cx="8520600" cy="1340104"/>
            <a:chOff x="1835700" y="2132856"/>
            <a:chExt cx="8520600" cy="1340104"/>
          </a:xfrm>
        </p:grpSpPr>
        <p:sp>
          <p:nvSpPr>
            <p:cNvPr id="14" name="Google Shape;174;p33">
              <a:extLst>
                <a:ext uri="{FF2B5EF4-FFF2-40B4-BE49-F238E27FC236}">
                  <a16:creationId xmlns:a16="http://schemas.microsoft.com/office/drawing/2014/main" id="{04B51B3E-EAB4-495A-A0CF-5E0B6F28847D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A7F83D2-2B76-405B-A484-F0274AD85883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00D1A4-B590-4E9A-8D43-C746443EC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313A7E-A6C4-482C-A5F3-E34F1315CDB5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4A37855-45CE-4808-A544-2B8BD1FB0E7D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41E06A-DD49-4617-B3E8-E7006CCC7EEB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18ABC1A-C19F-45C4-8138-59CDB5978C79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AB0426-3FD4-43E5-B7FB-F20C917C7DF3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9ECD85-FCA9-4FD4-A066-C1992ECAA7EA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BF11A8-E894-4032-B70E-82F27AED6A0E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8097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*  -&gt; </a:t>
            </a:r>
            <a:r>
              <a:rPr lang="ko-KR" altLang="en-US" sz="1800" dirty="0">
                <a:highlight>
                  <a:schemeClr val="lt1"/>
                </a:highlight>
              </a:rPr>
              <a:t>문서내의 모든 요소에 적용</a:t>
            </a:r>
            <a:endParaRPr lang="en-US" altLang="ko-KR" sz="1800" b="1" dirty="0">
              <a:highlight>
                <a:schemeClr val="lt1"/>
              </a:highlight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8EE6D4-3B8D-4DDE-A2E7-B0AB2886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85991"/>
            <a:ext cx="2762636" cy="21720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5969998-22DB-4DA6-A18E-973FFAF7D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24944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ko-KR" altLang="en-US" sz="1800" dirty="0" err="1">
                <a:highlight>
                  <a:schemeClr val="lt1"/>
                </a:highlight>
              </a:rPr>
              <a:t>태그명</a:t>
            </a:r>
            <a:r>
              <a:rPr lang="ko-KR" altLang="en-US" sz="1800" dirty="0">
                <a:highlight>
                  <a:schemeClr val="lt1"/>
                </a:highlight>
              </a:rPr>
              <a:t>  </a:t>
            </a:r>
            <a:r>
              <a:rPr lang="en-US" altLang="ko-KR" sz="1800" dirty="0">
                <a:highlight>
                  <a:schemeClr val="lt1"/>
                </a:highlight>
              </a:rPr>
              <a:t>-&gt; </a:t>
            </a:r>
            <a:r>
              <a:rPr lang="ko-KR" altLang="en-US" sz="1800" dirty="0">
                <a:highlight>
                  <a:schemeClr val="lt1"/>
                </a:highlight>
              </a:rPr>
              <a:t>지정된 </a:t>
            </a:r>
            <a:r>
              <a:rPr lang="ko-KR" altLang="en-US" sz="1800" dirty="0" err="1">
                <a:highlight>
                  <a:schemeClr val="lt1"/>
                </a:highlight>
              </a:rPr>
              <a:t>태크명을</a:t>
            </a:r>
            <a:r>
              <a:rPr lang="ko-KR" altLang="en-US" sz="1800" dirty="0">
                <a:highlight>
                  <a:schemeClr val="lt1"/>
                </a:highlight>
              </a:rPr>
              <a:t> 가지는 요소만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2A8D94-D240-4045-B137-B98DF446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14" y="2677518"/>
            <a:ext cx="2724530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42651A-0520-42AE-B306-5702E99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015817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920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#id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id </a:t>
            </a:r>
            <a:r>
              <a:rPr lang="ko-KR" altLang="en-US" sz="1800" dirty="0">
                <a:highlight>
                  <a:schemeClr val="lt1"/>
                </a:highlight>
              </a:rPr>
              <a:t>속성 값과 일치하는 요소에 적용</a:t>
            </a:r>
            <a:r>
              <a:rPr lang="en-US" altLang="ko-KR" sz="1800" dirty="0">
                <a:highlight>
                  <a:schemeClr val="lt1"/>
                </a:highlight>
              </a:rPr>
              <a:t>. id </a:t>
            </a:r>
            <a:r>
              <a:rPr lang="ko-KR" altLang="en-US" sz="1800" dirty="0">
                <a:highlight>
                  <a:schemeClr val="lt1"/>
                </a:highlight>
              </a:rPr>
              <a:t>속성값은 중복될 수 없는 유일한 값이다</a:t>
            </a:r>
            <a:r>
              <a:rPr lang="en-US" altLang="ko-KR" sz="1800" dirty="0">
                <a:highlight>
                  <a:schemeClr val="lt1"/>
                </a:highlight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7774D9-3954-4262-9690-94B07509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893844"/>
            <a:ext cx="3258005" cy="2486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D0301D-B606-49A2-B244-9A67C3EC3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12976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45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.class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class </a:t>
            </a:r>
            <a:r>
              <a:rPr lang="ko-KR" altLang="en-US" sz="1800" dirty="0">
                <a:highlight>
                  <a:schemeClr val="lt1"/>
                </a:highlight>
              </a:rPr>
              <a:t>값이 일치하는 요소에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79096-E772-4A96-A7B2-89BC4CB5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646159"/>
            <a:ext cx="3686689" cy="2829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911F0D-F19A-4BB5-82E0-D1F41326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12976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47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ighlight>
                  <a:schemeClr val="lt1"/>
                </a:highlight>
              </a:rPr>
              <a:t>class </a:t>
            </a:r>
            <a:r>
              <a:rPr lang="ko-KR" altLang="en-US" sz="1800" dirty="0">
                <a:highlight>
                  <a:schemeClr val="lt1"/>
                </a:highlight>
              </a:rPr>
              <a:t>값을 이용한 </a:t>
            </a:r>
            <a:r>
              <a:rPr lang="ko-KR" altLang="en-US" sz="1800" dirty="0" err="1">
                <a:highlight>
                  <a:schemeClr val="lt1"/>
                </a:highlight>
              </a:rPr>
              <a:t>셀렉터는</a:t>
            </a:r>
            <a:r>
              <a:rPr lang="ko-KR" altLang="en-US" sz="1800" dirty="0">
                <a:highlight>
                  <a:schemeClr val="lt1"/>
                </a:highlight>
              </a:rPr>
              <a:t> 여러 개 지정이 가능</a:t>
            </a:r>
            <a:r>
              <a:rPr lang="en-US" altLang="ko-KR" sz="1800" dirty="0">
                <a:highlight>
                  <a:schemeClr val="lt1"/>
                </a:highlight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DCA708-9DDC-4E95-8436-F5763E3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82" y="2223840"/>
            <a:ext cx="4994190" cy="24070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F0CA35-96CE-4B2C-AA4B-E9B58E57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686284"/>
            <a:ext cx="3744416" cy="1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547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475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568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5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7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99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02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574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10764</Words>
  <Application>Microsoft Office PowerPoint</Application>
  <PresentationFormat>화면 슬라이드 쇼(4:3)</PresentationFormat>
  <Paragraphs>2260</Paragraphs>
  <Slides>194</Slides>
  <Notes>193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194</vt:i4>
      </vt:variant>
    </vt:vector>
  </HeadingPairs>
  <TitlesOfParts>
    <vt:vector size="19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164</cp:revision>
  <dcterms:created xsi:type="dcterms:W3CDTF">2016-11-03T20:47:04Z</dcterms:created>
  <dcterms:modified xsi:type="dcterms:W3CDTF">2024-01-12T10:10:50Z</dcterms:modified>
</cp:coreProperties>
</file>