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334" r:id="rId2"/>
    <p:sldId id="322" r:id="rId3"/>
    <p:sldId id="287" r:id="rId4"/>
    <p:sldId id="288" r:id="rId5"/>
    <p:sldId id="29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23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0" r:id="rId28"/>
    <p:sldId id="324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6" r:id="rId49"/>
    <p:sldId id="337" r:id="rId50"/>
    <p:sldId id="338" r:id="rId51"/>
    <p:sldId id="339" r:id="rId52"/>
    <p:sldId id="341" r:id="rId53"/>
    <p:sldId id="340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9" r:id="rId65"/>
    <p:sldId id="360" r:id="rId66"/>
    <p:sldId id="362" r:id="rId67"/>
    <p:sldId id="352" r:id="rId68"/>
    <p:sldId id="354" r:id="rId69"/>
    <p:sldId id="355" r:id="rId70"/>
    <p:sldId id="356" r:id="rId71"/>
    <p:sldId id="357" r:id="rId72"/>
    <p:sldId id="358" r:id="rId73"/>
    <p:sldId id="361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5" r:id="rId86"/>
    <p:sldId id="374" r:id="rId87"/>
    <p:sldId id="376" r:id="rId88"/>
    <p:sldId id="377" r:id="rId89"/>
    <p:sldId id="378" r:id="rId90"/>
    <p:sldId id="437" r:id="rId91"/>
    <p:sldId id="438" r:id="rId92"/>
    <p:sldId id="439" r:id="rId93"/>
    <p:sldId id="440" r:id="rId94"/>
    <p:sldId id="441" r:id="rId95"/>
    <p:sldId id="442" r:id="rId96"/>
    <p:sldId id="443" r:id="rId97"/>
    <p:sldId id="444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09" r:id="rId128"/>
    <p:sldId id="410" r:id="rId129"/>
    <p:sldId id="411" r:id="rId130"/>
    <p:sldId id="412" r:id="rId131"/>
    <p:sldId id="413" r:id="rId132"/>
    <p:sldId id="416" r:id="rId133"/>
    <p:sldId id="417" r:id="rId134"/>
    <p:sldId id="418" r:id="rId135"/>
    <p:sldId id="414" r:id="rId136"/>
    <p:sldId id="415" r:id="rId137"/>
    <p:sldId id="419" r:id="rId138"/>
    <p:sldId id="420" r:id="rId139"/>
    <p:sldId id="421" r:id="rId140"/>
    <p:sldId id="422" r:id="rId141"/>
    <p:sldId id="423" r:id="rId142"/>
    <p:sldId id="424" r:id="rId143"/>
    <p:sldId id="425" r:id="rId144"/>
    <p:sldId id="426" r:id="rId145"/>
    <p:sldId id="427" r:id="rId146"/>
    <p:sldId id="428" r:id="rId147"/>
    <p:sldId id="429" r:id="rId148"/>
    <p:sldId id="430" r:id="rId149"/>
    <p:sldId id="431" r:id="rId150"/>
    <p:sldId id="432" r:id="rId151"/>
    <p:sldId id="433" r:id="rId152"/>
    <p:sldId id="434" r:id="rId153"/>
    <p:sldId id="435" r:id="rId154"/>
    <p:sldId id="436" r:id="rId155"/>
    <p:sldId id="445" r:id="rId156"/>
    <p:sldId id="446" r:id="rId157"/>
    <p:sldId id="447" r:id="rId158"/>
    <p:sldId id="448" r:id="rId159"/>
    <p:sldId id="449" r:id="rId160"/>
    <p:sldId id="450" r:id="rId161"/>
    <p:sldId id="451" r:id="rId162"/>
    <p:sldId id="452" r:id="rId163"/>
    <p:sldId id="453" r:id="rId164"/>
    <p:sldId id="454" r:id="rId165"/>
    <p:sldId id="455" r:id="rId166"/>
    <p:sldId id="456" r:id="rId167"/>
    <p:sldId id="457" r:id="rId168"/>
    <p:sldId id="458" r:id="rId169"/>
    <p:sldId id="459" r:id="rId170"/>
    <p:sldId id="460" r:id="rId171"/>
    <p:sldId id="461" r:id="rId172"/>
    <p:sldId id="462" r:id="rId173"/>
    <p:sldId id="463" r:id="rId174"/>
    <p:sldId id="464" r:id="rId175"/>
    <p:sldId id="465" r:id="rId176"/>
    <p:sldId id="466" r:id="rId177"/>
    <p:sldId id="468" r:id="rId178"/>
    <p:sldId id="467" r:id="rId179"/>
    <p:sldId id="469" r:id="rId180"/>
    <p:sldId id="470" r:id="rId181"/>
    <p:sldId id="471" r:id="rId182"/>
    <p:sldId id="473" r:id="rId183"/>
    <p:sldId id="472" r:id="rId184"/>
    <p:sldId id="474" r:id="rId185"/>
    <p:sldId id="475" r:id="rId186"/>
    <p:sldId id="476" r:id="rId187"/>
    <p:sldId id="477" r:id="rId188"/>
    <p:sldId id="478" r:id="rId189"/>
    <p:sldId id="479" r:id="rId190"/>
    <p:sldId id="480" r:id="rId191"/>
    <p:sldId id="481" r:id="rId192"/>
    <p:sldId id="482" r:id="rId193"/>
    <p:sldId id="483" r:id="rId194"/>
    <p:sldId id="321" r:id="rId19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62"/>
    </p:cViewPr>
  </p:sorter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307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69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733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414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24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232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92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12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26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3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28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77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209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513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9596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182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97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490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1805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8800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8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4928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86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713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271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71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349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601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125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0243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545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0576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5967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1493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07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605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0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57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096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5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0895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281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22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979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961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8276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5929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8367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0880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705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376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240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8303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333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395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3124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295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5572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7707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59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6074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32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8652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5091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146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500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7529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9004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850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1107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8757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1547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3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9891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9492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1101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9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8898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2791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1312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3459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2125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844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72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13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9623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3730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250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1594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032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5170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08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2057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7596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5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426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8930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5635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9491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9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6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35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59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1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1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7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77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6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5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14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9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97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9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18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57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33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61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8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8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300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4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6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0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60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37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09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972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6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8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69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3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00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89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37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4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30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454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079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5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2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4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211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794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21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01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41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4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2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57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02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693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30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81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49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287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9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99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416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79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909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87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19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988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996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55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85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 버튼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 -&gt; [python 3.10] -&gt; [IDLE (python 3.10 64bit)] </a:t>
            </a:r>
            <a:r>
              <a:rPr lang="ko-KR" altLang="en-US" dirty="0"/>
              <a:t>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9" y="3077079"/>
            <a:ext cx="542048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80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r>
              <a:rPr lang="ko-KR" altLang="en-US" sz="2300" dirty="0"/>
              <a:t>의 구조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구조는 크게 </a:t>
            </a:r>
            <a:r>
              <a:rPr lang="en-US" altLang="ko-KR" dirty="0"/>
              <a:t>3</a:t>
            </a:r>
            <a:r>
              <a:rPr lang="ko-KR" altLang="en-US" dirty="0"/>
              <a:t>가지로 나누어 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스리즈</a:t>
            </a:r>
            <a:r>
              <a:rPr lang="ko-KR" altLang="en-US" dirty="0"/>
              <a:t> </a:t>
            </a:r>
            <a:r>
              <a:rPr lang="en-US" altLang="ko-KR" dirty="0"/>
              <a:t>(Series)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데이터프레임 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패널 </a:t>
            </a:r>
            <a:r>
              <a:rPr lang="en-US" altLang="ko-KR" dirty="0"/>
              <a:t>(Panel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중 데이터프레임을 가장 많이 사용하며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기본적인 </a:t>
            </a:r>
            <a:r>
              <a:rPr lang="ko-KR" altLang="en-US" dirty="0" err="1"/>
              <a:t>스리즈와</a:t>
            </a:r>
            <a:r>
              <a:rPr lang="ko-KR" altLang="en-US" dirty="0"/>
              <a:t> 데이터프레임을 다루어보자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239852" y="2855117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- 3</a:t>
            </a:r>
            <a:r>
              <a:rPr lang="ko-KR" altLang="en-US" sz="1200" dirty="0">
                <a:solidFill>
                  <a:srgbClr val="FF0000"/>
                </a:solidFill>
              </a:rPr>
              <a:t>차원 작업 </a:t>
            </a:r>
            <a:r>
              <a:rPr lang="ko-KR" altLang="en-US" sz="1200" dirty="0" err="1">
                <a:solidFill>
                  <a:srgbClr val="FF0000"/>
                </a:solidFill>
              </a:rPr>
              <a:t>연산시에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 </a:t>
            </a:r>
            <a:r>
              <a:rPr lang="en-US" altLang="ko-KR" sz="1200" dirty="0" smtClean="0">
                <a:solidFill>
                  <a:srgbClr val="FF0000"/>
                </a:solidFill>
              </a:rPr>
              <a:t>(3</a:t>
            </a:r>
            <a:r>
              <a:rPr lang="ko-KR" altLang="en-US" sz="1200" dirty="0" smtClean="0">
                <a:solidFill>
                  <a:srgbClr val="FF0000"/>
                </a:solidFill>
              </a:rPr>
              <a:t>차원 그래프 만드는 작업에서 사용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분석에서는 다룰 일이 없음</a:t>
            </a:r>
            <a:r>
              <a:rPr lang="en-US" altLang="ko-KR" sz="1200" dirty="0" smtClean="0">
                <a:solidFill>
                  <a:srgbClr val="FF0000"/>
                </a:solidFill>
              </a:rPr>
              <a:t>.)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2570037"/>
            <a:ext cx="378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- 2</a:t>
            </a:r>
            <a:r>
              <a:rPr lang="ko-KR" altLang="en-US" sz="1200" dirty="0" smtClean="0">
                <a:solidFill>
                  <a:srgbClr val="FF0000"/>
                </a:solidFill>
              </a:rPr>
              <a:t>차원 </a:t>
            </a:r>
            <a:r>
              <a:rPr lang="ko-KR" altLang="en-US" sz="1200" dirty="0">
                <a:solidFill>
                  <a:srgbClr val="FF0000"/>
                </a:solidFill>
              </a:rPr>
              <a:t>작업 </a:t>
            </a:r>
            <a:r>
              <a:rPr lang="ko-KR" altLang="en-US" sz="1200" dirty="0" err="1">
                <a:solidFill>
                  <a:srgbClr val="FF0000"/>
                </a:solidFill>
              </a:rPr>
              <a:t>연산시에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엑셀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</a:rPr>
              <a:t>인덱스 컬러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30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</a:t>
            </a:r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배열의 값과 그 값에 대응하는 인덱스를 부여할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설치된 라이브러리를 불러오는 방법으로 </a:t>
            </a:r>
            <a:endParaRPr lang="en-US" altLang="ko-KR" dirty="0"/>
          </a:p>
          <a:p>
            <a:r>
              <a:rPr lang="en-US" altLang="ko-KR" dirty="0"/>
              <a:t>	import </a:t>
            </a:r>
            <a:r>
              <a:rPr lang="ko-KR" altLang="en-US" dirty="0" err="1"/>
              <a:t>라이브러리명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별칭 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6" y="2420888"/>
            <a:ext cx="8306520" cy="32616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5776" y="2566192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FF0000"/>
                </a:solidFill>
              </a:rPr>
              <a:t> - </a:t>
            </a:r>
            <a:r>
              <a:rPr lang="ko-KR" altLang="en-US" sz="1200" spc="-150" dirty="0" err="1" smtClean="0">
                <a:solidFill>
                  <a:srgbClr val="FF0000"/>
                </a:solidFill>
              </a:rPr>
              <a:t>판다스를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 </a:t>
            </a:r>
            <a:r>
              <a:rPr lang="en-US" altLang="ko-KR" sz="1200" spc="-150" dirty="0" err="1" smtClean="0">
                <a:solidFill>
                  <a:srgbClr val="FF0000"/>
                </a:solidFill>
              </a:rPr>
              <a:t>pd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라는 이름으로 쓰겠다는 의미</a:t>
            </a:r>
            <a:r>
              <a:rPr lang="en-US" altLang="ko-KR" sz="1200" spc="-15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일반적으로 </a:t>
            </a:r>
            <a:r>
              <a:rPr lang="en-US" altLang="ko-KR" sz="1200" spc="-150" dirty="0" err="1" smtClean="0">
                <a:solidFill>
                  <a:srgbClr val="FF0000"/>
                </a:solidFill>
              </a:rPr>
              <a:t>pd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라고 줄여서 사용함</a:t>
            </a:r>
            <a:r>
              <a:rPr lang="en-US" altLang="ko-KR" sz="1200" spc="-15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바꿔도 무방</a:t>
            </a:r>
            <a:r>
              <a:rPr lang="en-US" altLang="ko-KR" sz="1200" spc="-150" dirty="0" smtClean="0">
                <a:solidFill>
                  <a:srgbClr val="FF0000"/>
                </a:solidFill>
              </a:rPr>
              <a:t>.</a:t>
            </a:r>
            <a:endParaRPr lang="ko-KR" altLang="en-US" sz="1200" spc="-15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107362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FF0000"/>
                </a:solidFill>
              </a:rPr>
              <a:t>1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차원 데이터 형태</a:t>
            </a:r>
            <a:endParaRPr lang="ko-KR" altLang="en-US" sz="1200" spc="-1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171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스리즈의</a:t>
            </a:r>
            <a:r>
              <a:rPr lang="ko-KR" altLang="en-US" dirty="0"/>
              <a:t> 값과 인덱스 값은 따로 출력이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</a:t>
            </a:r>
            <a:r>
              <a:rPr lang="en-US" altLang="ko-KR" dirty="0"/>
              <a:t>.values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스리스의</a:t>
            </a:r>
            <a:r>
              <a:rPr lang="ko-KR" altLang="en-US" dirty="0">
                <a:sym typeface="Wingdings" panose="05000000000000000000" pitchFamily="2" charset="2"/>
              </a:rPr>
              <a:t> 값만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r>
              <a:rPr lang="en-US" altLang="ko-KR" dirty="0">
                <a:sym typeface="Wingdings" panose="05000000000000000000" pitchFamily="2" charset="2"/>
              </a:rPr>
              <a:t>.index  </a:t>
            </a:r>
            <a:r>
              <a:rPr lang="ko-KR" altLang="en-US" dirty="0" err="1">
                <a:sym typeface="Wingdings" panose="05000000000000000000" pitchFamily="2" charset="2"/>
              </a:rPr>
              <a:t>스리즈의</a:t>
            </a:r>
            <a:r>
              <a:rPr lang="ko-KR" altLang="en-US" dirty="0">
                <a:sym typeface="Wingdings" panose="05000000000000000000" pitchFamily="2" charset="2"/>
              </a:rPr>
              <a:t> 인덱스 값만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2924944"/>
            <a:ext cx="8131245" cy="182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0472" y="3835613"/>
            <a:ext cx="10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</a:rPr>
              <a:t>금액의 값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583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배열이면 데이터프레임은 </a:t>
            </a:r>
            <a:r>
              <a:rPr lang="en-US" altLang="ko-KR" dirty="0"/>
              <a:t>2</a:t>
            </a:r>
            <a:r>
              <a:rPr lang="ko-KR" altLang="en-US" dirty="0"/>
              <a:t>차원 리스트이다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차원이므로 </a:t>
            </a:r>
            <a:r>
              <a:rPr lang="ko-KR" altLang="en-US" dirty="0" err="1"/>
              <a:t>행방향의</a:t>
            </a:r>
            <a:r>
              <a:rPr lang="ko-KR" altLang="en-US" dirty="0"/>
              <a:t> 인덱스와 </a:t>
            </a:r>
            <a:r>
              <a:rPr lang="ko-KR" altLang="en-US" dirty="0" err="1"/>
              <a:t>열방향의</a:t>
            </a:r>
            <a:r>
              <a:rPr lang="ko-KR" altLang="en-US" dirty="0"/>
              <a:t> 인덱스가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말하면 행렬의 구조와 같다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0" y="2793227"/>
            <a:ext cx="8298899" cy="30635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5776" y="4016097"/>
            <a:ext cx="378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D</a:t>
            </a:r>
            <a:r>
              <a:rPr lang="ko-KR" altLang="en-US" sz="1200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</a:rPr>
              <a:t>F</a:t>
            </a:r>
            <a:r>
              <a:rPr lang="ko-KR" altLang="en-US" sz="1200" dirty="0" smtClean="0">
                <a:solidFill>
                  <a:srgbClr val="FF0000"/>
                </a:solidFill>
              </a:rPr>
              <a:t>는 대문자네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그럼 </a:t>
            </a:r>
            <a:r>
              <a:rPr lang="en-US" altLang="ko-KR" sz="1200" dirty="0" smtClean="0">
                <a:solidFill>
                  <a:srgbClr val="FF0000"/>
                </a:solidFill>
              </a:rPr>
              <a:t>class </a:t>
            </a:r>
            <a:r>
              <a:rPr lang="ko-KR" altLang="en-US" sz="1200" dirty="0" smtClean="0">
                <a:solidFill>
                  <a:srgbClr val="FF0000"/>
                </a:solidFill>
              </a:rPr>
              <a:t>겠구나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추측 가능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311625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행의 위치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5272" y="336802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열의 위치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3396" y="2347286"/>
            <a:ext cx="379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스리즈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데이터프레임 둘 다 같이 많이 씀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55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데이터프레임도 </a:t>
            </a:r>
            <a:r>
              <a:rPr lang="ko-KR" altLang="en-US" dirty="0" err="1"/>
              <a:t>스리즈와</a:t>
            </a:r>
            <a:r>
              <a:rPr lang="ko-KR" altLang="en-US" dirty="0"/>
              <a:t> 마찬가지로 값과 인덱스 값을 따로 출력이 가능하다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2708920"/>
            <a:ext cx="826079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28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데이터프레임은 앞에서 배운 </a:t>
            </a:r>
            <a:r>
              <a:rPr lang="ko-KR" altLang="en-US" dirty="0" err="1"/>
              <a:t>데이터형</a:t>
            </a:r>
            <a:r>
              <a:rPr lang="ko-KR" altLang="en-US" dirty="0"/>
              <a:t> 리스트와 </a:t>
            </a:r>
            <a:r>
              <a:rPr lang="ko-KR" altLang="en-US" dirty="0" err="1"/>
              <a:t>딕셔너리를</a:t>
            </a:r>
            <a:r>
              <a:rPr lang="ko-KR" altLang="en-US" dirty="0"/>
              <a:t> 이용하여 </a:t>
            </a:r>
            <a:r>
              <a:rPr lang="en-US" altLang="ko-KR" dirty="0"/>
              <a:t> </a:t>
            </a:r>
            <a:r>
              <a:rPr lang="ko-KR" altLang="en-US" dirty="0"/>
              <a:t>데이터프레임을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기본적인 형태로 인덱스 값들을 지정하지 않았기 때문에 자동으로 </a:t>
            </a:r>
            <a:r>
              <a:rPr lang="en-US" altLang="ko-KR" dirty="0"/>
              <a:t>0,1,2.... </a:t>
            </a:r>
            <a:r>
              <a:rPr lang="ko-KR" altLang="en-US" dirty="0"/>
              <a:t>로 지정된다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3" y="2420888"/>
            <a:ext cx="823031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49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행이나 열의 값을 지정할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" y="2746418"/>
            <a:ext cx="831414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56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ko-KR" altLang="en-US" dirty="0" err="1"/>
              <a:t>딕셔너리형은</a:t>
            </a:r>
            <a:r>
              <a:rPr lang="ko-KR" altLang="en-US" dirty="0"/>
              <a:t> </a:t>
            </a:r>
            <a:r>
              <a:rPr lang="en-US" altLang="ko-KR" dirty="0"/>
              <a:t>key : value </a:t>
            </a:r>
            <a:r>
              <a:rPr lang="ko-KR" altLang="en-US" dirty="0"/>
              <a:t>로 데이터가 </a:t>
            </a:r>
            <a:r>
              <a:rPr lang="ko-KR" altLang="en-US" dirty="0" err="1"/>
              <a:t>구성되어있기때문에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값이 </a:t>
            </a:r>
            <a:r>
              <a:rPr lang="en-US" altLang="ko-KR" dirty="0"/>
              <a:t>columns</a:t>
            </a:r>
            <a:r>
              <a:rPr lang="ko-KR" altLang="en-US" dirty="0"/>
              <a:t>의 값으로 지정이 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2" y="2492896"/>
            <a:ext cx="8245555" cy="34978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1999" y="2529964"/>
            <a:ext cx="386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딕셔너리</a:t>
            </a:r>
            <a:r>
              <a:rPr lang="ko-KR" altLang="en-US" sz="1200" dirty="0" smtClean="0">
                <a:solidFill>
                  <a:srgbClr val="FF0000"/>
                </a:solidFill>
              </a:rPr>
              <a:t> 데이터</a:t>
            </a:r>
            <a:r>
              <a:rPr lang="en-US" altLang="ko-KR" sz="1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해당하는 위치를 특정하는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키값으로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지정하는 데이터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602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판다스에서는</a:t>
            </a:r>
            <a:r>
              <a:rPr lang="ko-KR" altLang="en-US" dirty="0"/>
              <a:t> 데이터프레임에서 원하는 구간만 조회가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.head(n)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.tail(n)  </a:t>
            </a: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열 이름</a:t>
            </a:r>
            <a:r>
              <a:rPr lang="en-US" altLang="ko-KR" dirty="0">
                <a:sym typeface="Wingdings" panose="05000000000000000000" pitchFamily="2" charset="2"/>
              </a:rPr>
              <a:t>‘]  </a:t>
            </a:r>
            <a:r>
              <a:rPr lang="ko-KR" altLang="en-US" dirty="0">
                <a:sym typeface="Wingdings" panose="05000000000000000000" pitchFamily="2" charset="2"/>
              </a:rPr>
              <a:t>해당되는 열의 값만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6744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5" y="1555185"/>
            <a:ext cx="7481041" cy="50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ILDE</a:t>
            </a:r>
            <a:r>
              <a:rPr lang="ko-KR" altLang="en-US" dirty="0"/>
              <a:t>이 실행되면 아래 그림과 같이 대화형 모드의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쉘이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76367"/>
            <a:ext cx="6084168" cy="1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10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이렇게 데이터를 데이터프레임으로 생성할 수 있지만 외부의 데이터 파일</a:t>
            </a:r>
            <a:r>
              <a:rPr lang="en-US" altLang="ko-KR" dirty="0"/>
              <a:t>(csv, text, Excel, SQL, JSON)</a:t>
            </a:r>
            <a:r>
              <a:rPr lang="ko-KR" altLang="en-US" dirty="0"/>
              <a:t>을 읽어서 데이터프레임으로 생성할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1" y="2624285"/>
            <a:ext cx="7661009" cy="3757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70857" y="2948869"/>
            <a:ext cx="386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판다스에서는</a:t>
            </a:r>
            <a:r>
              <a:rPr lang="ko-KR" altLang="en-US" sz="1200" dirty="0" smtClean="0">
                <a:solidFill>
                  <a:srgbClr val="FF0000"/>
                </a:solidFill>
              </a:rPr>
              <a:t> 데이터 파일을 바로 가져올 수 있음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엑셀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csv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json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딕셔너리</a:t>
            </a:r>
            <a:r>
              <a:rPr lang="en-US" altLang="ko-KR" sz="1200" dirty="0" smtClean="0">
                <a:solidFill>
                  <a:srgbClr val="FF0000"/>
                </a:solidFill>
              </a:rPr>
              <a:t>), xml, html </a:t>
            </a:r>
            <a:r>
              <a:rPr lang="ko-KR" altLang="en-US" sz="1200" dirty="0" smtClean="0">
                <a:solidFill>
                  <a:srgbClr val="FF0000"/>
                </a:solidFill>
              </a:rPr>
              <a:t>등 다 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131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28083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수치 데이터를 다루는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다차원 행렬 자료 구조인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통하여 벡터 및 행렬을 사용하는 선형 대수 계산에서 주로 사용된다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편의성도 좋지만 </a:t>
            </a:r>
            <a:r>
              <a:rPr lang="ko-KR" altLang="en-US" dirty="0" err="1">
                <a:sym typeface="Wingdings" panose="05000000000000000000" pitchFamily="2" charset="2"/>
              </a:rPr>
              <a:t>속도면에서도</a:t>
            </a:r>
            <a:r>
              <a:rPr lang="ko-KR" altLang="en-US" dirty="0">
                <a:sym typeface="Wingdings" panose="05000000000000000000" pitchFamily="2" charset="2"/>
              </a:rPr>
              <a:t> 우수하다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넘파이도</a:t>
            </a:r>
            <a:r>
              <a:rPr lang="ko-KR" altLang="en-US" dirty="0">
                <a:sym typeface="Wingdings" panose="05000000000000000000" pitchFamily="2" charset="2"/>
              </a:rPr>
              <a:t> 설치를 하려면 </a:t>
            </a:r>
            <a:r>
              <a:rPr lang="en-US" altLang="ko-KR" dirty="0">
                <a:sym typeface="Wingdings" panose="05000000000000000000" pitchFamily="2" charset="2"/>
              </a:rPr>
              <a:t>CMD(</a:t>
            </a:r>
            <a:r>
              <a:rPr lang="ko-KR" altLang="en-US" dirty="0">
                <a:sym typeface="Wingdings" panose="05000000000000000000" pitchFamily="2" charset="2"/>
              </a:rPr>
              <a:t>명령 프롬프트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다음 명령어를 입력한다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21" y="4149080"/>
            <a:ext cx="4365150" cy="651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78754" y="1170375"/>
            <a:ext cx="188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선형방정식 </a:t>
            </a:r>
            <a:r>
              <a:rPr lang="en-US" altLang="ko-KR" sz="1200" dirty="0" smtClean="0">
                <a:solidFill>
                  <a:srgbClr val="FF0000"/>
                </a:solidFill>
              </a:rPr>
              <a:t>= 2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차방정식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0395" y="1447596"/>
            <a:ext cx="17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엔디어레이라고</a:t>
            </a:r>
            <a:r>
              <a:rPr lang="ko-KR" altLang="en-US" sz="1200" dirty="0" smtClean="0">
                <a:solidFill>
                  <a:srgbClr val="FF0000"/>
                </a:solidFill>
              </a:rPr>
              <a:t> 발음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3491880" y="1700955"/>
            <a:ext cx="216024" cy="503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6795" y="5301208"/>
            <a:ext cx="172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계산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넘파이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데이터 처리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판다스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???: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맥플롯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07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넘파이의</a:t>
            </a:r>
            <a:r>
              <a:rPr lang="ko-KR" altLang="en-US" dirty="0">
                <a:sym typeface="Wingdings" panose="05000000000000000000" pitchFamily="2" charset="2"/>
              </a:rPr>
              <a:t> 핵심인 </a:t>
            </a:r>
            <a:r>
              <a:rPr lang="en-US" altLang="ko-KR" dirty="0">
                <a:sym typeface="Wingdings" panose="05000000000000000000" pitchFamily="2" charset="2"/>
              </a:rPr>
              <a:t>array()</a:t>
            </a:r>
            <a:r>
              <a:rPr lang="ko-KR" altLang="en-US" dirty="0">
                <a:sym typeface="Wingdings" panose="05000000000000000000" pitchFamily="2" charset="2"/>
              </a:rPr>
              <a:t>는 리스트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배열로 부터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sym typeface="Wingdings" panose="05000000000000000000" pitchFamily="2" charset="2"/>
              </a:rPr>
              <a:t>. 1</a:t>
            </a:r>
            <a:r>
              <a:rPr lang="ko-KR" altLang="en-US" dirty="0">
                <a:sym typeface="Wingdings" panose="05000000000000000000" pitchFamily="2" charset="2"/>
              </a:rPr>
              <a:t>차원 배열이든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배열이든 상관 없이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생성할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7" y="2808467"/>
            <a:ext cx="8291278" cy="3490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285293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행렬식으로 바꿔주는 것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218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2727899"/>
            <a:ext cx="8237934" cy="1402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만든 데이터의 타입은 </a:t>
            </a:r>
            <a:r>
              <a:rPr lang="ko-KR" altLang="en-US" dirty="0" err="1">
                <a:sym typeface="Wingdings" panose="05000000000000000000" pitchFamily="2" charset="2"/>
              </a:rPr>
              <a:t>두개</a:t>
            </a:r>
            <a:r>
              <a:rPr lang="ko-KR" altLang="en-US" dirty="0">
                <a:sym typeface="Wingdings" panose="05000000000000000000" pitchFamily="2" charset="2"/>
              </a:rPr>
              <a:t> 다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로 나타나게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42113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사용하게 되면 배열의 축의 개수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ndim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와 크기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출력 할 수 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1" y="2505518"/>
            <a:ext cx="826841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zores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zeros()</a:t>
            </a:r>
            <a:r>
              <a:rPr lang="ko-KR" altLang="en-US" dirty="0">
                <a:sym typeface="Wingdings" panose="05000000000000000000" pitchFamily="2" charset="2"/>
              </a:rPr>
              <a:t>는 모든 원소의 값이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2434504"/>
            <a:ext cx="8276037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21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ones()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ones()</a:t>
            </a:r>
            <a:r>
              <a:rPr lang="ko-KR" altLang="en-US" dirty="0">
                <a:sym typeface="Wingdings" panose="05000000000000000000" pitchFamily="2" charset="2"/>
              </a:rPr>
              <a:t>는 모든 원소 값이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71675"/>
            <a:ext cx="830652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89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2430693"/>
            <a:ext cx="8283658" cy="19966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full()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full()</a:t>
            </a:r>
            <a:r>
              <a:rPr lang="ko-KR" altLang="en-US" dirty="0">
                <a:sym typeface="Wingdings" panose="05000000000000000000" pitchFamily="2" charset="2"/>
              </a:rPr>
              <a:t>은 모든 원소의 값을 지정한 값으로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5558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eye()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eye()</a:t>
            </a:r>
            <a:r>
              <a:rPr lang="ko-KR" altLang="en-US" dirty="0">
                <a:sym typeface="Wingdings" panose="05000000000000000000" pitchFamily="2" charset="2"/>
              </a:rPr>
              <a:t>는 단위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2423073"/>
            <a:ext cx="8344623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06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random.random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random.random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은 임의의 값을 원소로 하여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98348"/>
            <a:ext cx="8306520" cy="1661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852936"/>
            <a:ext cx="41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무작위한</a:t>
            </a:r>
            <a:r>
              <a:rPr lang="ko-KR" altLang="en-US" sz="1200" dirty="0" smtClean="0">
                <a:solidFill>
                  <a:srgbClr val="FF0000"/>
                </a:solidFill>
              </a:rPr>
              <a:t> 값을 집어넣을 때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넘파이뿐</a:t>
            </a:r>
            <a:r>
              <a:rPr lang="ko-KR" altLang="en-US" sz="1200" dirty="0" smtClean="0">
                <a:solidFill>
                  <a:srgbClr val="FF0000"/>
                </a:solidFill>
              </a:rPr>
              <a:t> 아니라 다른 곳에서도 자주 사용</a:t>
            </a:r>
            <a:r>
              <a:rPr lang="en-US" altLang="ko-KR" sz="1200" dirty="0" smtClean="0">
                <a:solidFill>
                  <a:srgbClr val="FF0000"/>
                </a:solidFill>
              </a:rPr>
              <a:t>~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Rand.. </a:t>
            </a:r>
            <a:r>
              <a:rPr lang="ko-KR" altLang="en-US" sz="1200" dirty="0" smtClean="0">
                <a:solidFill>
                  <a:srgbClr val="FF0000"/>
                </a:solidFill>
              </a:rPr>
              <a:t>표준편차 등등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2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print(“Hello World”)</a:t>
            </a:r>
            <a:r>
              <a:rPr lang="ko-KR" altLang="en-US" dirty="0"/>
              <a:t>를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 World </a:t>
            </a:r>
            <a:r>
              <a:rPr lang="ko-KR" altLang="en-US" dirty="0"/>
              <a:t>가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4" cy="20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6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(n)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n-1</a:t>
            </a:r>
            <a:r>
              <a:rPr lang="ko-KR" altLang="en-US" dirty="0">
                <a:sym typeface="Wingdings" panose="05000000000000000000" pitchFamily="2" charset="2"/>
              </a:rPr>
              <a:t>까지의 원소 값을 가지는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700236"/>
            <a:ext cx="8249801" cy="145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852936"/>
            <a:ext cx="415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배열의 순서를 바꿔준다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6897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2700236"/>
            <a:ext cx="8221222" cy="14575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i,j,k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부터 시작해서 </a:t>
            </a:r>
            <a:r>
              <a:rPr lang="en-US" altLang="ko-KR" dirty="0">
                <a:sym typeface="Wingdings" panose="05000000000000000000" pitchFamily="2" charset="2"/>
              </a:rPr>
              <a:t>j-1</a:t>
            </a:r>
            <a:r>
              <a:rPr lang="ko-KR" altLang="en-US" dirty="0">
                <a:sym typeface="Wingdings" panose="05000000000000000000" pitchFamily="2" charset="2"/>
              </a:rPr>
              <a:t>까지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씩 증가하는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06721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reshape()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reshape()</a:t>
            </a:r>
            <a:r>
              <a:rPr lang="ko-KR" altLang="en-US" dirty="0">
                <a:sym typeface="Wingdings" panose="05000000000000000000" pitchFamily="2" charset="2"/>
              </a:rPr>
              <a:t>는 배열 내부의 데이터는 변경하지 않고 배열의 구조를 변경한다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2492896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64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넘파이를</a:t>
            </a:r>
            <a:r>
              <a:rPr lang="ko-KR" altLang="en-US" dirty="0">
                <a:sym typeface="Wingdings" panose="05000000000000000000" pitchFamily="2" charset="2"/>
              </a:rPr>
              <a:t> 사용하면 배열 간의 연산을 쉽게 수행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57849"/>
              </p:ext>
            </p:extLst>
          </p:nvPr>
        </p:nvGraphicFramePr>
        <p:xfrm>
          <a:off x="1524000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덧셈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a+b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np.add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뺄셈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a-b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np.subtract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곱셈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a*b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np.multiply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a/b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np.divide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339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덧셈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6" y="1916832"/>
            <a:ext cx="825932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92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920201"/>
            <a:ext cx="8240275" cy="28769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뺄셈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258186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16832"/>
            <a:ext cx="8221222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곱셈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0375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916832"/>
            <a:ext cx="8249801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나눗셈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271881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 err="1"/>
              <a:t>행렬곱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앞의 곱셈인 </a:t>
            </a:r>
            <a:r>
              <a:rPr lang="en-US" altLang="ko-KR" dirty="0" err="1">
                <a:sym typeface="Wingdings" panose="05000000000000000000" pitchFamily="2" charset="2"/>
              </a:rPr>
              <a:t>np.multiply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곱만이 아닌 </a:t>
            </a:r>
            <a:r>
              <a:rPr lang="ko-KR" altLang="en-US" dirty="0" err="1">
                <a:sym typeface="Wingdings" panose="05000000000000000000" pitchFamily="2" charset="2"/>
              </a:rPr>
              <a:t>백터와</a:t>
            </a:r>
            <a:r>
              <a:rPr lang="ko-KR" altLang="en-US" dirty="0">
                <a:sym typeface="Wingdings" panose="05000000000000000000" pitchFamily="2" charset="2"/>
              </a:rPr>
              <a:t> 행렬의 곱 또는 </a:t>
            </a:r>
            <a:r>
              <a:rPr lang="ko-KR" altLang="en-US" dirty="0" err="1">
                <a:sym typeface="Wingdings" panose="05000000000000000000" pitchFamily="2" charset="2"/>
              </a:rPr>
              <a:t>행렬곱을</a:t>
            </a:r>
            <a:r>
              <a:rPr lang="ko-KR" altLang="en-US" dirty="0">
                <a:sym typeface="Wingdings" panose="05000000000000000000" pitchFamily="2" charset="2"/>
              </a:rPr>
              <a:t> 하기 위해서는 </a:t>
            </a:r>
            <a:r>
              <a:rPr lang="en-US" altLang="ko-KR" dirty="0">
                <a:sym typeface="Wingdings" panose="05000000000000000000" pitchFamily="2" charset="2"/>
              </a:rPr>
              <a:t>dot()</a:t>
            </a:r>
            <a:r>
              <a:rPr lang="ko-KR" altLang="en-US" dirty="0"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2708920"/>
            <a:ext cx="8240275" cy="23530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852936"/>
            <a:ext cx="415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도트</a:t>
            </a:r>
            <a:r>
              <a:rPr lang="en-US" altLang="ko-KR" sz="1200" dirty="0" smtClean="0">
                <a:solidFill>
                  <a:srgbClr val="FF0000"/>
                </a:solidFill>
              </a:rPr>
              <a:t>..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골뱅이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524193"/>
            <a:ext cx="415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판다스만</a:t>
            </a:r>
            <a:r>
              <a:rPr lang="ko-KR" altLang="en-US" sz="1200" dirty="0" smtClean="0">
                <a:solidFill>
                  <a:srgbClr val="FF0000"/>
                </a:solidFill>
              </a:rPr>
              <a:t> 해도 시간이 부족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38535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맷플롯립은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데이터를 </a:t>
            </a:r>
            <a:r>
              <a:rPr lang="ko-KR" altLang="en-US" dirty="0" err="1">
                <a:sym typeface="Wingdings" panose="05000000000000000000" pitchFamily="2" charset="2"/>
              </a:rPr>
              <a:t>챠트나</a:t>
            </a:r>
            <a:r>
              <a:rPr lang="ko-KR" altLang="en-US" dirty="0">
                <a:sym typeface="Wingdings" panose="05000000000000000000" pitchFamily="2" charset="2"/>
              </a:rPr>
              <a:t> 플롯</a:t>
            </a:r>
            <a:r>
              <a:rPr lang="en-US" altLang="ko-KR" dirty="0">
                <a:sym typeface="Wingdings" panose="05000000000000000000" pitchFamily="2" charset="2"/>
              </a:rPr>
              <a:t>(plot)</a:t>
            </a:r>
            <a:r>
              <a:rPr lang="ko-KR" altLang="en-US" dirty="0">
                <a:sym typeface="Wingdings" panose="05000000000000000000" pitchFamily="2" charset="2"/>
              </a:rPr>
              <a:t>으로 그려주는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흔히 데이터 시각화 패키지로 </a:t>
            </a:r>
            <a:r>
              <a:rPr lang="ko-KR" altLang="en-US" dirty="0" err="1">
                <a:sym typeface="Wingdings" panose="05000000000000000000" pitchFamily="2" charset="2"/>
              </a:rPr>
              <a:t>알려져있다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라인 플롯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바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파이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Scatter </a:t>
            </a:r>
            <a:r>
              <a:rPr lang="ko-KR" altLang="en-US" dirty="0">
                <a:sym typeface="Wingdings" panose="05000000000000000000" pitchFamily="2" charset="2"/>
              </a:rPr>
              <a:t>등 다양한 </a:t>
            </a:r>
            <a:r>
              <a:rPr lang="ko-KR" altLang="en-US" dirty="0" err="1">
                <a:sym typeface="Wingdings" panose="05000000000000000000" pitchFamily="2" charset="2"/>
              </a:rPr>
              <a:t>챠트와</a:t>
            </a:r>
            <a:r>
              <a:rPr lang="ko-KR" altLang="en-US" dirty="0">
                <a:sym typeface="Wingdings" panose="05000000000000000000" pitchFamily="2" charset="2"/>
              </a:rPr>
              <a:t> 플롯을 지원한다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65" y="3356992"/>
            <a:ext cx="5171670" cy="6517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92088" y="5085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시각화 라이브러리이므로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시각화 할 때 다시 배워보는 것으로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2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+ 20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 + 20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16148350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</a:t>
            </a:r>
            <a:r>
              <a:rPr lang="ko-KR" altLang="en-US" sz="2300" dirty="0"/>
              <a:t> </a:t>
            </a:r>
            <a:r>
              <a:rPr lang="en-US" altLang="ko-KR" sz="2300" dirty="0"/>
              <a:t>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하나의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리스트의 값들은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값으로 나타나고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축은 자동으로 </a:t>
            </a:r>
            <a:r>
              <a:rPr lang="en-US" altLang="ko-KR" dirty="0">
                <a:sym typeface="Wingdings" panose="05000000000000000000" pitchFamily="2" charset="2"/>
              </a:rPr>
              <a:t>0,1,2,3 </a:t>
            </a:r>
            <a:r>
              <a:rPr lang="ko-KR" altLang="en-US" dirty="0">
                <a:sym typeface="Wingdings" panose="05000000000000000000" pitchFamily="2" charset="2"/>
              </a:rPr>
              <a:t>순으로 지정된다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show() </a:t>
            </a:r>
            <a:r>
              <a:rPr lang="ko-KR" altLang="en-US" dirty="0">
                <a:sym typeface="Wingdings" panose="05000000000000000000" pitchFamily="2" charset="2"/>
              </a:rPr>
              <a:t>함수를 통하여 그래프를 화면에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5" y="3315998"/>
            <a:ext cx="5877469" cy="32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77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</a:t>
            </a:r>
            <a:r>
              <a:rPr lang="ko-KR" altLang="en-US" dirty="0" err="1">
                <a:sym typeface="Wingdings" panose="05000000000000000000" pitchFamily="2" charset="2"/>
              </a:rPr>
              <a:t>두개의</a:t>
            </a:r>
            <a:r>
              <a:rPr lang="ko-KR" altLang="en-US" dirty="0">
                <a:sym typeface="Wingdings" panose="05000000000000000000" pitchFamily="2" charset="2"/>
              </a:rPr>
              <a:t>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첫 리스트의 값이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 </a:t>
            </a:r>
            <a:r>
              <a:rPr lang="ko-KR" altLang="en-US" dirty="0" err="1">
                <a:sym typeface="Wingdings" panose="05000000000000000000" pitchFamily="2" charset="2"/>
              </a:rPr>
              <a:t>두번째</a:t>
            </a:r>
            <a:r>
              <a:rPr lang="ko-KR" altLang="en-US" dirty="0">
                <a:sym typeface="Wingdings" panose="05000000000000000000" pitchFamily="2" charset="2"/>
              </a:rPr>
              <a:t> 리스트의 값이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축의 값이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97" y="3426564"/>
            <a:ext cx="6177603" cy="2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07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색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3370259"/>
            <a:ext cx="5431692" cy="265102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2194"/>
              </p:ext>
            </p:extLst>
          </p:nvPr>
        </p:nvGraphicFramePr>
        <p:xfrm>
          <a:off x="6300192" y="3414608"/>
          <a:ext cx="209220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blue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green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red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cyan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magenta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yellow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black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white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색상 인자 값이나 </a:t>
            </a:r>
            <a:r>
              <a:rPr lang="ko-KR" altLang="en-US" dirty="0" err="1">
                <a:sym typeface="Wingdings" panose="05000000000000000000" pitchFamily="2" charset="2"/>
              </a:rPr>
              <a:t>헥스</a:t>
            </a:r>
            <a:r>
              <a:rPr lang="ko-KR" altLang="en-US" dirty="0">
                <a:sym typeface="Wingdings" panose="05000000000000000000" pitchFamily="2" charset="2"/>
              </a:rPr>
              <a:t> 값을 넣어주면 선의 색이 변경이 가능하다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1642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선 종류 인자 값을 넣어주면 선의 종류가 변경된다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73703"/>
              </p:ext>
            </p:extLst>
          </p:nvPr>
        </p:nvGraphicFramePr>
        <p:xfrm>
          <a:off x="1427820" y="2996952"/>
          <a:ext cx="62883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2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1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56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Solid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Circle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Dashed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Triangle_down</a:t>
                      </a:r>
                      <a:r>
                        <a:rPr lang="en-US" altLang="ko-KR" b="0" dirty="0"/>
                        <a:t>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Dash-dot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Star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Point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,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Pixel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Diamond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66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6" y="2158823"/>
            <a:ext cx="5412640" cy="29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40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레이블</a:t>
            </a:r>
            <a:r>
              <a:rPr lang="en-US" altLang="ko-KR" sz="2300" dirty="0"/>
              <a:t>, </a:t>
            </a:r>
            <a:r>
              <a:rPr lang="ko-KR" altLang="en-US" sz="2300" dirty="0"/>
              <a:t>타이틀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plt.xlabel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plt.ylabel</a:t>
            </a:r>
            <a:r>
              <a:rPr lang="en-US" altLang="ko-KR" dirty="0">
                <a:sym typeface="Wingdings" panose="05000000000000000000" pitchFamily="2" charset="2"/>
              </a:rPr>
              <a:t>()   </a:t>
            </a:r>
            <a:r>
              <a:rPr lang="en-US" altLang="ko-KR" dirty="0" err="1">
                <a:sym typeface="Wingdings" panose="05000000000000000000" pitchFamily="2" charset="2"/>
              </a:rPr>
              <a:t>x,y</a:t>
            </a:r>
            <a:r>
              <a:rPr lang="ko-KR" altLang="en-US" dirty="0">
                <a:sym typeface="Wingdings" panose="05000000000000000000" pitchFamily="2" charset="2"/>
              </a:rPr>
              <a:t>축 레이블 추가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plt.title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제목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54" y="2957104"/>
            <a:ext cx="5602287" cy="34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89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라인의 범례를 추가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21" y="2420888"/>
            <a:ext cx="5470358" cy="3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99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27" y="2564904"/>
            <a:ext cx="5498937" cy="36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608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위치는 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이나 </a:t>
            </a:r>
            <a:r>
              <a:rPr lang="en-US" altLang="ko-KR" dirty="0">
                <a:sym typeface="Wingdings" panose="05000000000000000000" pitchFamily="2" charset="2"/>
              </a:rPr>
              <a:t>code</a:t>
            </a:r>
            <a:r>
              <a:rPr lang="ko-KR" altLang="en-US" dirty="0">
                <a:sym typeface="Wingdings" panose="05000000000000000000" pitchFamily="2" charset="2"/>
              </a:rPr>
              <a:t> 값으로 지정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8367"/>
              </p:ext>
            </p:extLst>
          </p:nvPr>
        </p:nvGraphicFramePr>
        <p:xfrm>
          <a:off x="1487996" y="263691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202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여러 개의 그래프를 그리는 경우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그래프의 위치를 </a:t>
            </a:r>
            <a:r>
              <a:rPr lang="ko-KR" altLang="en-US" dirty="0" err="1">
                <a:sym typeface="Wingdings" panose="05000000000000000000" pitchFamily="2" charset="2"/>
              </a:rPr>
              <a:t>격자형으로</a:t>
            </a:r>
            <a:r>
              <a:rPr lang="ko-KR" altLang="en-US" dirty="0">
                <a:sym typeface="Wingdings" panose="05000000000000000000" pitchFamily="2" charset="2"/>
              </a:rPr>
              <a:t> 지정하여 그래프를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 행의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열의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(3,4,1) </a:t>
            </a:r>
            <a:r>
              <a:rPr lang="ko-KR" altLang="en-US" dirty="0">
                <a:sym typeface="Wingdings" panose="05000000000000000000" pitchFamily="2" charset="2"/>
              </a:rPr>
              <a:t>지정하면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위치에 그래프가 출력이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62914"/>
              </p:ext>
            </p:extLst>
          </p:nvPr>
        </p:nvGraphicFramePr>
        <p:xfrm>
          <a:off x="3900264" y="4293096"/>
          <a:ext cx="139181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7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76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35324688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79586" cy="38763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</p:spTree>
    <p:extLst>
      <p:ext uri="{BB962C8B-B14F-4D97-AF65-F5344CB8AC3E}">
        <p14:creationId xmlns:p14="http://schemas.microsoft.com/office/powerpoint/2010/main" val="37589138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 그래프는 </a:t>
            </a:r>
            <a:r>
              <a:rPr lang="en-US" altLang="ko-KR" dirty="0">
                <a:sym typeface="Wingdings" panose="05000000000000000000" pitchFamily="2" charset="2"/>
              </a:rPr>
              <a:t>plot()</a:t>
            </a:r>
            <a:r>
              <a:rPr lang="ko-KR" altLang="en-US" dirty="0">
                <a:sym typeface="Wingdings" panose="05000000000000000000" pitchFamily="2" charset="2"/>
              </a:rPr>
              <a:t>을 사용하였고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출력하기 위해서는 </a:t>
            </a:r>
            <a:r>
              <a:rPr lang="en-US" altLang="ko-KR" dirty="0">
                <a:sym typeface="Wingdings" panose="05000000000000000000" pitchFamily="2" charset="2"/>
              </a:rPr>
              <a:t>bar() </a:t>
            </a:r>
            <a:r>
              <a:rPr lang="ko-KR" altLang="en-US" dirty="0">
                <a:sym typeface="Wingdings" panose="05000000000000000000" pitchFamily="2" charset="2"/>
              </a:rPr>
              <a:t>함수를 사용하면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 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0" y="2502508"/>
            <a:ext cx="6511812" cy="35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477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xticks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축의 레이블 값의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87" y="2270085"/>
            <a:ext cx="6219017" cy="3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31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7546"/>
            <a:ext cx="800211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4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7" y="1616682"/>
            <a:ext cx="797353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03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폭 지정하기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2" y="1607546"/>
            <a:ext cx="797353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636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산점도를</a:t>
            </a:r>
            <a:r>
              <a:rPr lang="ko-KR" altLang="en-US" dirty="0">
                <a:sym typeface="Wingdings" panose="05000000000000000000" pitchFamily="2" charset="2"/>
              </a:rPr>
              <a:t> 출력하기 위해서는 </a:t>
            </a:r>
            <a:r>
              <a:rPr lang="en-US" altLang="ko-KR" dirty="0" err="1">
                <a:sym typeface="Wingdings" panose="05000000000000000000" pitchFamily="2" charset="2"/>
              </a:rPr>
              <a:t>matplotlib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scatter()</a:t>
            </a:r>
            <a:r>
              <a:rPr lang="ko-KR" altLang="en-US" dirty="0">
                <a:sym typeface="Wingdings" panose="05000000000000000000" pitchFamily="2" charset="2"/>
              </a:rPr>
              <a:t>를 사용하면 출력이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83" y="2420888"/>
            <a:ext cx="6363033" cy="40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87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크기 및 색상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1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투명도와 </a:t>
            </a:r>
            <a:r>
              <a:rPr lang="ko-KR" altLang="en-US" sz="2300" dirty="0" err="1"/>
              <a:t>컬러맵</a:t>
            </a:r>
            <a:r>
              <a:rPr lang="ko-KR" altLang="en-US" sz="2300"/>
              <a:t> 설정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05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42014955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Flask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/>
              <a:t>2004</a:t>
            </a:r>
            <a:r>
              <a:rPr lang="ko-KR" altLang="en-US" dirty="0"/>
              <a:t>년 오스트리아의 </a:t>
            </a:r>
            <a:r>
              <a:rPr lang="ko-KR" altLang="en-US" dirty="0" err="1"/>
              <a:t>오픈소스</a:t>
            </a:r>
            <a:r>
              <a:rPr lang="ko-KR" altLang="en-US" dirty="0"/>
              <a:t> 개발자 </a:t>
            </a:r>
            <a:r>
              <a:rPr lang="ko-KR" altLang="en-US" dirty="0" err="1"/>
              <a:t>아르민</a:t>
            </a:r>
            <a:r>
              <a:rPr lang="ko-KR" altLang="en-US" dirty="0"/>
              <a:t> </a:t>
            </a:r>
            <a:r>
              <a:rPr lang="ko-KR" altLang="en-US" dirty="0" err="1"/>
              <a:t>로나허가</a:t>
            </a:r>
            <a:r>
              <a:rPr lang="ko-KR" altLang="en-US" dirty="0"/>
              <a:t> 만든 웹 프레임워크이다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Flask</a:t>
            </a:r>
            <a:r>
              <a:rPr lang="ko-KR" altLang="en-US" dirty="0"/>
              <a:t>는 홈페이지에서도 “</a:t>
            </a:r>
            <a:r>
              <a:rPr lang="en-US" altLang="ko-KR" dirty="0"/>
              <a:t>micro” </a:t>
            </a:r>
            <a:r>
              <a:rPr lang="ko-KR" altLang="en-US" dirty="0"/>
              <a:t>프레임워크라는 점을 강조하고 있는데 최소한의 구성 요소와 요구 사항을 제공하기 때문에 시작하기 쉽고 필요에 따라 유연하게 사용이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773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서버는 하드웨어 </a:t>
            </a:r>
            <a:r>
              <a:rPr lang="en-US" altLang="ko-KR" dirty="0"/>
              <a:t>, </a:t>
            </a:r>
            <a:r>
              <a:rPr lang="ko-KR" altLang="en-US" dirty="0"/>
              <a:t>소프트웨어 두 가지 측면으로 구분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웹사이트의 컴포넌트 파일들을 저장하는 컴퓨터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파일에는 </a:t>
            </a:r>
            <a:r>
              <a:rPr lang="en-US" altLang="ko-KR" dirty="0"/>
              <a:t>HTML, Image, CSS, </a:t>
            </a:r>
            <a:r>
              <a:rPr lang="en-US" altLang="ko-KR" dirty="0" err="1"/>
              <a:t>Javascript</a:t>
            </a:r>
            <a:r>
              <a:rPr lang="ko-KR" altLang="en-US" dirty="0"/>
              <a:t>가 존재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파일을 인터넷을 통해 클라이언트에게 전달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사용자가 어떻게 호스트 파일들에 접근하는지 관리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 서버는 주소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클라이언트의 </a:t>
            </a:r>
            <a:r>
              <a:rPr lang="en-US" altLang="ko-KR" dirty="0"/>
              <a:t>	</a:t>
            </a:r>
            <a:r>
              <a:rPr lang="ko-KR" altLang="en-US" dirty="0"/>
              <a:t>요청을 처리 및 응답</a:t>
            </a:r>
          </a:p>
        </p:txBody>
      </p:sp>
    </p:spTree>
    <p:extLst>
      <p:ext uri="{BB962C8B-B14F-4D97-AF65-F5344CB8AC3E}">
        <p14:creationId xmlns:p14="http://schemas.microsoft.com/office/powerpoint/2010/main" val="40682734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66302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웹 서버에서 불려진 파일을 필요로 할 때</a:t>
            </a:r>
            <a:r>
              <a:rPr lang="en-US" altLang="ko-KR" dirty="0"/>
              <a:t>, </a:t>
            </a:r>
            <a:r>
              <a:rPr lang="ko-KR" altLang="en-US" dirty="0"/>
              <a:t>브라우저는 </a:t>
            </a:r>
            <a:r>
              <a:rPr lang="en-US" altLang="ko-KR" dirty="0"/>
              <a:t>HTTP</a:t>
            </a:r>
            <a:r>
              <a:rPr lang="ko-KR" altLang="en-US" dirty="0"/>
              <a:t>를 통해 파일을 요청한다</a:t>
            </a:r>
            <a:r>
              <a:rPr lang="en-US" altLang="ko-KR" dirty="0"/>
              <a:t>. </a:t>
            </a:r>
            <a:r>
              <a:rPr lang="ko-KR" altLang="en-US" dirty="0"/>
              <a:t>요청이 올바른 웹 서버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에 도달하였을 때</a:t>
            </a:r>
            <a:r>
              <a:rPr lang="en-US" altLang="ko-KR" dirty="0"/>
              <a:t>, HTTP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  <a:r>
              <a:rPr lang="ko-KR" altLang="en-US" dirty="0"/>
              <a:t>는 요청된 문서를 </a:t>
            </a:r>
            <a:r>
              <a:rPr lang="en-US" altLang="ko-KR" dirty="0"/>
              <a:t>HTTP</a:t>
            </a:r>
            <a:r>
              <a:rPr lang="ko-KR" altLang="en-US" dirty="0"/>
              <a:t>를 이용하여 보낸다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9D5AD64-2BB9-4858-9798-94CE2B8F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76990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043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미리 저장된 파일이 그대로 전달되는 웹 페이지</a:t>
            </a:r>
          </a:p>
          <a:p>
            <a:pPr lvl="1"/>
            <a:r>
              <a:rPr lang="ko-KR" altLang="en-US" dirty="0"/>
              <a:t>유저는 서버에 저장된 데이터가 변경되지 않는 한 고정된 페이지를 보게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있는 데이터들을 스크립트에 의해 가공 처리 된 후 생성되어 전달되는 웹 페이지 유저는 상황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요청 등에 따라 달라지는 </a:t>
            </a:r>
            <a:r>
              <a:rPr lang="ko-KR" altLang="en-US" dirty="0" err="1"/>
              <a:t>웹페이지를</a:t>
            </a:r>
            <a:r>
              <a:rPr lang="ko-KR" altLang="en-US" dirty="0"/>
              <a:t> 보게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855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xmlns="" id="{B90D0900-C753-4D72-8A15-0080A86BB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4897"/>
              </p:ext>
            </p:extLst>
          </p:nvPr>
        </p:nvGraphicFramePr>
        <p:xfrm>
          <a:off x="832037" y="2492896"/>
          <a:ext cx="7407918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306">
                  <a:extLst>
                    <a:ext uri="{9D8B030D-6E8A-4147-A177-3AD203B41FA5}">
                      <a16:colId xmlns:a16="http://schemas.microsoft.com/office/drawing/2014/main" xmlns="" val="73418814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xmlns="" val="353101917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xmlns="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속도가 빠르다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비용이 적게 든다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한정적이다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페이지의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다양하다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사이트의 구조에 따라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작업이 용이하여 관리가 쉽다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페이지에 비해 상대적으로 느리다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서버 외의 어플리케이션 서버가 필요함으로 추가 비용이 발생한다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2504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  <a:r>
              <a:rPr lang="ko-KR" altLang="en-US" dirty="0"/>
              <a:t>은 웹페이지를 기술하기 위한 마크업 언어이다</a:t>
            </a:r>
            <a:r>
              <a:rPr lang="en-US" altLang="ko-KR" dirty="0"/>
              <a:t>. </a:t>
            </a:r>
            <a:r>
              <a:rPr lang="ko-KR" altLang="en-US" dirty="0"/>
              <a:t>조금 더 자세히 말하면 웹페이지의 내용</a:t>
            </a:r>
            <a:r>
              <a:rPr lang="en-US" altLang="ko-KR" dirty="0"/>
              <a:t>(content)</a:t>
            </a:r>
            <a:r>
              <a:rPr lang="ko-KR" altLang="en-US" dirty="0"/>
              <a:t>과 구조</a:t>
            </a:r>
            <a:r>
              <a:rPr lang="en-US" altLang="ko-KR" dirty="0"/>
              <a:t>(structure)</a:t>
            </a:r>
            <a:r>
              <a:rPr lang="ko-KR" altLang="en-US" dirty="0"/>
              <a:t>을 담당하는 언어로써 </a:t>
            </a:r>
            <a:r>
              <a:rPr lang="en-US" altLang="ko-KR" dirty="0"/>
              <a:t>HTML </a:t>
            </a:r>
            <a:r>
              <a:rPr lang="ko-KR" altLang="en-US" dirty="0"/>
              <a:t>태그를 통해 정보를 </a:t>
            </a:r>
            <a:r>
              <a:rPr lang="ko-KR" altLang="en-US" dirty="0" err="1"/>
              <a:t>구조화하는</a:t>
            </a:r>
            <a:r>
              <a:rPr lang="ko-KR" altLang="en-US" dirty="0"/>
              <a:t>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마크업 언어 </a:t>
            </a:r>
            <a:r>
              <a:rPr lang="en-US" altLang="ko-KR" dirty="0"/>
              <a:t>- </a:t>
            </a:r>
            <a:r>
              <a:rPr lang="ko-KR" altLang="en-US" dirty="0"/>
              <a:t>특별한 기호나 표기를 사용하여 글의 서식과 스타일을 정해주는 언어 </a:t>
            </a:r>
            <a:r>
              <a:rPr lang="en-US" altLang="ko-KR" dirty="0"/>
              <a:t>(</a:t>
            </a:r>
            <a:r>
              <a:rPr lang="ko-KR" altLang="en-US" dirty="0"/>
              <a:t>프로그래밍 언어 </a:t>
            </a:r>
            <a:r>
              <a:rPr lang="en-US" altLang="ko-KR" dirty="0"/>
              <a:t>X)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44505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7448" y="1700955"/>
            <a:ext cx="3564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반드시 </a:t>
            </a:r>
            <a:r>
              <a:rPr lang="en-US" altLang="ko-KR" dirty="0"/>
              <a:t>&lt;!DOCTYPE html&gt;</a:t>
            </a:r>
            <a:r>
              <a:rPr lang="ko-KR" altLang="en-US" dirty="0"/>
              <a:t>으로 문서의 형식을 지정해주어야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html document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행부터 시작되고 </a:t>
            </a:r>
            <a:r>
              <a:rPr lang="en-US" altLang="ko-KR" dirty="0"/>
              <a:t>&lt;html&gt;…&lt;/html&gt;</a:t>
            </a:r>
            <a:r>
              <a:rPr lang="ko-KR" altLang="en-US" dirty="0"/>
              <a:t>에 기술한다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&lt;head&gt;…&lt;/head&gt;</a:t>
            </a:r>
            <a:r>
              <a:rPr lang="ko-KR" altLang="en-US" dirty="0"/>
              <a:t>에는 </a:t>
            </a:r>
            <a:r>
              <a:rPr lang="en-US" altLang="ko-KR" dirty="0"/>
              <a:t>title, </a:t>
            </a:r>
            <a:r>
              <a:rPr lang="ko-KR" altLang="en-US" dirty="0"/>
              <a:t>외부 파일 참조</a:t>
            </a:r>
            <a:r>
              <a:rPr lang="en-US" altLang="ko-KR" dirty="0"/>
              <a:t>, </a:t>
            </a:r>
            <a:r>
              <a:rPr lang="ko-KR" altLang="en-US" dirty="0"/>
              <a:t>메타데이터 설정 등이 위치하며 웹 </a:t>
            </a:r>
            <a:r>
              <a:rPr lang="ko-KR" altLang="en-US" dirty="0" err="1"/>
              <a:t>브라우져에는</a:t>
            </a:r>
            <a:r>
              <a:rPr lang="ko-KR" altLang="en-US" dirty="0"/>
              <a:t> 표시되지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웹 브라우저에 표시가 되는 부분은</a:t>
            </a:r>
            <a:endParaRPr lang="en-US" altLang="ko-KR" dirty="0"/>
          </a:p>
          <a:p>
            <a:r>
              <a:rPr lang="en-US" altLang="ko-KR" dirty="0"/>
              <a:t>&lt;body&gt;…&lt;/body&gt;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2DC6B6E-1BA2-426F-87A2-7E792350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0" y="2636912"/>
            <a:ext cx="400105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9755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시작태그와 종료태그 사이에 위한 콘텐츠로 구성된다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요소들의 집합으로 이루어진다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altLang="ko-KR" dirty="0">
                <a:solidFill>
                  <a:schemeClr val="tx1"/>
                </a:solidFill>
                <a:latin typeface="+mn-lt"/>
                <a:hlinkClick r:id="rId3"/>
              </a:rPr>
              <a:t>https://www.w3schools.com/tags/default.asp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0F6E8F0-8729-45E0-A41C-DD5A0E52A3A0}"/>
              </a:ext>
            </a:extLst>
          </p:cNvPr>
          <p:cNvGrpSpPr/>
          <p:nvPr/>
        </p:nvGrpSpPr>
        <p:grpSpPr>
          <a:xfrm>
            <a:off x="2878649" y="2420888"/>
            <a:ext cx="3314694" cy="1124920"/>
            <a:chOff x="4157960" y="2699824"/>
            <a:chExt cx="3314694" cy="11249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B172EDB-297E-40EB-B28C-99EEEC56B7E4}"/>
                </a:ext>
              </a:extLst>
            </p:cNvPr>
            <p:cNvSpPr txBox="1"/>
            <p:nvPr/>
          </p:nvSpPr>
          <p:spPr>
            <a:xfrm>
              <a:off x="4653506" y="2699824"/>
              <a:ext cx="240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&lt;p&gt;Hello world&lt;/p&gt;</a:t>
              </a:r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AC6F2C9A-E87C-4E60-9CB0-48E01922F142}"/>
                </a:ext>
              </a:extLst>
            </p:cNvPr>
            <p:cNvCxnSpPr/>
            <p:nvPr/>
          </p:nvCxnSpPr>
          <p:spPr>
            <a:xfrm>
              <a:off x="4793942" y="3060278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3F4C8E71-E9B8-463D-A2DF-200B64A23DB3}"/>
                </a:ext>
              </a:extLst>
            </p:cNvPr>
            <p:cNvCxnSpPr>
              <a:cxnSpLocks/>
            </p:cNvCxnSpPr>
            <p:nvPr/>
          </p:nvCxnSpPr>
          <p:spPr>
            <a:xfrm>
              <a:off x="5221549" y="3059237"/>
              <a:ext cx="1170373" cy="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D726CAE5-72F9-44D9-825F-63C4CEF61727}"/>
                </a:ext>
              </a:extLst>
            </p:cNvPr>
            <p:cNvCxnSpPr/>
            <p:nvPr/>
          </p:nvCxnSpPr>
          <p:spPr>
            <a:xfrm>
              <a:off x="6519169" y="3069156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xmlns="" id="{D5E163DD-DDFF-4F5A-A5D6-E956DC1471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6585" y="3116813"/>
              <a:ext cx="499256" cy="4039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071C4F8B-7A16-416F-841C-8BC04949E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590" y="3069156"/>
              <a:ext cx="1" cy="49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xmlns="" id="{B55DF64F-6915-4DA7-B990-771F7413A0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2FFCB23-343F-4593-94B0-0BF80837F399}"/>
                </a:ext>
              </a:extLst>
            </p:cNvPr>
            <p:cNvSpPr txBox="1"/>
            <p:nvPr/>
          </p:nvSpPr>
          <p:spPr>
            <a:xfrm>
              <a:off x="4157960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시작태그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8D89370-159B-4F19-A227-5F59F76B59A1}"/>
                </a:ext>
              </a:extLst>
            </p:cNvPr>
            <p:cNvSpPr txBox="1"/>
            <p:nvPr/>
          </p:nvSpPr>
          <p:spPr>
            <a:xfrm>
              <a:off x="5453302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콘텐츠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12A02EB-9740-4185-A733-F557C7FFF48C}"/>
                </a:ext>
              </a:extLst>
            </p:cNvPr>
            <p:cNvSpPr txBox="1"/>
            <p:nvPr/>
          </p:nvSpPr>
          <p:spPr>
            <a:xfrm>
              <a:off x="6672435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종료태그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7385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471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속성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(Attribute)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이란 요소의 성질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특징을 정의하는 명세이다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속성을 가질 수 있으며 요소에 추가적 정보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예를 들어 이미지 파일의 경로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크기 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제공한다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속성은 시작 태그에 위치해야 하며 이름과 값의 쌍을 이룬다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속성 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https://www.w3schools.com/tags/ref_attributes.asp 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F4F95F17-1B6F-43FA-9453-21146F4B3AD7}"/>
              </a:ext>
            </a:extLst>
          </p:cNvPr>
          <p:cNvGrpSpPr/>
          <p:nvPr/>
        </p:nvGrpSpPr>
        <p:grpSpPr>
          <a:xfrm>
            <a:off x="3207556" y="2204864"/>
            <a:ext cx="2728888" cy="1124919"/>
            <a:chOff x="4653506" y="2699824"/>
            <a:chExt cx="2728888" cy="11249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B7A687EF-9DD3-4176-B9A7-89D6343DA83B}"/>
                </a:ext>
              </a:extLst>
            </p:cNvPr>
            <p:cNvSpPr txBox="1"/>
            <p:nvPr/>
          </p:nvSpPr>
          <p:spPr>
            <a:xfrm>
              <a:off x="4653506" y="2699824"/>
              <a:ext cx="254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=“html.png”&gt;</a:t>
              </a:r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F96D118D-F18C-4121-B128-1DF9D3582004}"/>
                </a:ext>
              </a:extLst>
            </p:cNvPr>
            <p:cNvCxnSpPr/>
            <p:nvPr/>
          </p:nvCxnSpPr>
          <p:spPr>
            <a:xfrm>
              <a:off x="5353236" y="3069154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4A90DF8E-02E7-42E7-B477-034870D5E41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5928022" y="3069156"/>
              <a:ext cx="91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xmlns="" id="{E5B58A80-87C2-43A6-BD2B-3830775F00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54325" y="3082501"/>
              <a:ext cx="478589" cy="4518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xmlns="" id="{6C08308D-77DA-4DA6-A278-E4471FFD66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2B5A5E3-3B2F-4D1D-B2B5-15A86A8C14BC}"/>
                </a:ext>
              </a:extLst>
            </p:cNvPr>
            <p:cNvSpPr txBox="1"/>
            <p:nvPr/>
          </p:nvSpPr>
          <p:spPr>
            <a:xfrm>
              <a:off x="4744504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속성명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4EF3114-EC14-4122-A5AB-056A40F51FE6}"/>
                </a:ext>
              </a:extLst>
            </p:cNvPr>
            <p:cNvSpPr txBox="1"/>
            <p:nvPr/>
          </p:nvSpPr>
          <p:spPr>
            <a:xfrm>
              <a:off x="6736063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속성값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49196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49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주석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(comment)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주로 개발자에게 코드를 설명하기 위해 사용되며 브라우저는 주석을 화면에 표시하지 않는다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FD6B422-362A-4DE0-887A-F56A74AE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78" y="2244586"/>
            <a:ext cx="240063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5040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TAG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&lt;!DOCTYPE html&gt; : </a:t>
            </a:r>
            <a:r>
              <a:rPr lang="ko-KR" altLang="en-US" dirty="0"/>
              <a:t>문서 형식 정의 태그는 출력할 웹 페이지의 형식을 브라우저에게 전달한다</a:t>
            </a:r>
            <a:r>
              <a:rPr lang="en-US" altLang="ko-KR" dirty="0"/>
              <a:t>. </a:t>
            </a:r>
            <a:r>
              <a:rPr lang="ko-KR" altLang="en-US" dirty="0"/>
              <a:t>문서의 최상위에 위치해야 하며 대소문자를 구별하지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&lt;html&gt; : </a:t>
            </a:r>
            <a:r>
              <a:rPr lang="ko-KR" altLang="en-US" dirty="0"/>
              <a:t>전체 </a:t>
            </a:r>
            <a:r>
              <a:rPr lang="en-US" altLang="ko-KR" dirty="0"/>
              <a:t>HTML </a:t>
            </a:r>
            <a:r>
              <a:rPr lang="ko-KR" altLang="en-US" dirty="0"/>
              <a:t>문서를 감싸는 태그</a:t>
            </a:r>
            <a:r>
              <a:rPr lang="en-US" altLang="ko-KR" dirty="0"/>
              <a:t>, </a:t>
            </a:r>
            <a:r>
              <a:rPr lang="ko-KR" altLang="en-US" dirty="0"/>
              <a:t>브라우저에게 </a:t>
            </a:r>
            <a:r>
              <a:rPr lang="en-US" altLang="ko-KR" dirty="0"/>
              <a:t>HTML </a:t>
            </a:r>
            <a:r>
              <a:rPr lang="ko-KR" altLang="en-US" dirty="0"/>
              <a:t>코드가 해당 태그 내부에 존재한다고 알려준다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 </a:t>
            </a:r>
            <a:r>
              <a:rPr lang="en-US" altLang="ko-KR" dirty="0"/>
              <a:t>HTML </a:t>
            </a:r>
            <a:r>
              <a:rPr lang="ko-KR" altLang="en-US" dirty="0"/>
              <a:t>바깥에 </a:t>
            </a:r>
            <a:r>
              <a:rPr lang="en-US" altLang="ko-KR" dirty="0"/>
              <a:t>DOCTYPE</a:t>
            </a:r>
            <a:r>
              <a:rPr lang="ko-KR" altLang="en-US" dirty="0"/>
              <a:t>을 제외한 다른 태그가 있으면 안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&lt;head&gt; : HTML </a:t>
            </a:r>
            <a:r>
              <a:rPr lang="ko-KR" altLang="en-US" dirty="0"/>
              <a:t>문서에 대한 정보를 나타내는 부분이며 주로 외부 소스를 참조해야 할 경우 사용한다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아래에 있어야한다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&lt;body&gt; : HTML </a:t>
            </a:r>
            <a:r>
              <a:rPr lang="ko-KR" altLang="en-US" dirty="0"/>
              <a:t>문서에서 실제적으로 보여지는 부분이며 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</a:t>
            </a:r>
            <a:r>
              <a:rPr lang="en-US" altLang="ko-KR" dirty="0"/>
              <a:t>, head </a:t>
            </a:r>
            <a:r>
              <a:rPr lang="ko-KR" altLang="en-US" dirty="0"/>
              <a:t>다음에 위치해야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11553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문서의 제목을 정의</a:t>
            </a:r>
            <a:r>
              <a:rPr lang="en-US" altLang="ko-KR" dirty="0"/>
              <a:t>. </a:t>
            </a:r>
            <a:r>
              <a:rPr lang="ko-KR" altLang="en-US" dirty="0"/>
              <a:t>정의된 제목은 브라우저의 탭에 표시된다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5DFF8DB-FCC1-410D-ADAF-BA03E930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0" y="2852936"/>
            <a:ext cx="49346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528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style Tag</a:t>
            </a:r>
          </a:p>
          <a:p>
            <a:r>
              <a:rPr lang="en-US" altLang="ko-KR" dirty="0"/>
              <a:t>- HTML </a:t>
            </a:r>
            <a:r>
              <a:rPr lang="ko-KR" altLang="en-US" dirty="0"/>
              <a:t>문서의 </a:t>
            </a:r>
            <a:r>
              <a:rPr lang="en-US" altLang="ko-KR" dirty="0"/>
              <a:t>style </a:t>
            </a:r>
            <a:r>
              <a:rPr lang="ko-KR" altLang="en-US" dirty="0"/>
              <a:t>정보를 정의한다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29415A1-CE32-4464-B3B3-F9E1061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64" y="2924944"/>
            <a:ext cx="5344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174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외부 리소스와의 연계 정보를 정의한다</a:t>
            </a:r>
            <a:r>
              <a:rPr lang="en-US" altLang="ko-KR" dirty="0"/>
              <a:t>. </a:t>
            </a:r>
            <a:r>
              <a:rPr lang="ko-KR" altLang="en-US" dirty="0"/>
              <a:t>주로 외부 </a:t>
            </a:r>
            <a:r>
              <a:rPr lang="en-US" altLang="ko-KR" dirty="0"/>
              <a:t>CSS</a:t>
            </a:r>
            <a:r>
              <a:rPr lang="ko-KR" altLang="en-US" dirty="0"/>
              <a:t>파일을 연계하는데 사용한다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E3778BF-542A-4EA9-B346-BADB878EF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35" y="3212976"/>
            <a:ext cx="409632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167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데이터와 실행 가능한 코드를 문서에 포함할 때 사용하며 보통 </a:t>
            </a:r>
            <a:r>
              <a:rPr lang="en-US" altLang="ko-KR" dirty="0"/>
              <a:t>JavaScript </a:t>
            </a:r>
            <a:r>
              <a:rPr lang="ko-KR" altLang="en-US" dirty="0"/>
              <a:t>코드와 함께 사용한다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B0A4095-612D-48AC-8BCA-4CE0BC24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92" y="2996952"/>
            <a:ext cx="47060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72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Tag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사용하여 외부의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파일을 로드 할 수 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ECA1F1D-B45F-4628-9E86-55B507BE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25" y="3140968"/>
            <a:ext cx="38867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13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Headings Tag (</a:t>
            </a:r>
            <a:r>
              <a:rPr lang="ko-KR" altLang="en-US" dirty="0"/>
              <a:t>제목 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제목을 나타날 때 사용하는 태그로 </a:t>
            </a:r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태그가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h1</a:t>
            </a:r>
            <a:r>
              <a:rPr lang="ko-KR" altLang="en-US" dirty="0"/>
              <a:t>이 가장 중요한 제목을 뜻하며 글자의 크기도 가장 크다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A94BB03-56EF-4859-B1D3-2E16A27F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84883"/>
            <a:ext cx="2200582" cy="20291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B8FCFA2-D3DB-4D49-8FC8-32171F26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03" y="3432408"/>
            <a:ext cx="2238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516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Tag (</a:t>
            </a:r>
            <a:r>
              <a:rPr lang="ko-KR" altLang="en-US" dirty="0"/>
              <a:t>글자 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굵은 글씨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72E9D68-1A62-4D36-835A-C2FA5900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60"/>
            <a:ext cx="4163006" cy="1695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BD296DE-36BC-4331-8B6B-1F2932D77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943" y="3068960"/>
            <a:ext cx="3172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21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Tag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단락을 지정하는 태그로 본문 내용에서 많이 사용된다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F68F53B-588F-49B8-99E0-2D2C6700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4211960" cy="24636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14E3A55-B448-4FBD-B0C8-E7A299FEA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733228"/>
            <a:ext cx="3829576" cy="14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811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Hyperlink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하이퍼텍스트 문서 안에서 직접 모든 형식의 자료를 연결하고 가리킬 수 있는 참조 고리이다</a:t>
            </a:r>
            <a:r>
              <a:rPr lang="en-US" altLang="ko-KR" dirty="0"/>
              <a:t>. </a:t>
            </a:r>
            <a:r>
              <a:rPr lang="ko-KR" altLang="en-US" dirty="0"/>
              <a:t>이를테면 동영상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글 등의 특정 위치를 지정할 수 있다</a:t>
            </a:r>
            <a:r>
              <a:rPr lang="en-US" altLang="ko-KR" dirty="0"/>
              <a:t>. </a:t>
            </a:r>
            <a:r>
              <a:rPr lang="ko-KR" altLang="en-US" dirty="0"/>
              <a:t>이는 하이퍼텍스트의 핵심 개념이며</a:t>
            </a:r>
            <a:r>
              <a:rPr lang="en-US" altLang="ko-KR" dirty="0"/>
              <a:t>, HTML</a:t>
            </a:r>
            <a:r>
              <a:rPr lang="ko-KR" altLang="en-US" dirty="0"/>
              <a:t>을 비롯한 마크업 언어에서 구현하고 있다</a:t>
            </a:r>
            <a:r>
              <a:rPr lang="en-US" altLang="ko-KR" dirty="0"/>
              <a:t>. </a:t>
            </a:r>
            <a:r>
              <a:rPr lang="ko-KR" altLang="en-US" dirty="0"/>
              <a:t>이 용어는 단순히 링크</a:t>
            </a:r>
            <a:r>
              <a:rPr lang="en-US" altLang="ko-KR" dirty="0"/>
              <a:t>(link, </a:t>
            </a:r>
            <a:r>
              <a:rPr lang="ko-KR" altLang="en-US" dirty="0"/>
              <a:t>고리</a:t>
            </a:r>
            <a:r>
              <a:rPr lang="en-US" altLang="ko-KR" dirty="0"/>
              <a:t>)</a:t>
            </a:r>
            <a:r>
              <a:rPr lang="ko-KR" altLang="en-US" dirty="0"/>
              <a:t>라고 줄여 말하기도 한다</a:t>
            </a:r>
            <a:r>
              <a:rPr lang="en-US" altLang="ko-KR" dirty="0"/>
              <a:t>. </a:t>
            </a:r>
            <a:r>
              <a:rPr lang="ko-KR" altLang="en-US" dirty="0"/>
              <a:t>한마디로 누르면 웹 사이트나 프로그램 등으로 이동하는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하이퍼텍스트는 한 문서에서 다른 문서로 즉시 접근할 수 있는 텍스트이다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10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사전적인 의미는 메모리에 데이터를 저장하는데 사용되는 공간의 이름이다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변수에 저장되는 데이터 또는 객체는 프로그램 안에서 계속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91609" y="3367866"/>
            <a:ext cx="2560782" cy="1512169"/>
            <a:chOff x="3032830" y="3501007"/>
            <a:chExt cx="2560782" cy="1512169"/>
          </a:xfrm>
        </p:grpSpPr>
        <p:sp>
          <p:nvSpPr>
            <p:cNvPr id="5" name="TextBox 4"/>
            <p:cNvSpPr txBox="1"/>
            <p:nvPr/>
          </p:nvSpPr>
          <p:spPr>
            <a:xfrm>
              <a:off x="3671900" y="3501008"/>
              <a:ext cx="1332148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 =  10</a:t>
              </a:r>
            </a:p>
            <a:p>
              <a:r>
                <a:rPr lang="en-US" altLang="ko-KR" dirty="0"/>
                <a:t>b  =  “test”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1900" y="3501007"/>
              <a:ext cx="252028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5936" y="3502749"/>
              <a:ext cx="288032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5976" y="3501007"/>
              <a:ext cx="648072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4"/>
            <p:cNvCxnSpPr>
              <a:stCxn id="10" idx="2"/>
            </p:cNvCxnSpPr>
            <p:nvPr/>
          </p:nvCxnSpPr>
          <p:spPr>
            <a:xfrm rot="5400000">
              <a:off x="3311931" y="4246279"/>
              <a:ext cx="584924" cy="387043"/>
            </a:xfrm>
            <a:prstGeom prst="bentConnector3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32830" y="4766955"/>
              <a:ext cx="810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변수 이름</a:t>
              </a:r>
            </a:p>
          </p:txBody>
        </p:sp>
        <p:cxnSp>
          <p:nvCxnSpPr>
            <p:cNvPr id="19" name="직선 화살표 연결선 18"/>
            <p:cNvCxnSpPr>
              <a:stCxn id="13" idx="2"/>
            </p:cNvCxnSpPr>
            <p:nvPr/>
          </p:nvCxnSpPr>
          <p:spPr>
            <a:xfrm>
              <a:off x="4139952" y="4149080"/>
              <a:ext cx="0" cy="58318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80901" y="4766955"/>
              <a:ext cx="918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할당 연산자</a:t>
              </a:r>
            </a:p>
          </p:txBody>
        </p:sp>
        <p:cxnSp>
          <p:nvCxnSpPr>
            <p:cNvPr id="23" name="꺾인 연결선 22"/>
            <p:cNvCxnSpPr>
              <a:stCxn id="14" idx="2"/>
            </p:cNvCxnSpPr>
            <p:nvPr/>
          </p:nvCxnSpPr>
          <p:spPr>
            <a:xfrm rot="16200000" flipH="1">
              <a:off x="4665748" y="4161602"/>
              <a:ext cx="586590" cy="5580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00535" y="4759637"/>
              <a:ext cx="69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변수 값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24149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6C9FD8-DD29-4C53-8259-86708A11C5AE}"/>
              </a:ext>
            </a:extLst>
          </p:cNvPr>
          <p:cNvSpPr txBox="1"/>
          <p:nvPr/>
        </p:nvSpPr>
        <p:spPr>
          <a:xfrm>
            <a:off x="461856" y="1772816"/>
            <a:ext cx="8430624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디렉토리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파일의 경로</a:t>
            </a:r>
            <a:endParaRPr lang="en-US" altLang="ko-KR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xmlns="" id="{E35F577E-34EF-4F93-89A0-04DC29D99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90763"/>
              </p:ext>
            </p:extLst>
          </p:nvPr>
        </p:nvGraphicFramePr>
        <p:xfrm>
          <a:off x="658156" y="4854922"/>
          <a:ext cx="7580563" cy="975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7473">
                  <a:extLst>
                    <a:ext uri="{9D8B030D-6E8A-4147-A177-3AD203B41FA5}">
                      <a16:colId xmlns:a16="http://schemas.microsoft.com/office/drawing/2014/main" xmlns="" val="2347420877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xmlns="" val="3004166223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xmlns="" val="3063406605"/>
                    </a:ext>
                  </a:extLst>
                </a:gridCol>
              </a:tblGrid>
              <a:tr h="36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절대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디렉토리와 관계없이 특정 파일의 절대적인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hlinkClick r:id="rId3"/>
                        </a:rPr>
                        <a:t>http://www.google.com</a:t>
                      </a:r>
                      <a:r>
                        <a:rPr lang="en-US" altLang="ko-KR" sz="1300" b="0" dirty="0"/>
                        <a:t/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c:\users\test\Desktop\index.html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50568955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상대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디렉토리를 기준으로 특정 파일의 상대적인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./index.html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../route/second.html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1957581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xmlns="" id="{60FA5E85-6939-4FE8-89B4-127A0E41B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34477"/>
              </p:ext>
            </p:extLst>
          </p:nvPr>
        </p:nvGraphicFramePr>
        <p:xfrm>
          <a:off x="658157" y="2428418"/>
          <a:ext cx="7580565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4715">
                  <a:extLst>
                    <a:ext uri="{9D8B030D-6E8A-4147-A177-3AD203B41FA5}">
                      <a16:colId xmlns:a16="http://schemas.microsoft.com/office/drawing/2014/main" xmlns="" val="70334567"/>
                    </a:ext>
                  </a:extLst>
                </a:gridCol>
                <a:gridCol w="3578995">
                  <a:extLst>
                    <a:ext uri="{9D8B030D-6E8A-4147-A177-3AD203B41FA5}">
                      <a16:colId xmlns:a16="http://schemas.microsoft.com/office/drawing/2014/main" xmlns="" val="17333985"/>
                    </a:ext>
                  </a:extLst>
                </a:gridCol>
                <a:gridCol w="2526855">
                  <a:extLst>
                    <a:ext uri="{9D8B030D-6E8A-4147-A177-3AD203B41FA5}">
                      <a16:colId xmlns:a16="http://schemas.microsoft.com/office/drawing/2014/main" xmlns="" val="129274666"/>
                    </a:ext>
                  </a:extLst>
                </a:gridCol>
              </a:tblGrid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루트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파일 시스템 계층 최상위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6009878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홈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시스템의 사용자에게 할당된 개별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C:\Users\{</a:t>
                      </a:r>
                      <a:r>
                        <a:rPr lang="ko-KR" altLang="en-US" sz="1300" b="0" dirty="0" err="1"/>
                        <a:t>계정명</a:t>
                      </a:r>
                      <a:r>
                        <a:rPr lang="en-US" altLang="ko-KR" sz="1300" b="0" dirty="0"/>
                        <a:t>}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4208434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중인 파일의 위치한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7615140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디렉토리의 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018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5287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8F554A-BA46-4DA5-94D9-D4EA154F5409}"/>
              </a:ext>
            </a:extLst>
          </p:cNvPr>
          <p:cNvSpPr txBox="1"/>
          <p:nvPr/>
        </p:nvSpPr>
        <p:spPr>
          <a:xfrm>
            <a:off x="343251" y="1758951"/>
            <a:ext cx="90394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href</a:t>
            </a:r>
            <a:r>
              <a:rPr lang="ko-KR" altLang="en-US" b="1" dirty="0"/>
              <a:t> 속성에서</a:t>
            </a:r>
            <a:r>
              <a:rPr lang="en-US" altLang="ko-KR" b="1" dirty="0"/>
              <a:t> </a:t>
            </a:r>
            <a:r>
              <a:rPr lang="ko-KR" altLang="en-US" b="1" dirty="0"/>
              <a:t>사용 가능한 값</a:t>
            </a:r>
            <a:endParaRPr lang="en-US" altLang="ko-KR" b="1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xmlns="" id="{CB1A995D-0D1E-43DB-B8EE-E19132B22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20976"/>
              </p:ext>
            </p:extLst>
          </p:nvPr>
        </p:nvGraphicFramePr>
        <p:xfrm>
          <a:off x="539552" y="2780928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xmlns="" val="948379959"/>
                    </a:ext>
                  </a:extLst>
                </a:gridCol>
                <a:gridCol w="6280458">
                  <a:extLst>
                    <a:ext uri="{9D8B030D-6E8A-4147-A177-3AD203B41FA5}">
                      <a16:colId xmlns:a16="http://schemas.microsoft.com/office/drawing/2014/main" xmlns="" val="378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절대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웹사이트의 </a:t>
                      </a:r>
                      <a:r>
                        <a:rPr lang="en-US" altLang="ko-KR" sz="1500" b="0" dirty="0"/>
                        <a:t>URL(http://www.google.com)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8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상대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자신의 위치를 기준으로 한 대상 </a:t>
                      </a:r>
                      <a:r>
                        <a:rPr lang="en-US" altLang="ko-KR" sz="1500" b="0" dirty="0"/>
                        <a:t>URL (html/index.html)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48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Fragment identifier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페이지 내의 특정 </a:t>
                      </a:r>
                      <a:r>
                        <a:rPr lang="en-US" altLang="ko-KR" sz="1500" b="0" dirty="0"/>
                        <a:t>id </a:t>
                      </a:r>
                      <a:r>
                        <a:rPr lang="ko-KR" altLang="en-US" sz="1500" b="0" dirty="0"/>
                        <a:t>요소에 대한 링크 </a:t>
                      </a:r>
                      <a:r>
                        <a:rPr lang="en-US" altLang="ko-KR" sz="1500" b="0" dirty="0"/>
                        <a:t>(#{id</a:t>
                      </a:r>
                      <a:r>
                        <a:rPr lang="ko-KR" altLang="en-US" sz="1500" b="0" dirty="0"/>
                        <a:t>값</a:t>
                      </a:r>
                      <a:r>
                        <a:rPr lang="en-US" altLang="ko-KR" sz="1500" b="0" dirty="0"/>
                        <a:t>})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22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mailto: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9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script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javascript:alert</a:t>
                      </a:r>
                      <a:r>
                        <a:rPr lang="en-US" altLang="ko-KR" sz="1500" b="0" dirty="0"/>
                        <a:t>(‘test’);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63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1011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list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비순서형 리스트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DFB31F3-2528-4520-BD2E-F1F6D295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89726"/>
            <a:ext cx="2295845" cy="2467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B379D7D-52EA-43FC-83DF-457C37A9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64258"/>
            <a:ext cx="201958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9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list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순서형 리스트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888A02A-C5B4-4988-B758-B28A0D7AF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5" y="2851673"/>
            <a:ext cx="2124371" cy="2305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97A1B83-0777-4C35-AB73-D95296A51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140968"/>
            <a:ext cx="172426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946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table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 tag</a:t>
            </a:r>
            <a:r>
              <a:rPr lang="ko-KR" altLang="en-US" dirty="0"/>
              <a:t>는 웹상 테이블을 생성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table : </a:t>
            </a:r>
            <a:r>
              <a:rPr lang="ko-KR" altLang="en-US" dirty="0"/>
              <a:t>표를 감싸는 태그</a:t>
            </a:r>
          </a:p>
          <a:p>
            <a:r>
              <a:rPr lang="en-US" altLang="ko-KR" dirty="0"/>
              <a:t>tr : </a:t>
            </a:r>
            <a:r>
              <a:rPr lang="ko-KR" altLang="en-US" dirty="0"/>
              <a:t>표의 행을 나타내는 태그</a:t>
            </a:r>
          </a:p>
          <a:p>
            <a:r>
              <a:rPr lang="en-US" altLang="ko-KR" dirty="0" err="1"/>
              <a:t>th</a:t>
            </a:r>
            <a:r>
              <a:rPr lang="en-US" altLang="ko-KR" dirty="0"/>
              <a:t>: </a:t>
            </a:r>
            <a:r>
              <a:rPr lang="ko-KR" altLang="en-US" dirty="0"/>
              <a:t>표의 열을 나타내는 태그 중 제목을 표현</a:t>
            </a:r>
          </a:p>
          <a:p>
            <a:r>
              <a:rPr lang="en-US" altLang="ko-KR" dirty="0"/>
              <a:t>td: </a:t>
            </a:r>
            <a:r>
              <a:rPr lang="ko-KR" altLang="en-US" dirty="0"/>
              <a:t>표의 열을 나타내는 태그</a:t>
            </a:r>
          </a:p>
        </p:txBody>
      </p:sp>
    </p:spTree>
    <p:extLst>
      <p:ext uri="{BB962C8B-B14F-4D97-AF65-F5344CB8AC3E}">
        <p14:creationId xmlns:p14="http://schemas.microsoft.com/office/powerpoint/2010/main" val="292473202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table Tag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AD6DF7C-6CFF-4732-BE1F-A314D5AB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51577"/>
            <a:ext cx="3705141" cy="3820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D12A20B-8479-49A9-B8E2-2519B1F1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135" y="2852936"/>
            <a:ext cx="373432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9689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ED99BB-6068-40AD-9ADE-A9299B487F3F}"/>
              </a:ext>
            </a:extLst>
          </p:cNvPr>
          <p:cNvSpPr txBox="1"/>
          <p:nvPr/>
        </p:nvSpPr>
        <p:spPr>
          <a:xfrm>
            <a:off x="683568" y="1844824"/>
            <a:ext cx="903944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페이지에 이미지를 삽입하는 경우 </a:t>
            </a:r>
            <a:r>
              <a:rPr lang="en-US" altLang="ko-KR" dirty="0" err="1"/>
              <a:t>img</a:t>
            </a:r>
            <a:r>
              <a:rPr lang="en-US" altLang="ko-KR" dirty="0"/>
              <a:t> tag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img</a:t>
            </a:r>
            <a:r>
              <a:rPr lang="ko-KR" altLang="en-US" b="1" dirty="0"/>
              <a:t> 속성</a:t>
            </a:r>
            <a:r>
              <a:rPr lang="en-US" altLang="ko-KR" dirty="0"/>
              <a:t> </a:t>
            </a:r>
            <a:endParaRPr lang="en-US" altLang="ko-KR" sz="1500" dirty="0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xmlns="" id="{B199160B-2BEF-4E62-B7EC-15F84A94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7743"/>
              </p:ext>
            </p:extLst>
          </p:nvPr>
        </p:nvGraphicFramePr>
        <p:xfrm>
          <a:off x="2267744" y="3429814"/>
          <a:ext cx="511452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042">
                  <a:extLst>
                    <a:ext uri="{9D8B030D-6E8A-4147-A177-3AD203B41FA5}">
                      <a16:colId xmlns:a16="http://schemas.microsoft.com/office/drawing/2014/main" xmlns="" val="876843489"/>
                    </a:ext>
                  </a:extLst>
                </a:gridCol>
                <a:gridCol w="4147482">
                  <a:extLst>
                    <a:ext uri="{9D8B030D-6E8A-4147-A177-3AD203B41FA5}">
                      <a16:colId xmlns:a16="http://schemas.microsoft.com/office/drawing/2014/main" xmlns="" val="329386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src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 파일의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772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/>
                        <a:t>alt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 파일이 없을 경우 나타나는 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989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width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이미지의 너비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14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height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이미지의 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074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757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image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75ECE9D-68A9-4574-9B35-B36958D1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1" y="1988840"/>
            <a:ext cx="7337978" cy="1514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7542C71-10C1-4F9E-BF2A-DA59684BD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98" y="3861048"/>
            <a:ext cx="372479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5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form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Tag</a:t>
            </a:r>
            <a:r>
              <a:rPr lang="ko-KR" altLang="en-US" dirty="0"/>
              <a:t>는 유저가 입력한 데이터를 수집하기 위하여 사용된다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입력 방식으로는 </a:t>
            </a:r>
            <a:r>
              <a:rPr lang="en-US" altLang="ko-KR" dirty="0"/>
              <a:t>input, </a:t>
            </a:r>
            <a:r>
              <a:rPr lang="en-US" altLang="ko-KR" dirty="0" err="1"/>
              <a:t>textarea</a:t>
            </a:r>
            <a:r>
              <a:rPr lang="en-US" altLang="ko-KR" dirty="0"/>
              <a:t>, button, select, checkbox, radio button, submit button</a:t>
            </a:r>
            <a:r>
              <a:rPr lang="ko-KR" altLang="en-US" dirty="0"/>
              <a:t>등 태그들이 있다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속성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입력 데이터가 전송될 </a:t>
            </a:r>
            <a:r>
              <a:rPr lang="en-US" altLang="ko-KR" dirty="0"/>
              <a:t>URL </a:t>
            </a:r>
            <a:r>
              <a:rPr lang="ko-KR" altLang="en-US" dirty="0"/>
              <a:t>지정</a:t>
            </a:r>
          </a:p>
          <a:p>
            <a:r>
              <a:rPr lang="en-US" altLang="ko-KR" dirty="0"/>
              <a:t>method : </a:t>
            </a:r>
            <a:r>
              <a:rPr lang="ko-KR" altLang="en-US" dirty="0"/>
              <a:t>입력 데이터 전달 방식 지정 </a:t>
            </a:r>
            <a:r>
              <a:rPr lang="en-US" altLang="ko-KR" dirty="0"/>
              <a:t>( get / post ) </a:t>
            </a:r>
          </a:p>
        </p:txBody>
      </p:sp>
    </p:spTree>
    <p:extLst>
      <p:ext uri="{BB962C8B-B14F-4D97-AF65-F5344CB8AC3E}">
        <p14:creationId xmlns:p14="http://schemas.microsoft.com/office/powerpoint/2010/main" val="42919211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form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get</a:t>
            </a:r>
          </a:p>
          <a:p>
            <a:endParaRPr lang="en-US" altLang="ko-KR" dirty="0"/>
          </a:p>
          <a:p>
            <a:r>
              <a:rPr lang="ko-KR" altLang="en-US" dirty="0"/>
              <a:t>전송 </a:t>
            </a:r>
            <a:r>
              <a:rPr lang="en-US" altLang="ko-KR" dirty="0"/>
              <a:t>URL</a:t>
            </a:r>
            <a:r>
              <a:rPr lang="ko-KR" altLang="en-US" dirty="0"/>
              <a:t>에 입력 데이터를 </a:t>
            </a:r>
            <a:r>
              <a:rPr lang="ko-KR" altLang="en-US" dirty="0" err="1"/>
              <a:t>쿼리스트링</a:t>
            </a:r>
            <a:r>
              <a:rPr lang="ko-KR" altLang="en-US" dirty="0"/>
              <a:t> 형식으로 보내는 방식</a:t>
            </a:r>
          </a:p>
          <a:p>
            <a:r>
              <a:rPr lang="ko-KR" altLang="en-US" dirty="0"/>
              <a:t>전송 </a:t>
            </a:r>
            <a:r>
              <a:rPr lang="en-US" altLang="ko-KR" dirty="0"/>
              <a:t>URL </a:t>
            </a:r>
            <a:r>
              <a:rPr lang="ko-KR" altLang="en-US" dirty="0"/>
              <a:t>바로 뒤에 ‘</a:t>
            </a:r>
            <a:r>
              <a:rPr lang="en-US" altLang="ko-KR" dirty="0"/>
              <a:t>?’</a:t>
            </a:r>
            <a:r>
              <a:rPr lang="ko-KR" altLang="en-US" dirty="0"/>
              <a:t>를 통하여 데이터의 시작을 알리고 ‘</a:t>
            </a:r>
            <a:r>
              <a:rPr lang="en-US" altLang="ko-KR" dirty="0"/>
              <a:t>key=value’ </a:t>
            </a:r>
            <a:r>
              <a:rPr lang="ko-KR" altLang="en-US" dirty="0"/>
              <a:t>형태의 데이터를 추가한다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에 전송 데이터가 노출되기 때문에 보안에 문제가 있을 수 있으며 전송할 수 있는 데이터의 한계가 존재한다</a:t>
            </a:r>
            <a:r>
              <a:rPr lang="en-US" altLang="ko-KR" dirty="0"/>
              <a:t>. ( </a:t>
            </a:r>
            <a:r>
              <a:rPr lang="ko-KR" altLang="en-US" dirty="0"/>
              <a:t>최대 </a:t>
            </a:r>
            <a:r>
              <a:rPr lang="en-US" altLang="ko-KR" dirty="0"/>
              <a:t>255</a:t>
            </a:r>
            <a:r>
              <a:rPr lang="ko-KR" altLang="en-US" dirty="0"/>
              <a:t>자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post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형식과 다르게 </a:t>
            </a:r>
            <a:r>
              <a:rPr lang="en-US" altLang="ko-KR" dirty="0"/>
              <a:t>request body</a:t>
            </a:r>
            <a:r>
              <a:rPr lang="ko-KR" altLang="en-US" dirty="0"/>
              <a:t>에 데이터를 담아 보내는 방식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에 전송 데이터가 노출되지 않아 보안적으로는 뛰어나지만 </a:t>
            </a:r>
            <a:r>
              <a:rPr lang="en-US" altLang="ko-KR" dirty="0"/>
              <a:t>get </a:t>
            </a:r>
            <a:r>
              <a:rPr lang="ko-KR" altLang="en-US" dirty="0"/>
              <a:t>형식에 비해 속도가 느리다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42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ko-KR" altLang="en-US" dirty="0"/>
              <a:t>나 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(if, while, for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3179980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태그 중에서 사용자로부터 데이터를 입력 받기 위해 사용되는 태그이다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form </a:t>
            </a:r>
            <a:r>
              <a:rPr lang="ko-KR" altLang="en-US" dirty="0"/>
              <a:t>태그 내에 존재하여야 입력 데이터를 전송할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서버에 전송되는 데이터는 </a:t>
            </a:r>
            <a:r>
              <a:rPr lang="en-US" altLang="ko-KR" dirty="0"/>
              <a:t>name</a:t>
            </a:r>
            <a:r>
              <a:rPr lang="ko-KR" altLang="en-US" dirty="0"/>
              <a:t>이라는 속성을 키로 </a:t>
            </a:r>
            <a:r>
              <a:rPr lang="en-US" altLang="ko-KR" dirty="0"/>
              <a:t>value </a:t>
            </a:r>
            <a:r>
              <a:rPr lang="ko-KR" altLang="en-US" dirty="0"/>
              <a:t>속성을 값으로 하여 ‘</a:t>
            </a:r>
            <a:r>
              <a:rPr lang="en-US" altLang="ko-KR" dirty="0"/>
              <a:t>key=value’ 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41933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xmlns="" id="{70DBA070-14F2-4DAF-9EBA-19B13F4B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9287"/>
              </p:ext>
            </p:extLst>
          </p:nvPr>
        </p:nvGraphicFramePr>
        <p:xfrm>
          <a:off x="778513" y="2084459"/>
          <a:ext cx="3489911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Button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버튼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Color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색상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Date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날짜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년월일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Email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이메일 입력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File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파일 선택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Image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이미지로 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Morth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월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09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숫자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115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Password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비밀번호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647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 </a:t>
                      </a:r>
                      <a:r>
                        <a:rPr lang="ko-KR" altLang="en-US" sz="1200" b="0" dirty="0"/>
                        <a:t>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296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Range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범위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843358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xmlns="" id="{75DD8A8D-D41D-4302-9DF9-91B50286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92904"/>
              </p:ext>
            </p:extLst>
          </p:nvPr>
        </p:nvGraphicFramePr>
        <p:xfrm>
          <a:off x="4986528" y="2082547"/>
          <a:ext cx="3489912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Reset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초기화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Search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검색어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Submit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제출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전화번호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Text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Time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Week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주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09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957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27DAA25-3D81-4887-9706-2CDBD65B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6" y="1692379"/>
            <a:ext cx="4173112" cy="45941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C79F13E-DF8F-4B63-9271-3434F658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700387"/>
            <a:ext cx="1851646" cy="45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876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select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리스트 중 여러 개의 아이템을 선택할 때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서버에 전송되는 데이터는 </a:t>
            </a:r>
            <a:r>
              <a:rPr lang="en-US" altLang="ko-KR" dirty="0"/>
              <a:t>select </a:t>
            </a:r>
            <a:r>
              <a:rPr lang="ko-KR" altLang="en-US" dirty="0"/>
              <a:t>요소의 </a:t>
            </a:r>
            <a:r>
              <a:rPr lang="en-US" altLang="ko-KR" dirty="0"/>
              <a:t>name</a:t>
            </a:r>
            <a:r>
              <a:rPr lang="ko-KR" altLang="en-US" dirty="0"/>
              <a:t>을 속성의 키 값으로</a:t>
            </a:r>
            <a:r>
              <a:rPr lang="en-US" altLang="ko-KR" dirty="0"/>
              <a:t>, option </a:t>
            </a:r>
            <a:r>
              <a:rPr lang="ko-KR" altLang="en-US" dirty="0"/>
              <a:t>요소의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key </a:t>
            </a:r>
            <a:r>
              <a:rPr lang="ko-KR" altLang="en-US" dirty="0"/>
              <a:t>값으로 하여 </a:t>
            </a:r>
            <a:r>
              <a:rPr lang="en-US" altLang="ko-KR" dirty="0"/>
              <a:t>key=value 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select</a:t>
            </a:r>
            <a:r>
              <a:rPr lang="ko-KR" altLang="en-US" b="1" dirty="0"/>
              <a:t>에서 사용하는 태그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D4713A6-8B7F-40C8-A9A5-2F05650B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4563"/>
              </p:ext>
            </p:extLst>
          </p:nvPr>
        </p:nvGraphicFramePr>
        <p:xfrm>
          <a:off x="2791040" y="3429000"/>
          <a:ext cx="348991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optgroup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r>
                        <a:rPr lang="ko-KR" altLang="en-US" sz="1200" b="0" dirty="0"/>
                        <a:t>을 그룹화하여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73325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select Tag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314B059-A3A1-4D41-89F9-BA1ED8D7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9470"/>
            <a:ext cx="4177681" cy="2719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FA1486A-292F-444F-98AC-D38CFEE09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208" y="2566867"/>
            <a:ext cx="13432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141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Link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dirty="0"/>
              <a:t>외부에 있는 </a:t>
            </a:r>
            <a:r>
              <a:rPr lang="en-US" altLang="ko-KR" dirty="0"/>
              <a:t>CSS </a:t>
            </a:r>
            <a:r>
              <a:rPr lang="ko-KR" altLang="en-US" dirty="0"/>
              <a:t>파일을 </a:t>
            </a:r>
            <a:r>
              <a:rPr lang="ko-KR" altLang="en-US" dirty="0" err="1"/>
              <a:t>로드하는</a:t>
            </a:r>
            <a:r>
              <a:rPr lang="ko-KR" altLang="en-US" dirty="0"/>
              <a:t>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C667DC0-750B-4C4B-ABF9-6FA71BC2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206" y="3068960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8440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Embedding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HTML </a:t>
            </a:r>
            <a:r>
              <a:rPr lang="ko-KR" altLang="en-US" dirty="0"/>
              <a:t>내부에 </a:t>
            </a:r>
            <a:r>
              <a:rPr lang="en-US" altLang="ko-KR" dirty="0"/>
              <a:t>CSS</a:t>
            </a:r>
            <a:r>
              <a:rPr lang="ko-KR" altLang="en-US" dirty="0"/>
              <a:t>를 포함시키는 방식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0EE25D5-AF81-4360-BCCC-006AA7F0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04" y="2924944"/>
            <a:ext cx="2924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60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Inline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HTML</a:t>
            </a:r>
            <a:r>
              <a:rPr lang="ko-KR" altLang="en-US" dirty="0"/>
              <a:t>요소의 </a:t>
            </a:r>
            <a:r>
              <a:rPr lang="en-US" altLang="ko-KR" dirty="0"/>
              <a:t>style</a:t>
            </a:r>
            <a:r>
              <a:rPr lang="ko-KR" altLang="en-US" dirty="0"/>
              <a:t>에 </a:t>
            </a:r>
            <a:r>
              <a:rPr lang="en-US" altLang="ko-KR" dirty="0"/>
              <a:t>CSS</a:t>
            </a:r>
            <a:r>
              <a:rPr lang="ko-KR" altLang="en-US" dirty="0"/>
              <a:t>를 기술하는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732ADCC-B98C-4943-9263-5C44930C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12" y="3140968"/>
            <a:ext cx="502037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8221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태그의 글자의 크기는 </a:t>
            </a:r>
            <a:r>
              <a:rPr lang="en-US" altLang="ko-KR" dirty="0"/>
              <a:t>12px, </a:t>
            </a:r>
            <a:r>
              <a:rPr lang="ko-KR" altLang="en-US" dirty="0"/>
              <a:t>글자의 색은 </a:t>
            </a:r>
            <a:r>
              <a:rPr lang="en-US" altLang="ko-KR" dirty="0"/>
              <a:t>white</a:t>
            </a:r>
            <a:r>
              <a:rPr lang="ko-KR" altLang="en-US" dirty="0"/>
              <a:t>로 지정</a:t>
            </a:r>
            <a:endParaRPr lang="en-US" altLang="ko-KR" dirty="0"/>
          </a:p>
          <a:p>
            <a:r>
              <a:rPr lang="ko-KR" altLang="en-US" dirty="0" err="1"/>
              <a:t>셀렉터는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요소를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복수의 </a:t>
            </a:r>
            <a:r>
              <a:rPr lang="ko-KR" altLang="en-US" dirty="0" err="1"/>
              <a:t>셀렉터를</a:t>
            </a:r>
            <a:r>
              <a:rPr lang="ko-KR" altLang="en-US" dirty="0"/>
              <a:t> 지정하는 경우는 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r>
              <a:rPr lang="en-US" altLang="ko-KR" dirty="0"/>
              <a:t>h1, p { color : white; }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0DD4897-7417-491B-B215-CAC4B878968C}"/>
              </a:ext>
            </a:extLst>
          </p:cNvPr>
          <p:cNvGrpSpPr/>
          <p:nvPr/>
        </p:nvGrpSpPr>
        <p:grpSpPr>
          <a:xfrm>
            <a:off x="311700" y="2200670"/>
            <a:ext cx="8520600" cy="1340104"/>
            <a:chOff x="1835700" y="2132856"/>
            <a:chExt cx="8520600" cy="1340104"/>
          </a:xfrm>
        </p:grpSpPr>
        <p:sp>
          <p:nvSpPr>
            <p:cNvPr id="14" name="Google Shape;174;p33">
              <a:extLst>
                <a:ext uri="{FF2B5EF4-FFF2-40B4-BE49-F238E27FC236}">
                  <a16:creationId xmlns:a16="http://schemas.microsoft.com/office/drawing/2014/main" xmlns="" id="{04B51B3E-EAB4-495A-A0CF-5E0B6F28847D}"/>
                </a:ext>
              </a:extLst>
            </p:cNvPr>
            <p:cNvSpPr txBox="1">
              <a:spLocks/>
            </p:cNvSpPr>
            <p:nvPr/>
          </p:nvSpPr>
          <p:spPr>
            <a:xfrm>
              <a:off x="1835700" y="2132856"/>
              <a:ext cx="85206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2400" b="1" dirty="0">
                  <a:highlight>
                    <a:schemeClr val="lt1"/>
                  </a:highlight>
                </a:rPr>
                <a:t>p{ color : white; font-size : 12px; }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A7F83D2-2B76-405B-A484-F0274AD85883}"/>
                </a:ext>
              </a:extLst>
            </p:cNvPr>
            <p:cNvCxnSpPr/>
            <p:nvPr/>
          </p:nvCxnSpPr>
          <p:spPr>
            <a:xfrm>
              <a:off x="3698081" y="2705556"/>
              <a:ext cx="0" cy="490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0B00D1A4-B590-4E9A-8D43-C746443EC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09975" y="2665075"/>
              <a:ext cx="1762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7D313A7E-A6C4-482C-A5F3-E34F1315CDB5}"/>
                </a:ext>
              </a:extLst>
            </p:cNvPr>
            <p:cNvCxnSpPr/>
            <p:nvPr/>
          </p:nvCxnSpPr>
          <p:spPr>
            <a:xfrm>
              <a:off x="4038600" y="2665075"/>
              <a:ext cx="7191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C4A37855-45CE-4808-A544-2B8BD1FB0E7D}"/>
                </a:ext>
              </a:extLst>
            </p:cNvPr>
            <p:cNvCxnSpPr/>
            <p:nvPr/>
          </p:nvCxnSpPr>
          <p:spPr>
            <a:xfrm>
              <a:off x="4376738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E141E06A-DD49-4617-B3E8-E7006CCC7EEB}"/>
                </a:ext>
              </a:extLst>
            </p:cNvPr>
            <p:cNvCxnSpPr/>
            <p:nvPr/>
          </p:nvCxnSpPr>
          <p:spPr>
            <a:xfrm>
              <a:off x="5091113" y="2665075"/>
              <a:ext cx="823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018ABC1A-C19F-45C4-8138-59CDB5978C79}"/>
                </a:ext>
              </a:extLst>
            </p:cNvPr>
            <p:cNvCxnSpPr/>
            <p:nvPr/>
          </p:nvCxnSpPr>
          <p:spPr>
            <a:xfrm>
              <a:off x="5486400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0AB0426-3FD4-43E5-B7FB-F20C917C7DF3}"/>
                </a:ext>
              </a:extLst>
            </p:cNvPr>
            <p:cNvSpPr txBox="1"/>
            <p:nvPr/>
          </p:nvSpPr>
          <p:spPr>
            <a:xfrm>
              <a:off x="3374915" y="31959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셀렉터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89ECD85-FCA9-4FD4-A066-C1992ECAA7EA}"/>
                </a:ext>
              </a:extLst>
            </p:cNvPr>
            <p:cNvSpPr txBox="1"/>
            <p:nvPr/>
          </p:nvSpPr>
          <p:spPr>
            <a:xfrm>
              <a:off x="3976628" y="31959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프로퍼티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CBF11A8-E894-4032-B70E-82F27AED6A0E}"/>
                </a:ext>
              </a:extLst>
            </p:cNvPr>
            <p:cNvSpPr txBox="1"/>
            <p:nvPr/>
          </p:nvSpPr>
          <p:spPr>
            <a:xfrm>
              <a:off x="5317123" y="319596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80975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*  -&gt; </a:t>
            </a:r>
            <a:r>
              <a:rPr lang="ko-KR" altLang="en-US" sz="1800" dirty="0">
                <a:highlight>
                  <a:schemeClr val="lt1"/>
                </a:highlight>
              </a:rPr>
              <a:t>문서내의 모든 요소에 적용</a:t>
            </a:r>
            <a:endParaRPr lang="en-US" altLang="ko-KR" sz="1800" b="1" dirty="0">
              <a:highlight>
                <a:schemeClr val="lt1"/>
              </a:highlight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D8EE6D4-3B8D-4DDE-A2E7-B0AB2886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85991"/>
            <a:ext cx="2762636" cy="21720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D5969998-22DB-4DA6-A18E-973FFAF7D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924944"/>
            <a:ext cx="22672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변수 선언과 동시에 값을 할당을 해주어야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59870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print(type(b))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268" y="42930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변수 이름에 숫자 </a:t>
            </a:r>
            <a:r>
              <a:rPr lang="en-US" altLang="ko-KR" dirty="0"/>
              <a:t>10</a:t>
            </a:r>
            <a:r>
              <a:rPr lang="ko-KR" altLang="en-US" dirty="0"/>
              <a:t>이라는 값을 할당하였다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라는 변수 이름에 문자 </a:t>
            </a:r>
            <a:r>
              <a:rPr lang="en-US" altLang="ko-KR" dirty="0"/>
              <a:t>“test”</a:t>
            </a:r>
            <a:r>
              <a:rPr lang="ko-KR" altLang="en-US" dirty="0"/>
              <a:t>라는 값을 할당하였다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따로 지정을 하지 않더라도 할당되는 값에 따라서 자동으로 변수의 형태가 지정이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19045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ko-KR" altLang="en-US" sz="1800" dirty="0" err="1">
                <a:highlight>
                  <a:schemeClr val="lt1"/>
                </a:highlight>
              </a:rPr>
              <a:t>태그명</a:t>
            </a:r>
            <a:r>
              <a:rPr lang="ko-KR" altLang="en-US" sz="1800" dirty="0">
                <a:highlight>
                  <a:schemeClr val="lt1"/>
                </a:highlight>
              </a:rPr>
              <a:t>  </a:t>
            </a:r>
            <a:r>
              <a:rPr lang="en-US" altLang="ko-KR" sz="1800" dirty="0">
                <a:highlight>
                  <a:schemeClr val="lt1"/>
                </a:highlight>
              </a:rPr>
              <a:t>-&gt; </a:t>
            </a:r>
            <a:r>
              <a:rPr lang="ko-KR" altLang="en-US" sz="1800" dirty="0">
                <a:highlight>
                  <a:schemeClr val="lt1"/>
                </a:highlight>
              </a:rPr>
              <a:t>지정된 </a:t>
            </a:r>
            <a:r>
              <a:rPr lang="ko-KR" altLang="en-US" sz="1800" dirty="0" err="1">
                <a:highlight>
                  <a:schemeClr val="lt1"/>
                </a:highlight>
              </a:rPr>
              <a:t>태크명을</a:t>
            </a:r>
            <a:r>
              <a:rPr lang="ko-KR" altLang="en-US" sz="1800" dirty="0">
                <a:highlight>
                  <a:schemeClr val="lt1"/>
                </a:highlight>
              </a:rPr>
              <a:t> 가지는 요소만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72A8D94-D240-4045-B137-B98DF446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14" y="2677518"/>
            <a:ext cx="2724530" cy="25149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742651A-0520-42AE-B306-5702E994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015817"/>
            <a:ext cx="24768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920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#id </a:t>
            </a:r>
            <a:r>
              <a:rPr lang="ko-KR" altLang="en-US" sz="1800" dirty="0">
                <a:highlight>
                  <a:schemeClr val="lt1"/>
                </a:highlight>
              </a:rPr>
              <a:t>값  </a:t>
            </a:r>
            <a:r>
              <a:rPr lang="en-US" altLang="ko-KR" sz="1800" dirty="0">
                <a:highlight>
                  <a:schemeClr val="lt1"/>
                </a:highlight>
              </a:rPr>
              <a:t>-&gt; id </a:t>
            </a:r>
            <a:r>
              <a:rPr lang="ko-KR" altLang="en-US" sz="1800" dirty="0">
                <a:highlight>
                  <a:schemeClr val="lt1"/>
                </a:highlight>
              </a:rPr>
              <a:t>속성 값과 일치하는 요소에 적용</a:t>
            </a:r>
            <a:r>
              <a:rPr lang="en-US" altLang="ko-KR" sz="1800" dirty="0">
                <a:highlight>
                  <a:schemeClr val="lt1"/>
                </a:highlight>
              </a:rPr>
              <a:t>. id </a:t>
            </a:r>
            <a:r>
              <a:rPr lang="ko-KR" altLang="en-US" sz="1800" dirty="0">
                <a:highlight>
                  <a:schemeClr val="lt1"/>
                </a:highlight>
              </a:rPr>
              <a:t>속성값은 중복될 수 없는 유일한 값이다</a:t>
            </a:r>
            <a:r>
              <a:rPr lang="en-US" altLang="ko-KR" sz="1800" dirty="0">
                <a:highlight>
                  <a:schemeClr val="lt1"/>
                </a:highlight>
              </a:rPr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C7774D9-3954-4262-9690-94B07509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9" y="2893844"/>
            <a:ext cx="3258005" cy="2486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DD0301D-B606-49A2-B244-9A67C3EC3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212976"/>
            <a:ext cx="219105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456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.class </a:t>
            </a:r>
            <a:r>
              <a:rPr lang="ko-KR" altLang="en-US" sz="1800" dirty="0">
                <a:highlight>
                  <a:schemeClr val="lt1"/>
                </a:highlight>
              </a:rPr>
              <a:t>값  </a:t>
            </a:r>
            <a:r>
              <a:rPr lang="en-US" altLang="ko-KR" sz="1800" dirty="0">
                <a:highlight>
                  <a:schemeClr val="lt1"/>
                </a:highlight>
              </a:rPr>
              <a:t>-&gt; class </a:t>
            </a:r>
            <a:r>
              <a:rPr lang="ko-KR" altLang="en-US" sz="1800" dirty="0">
                <a:highlight>
                  <a:schemeClr val="lt1"/>
                </a:highlight>
              </a:rPr>
              <a:t>값이 일치하는 요소에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9D79096-E772-4A96-A7B2-89BC4CB5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9" y="2646159"/>
            <a:ext cx="3686689" cy="2829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6911F0D-F19A-4BB5-82E0-D1F41326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12976"/>
            <a:ext cx="233395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47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ighlight>
                  <a:schemeClr val="lt1"/>
                </a:highlight>
              </a:rPr>
              <a:t>class </a:t>
            </a:r>
            <a:r>
              <a:rPr lang="ko-KR" altLang="en-US" sz="1800" dirty="0">
                <a:highlight>
                  <a:schemeClr val="lt1"/>
                </a:highlight>
              </a:rPr>
              <a:t>값을 이용한 </a:t>
            </a:r>
            <a:r>
              <a:rPr lang="ko-KR" altLang="en-US" sz="1800" dirty="0" err="1">
                <a:highlight>
                  <a:schemeClr val="lt1"/>
                </a:highlight>
              </a:rPr>
              <a:t>셀렉터는</a:t>
            </a:r>
            <a:r>
              <a:rPr lang="ko-KR" altLang="en-US" sz="1800" dirty="0">
                <a:highlight>
                  <a:schemeClr val="lt1"/>
                </a:highlight>
              </a:rPr>
              <a:t> 여러 개 지정이 가능</a:t>
            </a:r>
            <a:r>
              <a:rPr lang="en-US" altLang="ko-KR" sz="1800" dirty="0">
                <a:highlight>
                  <a:schemeClr val="lt1"/>
                </a:highlight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6DCA708-9DDC-4E95-8436-F5763E3C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82" y="2223840"/>
            <a:ext cx="4994190" cy="24070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AF0CA35-96CE-4B2C-AA4B-E9B58E572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686284"/>
            <a:ext cx="3744416" cy="19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547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5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print(b)</a:t>
            </a:r>
            <a:r>
              <a:rPr lang="ko-KR" altLang="en-US" dirty="0"/>
              <a:t>는 변수 </a:t>
            </a:r>
            <a:r>
              <a:rPr lang="en-US" altLang="ko-KR" dirty="0"/>
              <a:t>b</a:t>
            </a:r>
            <a:r>
              <a:rPr lang="ko-KR" altLang="en-US" dirty="0"/>
              <a:t>의 값인 </a:t>
            </a:r>
            <a:r>
              <a:rPr lang="en-US" altLang="ko-KR" dirty="0"/>
              <a:t>“test”</a:t>
            </a:r>
            <a:r>
              <a:rPr lang="ko-KR" altLang="en-US" dirty="0"/>
              <a:t>가 출력이 되고</a:t>
            </a:r>
            <a:endParaRPr lang="en-US" altLang="ko-KR" dirty="0"/>
          </a:p>
          <a:p>
            <a:r>
              <a:rPr lang="en-US" altLang="ko-KR" dirty="0"/>
              <a:t>print(type(b))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변수 타입이 문자이기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4"/>
            <a:ext cx="7524328" cy="16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설명에서 변수에 할당된 값을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76872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6212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5"/>
            <a:ext cx="7524328" cy="16170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“test”</a:t>
            </a:r>
            <a:r>
              <a:rPr lang="ko-KR" altLang="en-US" dirty="0"/>
              <a:t>라는 값으로 변경을 한 후 </a:t>
            </a:r>
            <a:endParaRPr lang="en-US" altLang="ko-KR" dirty="0"/>
          </a:p>
          <a:p>
            <a:r>
              <a:rPr lang="en-US" altLang="ko-KR" dirty="0"/>
              <a:t>print(a)</a:t>
            </a:r>
            <a:r>
              <a:rPr lang="ko-KR" altLang="en-US" dirty="0"/>
              <a:t>는 변경된 </a:t>
            </a:r>
            <a:r>
              <a:rPr lang="en-US" altLang="ko-KR" dirty="0"/>
              <a:t>“test”</a:t>
            </a:r>
            <a:r>
              <a:rPr lang="ko-KR" altLang="en-US" dirty="0"/>
              <a:t>라는 값이 출력이 되고</a:t>
            </a:r>
            <a:endParaRPr lang="en-US" altLang="ko-KR" dirty="0"/>
          </a:p>
          <a:p>
            <a:r>
              <a:rPr lang="en-US" altLang="ko-KR" dirty="0"/>
              <a:t>print(type(a)) </a:t>
            </a:r>
            <a:r>
              <a:rPr lang="ko-KR" altLang="en-US" dirty="0"/>
              <a:t>역시 값의 데이터 타입이 </a:t>
            </a:r>
            <a:r>
              <a:rPr lang="en-US" altLang="ko-KR" dirty="0" err="1"/>
              <a:t>str</a:t>
            </a:r>
            <a:r>
              <a:rPr lang="ko-KR" altLang="en-US" dirty="0"/>
              <a:t>으로 변경되었기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이전의 </a:t>
            </a:r>
            <a:r>
              <a:rPr lang="en-US" altLang="ko-KR" dirty="0"/>
              <a:t>a = 10</a:t>
            </a:r>
            <a:r>
              <a:rPr lang="ko-KR" altLang="en-US" dirty="0"/>
              <a:t>을 출력할 수는 없다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89310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값을 여러 변수에 동시에 지정을 할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각각 변수들에 다른 값들을 동시에 지정할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b = c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d, e, f = 10, 3.14,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e, f)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626651"/>
            <a:ext cx="7308304" cy="1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869940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숫자의 형태는 정수형과 </a:t>
            </a:r>
            <a:r>
              <a:rPr lang="ko-KR" altLang="en-US" dirty="0" err="1"/>
              <a:t>실수형으로</a:t>
            </a:r>
            <a:r>
              <a:rPr lang="ko-KR" altLang="en-US" dirty="0"/>
              <a:t> 나누어 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로 표시된다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100 ** 100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325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의 크기는 제한이 따로 존재하진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37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27172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진수도 사용이 가능하다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실수형은</a:t>
            </a:r>
            <a:r>
              <a:rPr lang="ko-KR" altLang="en-US" dirty="0"/>
              <a:t> 소수점 데이터를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06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0xFFF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0o77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0b11011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3.14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3.14e3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59492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3.14e3</a:t>
            </a:r>
            <a:r>
              <a:rPr lang="ko-KR" altLang="en-US" dirty="0"/>
              <a:t>은 </a:t>
            </a:r>
            <a:r>
              <a:rPr lang="en-US" altLang="ko-KR" dirty="0"/>
              <a:t>3.14*10^3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818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17153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</a:t>
            </a:r>
            <a:r>
              <a:rPr lang="en-US" altLang="ko-KR" dirty="0"/>
              <a:t>(bool)</a:t>
            </a:r>
            <a:r>
              <a:rPr lang="ko-KR" altLang="en-US" dirty="0"/>
              <a:t>형은 </a:t>
            </a:r>
            <a:r>
              <a:rPr lang="en-US" altLang="ko-KR" dirty="0"/>
              <a:t>True, False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가지의 값만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비교의 결과를 참이나 거짓으로 출력하여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불형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50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True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(100 &gt;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(100 &lt;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(100 == 100)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print(b, c, d)</a:t>
            </a:r>
          </a:p>
        </p:txBody>
      </p:sp>
    </p:spTree>
    <p:extLst>
      <p:ext uri="{BB962C8B-B14F-4D97-AF65-F5344CB8AC3E}">
        <p14:creationId xmlns:p14="http://schemas.microsoft.com/office/powerpoint/2010/main" val="57848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문자형은 문자의 집합을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문자열은 </a:t>
            </a:r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 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양쪽을 감싸야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/>
              <a:t>문자형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“1234”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데이터를 </a:t>
            </a:r>
            <a:r>
              <a:rPr lang="en-US" altLang="ko-KR" dirty="0"/>
              <a:t>“”</a:t>
            </a:r>
            <a:r>
              <a:rPr lang="ko-KR" altLang="en-US" dirty="0"/>
              <a:t>로 묶으면 </a:t>
            </a:r>
            <a:r>
              <a:rPr lang="ko-KR" altLang="en-US" dirty="0" err="1"/>
              <a:t>문자형으로</a:t>
            </a:r>
            <a:r>
              <a:rPr lang="ko-KR" altLang="en-US" dirty="0"/>
              <a:t>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05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8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연산자는 사칙연산을 다루는 기본적이면서 가장 많이 사용되는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9810"/>
              </p:ext>
            </p:extLst>
          </p:nvPr>
        </p:nvGraphicFramePr>
        <p:xfrm>
          <a:off x="1524000" y="2488879"/>
          <a:ext cx="6084000" cy="326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2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4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4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+ 3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</a:t>
                      </a:r>
                      <a:r>
                        <a:rPr lang="en-US" altLang="ko-KR" sz="1000" baseline="0" dirty="0"/>
                        <a:t> 3</a:t>
                      </a:r>
                      <a:r>
                        <a:rPr lang="ko-KR" altLang="en-US" sz="1000" baseline="0" dirty="0"/>
                        <a:t>을 더한 값</a:t>
                      </a:r>
                      <a:r>
                        <a:rPr lang="en-US" altLang="ko-KR" sz="1000" baseline="0" dirty="0"/>
                        <a:t>(8)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–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baseline="0" dirty="0"/>
                        <a:t>에 </a:t>
                      </a:r>
                      <a:r>
                        <a:rPr lang="en-US" altLang="ko-KR" sz="1000" baseline="0" dirty="0"/>
                        <a:t>5</a:t>
                      </a:r>
                      <a:r>
                        <a:rPr lang="ko-KR" altLang="en-US" sz="1000" baseline="0" dirty="0"/>
                        <a:t>에서 </a:t>
                      </a:r>
                      <a:r>
                        <a:rPr lang="en-US" altLang="ko-KR" sz="1000" baseline="0" dirty="0"/>
                        <a:t>3</a:t>
                      </a:r>
                      <a:r>
                        <a:rPr lang="ko-KR" altLang="en-US" sz="1000" baseline="0" dirty="0"/>
                        <a:t>을 뺀 값</a:t>
                      </a:r>
                      <a:r>
                        <a:rPr lang="en-US" altLang="ko-KR" sz="1000" baseline="0" dirty="0"/>
                        <a:t>(2)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곱한 값</a:t>
                      </a:r>
                      <a:r>
                        <a:rPr lang="en-US" altLang="ko-KR" sz="1000" dirty="0"/>
                        <a:t>(15)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</a:t>
                      </a:r>
                      <a:r>
                        <a:rPr lang="en-US" altLang="ko-KR" sz="1000" dirty="0"/>
                        <a:t>(1.666…)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몫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//3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값에서 소수점을 버린 값</a:t>
                      </a:r>
                      <a:r>
                        <a:rPr lang="en-US" altLang="ko-KR" sz="1000" dirty="0"/>
                        <a:t>(1)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나머지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5 %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후 나머지 값</a:t>
                      </a:r>
                      <a:r>
                        <a:rPr lang="en-US" altLang="ko-KR" sz="1000" dirty="0"/>
                        <a:t>(2)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제곱</a:t>
                      </a:r>
                      <a:r>
                        <a:rPr lang="ko-KR" altLang="en-US" sz="1000" baseline="0" dirty="0"/>
                        <a:t> 값</a:t>
                      </a:r>
                      <a:r>
                        <a:rPr lang="en-US" altLang="ko-KR" sz="1000" baseline="0" dirty="0"/>
                        <a:t>(125)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1991</a:t>
            </a:r>
            <a:r>
              <a:rPr lang="ko-KR" altLang="en-US" dirty="0"/>
              <a:t>년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이라는 프로그래머에 의해 개발된 언어로</a:t>
            </a:r>
            <a:r>
              <a:rPr lang="en-US" altLang="ko-KR" dirty="0"/>
              <a:t>, </a:t>
            </a:r>
            <a:r>
              <a:rPr lang="ko-KR" altLang="en-US" dirty="0" err="1"/>
              <a:t>가독성이</a:t>
            </a:r>
            <a:r>
              <a:rPr lang="ko-KR" altLang="en-US" dirty="0"/>
              <a:t> 높고 쉬운 문법 덕택에 다른 프로그래밍 언어보다 빠른 습득이 가능하다는 특징이 있다</a:t>
            </a:r>
            <a:r>
              <a:rPr lang="en-US" altLang="ko-KR" dirty="0"/>
              <a:t>. </a:t>
            </a:r>
            <a:r>
              <a:rPr lang="ko-KR" altLang="en-US" dirty="0"/>
              <a:t>그 덕에 프로그래밍을 전공하지 않은 비전공자 중심으로 인기를 얻어 데이터 분석과 모델링을 다루는 통계학부터 </a:t>
            </a:r>
            <a:r>
              <a:rPr lang="ko-KR" altLang="en-US" dirty="0" err="1"/>
              <a:t>딥러닝과</a:t>
            </a:r>
            <a:r>
              <a:rPr lang="ko-KR" altLang="en-US" dirty="0"/>
              <a:t> 인공지능을 활용하는 의학에까지 다양한 분야에 두루 활용되고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검색량을</a:t>
            </a:r>
            <a:r>
              <a:rPr lang="ko-KR" altLang="en-US" dirty="0"/>
              <a:t> 기준으로 프로그래밍 언어 선호도를 조사하는 </a:t>
            </a:r>
            <a:r>
              <a:rPr lang="en-US" altLang="ko-KR" dirty="0"/>
              <a:t>TIOBE index</a:t>
            </a:r>
            <a:r>
              <a:rPr lang="ko-KR" altLang="en-US" dirty="0"/>
              <a:t>에서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기준 </a:t>
            </a:r>
            <a:r>
              <a:rPr lang="ko-KR" altLang="en-US" dirty="0" err="1"/>
              <a:t>파이썬은</a:t>
            </a:r>
            <a:r>
              <a:rPr lang="ko-KR" altLang="en-US" dirty="0"/>
              <a:t> 선호하는 프로그래밍 언어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(10.86%)</a:t>
            </a:r>
            <a:r>
              <a:rPr lang="ko-KR" altLang="en-US" dirty="0"/>
              <a:t>를 차지했으며</a:t>
            </a:r>
            <a:r>
              <a:rPr lang="en-US" altLang="ko-KR" dirty="0"/>
              <a:t>, </a:t>
            </a:r>
            <a:r>
              <a:rPr lang="ko-KR" altLang="en-US" dirty="0" err="1"/>
              <a:t>오라일리</a:t>
            </a:r>
            <a:r>
              <a:rPr lang="ko-KR" altLang="en-US" dirty="0"/>
              <a:t> 미디어가 온라인 학습 플랫폼의 학습 과정 및 사용자 선호도를 분석해 발표한 프로그래밍 언어 순위에서는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C++</a:t>
            </a:r>
            <a:r>
              <a:rPr lang="ko-KR" altLang="en-US" dirty="0"/>
              <a:t>을 제치고 가장 높은 사용률을 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4494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</a:t>
            </a:r>
            <a:r>
              <a:rPr lang="en-US" altLang="ko-KR" sz="1300" dirty="0" err="1">
                <a:solidFill>
                  <a:schemeClr val="tx1"/>
                </a:solidFill>
              </a:rPr>
              <a:t>a+b</a:t>
            </a:r>
            <a:r>
              <a:rPr lang="en-US" altLang="ko-KR" sz="1300" dirty="0">
                <a:solidFill>
                  <a:schemeClr val="tx1"/>
                </a:solidFill>
              </a:rPr>
              <a:t>, a-b, a*b. a/b, a//b, </a:t>
            </a:r>
            <a:r>
              <a:rPr lang="en-US" altLang="ko-KR" sz="1300" dirty="0" err="1">
                <a:solidFill>
                  <a:schemeClr val="tx1"/>
                </a:solidFill>
              </a:rPr>
              <a:t>a%b</a:t>
            </a:r>
            <a:r>
              <a:rPr lang="en-US" altLang="ko-KR" sz="1300" dirty="0">
                <a:solidFill>
                  <a:schemeClr val="tx1"/>
                </a:solidFill>
              </a:rPr>
              <a:t>, a**b)</a:t>
            </a:r>
          </a:p>
        </p:txBody>
      </p:sp>
    </p:spTree>
    <p:extLst>
      <p:ext uri="{BB962C8B-B14F-4D97-AF65-F5344CB8AC3E}">
        <p14:creationId xmlns:p14="http://schemas.microsoft.com/office/powerpoint/2010/main" val="2444061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연산자가 여러 개일 경우에는 일반적인 사칙연산과 마찬가지로 우선 순위를 잡아서 계산한다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 우선순위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2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 * c , (a + b) * 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a+b</a:t>
            </a:r>
            <a:r>
              <a:rPr lang="en-US" altLang="ko-KR" dirty="0"/>
              <a:t>*c -&gt; 7+3*2</a:t>
            </a:r>
            <a:r>
              <a:rPr lang="ko-KR" altLang="en-US" dirty="0"/>
              <a:t>로</a:t>
            </a:r>
            <a:r>
              <a:rPr lang="en-US" altLang="ko-KR" dirty="0"/>
              <a:t> 3*2</a:t>
            </a:r>
            <a:r>
              <a:rPr lang="ko-KR" altLang="en-US" dirty="0"/>
              <a:t>가 먼저 실행이 되고 </a:t>
            </a:r>
            <a:r>
              <a:rPr lang="en-US" altLang="ko-KR" dirty="0"/>
              <a:t>7</a:t>
            </a:r>
            <a:r>
              <a:rPr lang="ko-KR" altLang="en-US" dirty="0"/>
              <a:t>이 더해짐으로 </a:t>
            </a:r>
            <a:r>
              <a:rPr lang="en-US" altLang="ko-KR" dirty="0"/>
              <a:t>13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)*c -&gt; (7+3)*2</a:t>
            </a:r>
            <a:r>
              <a:rPr lang="ko-KR" altLang="en-US" dirty="0"/>
              <a:t>로</a:t>
            </a:r>
            <a:r>
              <a:rPr lang="en-US" altLang="ko-KR" dirty="0"/>
              <a:t> 7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이 먼저 더해지고 </a:t>
            </a:r>
            <a:r>
              <a:rPr lang="en-US" altLang="ko-KR" dirty="0"/>
              <a:t>2</a:t>
            </a:r>
            <a:r>
              <a:rPr lang="ko-KR" altLang="en-US" dirty="0"/>
              <a:t>가 곱해짐으로 </a:t>
            </a:r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394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형태가 숫자가 아닌 문자열에 산술 연산자를 사용하게 되면 어떻게 되는지 확인해보자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문자열은 문자끼리 연결이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1379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연산자에서 </a:t>
            </a:r>
            <a:r>
              <a:rPr lang="en-US" altLang="ko-KR" dirty="0"/>
              <a:t>= </a:t>
            </a:r>
            <a:r>
              <a:rPr lang="ko-KR" altLang="en-US" dirty="0"/>
              <a:t>이라는 대입 연산자 외에 다른 대입 연산자들이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63314"/>
              </p:ext>
            </p:extLst>
          </p:nvPr>
        </p:nvGraphicFramePr>
        <p:xfrm>
          <a:off x="1524000" y="2488879"/>
          <a:ext cx="6144343" cy="302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15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+=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+ 3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-=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- 3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 %=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%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69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54552" cy="19431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700808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+=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-=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*=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/=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대소 관계와 상등 관계를 나타내는 연산자로 결과 값은 논리 값으로 나타난다</a:t>
            </a:r>
            <a:r>
              <a:rPr lang="en-US" altLang="ko-KR" dirty="0"/>
              <a:t>. (</a:t>
            </a:r>
            <a:r>
              <a:rPr lang="ko-KR" altLang="en-US" dirty="0"/>
              <a:t>논리값은 </a:t>
            </a:r>
            <a:r>
              <a:rPr lang="ko-KR" altLang="en-US" dirty="0" err="1"/>
              <a:t>불형</a:t>
            </a:r>
            <a:r>
              <a:rPr lang="ko-KR" altLang="en-US" dirty="0"/>
              <a:t> </a:t>
            </a:r>
            <a:r>
              <a:rPr lang="en-US" altLang="ko-KR" dirty="0"/>
              <a:t>( True &amp; False ))</a:t>
            </a:r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반복문에서</a:t>
            </a:r>
            <a:r>
              <a:rPr lang="ko-KR" altLang="en-US" dirty="0"/>
              <a:t> 자주 사용된다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0269"/>
              </p:ext>
            </p:extLst>
          </p:nvPr>
        </p:nvGraphicFramePr>
        <p:xfrm>
          <a:off x="1524000" y="2752719"/>
          <a:ext cx="6144344" cy="259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동일하면 참</a:t>
                      </a:r>
                      <a:r>
                        <a:rPr lang="en-US" altLang="ko-KR" sz="1000" dirty="0"/>
                        <a:t>(Ture)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!=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같지 않다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동일하지 않으면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24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== b, a != b, a &gt; b, a &lt; b, a &gt;= b, a &lt;= b)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501008"/>
            <a:ext cx="7254552" cy="11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값을 판단하는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0774"/>
              </p:ext>
            </p:extLst>
          </p:nvPr>
        </p:nvGraphicFramePr>
        <p:xfrm>
          <a:off x="1524000" y="2492896"/>
          <a:ext cx="6144344" cy="148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논리값이 </a:t>
                      </a:r>
                      <a:r>
                        <a:rPr lang="ko-KR" altLang="en-US" sz="1000" dirty="0" err="1"/>
                        <a:t>참이여야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이거나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또는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 중 하나만 </a:t>
                      </a:r>
                      <a:r>
                        <a:rPr lang="ko-KR" altLang="en-US" sz="1000" dirty="0" err="1"/>
                        <a:t>참이여도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아니다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참이면 거짓</a:t>
                      </a:r>
                      <a:r>
                        <a:rPr lang="en-US" altLang="ko-KR" sz="1000" dirty="0"/>
                        <a:t>(False)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거짓이면 참</a:t>
                      </a:r>
                      <a:r>
                        <a:rPr lang="en-US" altLang="ko-KR" sz="1000" baseline="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1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493661"/>
            <a:ext cx="7254552" cy="14465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not(a == 30)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조건문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언어</a:t>
            </a:r>
            <a:r>
              <a:rPr lang="en-US" altLang="ko-KR" dirty="0"/>
              <a:t>(Script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 언어로 컴파일 과정 없이 인터프리터에 의해 실행 결과를 바로 확인하고 수정하며 코드를 작성할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동적 타입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지정하지 않고 선언하는 것만으로 값을 지정할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플랫폼 독립적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운영체제에서 동작하는 언어이기 때문에 어떤 환경에서도 활용이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94817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조건문은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</a:t>
            </a:r>
            <a:r>
              <a:rPr lang="en-US" altLang="ko-KR" dirty="0"/>
              <a:t> </a:t>
            </a:r>
            <a:r>
              <a:rPr lang="ko-KR" altLang="en-US" dirty="0"/>
              <a:t>실행할 코드를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실행할 코드를 들여쓰기를 하여 작성해야 정상적으로 작동을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671900" y="1288234"/>
            <a:ext cx="2952326" cy="2320786"/>
            <a:chOff x="3671900" y="1288234"/>
            <a:chExt cx="2952326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397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값을 </a:t>
            </a:r>
            <a:r>
              <a:rPr lang="en-US" altLang="ko-KR" dirty="0"/>
              <a:t>10</a:t>
            </a:r>
            <a:r>
              <a:rPr lang="ko-KR" altLang="en-US" dirty="0"/>
              <a:t>보다 큰 수로 변경한 뒤 코드를 실행하면 아무 값도 출력이 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1277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708920"/>
            <a:ext cx="4058087" cy="23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71900" y="2312876"/>
            <a:ext cx="1800200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ko-KR" altLang="en-US" sz="1200" dirty="0"/>
              <a:t>는</a:t>
            </a:r>
            <a:r>
              <a:rPr lang="en-US" altLang="ko-KR" sz="1200" dirty="0"/>
              <a:t> 10</a:t>
            </a:r>
            <a:r>
              <a:rPr lang="ko-KR" altLang="en-US" sz="1200" dirty="0"/>
              <a:t>보다 작은가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3839" y="1972310"/>
            <a:ext cx="0" cy="340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72000" y="2960948"/>
            <a:ext cx="0" cy="1980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671900" y="339299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</a:t>
            </a:r>
            <a:r>
              <a:rPr lang="ko-KR" altLang="en-US" sz="1100" dirty="0"/>
              <a:t>는 </a:t>
            </a:r>
            <a:r>
              <a:rPr lang="en-US" altLang="ko-KR" sz="1100" dirty="0"/>
              <a:t>10</a:t>
            </a:r>
            <a:r>
              <a:rPr lang="ko-KR" altLang="en-US" sz="1100" dirty="0"/>
              <a:t>보다 작다</a:t>
            </a:r>
            <a:r>
              <a:rPr lang="en-US" altLang="ko-KR" sz="1100" dirty="0"/>
              <a:t>“ </a:t>
            </a:r>
            <a:r>
              <a:rPr lang="ko-KR" altLang="en-US" sz="1100" dirty="0"/>
              <a:t>출력</a:t>
            </a:r>
          </a:p>
        </p:txBody>
      </p:sp>
      <p:cxnSp>
        <p:nvCxnSpPr>
          <p:cNvPr id="26" name="꺾인 연결선 25"/>
          <p:cNvCxnSpPr>
            <a:stCxn id="7" idx="3"/>
          </p:cNvCxnSpPr>
          <p:nvPr/>
        </p:nvCxnSpPr>
        <p:spPr>
          <a:xfrm>
            <a:off x="5472100" y="2636912"/>
            <a:ext cx="540060" cy="126014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72000" y="3905304"/>
            <a:ext cx="14401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35997" y="3028600"/>
            <a:ext cx="324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59" y="2611794"/>
            <a:ext cx="61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거짓</a:t>
            </a:r>
            <a:endParaRPr lang="ko-KR" altLang="en-US" sz="13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1900" y="1602533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변수 </a:t>
            </a:r>
            <a:r>
              <a:rPr lang="en-US" altLang="ko-KR" sz="1300" dirty="0"/>
              <a:t>a</a:t>
            </a:r>
            <a:r>
              <a:rPr lang="ko-KR" altLang="en-US" sz="1300" dirty="0"/>
              <a:t>에 </a:t>
            </a:r>
            <a:r>
              <a:rPr lang="en-US" altLang="ko-KR" sz="1300" dirty="0"/>
              <a:t>5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대입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1900" y="4280899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11086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84790" y="1288234"/>
            <a:ext cx="3974420" cy="2320786"/>
            <a:chOff x="3671900" y="1288234"/>
            <a:chExt cx="3974420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302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996952"/>
            <a:ext cx="4058087" cy="24903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5189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값이 조건식인 </a:t>
            </a:r>
            <a:r>
              <a:rPr lang="en-US" altLang="ko-KR" dirty="0"/>
              <a:t>a&lt;10</a:t>
            </a:r>
            <a:r>
              <a:rPr lang="ko-KR" altLang="en-US" dirty="0"/>
              <a:t>에 거짓임으로 </a:t>
            </a:r>
            <a:r>
              <a:rPr lang="en-US" altLang="ko-KR" dirty="0"/>
              <a:t>else </a:t>
            </a:r>
            <a:r>
              <a:rPr lang="ko-KR" altLang="en-US" dirty="0"/>
              <a:t>밑에 있는 코드가 실행이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84784"/>
            <a:ext cx="576064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크다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6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602533"/>
            <a:ext cx="4032448" cy="3338635"/>
            <a:chOff x="2915816" y="1602533"/>
            <a:chExt cx="4032448" cy="3338635"/>
          </a:xfrm>
        </p:grpSpPr>
        <p:sp>
          <p:nvSpPr>
            <p:cNvPr id="7" name="다이아몬드 6"/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10</a:t>
              </a:r>
              <a:r>
                <a:rPr lang="ko-KR" altLang="en-US" sz="1200" dirty="0"/>
                <a:t>보다 작은가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10" name="직선 연결선 9"/>
            <p:cNvCxnSpPr>
              <a:stCxn id="7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31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276872"/>
            <a:ext cx="5760640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score = </a:t>
            </a:r>
            <a:r>
              <a:rPr lang="en-US" altLang="ko-KR" sz="1300" dirty="0" err="1">
                <a:solidFill>
                  <a:schemeClr val="tx1"/>
                </a:solidFill>
              </a:rPr>
              <a:t>int</a:t>
            </a:r>
            <a:r>
              <a:rPr lang="en-US" altLang="ko-KR" sz="1300" dirty="0">
                <a:solidFill>
                  <a:schemeClr val="tx1"/>
                </a:solidFill>
              </a:rPr>
              <a:t>(input(“</a:t>
            </a:r>
            <a:r>
              <a:rPr lang="ko-KR" altLang="en-US" sz="1300" dirty="0">
                <a:solidFill>
                  <a:schemeClr val="tx1"/>
                </a:solidFill>
              </a:rPr>
              <a:t>점수를 입력하세요 </a:t>
            </a:r>
            <a:r>
              <a:rPr lang="en-US" altLang="ko-KR" sz="1300" dirty="0">
                <a:solidFill>
                  <a:schemeClr val="tx1"/>
                </a:solidFill>
              </a:rPr>
              <a:t>: “))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score &gt;= 90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80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print(“B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70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print(“C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60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print(“D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print(“F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프로그램 종료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1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57" y="2172542"/>
            <a:ext cx="4632486" cy="37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반복문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지정한만큼 코드를 반복적으로 실행하는 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기본 형태는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 </a:t>
            </a:r>
            <a:r>
              <a:rPr lang="en-US" altLang="ko-KR" dirty="0"/>
              <a:t>in 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값을 기준으로 실행이 될 때마다 증가 값만큼 값이 증가하고 값이 종료 값과 같거나 커지는 경우 </a:t>
            </a:r>
            <a:r>
              <a:rPr lang="ko-KR" altLang="en-US" dirty="0" err="1"/>
              <a:t>반복문은</a:t>
            </a:r>
            <a:r>
              <a:rPr lang="ko-KR" altLang="en-US" dirty="0"/>
              <a:t>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516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언어는 소스 코드를 컴파일 한 후 기계어를 </a:t>
            </a:r>
            <a:r>
              <a:rPr lang="en-US" altLang="ko-KR" dirty="0"/>
              <a:t>CPU/</a:t>
            </a:r>
            <a:r>
              <a:rPr lang="ko-KR" altLang="en-US" dirty="0"/>
              <a:t>메모리를 통해 읽어 실행하는 방식으로 동작한다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컴파일을 하기 때문에 규모가 큰 프로그램은 시간이 오래 걸릴 수 있지만</a:t>
            </a:r>
            <a:r>
              <a:rPr lang="en-US" altLang="ko-KR" dirty="0"/>
              <a:t>, </a:t>
            </a:r>
            <a:r>
              <a:rPr lang="ko-KR" altLang="en-US" dirty="0"/>
              <a:t>컴파일 후에는 기계어를 통하여 프로그램을 실행하기 때문에 실행 시간은 빠르다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C++, Java</a:t>
            </a:r>
            <a:r>
              <a:rPr lang="ko-KR" altLang="en-US" dirty="0"/>
              <a:t>가 대표적인 컴파일 언어이다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스크립트 언어는 컴파일을 하지 않고 인터프리터로 소스 코드를 </a:t>
            </a:r>
            <a:r>
              <a:rPr lang="ko-KR" altLang="en-US" dirty="0" err="1"/>
              <a:t>한줄씩</a:t>
            </a:r>
            <a:r>
              <a:rPr lang="ko-KR" altLang="en-US" dirty="0"/>
              <a:t> 읽어 바로 실행하는 방식으로 동작한다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컴파일을 하지 않고 바로 실행한다는 특징을 가지고 있지만 소스 코드를 읽으며 실행하기 때문에 프로그램의 실행 시간이 컴파일 언어에 비해 느리다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이 대표적인 </a:t>
            </a:r>
            <a:r>
              <a:rPr lang="ko-KR" altLang="en-US" dirty="0" err="1"/>
              <a:t>스트립트</a:t>
            </a:r>
            <a:r>
              <a:rPr lang="ko-KR" altLang="en-US" dirty="0"/>
              <a:t>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컴파일 언어</a:t>
            </a:r>
            <a:r>
              <a:rPr lang="en-US" altLang="ko-KR" sz="2300" dirty="0"/>
              <a:t>? </a:t>
            </a:r>
            <a:r>
              <a:rPr lang="ko-KR" altLang="en-US" sz="2300" dirty="0"/>
              <a:t>스크립트 언어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85762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1" y="2459976"/>
            <a:ext cx="5563376" cy="324847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입니다</a:t>
            </a:r>
            <a:r>
              <a:rPr lang="en-US" altLang="ko-KR" sz="1300" dirty="0">
                <a:solidFill>
                  <a:schemeClr val="tx1"/>
                </a:solidFill>
              </a:rPr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33380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84" y="2488555"/>
            <a:ext cx="5572903" cy="32198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반복입니다</a:t>
            </a:r>
            <a:r>
              <a:rPr lang="en-US" altLang="ko-KR" sz="1300" dirty="0">
                <a:solidFill>
                  <a:schemeClr val="tx1"/>
                </a:solidFill>
              </a:rPr>
              <a:t>.”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8679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는 다른 </a:t>
            </a:r>
            <a:r>
              <a:rPr lang="ko-KR" altLang="en-US" dirty="0" err="1"/>
              <a:t>변수명으로</a:t>
            </a:r>
            <a:r>
              <a:rPr lang="ko-KR" altLang="en-US" dirty="0"/>
              <a:t> 바꿔서 사용해도 무관하다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2040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방법을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없이 합을 구하려면 변수 </a:t>
            </a:r>
            <a:r>
              <a:rPr lang="en-US" altLang="ko-KR" dirty="0"/>
              <a:t>10</a:t>
            </a:r>
            <a:r>
              <a:rPr lang="ko-KR" altLang="en-US" dirty="0"/>
              <a:t>개를 지정하여 합을 구해야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사용하면 간단하게 합을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23685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30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11,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10" y="3157525"/>
            <a:ext cx="4646579" cy="31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2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안에 또 하나의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중복문을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돌리는 방법을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</a:t>
            </a:r>
            <a:r>
              <a:rPr lang="en-US" altLang="ko-KR" dirty="0"/>
              <a:t>1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 for </a:t>
            </a:r>
            <a:r>
              <a:rPr lang="ko-KR" altLang="en-US" dirty="0"/>
              <a:t>변수</a:t>
            </a:r>
            <a:r>
              <a:rPr lang="en-US" altLang="ko-KR" dirty="0"/>
              <a:t>2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8617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range(2, 10, 1):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print("%d X %d = %d"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*j))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34" y="2525070"/>
            <a:ext cx="3386331" cy="40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0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 (1,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print(“</a:t>
            </a:r>
            <a:r>
              <a:rPr lang="ko-KR" altLang="en-US" sz="1300" dirty="0">
                <a:solidFill>
                  <a:schemeClr val="tx1"/>
                </a:solidFill>
              </a:rPr>
              <a:t>첫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%d ,  </a:t>
            </a:r>
            <a:r>
              <a:rPr lang="ko-KR" altLang="en-US" sz="1300" dirty="0" err="1">
                <a:solidFill>
                  <a:schemeClr val="tx1"/>
                </a:solidFill>
              </a:rPr>
              <a:t>두번째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j = %d”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3" y="2564904"/>
            <a:ext cx="3369673" cy="40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6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외에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시작 값</a:t>
            </a:r>
            <a:endParaRPr lang="en-US" altLang="ko-KR" dirty="0"/>
          </a:p>
          <a:p>
            <a:r>
              <a:rPr lang="en-US" altLang="ko-KR" dirty="0"/>
              <a:t>	while </a:t>
            </a:r>
            <a:r>
              <a:rPr lang="ko-KR" altLang="en-US" dirty="0"/>
              <a:t>변수 </a:t>
            </a:r>
            <a:r>
              <a:rPr lang="en-US" altLang="ko-KR" dirty="0"/>
              <a:t>&lt; </a:t>
            </a:r>
            <a:r>
              <a:rPr lang="ko-KR" altLang="en-US" dirty="0"/>
              <a:t>종료 값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증가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뒤에 있는 조건식이 거짓이 되기 전까지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1361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73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1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while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 11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+= 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print("1</a:t>
            </a:r>
            <a:r>
              <a:rPr lang="ko-KR" altLang="en-US" sz="1300" dirty="0">
                <a:solidFill>
                  <a:schemeClr val="tx1"/>
                </a:solidFill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까지의 합은 </a:t>
            </a:r>
            <a:r>
              <a:rPr lang="en-US" altLang="ko-KR" sz="1300" dirty="0">
                <a:solidFill>
                  <a:schemeClr val="tx1"/>
                </a:solidFill>
              </a:rPr>
              <a:t>%d" %sum)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9" y="3529874"/>
            <a:ext cx="5601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1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12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while True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>
                <a:solidFill>
                  <a:schemeClr val="tx1"/>
                </a:solidFill>
              </a:rPr>
              <a:t>반복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348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</a:t>
            </a:r>
            <a:r>
              <a:rPr lang="ko-KR" altLang="en-US" dirty="0" err="1"/>
              <a:t>조심해야할</a:t>
            </a:r>
            <a:r>
              <a:rPr lang="ko-KR" altLang="en-US" dirty="0"/>
              <a:t> 점은 </a:t>
            </a:r>
            <a:r>
              <a:rPr lang="ko-KR" altLang="en-US" dirty="0" err="1"/>
              <a:t>조건식</a:t>
            </a:r>
            <a:r>
              <a:rPr lang="ko-KR" altLang="en-US" dirty="0"/>
              <a:t> 부분에 </a:t>
            </a:r>
            <a:r>
              <a:rPr lang="en-US" altLang="ko-KR" dirty="0"/>
              <a:t>True</a:t>
            </a:r>
            <a:r>
              <a:rPr lang="ko-KR" altLang="en-US" dirty="0"/>
              <a:t>가 들어가게 되면 무한 반복이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사용이 쉽다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문법 자체가 쉽고 간결하다</a:t>
            </a:r>
            <a:r>
              <a:rPr lang="en-US" altLang="ko-KR" dirty="0"/>
              <a:t>. </a:t>
            </a:r>
            <a:r>
              <a:rPr lang="ko-KR" altLang="en-US" dirty="0"/>
              <a:t>사람의 사고 체계와 매우 닮아있어서 비전공자도 배우기 쉬운 언어이다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개발 속도가 빠르다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쉽고 간결하기 때문에 높은 생산성을 보여준다</a:t>
            </a:r>
            <a:r>
              <a:rPr lang="en-US" altLang="ko-KR" dirty="0"/>
              <a:t>. </a:t>
            </a:r>
            <a:r>
              <a:rPr lang="ko-KR" altLang="en-US" dirty="0"/>
              <a:t>다른 언어들과 비교를 하면 더 적은 코드로 많은 작업을 수행 할 수 있으며 복잡한 구문으로 인한 오류를 줄일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높은 확장성과 </a:t>
            </a:r>
            <a:r>
              <a:rPr lang="ko-KR" altLang="en-US" dirty="0" err="1"/>
              <a:t>이식성을</a:t>
            </a:r>
            <a:r>
              <a:rPr lang="ko-KR" altLang="en-US" dirty="0"/>
              <a:t> 가지고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언어나 라이브러리에 쉽게 접근하여 연동할 수 있다</a:t>
            </a:r>
            <a:r>
              <a:rPr lang="en-US" altLang="ko-KR" dirty="0"/>
              <a:t>. </a:t>
            </a:r>
            <a:r>
              <a:rPr lang="ko-KR" altLang="en-US" dirty="0"/>
              <a:t>이러한 특징으로 인하여 모든 코드를 일일이 작성할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2773439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반복이 되는 도중에 빠져 나가는 </a:t>
            </a:r>
            <a:r>
              <a:rPr lang="en-US" altLang="ko-KR" dirty="0"/>
              <a:t>break</a:t>
            </a:r>
            <a:r>
              <a:rPr lang="ko-KR" altLang="en-US" dirty="0"/>
              <a:t>문이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“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== 5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break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06" y="3331732"/>
            <a:ext cx="563958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9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700808"/>
            <a:ext cx="5760640" cy="1968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if sum &gt;= 500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break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합계가 </a:t>
            </a:r>
            <a:r>
              <a:rPr lang="en-US" altLang="ko-KR" sz="1300" dirty="0">
                <a:solidFill>
                  <a:schemeClr val="tx1"/>
                </a:solidFill>
              </a:rPr>
              <a:t>500 </a:t>
            </a:r>
            <a:r>
              <a:rPr lang="ko-KR" altLang="en-US" sz="1300" dirty="0">
                <a:solidFill>
                  <a:schemeClr val="tx1"/>
                </a:solidFill>
              </a:rPr>
              <a:t>이상이 되는 범위의 숫자는 </a:t>
            </a:r>
            <a:r>
              <a:rPr lang="en-US" altLang="ko-KR" sz="1300" dirty="0">
                <a:solidFill>
                  <a:schemeClr val="tx1"/>
                </a:solidFill>
              </a:rPr>
              <a:t>: %d”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89040"/>
            <a:ext cx="4176464" cy="27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0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continue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문이 </a:t>
            </a:r>
            <a:r>
              <a:rPr lang="ko-KR" altLang="en-US" dirty="0" err="1"/>
              <a:t>반복문에서</a:t>
            </a:r>
            <a:r>
              <a:rPr lang="ko-KR" altLang="en-US" dirty="0"/>
              <a:t> 빠져 나간다면 </a:t>
            </a:r>
            <a:r>
              <a:rPr lang="en-US" altLang="ko-KR" dirty="0"/>
              <a:t>continue</a:t>
            </a:r>
            <a:r>
              <a:rPr lang="ko-KR" altLang="en-US" dirty="0"/>
              <a:t>문은 </a:t>
            </a:r>
            <a:r>
              <a:rPr lang="ko-KR" altLang="en-US" dirty="0" err="1"/>
              <a:t>반복문으로</a:t>
            </a:r>
            <a:r>
              <a:rPr lang="ko-KR" altLang="en-US" dirty="0"/>
              <a:t> 돌아간다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&lt;= 3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continue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3429000"/>
            <a:ext cx="561100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튜플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리스트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딕셔너리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9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변수 부분에서는 </a:t>
            </a:r>
            <a:r>
              <a:rPr lang="ko-KR" altLang="en-US" dirty="0" err="1"/>
              <a:t>자료형들이</a:t>
            </a:r>
            <a:r>
              <a:rPr lang="ko-KR" altLang="en-US" dirty="0"/>
              <a:t> 값을 하나만 넣고 저장을 했지만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여러 데이터를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 </a:t>
            </a:r>
            <a:r>
              <a:rPr lang="ko-KR" altLang="en-US" dirty="0" err="1"/>
              <a:t>튜플은</a:t>
            </a:r>
            <a:r>
              <a:rPr lang="ko-KR" altLang="en-US" dirty="0"/>
              <a:t> 가장 단순한 </a:t>
            </a:r>
            <a:r>
              <a:rPr lang="ko-KR" altLang="en-US" dirty="0" err="1"/>
              <a:t>자료형으로</a:t>
            </a:r>
            <a:r>
              <a:rPr lang="ko-KR" altLang="en-US" dirty="0"/>
              <a:t> 소괄호</a:t>
            </a:r>
            <a:r>
              <a:rPr lang="en-US" altLang="ko-KR" dirty="0"/>
              <a:t>(())</a:t>
            </a:r>
            <a:r>
              <a:rPr lang="ko-KR" altLang="en-US" dirty="0"/>
              <a:t>로 데이터를 감싸서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튜플은</a:t>
            </a:r>
            <a:r>
              <a:rPr lang="ko-KR" altLang="en-US" dirty="0"/>
              <a:t> 한번 생성 되면 내부의 원소를 삭제하거나 수정이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457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(1, “hello”)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(3, 3.14)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a + b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a *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a[1]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c, d, 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573016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(10, 20, 30, 40)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3])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 : 3])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8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리스트는 원소들이 연속적으로 저장되는 형태이다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리스트는 대괄호</a:t>
            </a:r>
            <a:r>
              <a:rPr lang="en-US" altLang="ko-KR" dirty="0"/>
              <a:t>([])</a:t>
            </a:r>
            <a:r>
              <a:rPr lang="ko-KR" altLang="en-US" dirty="0"/>
              <a:t>안에 요소들을 저장하며 요소의 개수는 </a:t>
            </a:r>
            <a:r>
              <a:rPr lang="en-US" altLang="ko-KR" dirty="0"/>
              <a:t>0</a:t>
            </a:r>
            <a:r>
              <a:rPr lang="ko-KR" altLang="en-US" dirty="0"/>
              <a:t>개 이상이면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2, </a:t>
            </a:r>
            <a:r>
              <a:rPr lang="ko-KR" altLang="en-US" dirty="0"/>
              <a:t>요소</a:t>
            </a:r>
            <a:r>
              <a:rPr lang="en-US" altLang="ko-KR" dirty="0"/>
              <a:t>3, ...]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821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38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[1, 2, 3, 4]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print(a[2])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212976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69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2025"/>
              </p:ext>
            </p:extLst>
          </p:nvPr>
        </p:nvGraphicFramePr>
        <p:xfrm>
          <a:off x="1691680" y="1615784"/>
          <a:ext cx="6096000" cy="490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4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3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append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가장 뒤에 항목을 추가한다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.append(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리트스</a:t>
                      </a:r>
                      <a:r>
                        <a:rPr lang="ko-KR" altLang="en-US" sz="1000" dirty="0"/>
                        <a:t> 맨 뒤 항목을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.pop()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오름차순으로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.sort()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reverse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역순으로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.reverse()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지정한 값의 위치를 반환한다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.index(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지정된 위치에 값을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.insert(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remove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지정한 값을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.remove(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뒤에 새로운 리스트를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.extend(</a:t>
                      </a:r>
                      <a:r>
                        <a:rPr lang="ko-KR" altLang="en-US" sz="1000" dirty="0"/>
                        <a:t>추가할 리스트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count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해당 값의 개수를 출력한다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.count(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clear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모두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.clear()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해당 위치의 항목을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 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전체 개수를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새로운 리스트에 복사한다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= </a:t>
                      </a:r>
                      <a:r>
                        <a:rPr lang="ko-KR" altLang="en-US" sz="1000" baseline="0" dirty="0" err="1"/>
                        <a:t>리스트명</a:t>
                      </a:r>
                      <a:r>
                        <a:rPr lang="en-US" altLang="ko-KR" sz="1000" baseline="0" dirty="0"/>
                        <a:t>.copy()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정렬하여 새로운 리스트에 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 </a:t>
                      </a:r>
                      <a:r>
                        <a:rPr lang="en-US" altLang="ko-KR" sz="1000" dirty="0"/>
                        <a:t>= sorted(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느린 속도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 언어가 아닌 스크립트 언어이기 때문에 컴파일 언어에 비해 상대적으로 느리다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모바일</a:t>
            </a:r>
            <a:r>
              <a:rPr lang="ko-KR" altLang="en-US" dirty="0"/>
              <a:t> 개발용 언어가 아니기 때문에 개발이 가능은 하지만 </a:t>
            </a:r>
            <a:r>
              <a:rPr lang="ko-KR" altLang="en-US" dirty="0" err="1"/>
              <a:t>모바일</a:t>
            </a:r>
            <a:r>
              <a:rPr lang="ko-KR" altLang="en-US" dirty="0"/>
              <a:t> 개발용 언어를 이용하는 편이 좋다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런타임 에러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언어들과 달리 실행할 때마다 컴파일을 진행한다</a:t>
            </a:r>
            <a:r>
              <a:rPr lang="en-US" altLang="ko-KR" dirty="0"/>
              <a:t>. </a:t>
            </a:r>
            <a:r>
              <a:rPr lang="ko-KR" altLang="en-US" dirty="0"/>
              <a:t>이런 특성이 안 좋은 성능을 불러오고 많은 테스트를 요구하게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397473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100816"/>
            <a:ext cx="5760640" cy="3056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[20, 10, 40, 30]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[12, 99, 24, 55]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a.sort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b.reverse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 a[0]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b.append</a:t>
            </a:r>
            <a:r>
              <a:rPr lang="en-US" altLang="ko-KR" sz="1300" dirty="0">
                <a:solidFill>
                  <a:schemeClr val="tx1"/>
                </a:solidFill>
              </a:rPr>
              <a:t>(22)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49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066735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8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</a:t>
            </a:r>
            <a:r>
              <a:rPr lang="ko-KR" altLang="en-US" sz="2300" dirty="0"/>
              <a:t>차원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리스트의 원소들에는 또 다른 리스트를 포함할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2], [</a:t>
            </a:r>
            <a:r>
              <a:rPr lang="ko-KR" altLang="en-US" dirty="0"/>
              <a:t>요소</a:t>
            </a:r>
            <a:r>
              <a:rPr lang="en-US" altLang="ko-KR" dirty="0"/>
              <a:t>3, </a:t>
            </a:r>
            <a:r>
              <a:rPr lang="ko-KR" altLang="en-US" dirty="0"/>
              <a:t>요소</a:t>
            </a:r>
            <a:r>
              <a:rPr lang="en-US" altLang="ko-KR" dirty="0"/>
              <a:t>4], [</a:t>
            </a:r>
            <a:r>
              <a:rPr lang="ko-KR" altLang="en-US" dirty="0"/>
              <a:t>요소</a:t>
            </a:r>
            <a:r>
              <a:rPr lang="en-US" altLang="ko-KR" dirty="0"/>
              <a:t>5, </a:t>
            </a:r>
            <a:r>
              <a:rPr lang="ko-KR" altLang="en-US" dirty="0"/>
              <a:t>요소</a:t>
            </a:r>
            <a:r>
              <a:rPr lang="en-US" altLang="ko-KR" dirty="0"/>
              <a:t>6]]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765107"/>
            <a:ext cx="5760640" cy="152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altLang="ko-KR" sz="1300" dirty="0">
                <a:solidFill>
                  <a:schemeClr val="tx1"/>
                </a:solidFill>
              </a:rPr>
              <a:t>a = [[10,20], [30, 40], [50, 60]]</a:t>
            </a:r>
          </a:p>
          <a:p>
            <a:endParaRPr lang="pt-B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print(a[0][1])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딕셔너리란</a:t>
            </a:r>
            <a:r>
              <a:rPr lang="ko-KR" altLang="en-US" dirty="0"/>
              <a:t> </a:t>
            </a:r>
            <a:r>
              <a:rPr lang="ko-KR" altLang="en-US" dirty="0" err="1"/>
              <a:t>사전형</a:t>
            </a:r>
            <a:r>
              <a:rPr lang="ko-KR" altLang="en-US" dirty="0"/>
              <a:t> 데이터를 의미하며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대응시킨 형태이다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key</a:t>
            </a:r>
            <a:r>
              <a:rPr lang="ko-KR" altLang="en-US" dirty="0"/>
              <a:t>에는 하나의 </a:t>
            </a:r>
            <a:r>
              <a:rPr lang="en-US" altLang="ko-KR" dirty="0"/>
              <a:t>value</a:t>
            </a:r>
            <a:r>
              <a:rPr lang="ko-KR" altLang="en-US" dirty="0"/>
              <a:t>만이 대응된다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값은 절대로 변하지 않으며 </a:t>
            </a:r>
            <a:r>
              <a:rPr lang="en-US" altLang="ko-KR" dirty="0"/>
              <a:t>value </a:t>
            </a:r>
            <a:r>
              <a:rPr lang="ko-KR" altLang="en-US" dirty="0"/>
              <a:t>값은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튜플과</a:t>
            </a:r>
            <a:r>
              <a:rPr lang="ko-KR" altLang="en-US" dirty="0"/>
              <a:t> 다르게 </a:t>
            </a:r>
            <a:r>
              <a:rPr lang="en-US" altLang="ko-KR" dirty="0"/>
              <a:t>key-value </a:t>
            </a:r>
            <a:r>
              <a:rPr lang="ko-KR" altLang="en-US" dirty="0"/>
              <a:t>쌍 자체를 수정하거나 삭제할 수 있기 때문에 유용하게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딕셔너리명</a:t>
            </a:r>
            <a:r>
              <a:rPr lang="ko-KR" altLang="en-US" dirty="0"/>
              <a:t> </a:t>
            </a:r>
            <a:r>
              <a:rPr lang="en-US" altLang="ko-KR" dirty="0"/>
              <a:t>= {key1 : value1, key2 : value2, key3 : value3}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6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{"name" : "test", "age" : 20, "phone" : "01012345678"}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print(a["name"])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a["area"] = "Seoul"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17032"/>
            <a:ext cx="56300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3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list(</a:t>
            </a:r>
            <a:r>
              <a:rPr lang="en-US" altLang="ko-KR" sz="1300" dirty="0" err="1">
                <a:solidFill>
                  <a:schemeClr val="tx1"/>
                </a:solidFill>
              </a:rPr>
              <a:t>a.keys</a:t>
            </a:r>
            <a:r>
              <a:rPr lang="en-US" altLang="ko-KR" sz="1300" dirty="0">
                <a:solidFill>
                  <a:schemeClr val="tx1"/>
                </a:solidFill>
              </a:rPr>
              <a:t>())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a.values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a.items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2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a[“age”] = 30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del(a[“phone”])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69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문자열의 길이를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79" y="2239229"/>
            <a:ext cx="5760640" cy="140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len</a:t>
            </a:r>
            <a:r>
              <a:rPr lang="en-US" altLang="ko-KR" sz="1300" dirty="0">
                <a:solidFill>
                  <a:schemeClr val="tx1"/>
                </a:solidFill>
              </a:rPr>
              <a:t>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</a:t>
            </a:r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print(a[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] + “_”. end=””)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01" y="3717032"/>
            <a:ext cx="4809395" cy="28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85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문자를 모두 대문자로 변환</a:t>
            </a:r>
            <a:endParaRPr lang="en-US" altLang="ko-KR" dirty="0"/>
          </a:p>
          <a:p>
            <a:r>
              <a:rPr lang="en-US" altLang="ko-KR" dirty="0"/>
              <a:t>lower() : </a:t>
            </a:r>
            <a:r>
              <a:rPr lang="ko-KR" altLang="en-US" dirty="0"/>
              <a:t>문자를 모두 소문자로 변환</a:t>
            </a:r>
            <a:endParaRPr lang="en-US" altLang="ko-KR" dirty="0"/>
          </a:p>
          <a:p>
            <a:r>
              <a:rPr lang="en-US" altLang="ko-KR" dirty="0" err="1"/>
              <a:t>swapcase</a:t>
            </a:r>
            <a:r>
              <a:rPr lang="en-US" altLang="ko-KR" dirty="0"/>
              <a:t>() : </a:t>
            </a:r>
            <a:r>
              <a:rPr lang="ko-KR" altLang="en-US" dirty="0"/>
              <a:t>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변환</a:t>
            </a:r>
            <a:endParaRPr lang="en-US" altLang="ko-KR" dirty="0"/>
          </a:p>
          <a:p>
            <a:r>
              <a:rPr lang="en-US" altLang="ko-KR" dirty="0"/>
              <a:t>title() : </a:t>
            </a:r>
            <a:r>
              <a:rPr lang="ko-KR" altLang="en-US" dirty="0"/>
              <a:t>단어의 첫 문자만 대문자로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65104"/>
            <a:ext cx="5630061" cy="2057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a.upper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a.lower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a.swapcase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a.title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953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[Downloads] -&gt; [Python 3.10.1] </a:t>
            </a:r>
            <a:r>
              <a:rPr lang="ko-KR" altLang="en-US" dirty="0"/>
              <a:t>클릭하여 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28" y="2791679"/>
            <a:ext cx="5868144" cy="3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2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count() : </a:t>
            </a:r>
            <a:r>
              <a:rPr lang="ko-KR" altLang="en-US" dirty="0"/>
              <a:t>문자열의 개수 출력</a:t>
            </a:r>
            <a:endParaRPr lang="en-US" altLang="ko-KR" dirty="0"/>
          </a:p>
          <a:p>
            <a:r>
              <a:rPr lang="en-US" altLang="ko-KR" dirty="0"/>
              <a:t>find() : </a:t>
            </a:r>
            <a:r>
              <a:rPr lang="ko-KR" altLang="en-US" dirty="0"/>
              <a:t>문자열 앞부터 시작하여 처음으로 나온 위치를 출력</a:t>
            </a:r>
            <a:endParaRPr lang="en-US" altLang="ko-KR" dirty="0"/>
          </a:p>
          <a:p>
            <a:r>
              <a:rPr lang="en-US" altLang="ko-KR" dirty="0"/>
              <a:t>index() : find</a:t>
            </a:r>
            <a:r>
              <a:rPr lang="ko-KR" altLang="en-US" dirty="0"/>
              <a:t>와 같이 위치를 출력하지만 찾는 단어가 없을 시 에러 발생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a.count</a:t>
            </a:r>
            <a:r>
              <a:rPr lang="en-US" altLang="ko-KR" sz="1300" dirty="0">
                <a:solidFill>
                  <a:schemeClr val="tx1"/>
                </a:solidFill>
              </a:rPr>
              <a:t>(“o”)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a.find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(“a”)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4464496" cy="20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2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 : </a:t>
            </a:r>
            <a:r>
              <a:rPr lang="ko-KR" altLang="en-US" dirty="0"/>
              <a:t>문자열 왼쪽의 공백을 지운다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 </a:t>
            </a:r>
            <a:r>
              <a:rPr lang="ko-KR" altLang="en-US" dirty="0"/>
              <a:t>문자열 오른쪽의 공백을 지운다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strip() : </a:t>
            </a:r>
            <a:r>
              <a:rPr lang="ko-KR" altLang="en-US" dirty="0"/>
              <a:t>문자열 양쪽의 공백을 지운다</a:t>
            </a:r>
            <a:r>
              <a:rPr lang="en-US" altLang="ko-KR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  Hello world  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365104"/>
            <a:ext cx="56300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replace() : </a:t>
            </a:r>
            <a:r>
              <a:rPr lang="ko-KR" altLang="en-US" dirty="0"/>
              <a:t>문자열 안의 특정한 값을 다른 값으로 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괄호 안에 값으로 구분하여 나누어준다</a:t>
            </a:r>
            <a:r>
              <a:rPr lang="en-US" altLang="ko-KR" dirty="0"/>
              <a:t>.(</a:t>
            </a:r>
            <a:r>
              <a:rPr lang="ko-KR" altLang="en-US" dirty="0"/>
              <a:t>괄호 안이 값을 넣지 않으면 공백을 기준으로 한다</a:t>
            </a:r>
            <a:r>
              <a:rPr lang="en-US" altLang="ko-KR" dirty="0"/>
              <a:t>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a.replace</a:t>
            </a:r>
            <a:r>
              <a:rPr lang="en-US" altLang="ko-KR" sz="1300" dirty="0">
                <a:solidFill>
                  <a:schemeClr val="tx1"/>
                </a:solidFill>
              </a:rPr>
              <a:t>(“Hello”, “Hi”)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a.split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b= “</a:t>
            </a:r>
            <a:r>
              <a:rPr lang="en-US" altLang="ko-KR" sz="1300" dirty="0" err="1">
                <a:solidFill>
                  <a:schemeClr val="tx1"/>
                </a:solidFill>
              </a:rPr>
              <a:t>a,b,c,d</a:t>
            </a:r>
            <a:r>
              <a:rPr lang="en-US" altLang="ko-KR" sz="13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b.split</a:t>
            </a:r>
            <a:r>
              <a:rPr lang="en-US" altLang="ko-KR" sz="1300" dirty="0">
                <a:solidFill>
                  <a:schemeClr val="tx1"/>
                </a:solidFill>
              </a:rPr>
              <a:t>(“,”)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15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4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키워드를 이용하여 함수를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 : 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길어짐으로 코드를 보는데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6594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76845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func_1(a, b)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c = a + b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c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func_1(3, 6)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67" y="3399659"/>
            <a:ext cx="4741865" cy="28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96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func_2()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func_2()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98" y="3381771"/>
            <a:ext cx="4885403" cy="29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6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func_3(*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result = 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result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return result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 = func_3(1,2,3,4,5)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result2 = func_3(1,2,3,4,5,6,7,8,9,10)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result3 = func_3(2,4,6,8,10)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print(result3)</a:t>
            </a:r>
          </a:p>
        </p:txBody>
      </p:sp>
    </p:spTree>
    <p:extLst>
      <p:ext uri="{BB962C8B-B14F-4D97-AF65-F5344CB8AC3E}">
        <p14:creationId xmlns:p14="http://schemas.microsoft.com/office/powerpoint/2010/main" val="16160239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07" y="1676990"/>
            <a:ext cx="574597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 받은 </a:t>
            </a:r>
            <a:r>
              <a:rPr lang="en-US" altLang="ko-KR" dirty="0"/>
              <a:t>python3.10.1.exe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Python 3.10 to PATH </a:t>
            </a:r>
            <a:r>
              <a:rPr lang="ko-KR" altLang="en-US" dirty="0"/>
              <a:t>체크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[Install Now]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진행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8" y="3903959"/>
            <a:ext cx="4036363" cy="2484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5896" y="6165304"/>
            <a:ext cx="129614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42337" y="605264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3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475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무엇인가는 대개 붕어빵에 비유하여 많이들 표현한다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붕어빵을 찍어내는 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클래스는 무언가를 똑같이 만들어주는 설계도와 같은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5686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구성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크게 </a:t>
            </a:r>
            <a:r>
              <a:rPr lang="en-US" altLang="ko-KR" dirty="0"/>
              <a:t>2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 err="1"/>
              <a:t>매서드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클래스가 가지는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클래스가 가지는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08351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클래스를 선언하는 방식은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class </a:t>
            </a:r>
            <a:r>
              <a:rPr lang="ko-KR" altLang="en-US" dirty="0"/>
              <a:t>클래스이름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라는 키워드와 클래스의 이름을 나열하여 선언한다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클래스의 이름은 일반적으로 대문자로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751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생성자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선언한 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이라는 함수를 이용하여 생성자를 선언한다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함수의 첫번째 매개변수는 </a:t>
            </a:r>
            <a:r>
              <a:rPr lang="en-US" altLang="ko-KR" dirty="0"/>
              <a:t>self</a:t>
            </a:r>
            <a:r>
              <a:rPr lang="ko-KR" altLang="en-US" dirty="0"/>
              <a:t>로 선언하여야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018E622-7EEC-44A3-B687-5A271A00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33" y="2986025"/>
            <a:ext cx="6305533" cy="12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4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__</a:t>
            </a:r>
            <a:r>
              <a:rPr lang="en-US" altLang="ko-KR" sz="2300" dirty="0" err="1"/>
              <a:t>init</a:t>
            </a:r>
            <a:r>
              <a:rPr lang="en-US" altLang="ko-KR" sz="2300" dirty="0"/>
              <a:t>__ ? self 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은 클래스를 생성시 초기화를 하며 실행되는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객체 자기 자신을 참조하는 매개변수이다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9BCE4E8-BC62-4B2A-B018-1B669A7B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21" y="3068960"/>
            <a:ext cx="5772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99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클래스에서 생성된 객체들은 서로 독립적이다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객체들끼리 서로의 정보를 공유하는 방법으로 클래스 변수가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E65BEB-7D29-4369-A63D-CC5E9F0B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19" y="3140968"/>
            <a:ext cx="313416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02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상속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상속이란 사전적 의미로는 </a:t>
            </a:r>
            <a:r>
              <a:rPr lang="en-US" altLang="ko-KR" dirty="0"/>
              <a:t>＂</a:t>
            </a:r>
            <a:r>
              <a:rPr lang="ko-KR" altLang="en-US" dirty="0"/>
              <a:t>물려받다</a:t>
            </a:r>
            <a:r>
              <a:rPr lang="en-US" altLang="ko-KR" dirty="0"/>
              <a:t>“ </a:t>
            </a:r>
            <a:r>
              <a:rPr lang="ko-KR" altLang="en-US" dirty="0"/>
              <a:t>라는 의미이다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클래스에서 상속은 </a:t>
            </a:r>
            <a:r>
              <a:rPr lang="en-US" altLang="ko-KR" dirty="0"/>
              <a:t>A </a:t>
            </a:r>
            <a:r>
              <a:rPr lang="ko-KR" altLang="en-US" dirty="0"/>
              <a:t>클래스가 있고 </a:t>
            </a:r>
            <a:r>
              <a:rPr lang="en-US" altLang="ko-KR" dirty="0"/>
              <a:t>B </a:t>
            </a:r>
            <a:r>
              <a:rPr lang="ko-KR" altLang="en-US" dirty="0"/>
              <a:t>클래스가 있는데 </a:t>
            </a:r>
            <a:r>
              <a:rPr lang="en-US" altLang="ko-KR" dirty="0"/>
              <a:t>B</a:t>
            </a:r>
            <a:r>
              <a:rPr lang="ko-KR" altLang="en-US" dirty="0"/>
              <a:t>클래스에서 </a:t>
            </a:r>
            <a:r>
              <a:rPr lang="en-US" altLang="ko-KR" dirty="0"/>
              <a:t>A</a:t>
            </a:r>
            <a:r>
              <a:rPr lang="ko-KR" altLang="en-US" dirty="0"/>
              <a:t>클래스의 기능을 물려받을 수 있게 </a:t>
            </a:r>
            <a:r>
              <a:rPr lang="ko-KR" altLang="en-US" dirty="0" err="1"/>
              <a:t>하는것이다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class B</a:t>
            </a:r>
            <a:r>
              <a:rPr lang="ko-KR" altLang="en-US" dirty="0"/>
              <a:t>클래스</a:t>
            </a:r>
            <a:r>
              <a:rPr lang="en-US" altLang="ko-KR" dirty="0"/>
              <a:t>(A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다음과 같은 형식으로 클래스의 상속이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상속을 사용하는 이유는 기존 클래스를 변경하지 않고 기능을 추가하거나 변경할 때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05743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판다스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 err="1">
                <a:solidFill>
                  <a:schemeClr val="bg1"/>
                </a:solidFill>
              </a:rPr>
              <a:t>넘파이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맷플롭립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260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데이터를 처리하기 위한 라이브러리이다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분석과 같은 작업에서 </a:t>
            </a:r>
            <a:r>
              <a:rPr lang="ko-KR" altLang="en-US" dirty="0" err="1"/>
              <a:t>판다스는</a:t>
            </a:r>
            <a:r>
              <a:rPr lang="ko-KR" altLang="en-US" dirty="0"/>
              <a:t> 필수 라이브러리로 알려져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라이브러리를 설치하기 위해서는 </a:t>
            </a:r>
            <a:r>
              <a:rPr lang="en-US" altLang="ko-KR" dirty="0"/>
              <a:t>CMD(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다음 명령어를 입력한다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07265"/>
            <a:ext cx="4208267" cy="7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8854</TotalTime>
  <Words>8538</Words>
  <Application>Microsoft Office PowerPoint</Application>
  <PresentationFormat>화면 슬라이드 쇼(4:3)</PresentationFormat>
  <Paragraphs>2288</Paragraphs>
  <Slides>194</Slides>
  <Notes>193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194</vt:i4>
      </vt:variant>
    </vt:vector>
  </HeadingPairs>
  <TitlesOfParts>
    <vt:vector size="199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EZEN</cp:lastModifiedBy>
  <cp:revision>181</cp:revision>
  <dcterms:created xsi:type="dcterms:W3CDTF">2016-11-03T20:47:04Z</dcterms:created>
  <dcterms:modified xsi:type="dcterms:W3CDTF">2024-01-27T08:08:38Z</dcterms:modified>
</cp:coreProperties>
</file>