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85F5-1357-45EC-AFC4-AA7629372AE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6DB5-B9B6-4E0E-967D-36D0A574A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latin typeface="Gill Sans MT" pitchFamily="34" charset="0"/>
              </a:rPr>
              <a:t>INTRODUCTION</a:t>
            </a:r>
            <a:br>
              <a:rPr lang="en-US" sz="2400" dirty="0" smtClean="0">
                <a:latin typeface="Gill Sans MT" pitchFamily="34" charset="0"/>
              </a:rPr>
            </a:br>
            <a:r>
              <a:rPr lang="en-US" sz="2400" dirty="0" smtClean="0">
                <a:latin typeface="Gill Sans MT" pitchFamily="34" charset="0"/>
              </a:rPr>
              <a:t>     CASE STUDY </a:t>
            </a:r>
            <a:r>
              <a:rPr lang="en-US" sz="2400" dirty="0" smtClean="0">
                <a:latin typeface="Gill Sans MT" pitchFamily="34" charset="0"/>
              </a:rPr>
              <a:t>– BELLABEAT</a:t>
            </a:r>
            <a:br>
              <a:rPr lang="en-US" sz="2400" dirty="0" smtClean="0">
                <a:latin typeface="Gill Sans MT" pitchFamily="34" charset="0"/>
              </a:rPr>
            </a:br>
            <a:r>
              <a:rPr lang="en-US" sz="2400" dirty="0" smtClean="0">
                <a:latin typeface="Gill Sans MT" pitchFamily="34" charset="0"/>
              </a:rPr>
              <a:t>(</a:t>
            </a:r>
            <a:r>
              <a:rPr lang="en-US" sz="2400" dirty="0">
                <a:latin typeface="Gill Sans MT" pitchFamily="34" charset="0"/>
              </a:rPr>
              <a:t>How Can a Wellness Technology Company Play It Smart</a:t>
            </a:r>
            <a:r>
              <a:rPr lang="en-US" sz="2400" dirty="0" smtClean="0">
                <a:latin typeface="Gill Sans MT" pitchFamily="34" charset="0"/>
              </a:rPr>
              <a:t>?)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 </a:t>
            </a:r>
            <a:r>
              <a:rPr lang="en-US" sz="3500" dirty="0" smtClean="0">
                <a:solidFill>
                  <a:schemeClr val="tx1"/>
                </a:solidFill>
                <a:latin typeface="Gill Sans MT" pitchFamily="34" charset="0"/>
              </a:rPr>
              <a:t>Welcome to the </a:t>
            </a:r>
            <a:r>
              <a:rPr lang="en-US" sz="3500" dirty="0" err="1" smtClean="0">
                <a:solidFill>
                  <a:schemeClr val="tx1"/>
                </a:solidFill>
                <a:latin typeface="Gill Sans MT" pitchFamily="34" charset="0"/>
              </a:rPr>
              <a:t>Bellabeat</a:t>
            </a:r>
            <a:r>
              <a:rPr lang="en-US" sz="3500" dirty="0" smtClean="0">
                <a:solidFill>
                  <a:schemeClr val="tx1"/>
                </a:solidFill>
                <a:latin typeface="Gill Sans MT" pitchFamily="34" charset="0"/>
              </a:rPr>
              <a:t> data analysis case study! In this case study, we shall be look at many real-world tasks of a junior data analyst. Working for </a:t>
            </a:r>
            <a:r>
              <a:rPr lang="en-US" sz="3500" dirty="0" err="1" smtClean="0">
                <a:solidFill>
                  <a:schemeClr val="tx1"/>
                </a:solidFill>
                <a:latin typeface="Gill Sans MT" pitchFamily="34" charset="0"/>
              </a:rPr>
              <a:t>Bellabeat</a:t>
            </a:r>
            <a:r>
              <a:rPr lang="en-US" sz="3500" dirty="0" smtClean="0">
                <a:solidFill>
                  <a:schemeClr val="tx1"/>
                </a:solidFill>
                <a:latin typeface="Gill Sans MT" pitchFamily="34" charset="0"/>
              </a:rPr>
              <a:t>, a high-tech manufacturer of health-focused products for women, and meet different characters and team members. In order to answer the key business questions, following the steps of the data analysis process: ask, prepare, process, analyze, share, and act. Along the way, the Case Study Roadmap tables — including guiding questions and key tasks to stay on the right path</a:t>
            </a:r>
            <a:r>
              <a:rPr lang="en-US" sz="3800" dirty="0" smtClean="0">
                <a:solidFill>
                  <a:schemeClr val="tx1"/>
                </a:solidFill>
                <a:latin typeface="Gill Sans MT" pitchFamily="34" charset="0"/>
              </a:rPr>
              <a:t>.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2501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4"/>
    </mc:Choice>
    <mc:Fallback>
      <p:transition spd="slow" advTm="86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Gill Sans MT" pitchFamily="34" charset="0"/>
              </a:rPr>
              <a:t>RUNNING QUERY ON </a:t>
            </a:r>
            <a:r>
              <a:rPr lang="en-US" sz="2800" dirty="0" err="1" smtClean="0">
                <a:latin typeface="Gill Sans MT" pitchFamily="34" charset="0"/>
              </a:rPr>
              <a:t>BigQuery</a:t>
            </a:r>
            <a:r>
              <a:rPr lang="en-US" sz="2800" dirty="0" smtClean="0">
                <a:latin typeface="Gill Sans MT" pitchFamily="34" charset="0"/>
              </a:rPr>
              <a:t/>
            </a:r>
            <a:br>
              <a:rPr lang="en-US" sz="2800" dirty="0" smtClean="0">
                <a:latin typeface="Gill Sans MT" pitchFamily="34" charset="0"/>
              </a:rPr>
            </a:br>
            <a:r>
              <a:rPr lang="en-US" sz="2800" dirty="0" smtClean="0">
                <a:latin typeface="Gill Sans MT" pitchFamily="34" charset="0"/>
              </a:rPr>
              <a:t>(screenshots)</a:t>
            </a:r>
            <a:endParaRPr lang="en-US" sz="2800" dirty="0">
              <a:latin typeface="Gill Sans M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7454"/>
            <a:ext cx="8229600" cy="3571455"/>
          </a:xfrm>
        </p:spPr>
      </p:pic>
    </p:spTree>
    <p:extLst>
      <p:ext uri="{BB962C8B-B14F-4D97-AF65-F5344CB8AC3E}">
        <p14:creationId xmlns:p14="http://schemas.microsoft.com/office/powerpoint/2010/main" val="261770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8"/>
    </mc:Choice>
    <mc:Fallback>
      <p:transition spd="slow" advTm="62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WORKING IN THE RSTUDIO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>
                <a:latin typeface="Gill Sans MT" pitchFamily="34" charset="0"/>
              </a:rPr>
              <a:t>Upload your CSV files to R </a:t>
            </a:r>
            <a:endParaRPr lang="en-US" sz="1400" b="1" dirty="0" smtClean="0">
              <a:latin typeface="Gill Sans MT" pitchFamily="34" charset="0"/>
            </a:endParaRPr>
          </a:p>
          <a:p>
            <a:r>
              <a:rPr lang="en-US" sz="1400" dirty="0" smtClean="0">
                <a:latin typeface="Gill Sans MT" pitchFamily="34" charset="0"/>
              </a:rPr>
              <a:t>Install </a:t>
            </a:r>
            <a:r>
              <a:rPr lang="en-US" sz="1400" dirty="0">
                <a:latin typeface="Gill Sans MT" pitchFamily="34" charset="0"/>
              </a:rPr>
              <a:t>and load the </a:t>
            </a:r>
            <a:r>
              <a:rPr lang="en-US" sz="1400" dirty="0" err="1" smtClean="0">
                <a:latin typeface="Gill Sans MT" pitchFamily="34" charset="0"/>
              </a:rPr>
              <a:t>tidyverse</a:t>
            </a:r>
            <a:r>
              <a:rPr lang="en-US" sz="1400" dirty="0" smtClean="0">
                <a:latin typeface="Gill Sans MT" pitchFamily="34" charset="0"/>
              </a:rPr>
              <a:t> </a:t>
            </a:r>
            <a:r>
              <a:rPr lang="en-US" sz="1400" dirty="0" err="1" smtClean="0">
                <a:latin typeface="Gill Sans MT" pitchFamily="34" charset="0"/>
              </a:rPr>
              <a:t>install.packages</a:t>
            </a:r>
            <a:r>
              <a:rPr lang="en-US" sz="1400" dirty="0" smtClean="0">
                <a:latin typeface="Gill Sans MT" pitchFamily="34" charset="0"/>
              </a:rPr>
              <a:t>('</a:t>
            </a:r>
            <a:r>
              <a:rPr lang="en-US" sz="1400" dirty="0" err="1" smtClean="0">
                <a:latin typeface="Gill Sans MT" pitchFamily="34" charset="0"/>
              </a:rPr>
              <a:t>tidyverse</a:t>
            </a:r>
            <a:r>
              <a:rPr lang="en-US" sz="1400" dirty="0" smtClean="0">
                <a:latin typeface="Gill Sans MT" pitchFamily="34" charset="0"/>
              </a:rPr>
              <a:t>')</a:t>
            </a:r>
          </a:p>
          <a:p>
            <a:r>
              <a:rPr lang="en-US" sz="1400" dirty="0" smtClean="0">
                <a:latin typeface="Gill Sans MT" pitchFamily="34" charset="0"/>
              </a:rPr>
              <a:t>library(</a:t>
            </a:r>
            <a:r>
              <a:rPr lang="en-US" sz="1400" dirty="0" err="1" smtClean="0">
                <a:latin typeface="Gill Sans MT" pitchFamily="34" charset="0"/>
              </a:rPr>
              <a:t>tidyverse</a:t>
            </a:r>
            <a:endParaRPr lang="en-US" sz="1400" dirty="0" smtClean="0">
              <a:latin typeface="Gill Sans MT" pitchFamily="34" charset="0"/>
            </a:endParaRPr>
          </a:p>
          <a:p>
            <a:r>
              <a:rPr lang="en-US" sz="1400" b="1" dirty="0" smtClean="0">
                <a:latin typeface="Gill Sans MT" pitchFamily="34" charset="0"/>
              </a:rPr>
              <a:t>Create </a:t>
            </a:r>
            <a:r>
              <a:rPr lang="en-US" sz="1400" b="1" dirty="0">
                <a:latin typeface="Gill Sans MT" pitchFamily="34" charset="0"/>
              </a:rPr>
              <a:t>a </a:t>
            </a:r>
            <a:r>
              <a:rPr lang="en-US" sz="1400" b="1" dirty="0" err="1">
                <a:latin typeface="Gill Sans MT" pitchFamily="34" charset="0"/>
              </a:rPr>
              <a:t>dataframe</a:t>
            </a:r>
            <a:r>
              <a:rPr lang="en-US" sz="1400" dirty="0">
                <a:latin typeface="Gill Sans MT" pitchFamily="34" charset="0"/>
              </a:rPr>
              <a:t> named '</a:t>
            </a:r>
            <a:r>
              <a:rPr lang="en-US" sz="1400" dirty="0" err="1">
                <a:latin typeface="Gill Sans MT" pitchFamily="34" charset="0"/>
              </a:rPr>
              <a:t>daily_activity</a:t>
            </a:r>
            <a:r>
              <a:rPr lang="en-US" sz="1400" dirty="0">
                <a:latin typeface="Gill Sans MT" pitchFamily="34" charset="0"/>
              </a:rPr>
              <a:t>' and read in one </a:t>
            </a:r>
          </a:p>
          <a:p>
            <a:pPr marL="0" indent="0">
              <a:buNone/>
            </a:pPr>
            <a:r>
              <a:rPr lang="en-US" sz="1400" dirty="0">
                <a:latin typeface="Gill Sans MT" pitchFamily="34" charset="0"/>
              </a:rPr>
              <a:t> </a:t>
            </a:r>
            <a:r>
              <a:rPr lang="en-US" sz="1400" dirty="0" smtClean="0">
                <a:latin typeface="Gill Sans MT" pitchFamily="34" charset="0"/>
              </a:rPr>
              <a:t>           of </a:t>
            </a:r>
            <a:r>
              <a:rPr lang="en-US" sz="1400" dirty="0">
                <a:latin typeface="Gill Sans MT" pitchFamily="34" charset="0"/>
              </a:rPr>
              <a:t>the CSV files from the dataset. Remember, you can name your </a:t>
            </a:r>
            <a:r>
              <a:rPr lang="en-US" sz="1400" dirty="0" err="1">
                <a:latin typeface="Gill Sans MT" pitchFamily="34" charset="0"/>
              </a:rPr>
              <a:t>dataframe</a:t>
            </a:r>
            <a:r>
              <a:rPr lang="en-US" sz="1400" dirty="0">
                <a:latin typeface="Gill Sans MT" pitchFamily="34" charset="0"/>
              </a:rPr>
              <a:t> </a:t>
            </a:r>
            <a:endParaRPr lang="en-US" sz="1400" dirty="0" smtClean="0">
              <a:latin typeface="Gill Sans MT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Gill Sans MT" pitchFamily="34" charset="0"/>
              </a:rPr>
              <a:t> </a:t>
            </a:r>
            <a:r>
              <a:rPr lang="en-US" sz="1400" dirty="0" smtClean="0">
                <a:latin typeface="Gill Sans MT" pitchFamily="34" charset="0"/>
              </a:rPr>
              <a:t>            </a:t>
            </a:r>
            <a:r>
              <a:rPr lang="en-US" sz="1400" dirty="0">
                <a:latin typeface="Gill Sans MT" pitchFamily="34" charset="0"/>
              </a:rPr>
              <a:t>something different, and you can also save your CSV file under a different name as well.</a:t>
            </a: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              </a:t>
            </a:r>
            <a:r>
              <a:rPr lang="en-US" sz="1400" dirty="0" err="1" smtClean="0">
                <a:latin typeface="Gill Sans MT" pitchFamily="34" charset="0"/>
              </a:rPr>
              <a:t>daily_activity</a:t>
            </a:r>
            <a:r>
              <a:rPr lang="en-US" sz="1400" dirty="0" smtClean="0">
                <a:latin typeface="Gill Sans MT" pitchFamily="34" charset="0"/>
              </a:rPr>
              <a:t> </a:t>
            </a:r>
            <a:r>
              <a:rPr lang="en-US" sz="1400" dirty="0">
                <a:latin typeface="Gill Sans MT" pitchFamily="34" charset="0"/>
              </a:rPr>
              <a:t>&lt;- read.csv("dailyActivity_merged.csv")</a:t>
            </a:r>
          </a:p>
          <a:p>
            <a:r>
              <a:rPr lang="en-US" sz="1400" b="1" dirty="0">
                <a:latin typeface="Gill Sans MT" pitchFamily="34" charset="0"/>
              </a:rPr>
              <a:t> </a:t>
            </a:r>
            <a:r>
              <a:rPr lang="en-US" sz="1400" b="1" dirty="0" smtClean="0">
                <a:latin typeface="Gill Sans MT" pitchFamily="34" charset="0"/>
              </a:rPr>
              <a:t>Create </a:t>
            </a:r>
            <a:r>
              <a:rPr lang="en-US" sz="1400" b="1" dirty="0">
                <a:latin typeface="Gill Sans MT" pitchFamily="34" charset="0"/>
              </a:rPr>
              <a:t>another </a:t>
            </a:r>
            <a:r>
              <a:rPr lang="en-US" sz="1400" b="1" dirty="0" err="1">
                <a:latin typeface="Gill Sans MT" pitchFamily="34" charset="0"/>
              </a:rPr>
              <a:t>dataframe</a:t>
            </a:r>
            <a:r>
              <a:rPr lang="en-US" sz="1400" b="1" dirty="0">
                <a:latin typeface="Gill Sans MT" pitchFamily="34" charset="0"/>
              </a:rPr>
              <a:t> </a:t>
            </a:r>
            <a:r>
              <a:rPr lang="en-US" sz="1400" dirty="0">
                <a:latin typeface="Gill Sans MT" pitchFamily="34" charset="0"/>
              </a:rPr>
              <a:t>for the sleep data. </a:t>
            </a: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             </a:t>
            </a:r>
            <a:r>
              <a:rPr lang="en-US" sz="1400" dirty="0" err="1" smtClean="0">
                <a:latin typeface="Gill Sans MT" pitchFamily="34" charset="0"/>
              </a:rPr>
              <a:t>sleep_day</a:t>
            </a:r>
            <a:r>
              <a:rPr lang="en-US" sz="1400" dirty="0" smtClean="0">
                <a:latin typeface="Gill Sans MT" pitchFamily="34" charset="0"/>
              </a:rPr>
              <a:t> </a:t>
            </a:r>
            <a:r>
              <a:rPr lang="en-US" sz="1400" dirty="0">
                <a:latin typeface="Gill Sans MT" pitchFamily="34" charset="0"/>
              </a:rPr>
              <a:t>&lt;- read.csv("sleepDay_merged.csv")</a:t>
            </a:r>
          </a:p>
          <a:p>
            <a:r>
              <a:rPr lang="en-US" sz="1400" b="1" dirty="0">
                <a:latin typeface="Gill Sans MT" pitchFamily="34" charset="0"/>
              </a:rPr>
              <a:t> Explore a few key tables </a:t>
            </a:r>
            <a:endParaRPr lang="en-US" sz="1400" b="1" dirty="0" smtClean="0">
              <a:latin typeface="Gill Sans MT" pitchFamily="34" charset="0"/>
            </a:endParaRPr>
          </a:p>
          <a:p>
            <a:r>
              <a:rPr lang="en-US" sz="1400" b="1" dirty="0">
                <a:latin typeface="Gill Sans MT" pitchFamily="34" charset="0"/>
              </a:rPr>
              <a:t>Plotting a few explorations </a:t>
            </a:r>
            <a:endParaRPr lang="en-US" sz="1400" b="1" dirty="0" smtClean="0">
              <a:latin typeface="Gill Sans MT" pitchFamily="34" charset="0"/>
            </a:endParaRPr>
          </a:p>
          <a:p>
            <a:r>
              <a:rPr lang="en-US" sz="1400" dirty="0" err="1">
                <a:latin typeface="Gill Sans MT" pitchFamily="34" charset="0"/>
              </a:rPr>
              <a:t>ggplot</a:t>
            </a:r>
            <a:r>
              <a:rPr lang="en-US" sz="1400" dirty="0">
                <a:latin typeface="Gill Sans MT" pitchFamily="34" charset="0"/>
              </a:rPr>
              <a:t>(data=</a:t>
            </a:r>
            <a:r>
              <a:rPr lang="en-US" sz="1400" dirty="0" err="1">
                <a:latin typeface="Gill Sans MT" pitchFamily="34" charset="0"/>
              </a:rPr>
              <a:t>daily_activity</a:t>
            </a:r>
            <a:r>
              <a:rPr lang="en-US" sz="1400" dirty="0">
                <a:latin typeface="Gill Sans MT" pitchFamily="34" charset="0"/>
              </a:rPr>
              <a:t>, </a:t>
            </a:r>
            <a:r>
              <a:rPr lang="en-US" sz="1400" dirty="0" err="1">
                <a:latin typeface="Gill Sans MT" pitchFamily="34" charset="0"/>
              </a:rPr>
              <a:t>aes</a:t>
            </a:r>
            <a:r>
              <a:rPr lang="en-US" sz="1400" dirty="0">
                <a:latin typeface="Gill Sans MT" pitchFamily="34" charset="0"/>
              </a:rPr>
              <a:t>(x=</a:t>
            </a:r>
            <a:r>
              <a:rPr lang="en-US" sz="1400" dirty="0" err="1">
                <a:latin typeface="Gill Sans MT" pitchFamily="34" charset="0"/>
              </a:rPr>
              <a:t>TotalSteps</a:t>
            </a:r>
            <a:r>
              <a:rPr lang="en-US" sz="1400" dirty="0">
                <a:latin typeface="Gill Sans MT" pitchFamily="34" charset="0"/>
              </a:rPr>
              <a:t>, y=</a:t>
            </a:r>
            <a:r>
              <a:rPr lang="en-US" sz="1400" dirty="0" err="1">
                <a:latin typeface="Gill Sans MT" pitchFamily="34" charset="0"/>
              </a:rPr>
              <a:t>SedentaryMinutes</a:t>
            </a:r>
            <a:r>
              <a:rPr lang="en-US" sz="1400" dirty="0">
                <a:latin typeface="Gill Sans MT" pitchFamily="34" charset="0"/>
              </a:rPr>
              <a:t>)) + </a:t>
            </a:r>
            <a:r>
              <a:rPr lang="en-US" sz="1400" dirty="0" err="1">
                <a:latin typeface="Gill Sans MT" pitchFamily="34" charset="0"/>
              </a:rPr>
              <a:t>geom_point</a:t>
            </a:r>
            <a:r>
              <a:rPr lang="en-US" sz="1400" dirty="0" smtClean="0">
                <a:latin typeface="Gill Sans MT" pitchFamily="34" charset="0"/>
              </a:rPr>
              <a:t>()</a:t>
            </a:r>
          </a:p>
          <a:p>
            <a:r>
              <a:rPr lang="en-US" sz="1400" dirty="0" err="1" smtClean="0">
                <a:latin typeface="Gill Sans MT" pitchFamily="34" charset="0"/>
              </a:rPr>
              <a:t>ggplot</a:t>
            </a:r>
            <a:r>
              <a:rPr lang="en-US" sz="1400" dirty="0" smtClean="0">
                <a:latin typeface="Gill Sans MT" pitchFamily="34" charset="0"/>
              </a:rPr>
              <a:t>(data=</a:t>
            </a:r>
            <a:r>
              <a:rPr lang="en-US" sz="1400" dirty="0" err="1" smtClean="0">
                <a:latin typeface="Gill Sans MT" pitchFamily="34" charset="0"/>
              </a:rPr>
              <a:t>sleep_day</a:t>
            </a:r>
            <a:r>
              <a:rPr lang="en-US" sz="1400" dirty="0">
                <a:latin typeface="Gill Sans MT" pitchFamily="34" charset="0"/>
              </a:rPr>
              <a:t>, </a:t>
            </a:r>
            <a:r>
              <a:rPr lang="en-US" sz="1400" dirty="0" err="1">
                <a:latin typeface="Gill Sans MT" pitchFamily="34" charset="0"/>
              </a:rPr>
              <a:t>aes</a:t>
            </a:r>
            <a:r>
              <a:rPr lang="en-US" sz="1400" dirty="0">
                <a:latin typeface="Gill Sans MT" pitchFamily="34" charset="0"/>
              </a:rPr>
              <a:t>(x=</a:t>
            </a:r>
            <a:r>
              <a:rPr lang="en-US" sz="1400" dirty="0" err="1">
                <a:latin typeface="Gill Sans MT" pitchFamily="34" charset="0"/>
              </a:rPr>
              <a:t>TotalMinutesAsleep</a:t>
            </a:r>
            <a:r>
              <a:rPr lang="en-US" sz="1400" dirty="0">
                <a:latin typeface="Gill Sans MT" pitchFamily="34" charset="0"/>
              </a:rPr>
              <a:t>, y=</a:t>
            </a:r>
            <a:r>
              <a:rPr lang="en-US" sz="1400" dirty="0" err="1">
                <a:latin typeface="Gill Sans MT" pitchFamily="34" charset="0"/>
              </a:rPr>
              <a:t>TotalTimeInBed</a:t>
            </a:r>
            <a:r>
              <a:rPr lang="en-US" sz="1400" dirty="0">
                <a:latin typeface="Gill Sans MT" pitchFamily="34" charset="0"/>
              </a:rPr>
              <a:t>)) + </a:t>
            </a:r>
            <a:r>
              <a:rPr lang="en-US" sz="1400" dirty="0" err="1">
                <a:latin typeface="Gill Sans MT" pitchFamily="34" charset="0"/>
              </a:rPr>
              <a:t>geom_point</a:t>
            </a:r>
            <a:r>
              <a:rPr lang="en-US" sz="1400" dirty="0" smtClean="0">
                <a:latin typeface="Gill Sans MT" pitchFamily="34" charset="0"/>
              </a:rPr>
              <a:t>()</a:t>
            </a:r>
          </a:p>
          <a:p>
            <a:r>
              <a:rPr lang="en-US" sz="1400" b="1" dirty="0" smtClean="0">
                <a:latin typeface="Gill Sans MT" pitchFamily="34" charset="0"/>
              </a:rPr>
              <a:t>Merging the two datasets together </a:t>
            </a:r>
          </a:p>
          <a:p>
            <a:r>
              <a:rPr lang="en-US" sz="1400" dirty="0" err="1">
                <a:latin typeface="Gill Sans MT" pitchFamily="34" charset="0"/>
              </a:rPr>
              <a:t>combined_data</a:t>
            </a:r>
            <a:r>
              <a:rPr lang="en-US" sz="1400" dirty="0">
                <a:latin typeface="Gill Sans MT" pitchFamily="34" charset="0"/>
              </a:rPr>
              <a:t> &lt;- merge(</a:t>
            </a:r>
            <a:r>
              <a:rPr lang="en-US" sz="1400" dirty="0" err="1">
                <a:latin typeface="Gill Sans MT" pitchFamily="34" charset="0"/>
              </a:rPr>
              <a:t>sleep_day</a:t>
            </a:r>
            <a:r>
              <a:rPr lang="en-US" sz="1400" dirty="0">
                <a:latin typeface="Gill Sans MT" pitchFamily="34" charset="0"/>
              </a:rPr>
              <a:t>, </a:t>
            </a:r>
            <a:r>
              <a:rPr lang="en-US" sz="1400" dirty="0" err="1">
                <a:latin typeface="Gill Sans MT" pitchFamily="34" charset="0"/>
              </a:rPr>
              <a:t>daily_activity</a:t>
            </a:r>
            <a:r>
              <a:rPr lang="en-US" sz="1400" dirty="0">
                <a:latin typeface="Gill Sans MT" pitchFamily="34" charset="0"/>
              </a:rPr>
              <a:t>, by="Id")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  <a:p>
            <a:endParaRPr lang="en-US" sz="1600" b="1" dirty="0">
              <a:latin typeface="Gill Sans MT" pitchFamily="34" charset="0"/>
            </a:endParaRPr>
          </a:p>
          <a:p>
            <a:endParaRPr lang="en-US" sz="1600" dirty="0">
              <a:latin typeface="Gill Sans MT" pitchFamily="34" charset="0"/>
            </a:endParaRPr>
          </a:p>
          <a:p>
            <a:endParaRPr lang="en-US" sz="1050" b="1" dirty="0">
              <a:latin typeface="Gill Sans MT" pitchFamily="34" charset="0"/>
            </a:endParaRPr>
          </a:p>
          <a:p>
            <a:endParaRPr lang="en-US" sz="105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8"/>
    </mc:Choice>
    <mc:Fallback>
      <p:transition spd="slow" advTm="786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latin typeface="Gill Sans MT" pitchFamily="34" charset="0"/>
              </a:rPr>
              <a:t>VISUALIZATION IN R STUDIO</a:t>
            </a:r>
            <a:br>
              <a:rPr lang="en-US" sz="2400" dirty="0" smtClean="0">
                <a:latin typeface="Gill Sans MT" pitchFamily="34" charset="0"/>
              </a:rPr>
            </a:br>
            <a:r>
              <a:rPr lang="en-US" sz="2400" dirty="0" smtClean="0">
                <a:latin typeface="Gill Sans MT" pitchFamily="34" charset="0"/>
              </a:rPr>
              <a:t>(</a:t>
            </a:r>
            <a:r>
              <a:rPr lang="en-US" sz="1800" dirty="0" err="1">
                <a:latin typeface="Gill Sans MT" pitchFamily="34" charset="0"/>
              </a:rPr>
              <a:t>ggplot</a:t>
            </a:r>
            <a:r>
              <a:rPr lang="en-US" sz="1800" dirty="0">
                <a:latin typeface="Gill Sans MT" pitchFamily="34" charset="0"/>
              </a:rPr>
              <a:t>(data=</a:t>
            </a:r>
            <a:r>
              <a:rPr lang="en-US" sz="1800" dirty="0" err="1">
                <a:latin typeface="Gill Sans MT" pitchFamily="34" charset="0"/>
              </a:rPr>
              <a:t>daily_activity</a:t>
            </a:r>
            <a:r>
              <a:rPr lang="en-US" sz="1800" dirty="0">
                <a:latin typeface="Gill Sans MT" pitchFamily="34" charset="0"/>
              </a:rPr>
              <a:t>, </a:t>
            </a:r>
            <a:r>
              <a:rPr lang="en-US" sz="1800" dirty="0" err="1">
                <a:latin typeface="Gill Sans MT" pitchFamily="34" charset="0"/>
              </a:rPr>
              <a:t>aes</a:t>
            </a:r>
            <a:r>
              <a:rPr lang="en-US" sz="1800" dirty="0">
                <a:latin typeface="Gill Sans MT" pitchFamily="34" charset="0"/>
              </a:rPr>
              <a:t>(x=</a:t>
            </a:r>
            <a:r>
              <a:rPr lang="en-US" sz="1800" dirty="0" err="1">
                <a:latin typeface="Gill Sans MT" pitchFamily="34" charset="0"/>
              </a:rPr>
              <a:t>TotalSteps</a:t>
            </a:r>
            <a:r>
              <a:rPr lang="en-US" sz="1800" dirty="0">
                <a:latin typeface="Gill Sans MT" pitchFamily="34" charset="0"/>
              </a:rPr>
              <a:t>, y=</a:t>
            </a:r>
            <a:r>
              <a:rPr lang="en-US" sz="1800" dirty="0" err="1">
                <a:latin typeface="Gill Sans MT" pitchFamily="34" charset="0"/>
              </a:rPr>
              <a:t>SedentaryMinutes</a:t>
            </a:r>
            <a:r>
              <a:rPr lang="en-US" sz="1800" dirty="0">
                <a:latin typeface="Gill Sans MT" pitchFamily="34" charset="0"/>
              </a:rPr>
              <a:t>)) + </a:t>
            </a:r>
            <a:r>
              <a:rPr lang="en-US" sz="1800" dirty="0" err="1">
                <a:latin typeface="Gill Sans MT" pitchFamily="34" charset="0"/>
              </a:rPr>
              <a:t>geom_point</a:t>
            </a:r>
            <a:r>
              <a:rPr lang="en-US" sz="1800" dirty="0">
                <a:latin typeface="Gill Sans MT" pitchFamily="34" charset="0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4" y="1600200"/>
            <a:ext cx="7814612" cy="4525963"/>
          </a:xfrm>
        </p:spPr>
      </p:pic>
    </p:spTree>
    <p:extLst>
      <p:ext uri="{BB962C8B-B14F-4D97-AF65-F5344CB8AC3E}">
        <p14:creationId xmlns:p14="http://schemas.microsoft.com/office/powerpoint/2010/main" val="320317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3"/>
    </mc:Choice>
    <mc:Fallback>
      <p:transition spd="slow" advTm="685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latin typeface="Gill Sans MT" pitchFamily="34" charset="0"/>
              </a:rPr>
              <a:t>VISUALIZATION IN R STUDIO</a:t>
            </a:r>
            <a:br>
              <a:rPr lang="en-US" sz="2400" dirty="0" smtClean="0">
                <a:latin typeface="Gill Sans MT" pitchFamily="34" charset="0"/>
              </a:rPr>
            </a:br>
            <a:r>
              <a:rPr lang="en-US" sz="1400" dirty="0" smtClean="0">
                <a:latin typeface="Gill Sans MT" pitchFamily="34" charset="0"/>
              </a:rPr>
              <a:t>(</a:t>
            </a:r>
            <a:r>
              <a:rPr lang="en-US" sz="1800" dirty="0" err="1">
                <a:latin typeface="Gill Sans MT" pitchFamily="34" charset="0"/>
              </a:rPr>
              <a:t>ggplot</a:t>
            </a:r>
            <a:r>
              <a:rPr lang="en-US" sz="1800" dirty="0">
                <a:latin typeface="Gill Sans MT" pitchFamily="34" charset="0"/>
              </a:rPr>
              <a:t>(data=</a:t>
            </a:r>
            <a:r>
              <a:rPr lang="en-US" sz="1800" dirty="0" err="1">
                <a:latin typeface="Gill Sans MT" pitchFamily="34" charset="0"/>
              </a:rPr>
              <a:t>sleep_day</a:t>
            </a:r>
            <a:r>
              <a:rPr lang="en-US" sz="1800" dirty="0">
                <a:latin typeface="Gill Sans MT" pitchFamily="34" charset="0"/>
              </a:rPr>
              <a:t>, </a:t>
            </a:r>
            <a:r>
              <a:rPr lang="en-US" sz="1800" dirty="0" err="1">
                <a:latin typeface="Gill Sans MT" pitchFamily="34" charset="0"/>
              </a:rPr>
              <a:t>aes</a:t>
            </a:r>
            <a:r>
              <a:rPr lang="en-US" sz="1800" dirty="0">
                <a:latin typeface="Gill Sans MT" pitchFamily="34" charset="0"/>
              </a:rPr>
              <a:t>(x=</a:t>
            </a:r>
            <a:r>
              <a:rPr lang="en-US" sz="1800" dirty="0" err="1">
                <a:latin typeface="Gill Sans MT" pitchFamily="34" charset="0"/>
              </a:rPr>
              <a:t>TotalMinutesAsleep</a:t>
            </a:r>
            <a:r>
              <a:rPr lang="en-US" sz="1800" dirty="0">
                <a:latin typeface="Gill Sans MT" pitchFamily="34" charset="0"/>
              </a:rPr>
              <a:t>, y=</a:t>
            </a:r>
            <a:r>
              <a:rPr lang="en-US" sz="1800" dirty="0" err="1">
                <a:latin typeface="Gill Sans MT" pitchFamily="34" charset="0"/>
              </a:rPr>
              <a:t>TotalTimeInBed</a:t>
            </a:r>
            <a:r>
              <a:rPr lang="en-US" sz="1800" dirty="0">
                <a:latin typeface="Gill Sans MT" pitchFamily="34" charset="0"/>
              </a:rPr>
              <a:t>)) + </a:t>
            </a:r>
            <a:r>
              <a:rPr lang="en-US" sz="1800" dirty="0" err="1">
                <a:latin typeface="Gill Sans MT" pitchFamily="34" charset="0"/>
              </a:rPr>
              <a:t>geom_point</a:t>
            </a:r>
            <a:r>
              <a:rPr lang="en-US" sz="1800" dirty="0">
                <a:latin typeface="Gill Sans MT" pitchFamily="34" charset="0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4" y="1600200"/>
            <a:ext cx="7814612" cy="4525963"/>
          </a:xfrm>
        </p:spPr>
      </p:pic>
    </p:spTree>
    <p:extLst>
      <p:ext uri="{BB962C8B-B14F-4D97-AF65-F5344CB8AC3E}">
        <p14:creationId xmlns:p14="http://schemas.microsoft.com/office/powerpoint/2010/main" val="3459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32"/>
    </mc:Choice>
    <mc:Fallback>
      <p:transition spd="slow" advTm="70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SCREENSHOTS OF R STUDIO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6925"/>
            <a:ext cx="8229600" cy="3672512"/>
          </a:xfrm>
        </p:spPr>
      </p:pic>
    </p:spTree>
    <p:extLst>
      <p:ext uri="{BB962C8B-B14F-4D97-AF65-F5344CB8AC3E}">
        <p14:creationId xmlns:p14="http://schemas.microsoft.com/office/powerpoint/2010/main" val="397763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51"/>
    </mc:Choice>
    <mc:Fallback>
      <p:transition spd="slow" advTm="795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SCREENSHOTS ON R STUDIO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3608"/>
            <a:ext cx="8229600" cy="3719146"/>
          </a:xfrm>
        </p:spPr>
      </p:pic>
    </p:spTree>
    <p:extLst>
      <p:ext uri="{BB962C8B-B14F-4D97-AF65-F5344CB8AC3E}">
        <p14:creationId xmlns:p14="http://schemas.microsoft.com/office/powerpoint/2010/main" val="392099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22"/>
    </mc:Choice>
    <mc:Fallback>
      <p:transition spd="slow" advTm="892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ill Sans MT" pitchFamily="34" charset="0"/>
              </a:rPr>
              <a:t>SUMMARY</a:t>
            </a:r>
            <a:endParaRPr lang="en-US" sz="3200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Having completed this case study of </a:t>
            </a:r>
            <a:r>
              <a:rPr lang="en-US" sz="1400" dirty="0" err="1" smtClean="0">
                <a:latin typeface="Gill Sans MT" pitchFamily="34" charset="0"/>
              </a:rPr>
              <a:t>Bellabeats</a:t>
            </a:r>
            <a:r>
              <a:rPr lang="en-US" sz="1400" dirty="0" smtClean="0">
                <a:latin typeface="Gill Sans MT" pitchFamily="34" charset="0"/>
              </a:rPr>
              <a:t>, we can infer from all the data phases of the analysis what the data is trying to us, what insight can be drawn from the analysis so far.</a:t>
            </a:r>
          </a:p>
          <a:p>
            <a:pPr marL="0" indent="0">
              <a:buNone/>
            </a:pPr>
            <a:r>
              <a:rPr lang="en-US" sz="1400" b="1" dirty="0" smtClean="0">
                <a:latin typeface="Gill Sans MT" pitchFamily="34" charset="0"/>
              </a:rPr>
              <a:t>From the visualization in R</a:t>
            </a:r>
            <a:r>
              <a:rPr lang="en-US" sz="1400" dirty="0" smtClean="0">
                <a:latin typeface="Gill Sans MT" pitchFamily="34" charset="0"/>
              </a:rPr>
              <a:t>, in the </a:t>
            </a:r>
            <a:r>
              <a:rPr lang="en-US" sz="1400" dirty="0" err="1" smtClean="0">
                <a:latin typeface="Gill Sans MT" pitchFamily="34" charset="0"/>
              </a:rPr>
              <a:t>sleepDay_merged</a:t>
            </a:r>
            <a:r>
              <a:rPr lang="en-US" sz="1400" dirty="0" smtClean="0">
                <a:latin typeface="Gill Sans MT" pitchFamily="34" charset="0"/>
              </a:rPr>
              <a:t> </a:t>
            </a:r>
            <a:r>
              <a:rPr lang="en-US" sz="1400" dirty="0" err="1" smtClean="0">
                <a:latin typeface="Gill Sans MT" pitchFamily="34" charset="0"/>
              </a:rPr>
              <a:t>csv</a:t>
            </a:r>
            <a:r>
              <a:rPr lang="en-US" sz="1400" dirty="0" smtClean="0">
                <a:latin typeface="Gill Sans MT" pitchFamily="34" charset="0"/>
              </a:rPr>
              <a:t> dataset, we can conclude that:</a:t>
            </a:r>
          </a:p>
          <a:p>
            <a:pPr marL="457200" indent="-457200">
              <a:buAutoNum type="arabicPeriod"/>
            </a:pPr>
            <a:r>
              <a:rPr lang="en-US" sz="1400" dirty="0" smtClean="0">
                <a:latin typeface="Gill Sans MT" pitchFamily="34" charset="0"/>
              </a:rPr>
              <a:t>There is positive correlation between (</a:t>
            </a:r>
            <a:r>
              <a:rPr lang="en-US" sz="1400" dirty="0" err="1" smtClean="0">
                <a:latin typeface="Gill Sans MT" pitchFamily="34" charset="0"/>
              </a:rPr>
              <a:t>TotalTimetinBed</a:t>
            </a:r>
            <a:r>
              <a:rPr lang="en-US" sz="1400" dirty="0" smtClean="0">
                <a:latin typeface="Gill Sans MT" pitchFamily="34" charset="0"/>
              </a:rPr>
              <a:t>) and (</a:t>
            </a:r>
            <a:r>
              <a:rPr lang="en-US" sz="1400" dirty="0" err="1" smtClean="0">
                <a:latin typeface="Gill Sans MT" pitchFamily="34" charset="0"/>
              </a:rPr>
              <a:t>TotalMinutesAsleep</a:t>
            </a:r>
            <a:r>
              <a:rPr lang="en-US" sz="1400" dirty="0" smtClean="0">
                <a:latin typeface="Gill Sans MT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1400" dirty="0" smtClean="0">
                <a:latin typeface="Gill Sans MT" pitchFamily="34" charset="0"/>
              </a:rPr>
              <a:t>The longer the time in bed the longer the sleep time</a:t>
            </a:r>
          </a:p>
          <a:p>
            <a:pPr marL="457200" indent="-457200">
              <a:buAutoNum type="arabicPeriod"/>
            </a:pPr>
            <a:endParaRPr lang="en-US" sz="1400" dirty="0">
              <a:latin typeface="Gill Sans MT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From the </a:t>
            </a:r>
            <a:r>
              <a:rPr lang="en-US" sz="1400" dirty="0" err="1" smtClean="0">
                <a:latin typeface="Gill Sans MT" pitchFamily="34" charset="0"/>
              </a:rPr>
              <a:t>dailyActivity_merged</a:t>
            </a:r>
            <a:r>
              <a:rPr lang="en-US" sz="1400" dirty="0" smtClean="0">
                <a:latin typeface="Gill Sans MT" pitchFamily="34" charset="0"/>
              </a:rPr>
              <a:t> </a:t>
            </a:r>
            <a:r>
              <a:rPr lang="en-US" sz="1400" dirty="0" err="1" smtClean="0">
                <a:latin typeface="Gill Sans MT" pitchFamily="34" charset="0"/>
              </a:rPr>
              <a:t>csv</a:t>
            </a:r>
            <a:r>
              <a:rPr lang="en-US" sz="1400" dirty="0" smtClean="0">
                <a:latin typeface="Gill Sans MT" pitchFamily="34" charset="0"/>
              </a:rPr>
              <a:t> dataset, we can conclude that:</a:t>
            </a: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1. There is no positive correlation between </a:t>
            </a:r>
            <a:r>
              <a:rPr lang="en-US" sz="1400" dirty="0" err="1" smtClean="0">
                <a:latin typeface="Gill Sans MT" pitchFamily="34" charset="0"/>
              </a:rPr>
              <a:t>SedentaryMinutes</a:t>
            </a:r>
            <a:r>
              <a:rPr lang="en-US" sz="1400" dirty="0" smtClean="0">
                <a:latin typeface="Gill Sans MT" pitchFamily="34" charset="0"/>
              </a:rPr>
              <a:t> and </a:t>
            </a:r>
            <a:r>
              <a:rPr lang="en-US" sz="1400" dirty="0" err="1" smtClean="0">
                <a:latin typeface="Gill Sans MT" pitchFamily="34" charset="0"/>
              </a:rPr>
              <a:t>TotalSteps</a:t>
            </a:r>
            <a:r>
              <a:rPr lang="en-US" sz="1400" dirty="0" smtClean="0">
                <a:latin typeface="Gill Sans MT" pitchFamily="34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Gill Sans MT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2. The Total steps is not related to the sedentary minutes.</a:t>
            </a:r>
          </a:p>
          <a:p>
            <a:pPr marL="0" indent="0">
              <a:buNone/>
            </a:pPr>
            <a:endParaRPr lang="en-US" sz="1900" dirty="0" smtClean="0">
              <a:latin typeface="Gill Sans MT" pitchFamily="34" charset="0"/>
            </a:endParaRPr>
          </a:p>
          <a:p>
            <a:pPr marL="0" indent="0">
              <a:buNone/>
            </a:pPr>
            <a:endParaRPr lang="en-US" sz="1900" dirty="0">
              <a:latin typeface="Gill Sans MT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6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0"/>
    </mc:Choice>
    <mc:Fallback>
      <p:transition spd="slow" advTm="798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CONCLUSION AND RECOMMENDATION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After thorough analysis of the data from the task given by the executives of the </a:t>
            </a:r>
            <a:r>
              <a:rPr lang="en-US" sz="1400" dirty="0" err="1" smtClean="0">
                <a:latin typeface="Gill Sans MT" pitchFamily="34" charset="0"/>
              </a:rPr>
              <a:t>Bellabeat</a:t>
            </a:r>
            <a:endParaRPr lang="en-US" sz="1400" dirty="0">
              <a:latin typeface="Gill Sans MT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Company we can answer the key business question following the data analysis process.</a:t>
            </a:r>
          </a:p>
          <a:p>
            <a:pPr marL="0" indent="0">
              <a:buNone/>
            </a:pPr>
            <a:endParaRPr lang="en-US" sz="1400" dirty="0" smtClean="0">
              <a:latin typeface="Gill Sans MT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Having </a:t>
            </a:r>
            <a:r>
              <a:rPr lang="en-US" sz="1400" dirty="0">
                <a:latin typeface="Gill Sans MT" pitchFamily="34" charset="0"/>
              </a:rPr>
              <a:t>been asked to focus on one of </a:t>
            </a:r>
            <a:r>
              <a:rPr lang="en-US" sz="1400" dirty="0" err="1">
                <a:latin typeface="Gill Sans MT" pitchFamily="34" charset="0"/>
              </a:rPr>
              <a:t>Bellabeat’s</a:t>
            </a:r>
            <a:r>
              <a:rPr lang="en-US" sz="1400" dirty="0">
                <a:latin typeface="Gill Sans MT" pitchFamily="34" charset="0"/>
              </a:rPr>
              <a:t> products and analyze smart device data to gain insight into how consumers are using their smart devices. The insights discovered will then help guide marketing strategy for the company. I will be presenting  my analysis to the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executive team along with your high-level recommendations for </a:t>
            </a:r>
            <a:r>
              <a:rPr lang="en-US" sz="1400" dirty="0" err="1">
                <a:latin typeface="Gill Sans MT" pitchFamily="34" charset="0"/>
              </a:rPr>
              <a:t>Bellabeat’s</a:t>
            </a:r>
            <a:r>
              <a:rPr lang="en-US" sz="1400" dirty="0">
                <a:latin typeface="Gill Sans MT" pitchFamily="34" charset="0"/>
              </a:rPr>
              <a:t> marketing strategy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 smtClean="0">
              <a:latin typeface="Gill Sans MT" pitchFamily="34" charset="0"/>
            </a:endParaRPr>
          </a:p>
          <a:p>
            <a:pPr marL="457200" indent="-457200">
              <a:buAutoNum type="arabicPeriod"/>
            </a:pPr>
            <a:r>
              <a:rPr lang="en-US" sz="1400" dirty="0" smtClean="0">
                <a:latin typeface="Gill Sans MT" pitchFamily="34" charset="0"/>
              </a:rPr>
              <a:t>From our analysis, we can conclude that the smart device has helped to gain insightful decisions that </a:t>
            </a:r>
            <a:r>
              <a:rPr lang="en-US" sz="1400" dirty="0">
                <a:latin typeface="Gill Sans MT" pitchFamily="34" charset="0"/>
              </a:rPr>
              <a:t>There is positive correlation between (</a:t>
            </a:r>
            <a:r>
              <a:rPr lang="en-US" sz="1400" dirty="0" err="1">
                <a:latin typeface="Gill Sans MT" pitchFamily="34" charset="0"/>
              </a:rPr>
              <a:t>TotalTimetinBed</a:t>
            </a:r>
            <a:r>
              <a:rPr lang="en-US" sz="1400" dirty="0">
                <a:latin typeface="Gill Sans MT" pitchFamily="34" charset="0"/>
              </a:rPr>
              <a:t>) and (</a:t>
            </a:r>
            <a:r>
              <a:rPr lang="en-US" sz="1400" dirty="0" err="1">
                <a:latin typeface="Gill Sans MT" pitchFamily="34" charset="0"/>
              </a:rPr>
              <a:t>TotalMinutesAsleep</a:t>
            </a:r>
            <a:r>
              <a:rPr lang="en-US" sz="1400" dirty="0">
                <a:latin typeface="Gill Sans MT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Gill Sans MT" pitchFamily="34" charset="0"/>
              </a:rPr>
              <a:t>The longer the time in bed the longer the sleep time</a:t>
            </a: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With this, the company can re-strategize and focus on ways of improving the quality of the high- tech device to produce better performance to serve the customers better.</a:t>
            </a: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                               </a:t>
            </a:r>
            <a:r>
              <a:rPr lang="en-US" sz="1400" b="1" dirty="0" smtClean="0">
                <a:latin typeface="Gill Sans MT" pitchFamily="34" charset="0"/>
              </a:rPr>
              <a:t>(How </a:t>
            </a:r>
            <a:r>
              <a:rPr lang="en-US" sz="1400" b="1" dirty="0">
                <a:latin typeface="Gill Sans MT" pitchFamily="34" charset="0"/>
              </a:rPr>
              <a:t>Can a Wellness Technology Company Play It Smart</a:t>
            </a:r>
            <a:r>
              <a:rPr lang="en-US" sz="1400" b="1" dirty="0" smtClean="0">
                <a:latin typeface="Gill Sans MT" pitchFamily="34" charset="0"/>
              </a:rPr>
              <a:t>?)</a:t>
            </a:r>
          </a:p>
          <a:p>
            <a:pPr marL="0" indent="0">
              <a:buNone/>
            </a:pPr>
            <a:r>
              <a:rPr lang="en-US" sz="1400" dirty="0" smtClean="0">
                <a:latin typeface="Gill Sans MT" pitchFamily="34" charset="0"/>
              </a:rPr>
              <a:t>The company can play it smart by re strategizing and focus more of ways of improving their high-tech devices to produce better performance to serve their customers better.</a:t>
            </a:r>
            <a:endParaRPr lang="en-US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5"/>
    </mc:Choice>
    <mc:Fallback>
      <p:transition spd="slow" advTm="87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2400" b="1" dirty="0">
                <a:latin typeface="Gill Sans MT" pitchFamily="34" charset="0"/>
              </a:rPr>
              <a:t>SCENARIO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Gill Sans MT" pitchFamily="34" charset="0"/>
              </a:rPr>
              <a:t>Working as junior data analyst working on the marketing analyst team at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, a high-tech manufacturer of health-focused products for women.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is a successful small company, but they have the potential to become a larger player in the global smart device market. </a:t>
            </a:r>
            <a:r>
              <a:rPr lang="en-US" sz="1400" dirty="0" err="1">
                <a:latin typeface="Gill Sans MT" pitchFamily="34" charset="0"/>
              </a:rPr>
              <a:t>Urška</a:t>
            </a:r>
            <a:r>
              <a:rPr lang="en-US" sz="1400" dirty="0">
                <a:latin typeface="Gill Sans MT" pitchFamily="34" charset="0"/>
              </a:rPr>
              <a:t> </a:t>
            </a:r>
            <a:r>
              <a:rPr lang="en-US" sz="1400" dirty="0" err="1">
                <a:latin typeface="Gill Sans MT" pitchFamily="34" charset="0"/>
              </a:rPr>
              <a:t>Sršen</a:t>
            </a:r>
            <a:r>
              <a:rPr lang="en-US" sz="1400" dirty="0">
                <a:latin typeface="Gill Sans MT" pitchFamily="34" charset="0"/>
              </a:rPr>
              <a:t>, cofounder and Chief Creative Officer of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, believes that analyzing smart device fitness data could help unlock new growth opportunities for the company. Having been asked to focus on one of </a:t>
            </a:r>
            <a:r>
              <a:rPr lang="en-US" sz="1400" dirty="0" err="1">
                <a:latin typeface="Gill Sans MT" pitchFamily="34" charset="0"/>
              </a:rPr>
              <a:t>Bellabeat’s</a:t>
            </a:r>
            <a:r>
              <a:rPr lang="en-US" sz="1400" dirty="0">
                <a:latin typeface="Gill Sans MT" pitchFamily="34" charset="0"/>
              </a:rPr>
              <a:t> products and analyze smart device data to gain insight into how consumers are using their smart devices. The insights discovered will then help guide marketing strategy for the company. I will be presenting  my analysis to the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executive team along with your high-level recommendations for </a:t>
            </a:r>
            <a:r>
              <a:rPr lang="en-US" sz="1400" dirty="0" err="1">
                <a:latin typeface="Gill Sans MT" pitchFamily="34" charset="0"/>
              </a:rPr>
              <a:t>Bellabeat’s</a:t>
            </a:r>
            <a:r>
              <a:rPr lang="en-US" sz="1400" dirty="0">
                <a:latin typeface="Gill Sans MT" pitchFamily="34" charset="0"/>
              </a:rPr>
              <a:t> marketing strategy.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9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50"/>
    </mc:Choice>
    <mc:Fallback>
      <p:transition spd="slow" advTm="895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About the company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err="1">
                <a:latin typeface="Gill Sans MT" pitchFamily="34" charset="0"/>
              </a:rPr>
              <a:t>Urška</a:t>
            </a:r>
            <a:r>
              <a:rPr lang="en-US" sz="1400" dirty="0">
                <a:latin typeface="Gill Sans MT" pitchFamily="34" charset="0"/>
              </a:rPr>
              <a:t> </a:t>
            </a:r>
            <a:r>
              <a:rPr lang="en-US" sz="1400" dirty="0" err="1">
                <a:latin typeface="Gill Sans MT" pitchFamily="34" charset="0"/>
              </a:rPr>
              <a:t>Sršen</a:t>
            </a:r>
            <a:r>
              <a:rPr lang="en-US" sz="1400" dirty="0">
                <a:latin typeface="Gill Sans MT" pitchFamily="34" charset="0"/>
              </a:rPr>
              <a:t> and </a:t>
            </a:r>
            <a:r>
              <a:rPr lang="en-US" sz="1400" dirty="0" err="1">
                <a:latin typeface="Gill Sans MT" pitchFamily="34" charset="0"/>
              </a:rPr>
              <a:t>Sando</a:t>
            </a:r>
            <a:r>
              <a:rPr lang="en-US" sz="1400" dirty="0">
                <a:latin typeface="Gill Sans MT" pitchFamily="34" charset="0"/>
              </a:rPr>
              <a:t> Mur founded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, a high-tech company that manufactures health-focused smart products. </a:t>
            </a:r>
            <a:r>
              <a:rPr lang="en-US" sz="1400" dirty="0" err="1">
                <a:latin typeface="Gill Sans MT" pitchFamily="34" charset="0"/>
              </a:rPr>
              <a:t>Sršen</a:t>
            </a:r>
            <a:r>
              <a:rPr lang="en-US" sz="1400" dirty="0">
                <a:latin typeface="Gill Sans MT" pitchFamily="34" charset="0"/>
              </a:rPr>
              <a:t> used her background as an artist to develop beautifully designed technology that informs and inspires women around the world. Collecting data on activity, sleep, stress, and reproductive health has allowed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to empower women with knowledge about their own health and habits. Since it was founded in 2013,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has grown rapidly and quickly positioned itself as a tech-driven wellness company for women. By 2016,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had opened offices around the world and launched multiple products.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products became available through a growing number of online retailers in addition to their own e-commerce channel on their website. The company has invested in traditional advertising media, such as radio, out-of-home billboards, print, and television, but focuses on digital marketing extensively.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invests year-round in Google Search, maintaining active Facebook and </a:t>
            </a:r>
            <a:r>
              <a:rPr lang="en-US" sz="1400" dirty="0" err="1">
                <a:latin typeface="Gill Sans MT" pitchFamily="34" charset="0"/>
              </a:rPr>
              <a:t>Instagram</a:t>
            </a:r>
            <a:r>
              <a:rPr lang="en-US" sz="1400" dirty="0">
                <a:latin typeface="Gill Sans MT" pitchFamily="34" charset="0"/>
              </a:rPr>
              <a:t> pages, and consistently engages consumers on Twitter. Additionally,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runs video ads on </a:t>
            </a:r>
            <a:r>
              <a:rPr lang="en-US" sz="1400" dirty="0" err="1" smtClean="0">
                <a:latin typeface="Gill Sans MT" pitchFamily="34" charset="0"/>
              </a:rPr>
              <a:t>Youtube</a:t>
            </a:r>
            <a:r>
              <a:rPr lang="en-US" sz="1400" dirty="0">
                <a:latin typeface="Gill Sans MT" pitchFamily="34" charset="0"/>
              </a:rPr>
              <a:t> and display ads on the Google Display Network to support campaigns around key marketing dates. </a:t>
            </a:r>
            <a:r>
              <a:rPr lang="en-US" sz="1400" dirty="0" err="1">
                <a:latin typeface="Gill Sans MT" pitchFamily="34" charset="0"/>
              </a:rPr>
              <a:t>Sršen</a:t>
            </a:r>
            <a:r>
              <a:rPr lang="en-US" sz="1400" dirty="0">
                <a:latin typeface="Gill Sans MT" pitchFamily="34" charset="0"/>
              </a:rPr>
              <a:t> knows that an analysis of </a:t>
            </a:r>
            <a:r>
              <a:rPr lang="en-US" sz="1400" dirty="0" err="1">
                <a:latin typeface="Gill Sans MT" pitchFamily="34" charset="0"/>
              </a:rPr>
              <a:t>Bellabeat’s</a:t>
            </a:r>
            <a:r>
              <a:rPr lang="en-US" sz="1400" dirty="0">
                <a:latin typeface="Gill Sans MT" pitchFamily="34" charset="0"/>
              </a:rPr>
              <a:t> available consumer data would reveal more opportunities for growth. She has asked the marketing analytics team to focus on a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product and analyze smart device usage data in order to gain insight into how people are already using their smart devices. Then, using this information, she would like high-level recommendations for how these trends can inform </a:t>
            </a:r>
            <a:r>
              <a:rPr lang="en-US" sz="1400" dirty="0" err="1">
                <a:latin typeface="Gill Sans MT" pitchFamily="34" charset="0"/>
              </a:rPr>
              <a:t>Bellabeat</a:t>
            </a:r>
            <a:r>
              <a:rPr lang="en-US" sz="1400" dirty="0">
                <a:latin typeface="Gill Sans MT" pitchFamily="34" charset="0"/>
              </a:rPr>
              <a:t>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76536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74"/>
    </mc:Choice>
    <mc:Fallback>
      <p:transition spd="slow" advTm="1147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Gill Sans MT" pitchFamily="34" charset="0"/>
              </a:rPr>
              <a:t>The Data</a:t>
            </a:r>
            <a:endParaRPr lang="en-US" sz="2400" b="1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latin typeface="Gill Sans MT" pitchFamily="34" charset="0"/>
              </a:rPr>
              <a:t>FitBit</a:t>
            </a:r>
            <a:r>
              <a:rPr lang="en-US" sz="1400" dirty="0">
                <a:latin typeface="Gill Sans MT" pitchFamily="34" charset="0"/>
              </a:rPr>
              <a:t> Fitness Tracker Data (CC0: Public Domain, dataset made available through Mobius): This </a:t>
            </a:r>
            <a:r>
              <a:rPr lang="en-US" sz="1400" dirty="0" err="1">
                <a:latin typeface="Gill Sans MT" pitchFamily="34" charset="0"/>
              </a:rPr>
              <a:t>Kaggle</a:t>
            </a:r>
            <a:r>
              <a:rPr lang="en-US" sz="1400" dirty="0">
                <a:latin typeface="Gill Sans MT" pitchFamily="34" charset="0"/>
              </a:rPr>
              <a:t> data set contains personal fitness tracker from thirty </a:t>
            </a:r>
            <a:r>
              <a:rPr lang="en-US" sz="1400" dirty="0" err="1">
                <a:latin typeface="Gill Sans MT" pitchFamily="34" charset="0"/>
              </a:rPr>
              <a:t>fitbit</a:t>
            </a:r>
            <a:r>
              <a:rPr lang="en-US" sz="1400" dirty="0">
                <a:latin typeface="Gill Sans MT" pitchFamily="34" charset="0"/>
              </a:rPr>
              <a:t> users. Thirty eligible </a:t>
            </a:r>
            <a:r>
              <a:rPr lang="en-US" sz="1400" dirty="0" err="1">
                <a:latin typeface="Gill Sans MT" pitchFamily="34" charset="0"/>
              </a:rPr>
              <a:t>Fitbit</a:t>
            </a:r>
            <a:r>
              <a:rPr lang="en-US" sz="1400" dirty="0">
                <a:latin typeface="Gill Sans MT" pitchFamily="34" charset="0"/>
              </a:rPr>
              <a:t> users consented to the submission of personal tracker data, including minute-level output for physical activity, heart rate, and sleep monitoring. It includes information about daily activity, steps, and heart rate that can be used to explore users’ habits.</a:t>
            </a:r>
          </a:p>
          <a:p>
            <a:r>
              <a:rPr lang="en-US" sz="1400" dirty="0">
                <a:latin typeface="Gill Sans MT" pitchFamily="34" charset="0"/>
              </a:rPr>
              <a:t>Working with this dataset, after downloading the </a:t>
            </a:r>
            <a:r>
              <a:rPr lang="en-US" sz="1400" dirty="0" err="1">
                <a:latin typeface="Gill Sans MT" pitchFamily="34" charset="0"/>
              </a:rPr>
              <a:t>FitBit</a:t>
            </a:r>
            <a:r>
              <a:rPr lang="en-US" sz="1400" dirty="0">
                <a:latin typeface="Gill Sans MT" pitchFamily="34" charset="0"/>
              </a:rPr>
              <a:t> Fitness Tracker Data (CC0: Public Domain, dataset made available through Mobius): This </a:t>
            </a:r>
            <a:r>
              <a:rPr lang="en-US" sz="1400" dirty="0" err="1">
                <a:latin typeface="Gill Sans MT" pitchFamily="34" charset="0"/>
              </a:rPr>
              <a:t>Kaggle</a:t>
            </a:r>
            <a:r>
              <a:rPr lang="en-US" sz="1400" dirty="0">
                <a:latin typeface="Gill Sans MT" pitchFamily="34" charset="0"/>
              </a:rPr>
              <a:t> data set contains personal fitness tracker from thirty </a:t>
            </a:r>
            <a:r>
              <a:rPr lang="en-US" sz="1400" dirty="0" err="1">
                <a:latin typeface="Gill Sans MT" pitchFamily="34" charset="0"/>
              </a:rPr>
              <a:t>fitbit</a:t>
            </a:r>
            <a:r>
              <a:rPr lang="en-US" sz="1400" dirty="0">
                <a:latin typeface="Gill Sans MT" pitchFamily="34" charset="0"/>
              </a:rPr>
              <a:t> </a:t>
            </a:r>
            <a:r>
              <a:rPr lang="en-US" sz="1400" dirty="0" err="1">
                <a:latin typeface="Gill Sans MT" pitchFamily="34" charset="0"/>
              </a:rPr>
              <a:t>users.Daily</a:t>
            </a:r>
            <a:r>
              <a:rPr lang="en-US" sz="1400" dirty="0">
                <a:latin typeface="Gill Sans MT" pitchFamily="34" charset="0"/>
              </a:rPr>
              <a:t> Activities merged dataset (</a:t>
            </a:r>
            <a:r>
              <a:rPr lang="en-US" sz="1400" dirty="0" err="1">
                <a:latin typeface="Gill Sans MT" pitchFamily="34" charset="0"/>
              </a:rPr>
              <a:t>dailyActivity_Merged</a:t>
            </a:r>
            <a:r>
              <a:rPr lang="en-US" sz="1400" dirty="0">
                <a:latin typeface="Gill Sans MT" pitchFamily="34" charset="0"/>
              </a:rPr>
              <a:t>)</a:t>
            </a:r>
          </a:p>
          <a:p>
            <a:r>
              <a:rPr lang="en-US" sz="1400" dirty="0">
                <a:latin typeface="Gill Sans MT" pitchFamily="34" charset="0"/>
              </a:rPr>
              <a:t>Download the dataset. 2. Unzip the files. 3. Create a folder on your desktop or Drive to house the files. Use appropriate file-naming conventions. Working on the </a:t>
            </a:r>
            <a:r>
              <a:rPr lang="en-US" sz="1400" dirty="0" smtClean="0">
                <a:latin typeface="Gill Sans MT" pitchFamily="34" charset="0"/>
              </a:rPr>
              <a:t>datasets </a:t>
            </a:r>
            <a:r>
              <a:rPr lang="en-US" sz="1400" dirty="0">
                <a:latin typeface="Gill Sans MT" pitchFamily="34" charset="0"/>
              </a:rPr>
              <a:t>(</a:t>
            </a:r>
            <a:r>
              <a:rPr lang="en-US" sz="1400" dirty="0" err="1" smtClean="0">
                <a:latin typeface="Gill Sans MT" pitchFamily="34" charset="0"/>
              </a:rPr>
              <a:t>dailyActivity_merged</a:t>
            </a:r>
            <a:r>
              <a:rPr lang="en-US" sz="1400" dirty="0" smtClean="0">
                <a:latin typeface="Gill Sans MT" pitchFamily="34" charset="0"/>
              </a:rPr>
              <a:t> and </a:t>
            </a:r>
            <a:r>
              <a:rPr lang="en-US" sz="1400" dirty="0" err="1" smtClean="0">
                <a:latin typeface="Gill Sans MT" pitchFamily="34" charset="0"/>
              </a:rPr>
              <a:t>sleepDay_merged</a:t>
            </a:r>
            <a:r>
              <a:rPr lang="en-US" sz="1400" dirty="0" smtClean="0">
                <a:latin typeface="Gill Sans MT" pitchFamily="34" charset="0"/>
              </a:rPr>
              <a:t>)</a:t>
            </a:r>
            <a:endParaRPr lang="en-US" sz="1400" dirty="0">
              <a:latin typeface="Gill Sans MT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0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11"/>
    </mc:Choice>
    <mc:Fallback>
      <p:transition spd="slow" advTm="901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US" sz="1800" b="1" dirty="0">
                <a:latin typeface="Gill Sans MT" pitchFamily="34" charset="0"/>
              </a:rPr>
              <a:t>PROCESS PHASE OF THE DATA ANALYSIS</a:t>
            </a:r>
            <a:r>
              <a:rPr lang="en-US" sz="1800" dirty="0">
                <a:latin typeface="Gill Sans MT" pitchFamily="34" charset="0"/>
              </a:rPr>
              <a:t/>
            </a:r>
            <a:br>
              <a:rPr lang="en-US" sz="1800" dirty="0">
                <a:latin typeface="Gill Sans MT" pitchFamily="34" charset="0"/>
              </a:rPr>
            </a:br>
            <a:r>
              <a:rPr lang="en-US" sz="1800" b="1" dirty="0">
                <a:latin typeface="Gill Sans MT" pitchFamily="34" charset="0"/>
              </a:rPr>
              <a:t>      </a:t>
            </a:r>
            <a:r>
              <a:rPr lang="en-US" sz="1800" b="1" dirty="0" smtClean="0">
                <a:latin typeface="Gill Sans MT" pitchFamily="34" charset="0"/>
              </a:rPr>
              <a:t> </a:t>
            </a:r>
            <a:r>
              <a:rPr lang="en-US" sz="1800" b="1" dirty="0">
                <a:latin typeface="Gill Sans MT" pitchFamily="34" charset="0"/>
              </a:rPr>
              <a:t>WORKING ON SPREADSHEET / MICROSOFT EXCEL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ill Sans MT" pitchFamily="34" charset="0"/>
              </a:rPr>
              <a:t>By importing data into Excel Microsoft worksheet, the following steps were taken:</a:t>
            </a:r>
          </a:p>
          <a:p>
            <a:r>
              <a:rPr lang="en-US" sz="1600" b="1" dirty="0">
                <a:latin typeface="Gill Sans MT" pitchFamily="34" charset="0"/>
              </a:rPr>
              <a:t>Exploring and cleaning the dataset</a:t>
            </a:r>
            <a:endParaRPr lang="en-US" sz="1600" dirty="0">
              <a:latin typeface="Gill Sans MT" pitchFamily="34" charset="0"/>
            </a:endParaRPr>
          </a:p>
          <a:p>
            <a:r>
              <a:rPr lang="en-US" sz="1600" b="1" dirty="0">
                <a:latin typeface="Gill Sans MT" pitchFamily="34" charset="0"/>
              </a:rPr>
              <a:t>1. Cleaning the dataset</a:t>
            </a:r>
            <a:r>
              <a:rPr lang="en-US" sz="1600" dirty="0">
                <a:latin typeface="Gill Sans MT" pitchFamily="34" charset="0"/>
              </a:rPr>
              <a:t>: Checking out for error, trailing spaces, spellings, missing values, inconsistencies and outliers, and removing duplicates standardizing formats for consistencies in the dataset.</a:t>
            </a:r>
          </a:p>
          <a:p>
            <a:r>
              <a:rPr lang="en-US" sz="1600" b="1" dirty="0">
                <a:latin typeface="Gill Sans MT" pitchFamily="34" charset="0"/>
              </a:rPr>
              <a:t>2. Exploring the dataset</a:t>
            </a:r>
            <a:r>
              <a:rPr lang="en-US" sz="1600" dirty="0">
                <a:latin typeface="Gill Sans MT" pitchFamily="34" charset="0"/>
              </a:rPr>
              <a:t>: Understanding the variables, distributions, and relationships within the data.</a:t>
            </a:r>
          </a:p>
          <a:p>
            <a:r>
              <a:rPr lang="en-US" sz="1600" dirty="0">
                <a:latin typeface="Gill Sans MT" pitchFamily="34" charset="0"/>
              </a:rPr>
              <a:t>Using Pivot table: Summarizing and organizing the dataset. Using tools like Totals, Average or Count. Analyzing trends or patterns.</a:t>
            </a:r>
          </a:p>
          <a:p>
            <a:r>
              <a:rPr lang="en-US" sz="1400" b="1" dirty="0" smtClean="0">
                <a:latin typeface="Gill Sans MT" pitchFamily="34" charset="0"/>
              </a:rPr>
              <a:t>3. Analyzing the data with a chart: </a:t>
            </a:r>
            <a:r>
              <a:rPr lang="en-US" sz="1400" dirty="0" smtClean="0">
                <a:latin typeface="Gill Sans MT" pitchFamily="34" charset="0"/>
              </a:rPr>
              <a:t>By plotting a scatter plot on the Excel Microsoft sheet, we can visualization the data and draw inferences.</a:t>
            </a:r>
            <a:endParaRPr lang="en-US" sz="1400" b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4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72"/>
    </mc:Choice>
    <mc:Fallback>
      <p:transition spd="slow" advTm="88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ill Sans MT" pitchFamily="34" charset="0"/>
              </a:rPr>
              <a:t>Visualization Chart on Microsoft Excel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92087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9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43"/>
    </mc:Choice>
    <mc:Fallback>
      <p:transition spd="slow" advTm="1104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latin typeface="Gill Sans MT" pitchFamily="34" charset="0"/>
              </a:rPr>
              <a:t>Working SQL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1400" b="1" dirty="0">
                <a:latin typeface="Gill Sans MT" pitchFamily="34" charset="0"/>
              </a:rPr>
              <a:t>Uploading </a:t>
            </a:r>
            <a:r>
              <a:rPr lang="en-US" sz="1400" b="1" dirty="0" smtClean="0">
                <a:latin typeface="Gill Sans MT" pitchFamily="34" charset="0"/>
              </a:rPr>
              <a:t>the </a:t>
            </a:r>
            <a:r>
              <a:rPr lang="en-US" sz="1400" b="1" dirty="0" err="1" smtClean="0">
                <a:latin typeface="Gill Sans MT" pitchFamily="34" charset="0"/>
              </a:rPr>
              <a:t>dailyAcitiv</a:t>
            </a:r>
            <a:r>
              <a:rPr lang="en-US" sz="1400" b="1" dirty="0" smtClean="0">
                <a:latin typeface="Gill Sans MT" pitchFamily="34" charset="0"/>
              </a:rPr>
              <a:t> </a:t>
            </a:r>
            <a:r>
              <a:rPr lang="en-US" sz="1400" b="1" dirty="0">
                <a:latin typeface="Gill Sans MT" pitchFamily="34" charset="0"/>
              </a:rPr>
              <a:t>file in </a:t>
            </a:r>
            <a:r>
              <a:rPr lang="en-US" sz="1400" b="1" dirty="0" err="1">
                <a:latin typeface="Gill Sans MT" pitchFamily="34" charset="0"/>
              </a:rPr>
              <a:t>BigQuery</a:t>
            </a:r>
            <a:r>
              <a:rPr lang="en-US" sz="1400" dirty="0">
                <a:latin typeface="Gill Sans MT" pitchFamily="34" charset="0"/>
              </a:rPr>
              <a:t>: </a:t>
            </a:r>
          </a:p>
          <a:p>
            <a:r>
              <a:rPr lang="en-US" sz="1400" dirty="0">
                <a:latin typeface="Gill Sans MT" pitchFamily="34" charset="0"/>
              </a:rPr>
              <a:t>Working through the process of uploading your CSV file to start working with your data in SQL. </a:t>
            </a:r>
            <a:r>
              <a:rPr lang="en-US" sz="1400" b="1" dirty="0">
                <a:latin typeface="Gill Sans MT" pitchFamily="34" charset="0"/>
              </a:rPr>
              <a:t>Data import basics:</a:t>
            </a:r>
            <a:r>
              <a:rPr lang="en-US" sz="1400" dirty="0">
                <a:latin typeface="Gill Sans MT" pitchFamily="34" charset="0"/>
              </a:rPr>
              <a:t> </a:t>
            </a:r>
          </a:p>
          <a:p>
            <a:r>
              <a:rPr lang="en-US" sz="1400" b="1" dirty="0">
                <a:latin typeface="Gill Sans MT" pitchFamily="34" charset="0"/>
              </a:rPr>
              <a:t>Querying the data in the database</a:t>
            </a:r>
            <a:r>
              <a:rPr lang="en-US" sz="1400" dirty="0">
                <a:latin typeface="Gill Sans MT" pitchFamily="34" charset="0"/>
              </a:rPr>
              <a:t>: To understand the relationship between tables in the </a:t>
            </a:r>
            <a:r>
              <a:rPr lang="en-US" sz="1400" dirty="0" err="1" smtClean="0">
                <a:latin typeface="Gill Sans MT" pitchFamily="34" charset="0"/>
              </a:rPr>
              <a:t>dailyActivities_Merged</a:t>
            </a:r>
            <a:r>
              <a:rPr lang="en-US" sz="1400" dirty="0" smtClean="0">
                <a:latin typeface="Gill Sans MT" pitchFamily="34" charset="0"/>
              </a:rPr>
              <a:t> </a:t>
            </a:r>
            <a:r>
              <a:rPr lang="en-US" sz="1400" dirty="0">
                <a:latin typeface="Gill Sans MT" pitchFamily="34" charset="0"/>
              </a:rPr>
              <a:t>dataset.</a:t>
            </a:r>
          </a:p>
          <a:p>
            <a:r>
              <a:rPr lang="en-US" sz="1400" b="1" dirty="0">
                <a:latin typeface="Gill Sans MT" pitchFamily="34" charset="0"/>
              </a:rPr>
              <a:t>Cleaning string variables using SQL</a:t>
            </a:r>
            <a:r>
              <a:rPr lang="en-US" sz="1400" dirty="0">
                <a:latin typeface="Gill Sans MT" pitchFamily="34" charset="0"/>
              </a:rPr>
              <a:t>: Cleaning techniques for string data in SQL. Exploring string data by counting the occurrence of specific words, extracting substrings, searching for patterns using SQL functions like SUBSTRING, REPLACE and LIKE.</a:t>
            </a:r>
          </a:p>
          <a:p>
            <a:r>
              <a:rPr lang="en-US" sz="1400" b="1" dirty="0">
                <a:latin typeface="Gill Sans MT" pitchFamily="34" charset="0"/>
              </a:rPr>
              <a:t>                                                         </a:t>
            </a:r>
            <a:r>
              <a:rPr lang="en-US" sz="1400" b="1" dirty="0" smtClean="0">
                <a:latin typeface="Gill Sans MT" pitchFamily="34" charset="0"/>
              </a:rPr>
              <a:t>  </a:t>
            </a:r>
            <a:r>
              <a:rPr lang="en-US" sz="1400" b="1" dirty="0">
                <a:latin typeface="Gill Sans MT" pitchFamily="34" charset="0"/>
              </a:rPr>
              <a:t>EXAMPLE</a:t>
            </a:r>
            <a:endParaRPr lang="en-US" sz="1400" dirty="0">
              <a:latin typeface="Gill Sans MT" pitchFamily="34" charset="0"/>
            </a:endParaRPr>
          </a:p>
          <a:p>
            <a:r>
              <a:rPr lang="en-US" sz="1400" b="1" dirty="0">
                <a:latin typeface="Gill Sans MT" pitchFamily="34" charset="0"/>
              </a:rPr>
              <a:t>-SELECT </a:t>
            </a:r>
            <a:r>
              <a:rPr lang="en-US" sz="1400" dirty="0">
                <a:latin typeface="Gill Sans MT" pitchFamily="34" charset="0"/>
              </a:rPr>
              <a:t>SUBSTRING( </a:t>
            </a:r>
            <a:r>
              <a:rPr lang="en-US" sz="1400" dirty="0" err="1">
                <a:latin typeface="Gill Sans MT" pitchFamily="34" charset="0"/>
              </a:rPr>
              <a:t>column_name</a:t>
            </a:r>
            <a:r>
              <a:rPr lang="en-US" sz="1400" dirty="0">
                <a:latin typeface="Gill Sans MT" pitchFamily="34" charset="0"/>
              </a:rPr>
              <a:t>, </a:t>
            </a:r>
            <a:r>
              <a:rPr lang="en-US" sz="1400" dirty="0" err="1">
                <a:latin typeface="Gill Sans MT" pitchFamily="34" charset="0"/>
              </a:rPr>
              <a:t>start_position</a:t>
            </a:r>
            <a:r>
              <a:rPr lang="en-US" sz="1400" dirty="0">
                <a:latin typeface="Gill Sans MT" pitchFamily="34" charset="0"/>
              </a:rPr>
              <a:t>, length) AS </a:t>
            </a:r>
            <a:r>
              <a:rPr lang="en-US" sz="1400" dirty="0" err="1">
                <a:latin typeface="Gill Sans MT" pitchFamily="34" charset="0"/>
              </a:rPr>
              <a:t>new_column_name</a:t>
            </a:r>
            <a:endParaRPr lang="en-US" sz="1400" dirty="0">
              <a:latin typeface="Gill Sans MT" pitchFamily="34" charset="0"/>
            </a:endParaRPr>
          </a:p>
          <a:p>
            <a:r>
              <a:rPr lang="en-US" sz="1400" dirty="0">
                <a:latin typeface="Gill Sans MT" pitchFamily="34" charset="0"/>
              </a:rPr>
              <a:t>-</a:t>
            </a:r>
            <a:r>
              <a:rPr lang="en-US" sz="1400" b="1" dirty="0">
                <a:latin typeface="Gill Sans MT" pitchFamily="34" charset="0"/>
              </a:rPr>
              <a:t>FROM</a:t>
            </a:r>
            <a:r>
              <a:rPr lang="en-US" sz="1400" dirty="0">
                <a:latin typeface="Gill Sans MT" pitchFamily="34" charset="0"/>
              </a:rPr>
              <a:t> </a:t>
            </a:r>
            <a:r>
              <a:rPr lang="en-US" sz="1400" dirty="0" err="1">
                <a:latin typeface="Gill Sans MT" pitchFamily="34" charset="0"/>
              </a:rPr>
              <a:t>table_name</a:t>
            </a:r>
            <a:endParaRPr lang="en-US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7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31"/>
    </mc:Choice>
    <mc:Fallback>
      <p:transition spd="slow" advTm="893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WORKING ON </a:t>
            </a:r>
            <a:r>
              <a:rPr lang="en-US" sz="2000" dirty="0" err="1" smtClean="0">
                <a:latin typeface="Gill Sans MT" pitchFamily="34" charset="0"/>
              </a:rPr>
              <a:t>BigQuery</a:t>
            </a:r>
            <a:r>
              <a:rPr lang="en-US" sz="2000" dirty="0" smtClean="0">
                <a:latin typeface="Gill Sans MT" pitchFamily="34" charset="0"/>
              </a:rPr>
              <a:t> SQL</a:t>
            </a:r>
            <a:br>
              <a:rPr lang="en-US" sz="2000" dirty="0" smtClean="0">
                <a:latin typeface="Gill Sans MT" pitchFamily="34" charset="0"/>
              </a:rPr>
            </a:br>
            <a:r>
              <a:rPr lang="en-US" sz="2000" dirty="0" smtClean="0">
                <a:latin typeface="Gill Sans MT" pitchFamily="34" charset="0"/>
              </a:rPr>
              <a:t>(screenshot)</a:t>
            </a:r>
            <a:endParaRPr lang="en-US" sz="2000" dirty="0">
              <a:latin typeface="Gill Sans M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4077"/>
            <a:ext cx="8229600" cy="3498209"/>
          </a:xfrm>
        </p:spPr>
      </p:pic>
    </p:spTree>
    <p:extLst>
      <p:ext uri="{BB962C8B-B14F-4D97-AF65-F5344CB8AC3E}">
        <p14:creationId xmlns:p14="http://schemas.microsoft.com/office/powerpoint/2010/main" val="254810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22"/>
    </mc:Choice>
    <mc:Fallback>
      <p:transition spd="slow" advTm="482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Gill Sans MT" pitchFamily="34" charset="0"/>
              </a:rPr>
              <a:t>QUERYING THE DATASET ON </a:t>
            </a:r>
            <a:r>
              <a:rPr lang="en-US" sz="2000" dirty="0" err="1" smtClean="0">
                <a:latin typeface="Gill Sans MT" pitchFamily="34" charset="0"/>
              </a:rPr>
              <a:t>BigQuery</a:t>
            </a:r>
            <a:r>
              <a:rPr lang="en-US" sz="2000" dirty="0" smtClean="0">
                <a:latin typeface="Gill Sans MT" pitchFamily="34" charset="0"/>
              </a:rPr>
              <a:t/>
            </a:r>
            <a:br>
              <a:rPr lang="en-US" sz="2000" dirty="0" smtClean="0">
                <a:latin typeface="Gill Sans MT" pitchFamily="34" charset="0"/>
              </a:rPr>
            </a:br>
            <a:r>
              <a:rPr lang="en-US" sz="2000" dirty="0" smtClean="0">
                <a:latin typeface="Gill Sans MT" pitchFamily="34" charset="0"/>
              </a:rPr>
              <a:t>(screenshot)</a:t>
            </a:r>
            <a:endParaRPr lang="en-US" sz="2000" dirty="0">
              <a:latin typeface="Gill Sans M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706"/>
            <a:ext cx="8229600" cy="3484951"/>
          </a:xfrm>
        </p:spPr>
      </p:pic>
    </p:spTree>
    <p:extLst>
      <p:ext uri="{BB962C8B-B14F-4D97-AF65-F5344CB8AC3E}">
        <p14:creationId xmlns:p14="http://schemas.microsoft.com/office/powerpoint/2010/main" val="91271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62"/>
    </mc:Choice>
    <mc:Fallback>
      <p:transition spd="slow" advTm="816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1301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     CASE STUDY – BELLABEAT (How Can a Wellness Technology Company Play It Smart?)</vt:lpstr>
      <vt:lpstr> SCENARIO</vt:lpstr>
      <vt:lpstr>About the company</vt:lpstr>
      <vt:lpstr>The Data</vt:lpstr>
      <vt:lpstr>    PROCESS PHASE OF THE DATA ANALYSIS        WORKING ON SPREADSHEET / MICROSOFT EXCEL </vt:lpstr>
      <vt:lpstr>Visualization Chart on Microsoft Excel</vt:lpstr>
      <vt:lpstr> Working SQL</vt:lpstr>
      <vt:lpstr>WORKING ON BigQuery SQL (screenshot)</vt:lpstr>
      <vt:lpstr>QUERYING THE DATASET ON BigQuery (screenshot)</vt:lpstr>
      <vt:lpstr>RUNNING QUERY ON BigQuery (screenshots)</vt:lpstr>
      <vt:lpstr>WORKING IN THE RSTUDIO</vt:lpstr>
      <vt:lpstr>VISUALIZATION IN R STUDIO (ggplot(data=daily_activity, aes(x=TotalSteps, y=SedentaryMinutes)) + geom_point() </vt:lpstr>
      <vt:lpstr>VISUALIZATION IN R STUDIO (ggplot(data=sleep_day, aes(x=TotalMinutesAsleep, y=TotalTimeInBed)) + geom_point() </vt:lpstr>
      <vt:lpstr>SCREENSHOTS OF R STUDIO</vt:lpstr>
      <vt:lpstr>SCREENSHOTS ON R STUDIO</vt:lpstr>
      <vt:lpstr>SUMMARY</vt:lpstr>
      <vt:lpstr>CONCLUSION AND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   CASE STUDY - BELLABEAT</dc:title>
  <dc:creator>USER</dc:creator>
  <cp:lastModifiedBy>USER</cp:lastModifiedBy>
  <cp:revision>38</cp:revision>
  <dcterms:created xsi:type="dcterms:W3CDTF">2024-05-24T09:16:38Z</dcterms:created>
  <dcterms:modified xsi:type="dcterms:W3CDTF">2024-05-27T18:28:38Z</dcterms:modified>
</cp:coreProperties>
</file>