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2"/>
  </p:notesMasterIdLst>
  <p:sldIdLst>
    <p:sldId id="256" r:id="rId2"/>
    <p:sldId id="257" r:id="rId3"/>
    <p:sldId id="258" r:id="rId4"/>
    <p:sldId id="259" r:id="rId5"/>
    <p:sldId id="260" r:id="rId6"/>
    <p:sldId id="263" r:id="rId7"/>
    <p:sldId id="265" r:id="rId8"/>
    <p:sldId id="266" r:id="rId9"/>
    <p:sldId id="267"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174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610F33-27C4-48A4-8A07-21ED0253F763}" type="datetimeFigureOut">
              <a:rPr lang="en-US" smtClean="0"/>
              <a:t>5/9/2024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1D961E-BF00-4403-9704-BAFBBB0FEF88}" type="slidenum">
              <a:rPr lang="en-US" smtClean="0"/>
              <a:t>‹#›</a:t>
            </a:fld>
            <a:endParaRPr lang="en-US"/>
          </a:p>
        </p:txBody>
      </p:sp>
    </p:spTree>
    <p:extLst>
      <p:ext uri="{BB962C8B-B14F-4D97-AF65-F5344CB8AC3E}">
        <p14:creationId xmlns:p14="http://schemas.microsoft.com/office/powerpoint/2010/main" val="380468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1D961E-BF00-4403-9704-BAFBBB0FEF88}" type="slidenum">
              <a:rPr lang="en-US" smtClean="0"/>
              <a:t>6</a:t>
            </a:fld>
            <a:endParaRPr lang="en-US"/>
          </a:p>
        </p:txBody>
      </p:sp>
    </p:spTree>
    <p:extLst>
      <p:ext uri="{BB962C8B-B14F-4D97-AF65-F5344CB8AC3E}">
        <p14:creationId xmlns:p14="http://schemas.microsoft.com/office/powerpoint/2010/main" val="523590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F87ED9FD-CF3F-4ABD-ADCD-6BD0BC91D470}" type="datetimeFigureOut">
              <a:rPr lang="en-US" smtClean="0"/>
              <a:t>5/9/2024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88813C46-64B4-4D7B-B755-0B712823DB4E}"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7ED9FD-CF3F-4ABD-ADCD-6BD0BC91D470}" type="datetimeFigureOut">
              <a:rPr lang="en-US" smtClean="0"/>
              <a:t>5/9/2024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8813C46-64B4-4D7B-B755-0B712823DB4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7ED9FD-CF3F-4ABD-ADCD-6BD0BC91D470}" type="datetimeFigureOut">
              <a:rPr lang="en-US" smtClean="0"/>
              <a:t>5/9/2024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8813C46-64B4-4D7B-B755-0B712823DB4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7ED9FD-CF3F-4ABD-ADCD-6BD0BC91D470}" type="datetimeFigureOut">
              <a:rPr lang="en-US" smtClean="0"/>
              <a:t>5/9/2024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8813C46-64B4-4D7B-B755-0B712823DB4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87ED9FD-CF3F-4ABD-ADCD-6BD0BC91D470}" type="datetimeFigureOut">
              <a:rPr lang="en-US" smtClean="0"/>
              <a:t>5/9/2024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8813C46-64B4-4D7B-B755-0B712823DB4E}"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7ED9FD-CF3F-4ABD-ADCD-6BD0BC91D470}" type="datetimeFigureOut">
              <a:rPr lang="en-US" smtClean="0"/>
              <a:t>5/9/2024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8813C46-64B4-4D7B-B755-0B712823DB4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87ED9FD-CF3F-4ABD-ADCD-6BD0BC91D470}" type="datetimeFigureOut">
              <a:rPr lang="en-US" smtClean="0"/>
              <a:t>5/9/2024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8813C46-64B4-4D7B-B755-0B712823DB4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87ED9FD-CF3F-4ABD-ADCD-6BD0BC91D470}" type="datetimeFigureOut">
              <a:rPr lang="en-US" smtClean="0"/>
              <a:t>5/9/2024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8813C46-64B4-4D7B-B755-0B712823DB4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87ED9FD-CF3F-4ABD-ADCD-6BD0BC91D470}" type="datetimeFigureOut">
              <a:rPr lang="en-US" smtClean="0"/>
              <a:t>5/9/2024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8813C46-64B4-4D7B-B755-0B712823DB4E}"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7ED9FD-CF3F-4ABD-ADCD-6BD0BC91D470}" type="datetimeFigureOut">
              <a:rPr lang="en-US" smtClean="0"/>
              <a:t>5/9/2024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8813C46-64B4-4D7B-B755-0B712823DB4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87ED9FD-CF3F-4ABD-ADCD-6BD0BC91D470}" type="datetimeFigureOut">
              <a:rPr lang="en-US" smtClean="0"/>
              <a:t>5/9/2024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8813C46-64B4-4D7B-B755-0B712823DB4E}"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87ED9FD-CF3F-4ABD-ADCD-6BD0BC91D470}" type="datetimeFigureOut">
              <a:rPr lang="en-US" smtClean="0"/>
              <a:t>5/9/2024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8813C46-64B4-4D7B-B755-0B712823DB4E}"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600" b="1" dirty="0" smtClean="0"/>
              <a:t>Case study</a:t>
            </a:r>
            <a:r>
              <a:rPr lang="en-US" sz="3600" dirty="0" smtClean="0"/>
              <a:t>: </a:t>
            </a:r>
            <a:r>
              <a:rPr lang="en-US" sz="3100" dirty="0" smtClean="0"/>
              <a:t>(Sales) To analysis the relationship between Sales and Unit Price and Product and Quantity.</a:t>
            </a:r>
            <a:endParaRPr lang="en-US" sz="3100" dirty="0"/>
          </a:p>
        </p:txBody>
      </p:sp>
      <p:sp>
        <p:nvSpPr>
          <p:cNvPr id="3" name="Subtitle 2"/>
          <p:cNvSpPr>
            <a:spLocks noGrp="1"/>
          </p:cNvSpPr>
          <p:nvPr>
            <p:ph type="subTitle" idx="1"/>
          </p:nvPr>
        </p:nvSpPr>
        <p:spPr>
          <a:xfrm>
            <a:off x="1432560" y="1850064"/>
            <a:ext cx="7406640" cy="4243232"/>
          </a:xfrm>
        </p:spPr>
        <p:txBody>
          <a:bodyPr>
            <a:noAutofit/>
          </a:bodyPr>
          <a:lstStyle/>
          <a:p>
            <a:r>
              <a:rPr lang="en-US" sz="2400" b="1" dirty="0" smtClean="0">
                <a:latin typeface="Gill Sans MT" pitchFamily="34" charset="0"/>
              </a:rPr>
              <a:t>INTRODUCTION</a:t>
            </a:r>
          </a:p>
          <a:p>
            <a:r>
              <a:rPr lang="en-US" sz="2400" dirty="0" smtClean="0">
                <a:latin typeface="Gill Sans MT" pitchFamily="34" charset="0"/>
              </a:rPr>
              <a:t>In this case study , we shall be looking at the data analysis of the dataset “Sales”. Here, we take a look at:</a:t>
            </a:r>
          </a:p>
          <a:p>
            <a:r>
              <a:rPr lang="en-US" sz="2400" dirty="0" smtClean="0">
                <a:latin typeface="Gill Sans MT" pitchFamily="34" charset="0"/>
              </a:rPr>
              <a:t>- Dataset</a:t>
            </a:r>
          </a:p>
          <a:p>
            <a:r>
              <a:rPr lang="en-US" sz="2400" dirty="0" smtClean="0">
                <a:latin typeface="Gill Sans MT" pitchFamily="34" charset="0"/>
              </a:rPr>
              <a:t>- Cleaning process of the data using Spreadsheet and SQL</a:t>
            </a:r>
          </a:p>
          <a:p>
            <a:r>
              <a:rPr lang="en-US" sz="2400" dirty="0" smtClean="0">
                <a:latin typeface="Gill Sans MT" pitchFamily="34" charset="0"/>
              </a:rPr>
              <a:t>- Visualization with Tableaus</a:t>
            </a:r>
          </a:p>
          <a:p>
            <a:r>
              <a:rPr lang="en-US" sz="2400" dirty="0" smtClean="0">
                <a:latin typeface="Gill Sans MT" pitchFamily="34" charset="0"/>
              </a:rPr>
              <a:t>- </a:t>
            </a:r>
            <a:r>
              <a:rPr lang="en-US" sz="2400" dirty="0" err="1" smtClean="0">
                <a:latin typeface="Gill Sans MT" pitchFamily="34" charset="0"/>
              </a:rPr>
              <a:t>Rstudio</a:t>
            </a:r>
            <a:r>
              <a:rPr lang="en-US" sz="2400" dirty="0" smtClean="0">
                <a:latin typeface="Gill Sans MT" pitchFamily="34" charset="0"/>
              </a:rPr>
              <a:t> Visualization( using </a:t>
            </a:r>
            <a:r>
              <a:rPr lang="en-US" sz="2400" dirty="0" err="1" smtClean="0">
                <a:latin typeface="Gill Sans MT" pitchFamily="34" charset="0"/>
              </a:rPr>
              <a:t>ggplot_point</a:t>
            </a:r>
            <a:r>
              <a:rPr lang="en-US" sz="2400" dirty="0" smtClean="0">
                <a:latin typeface="Gill Sans MT" pitchFamily="34" charset="0"/>
              </a:rPr>
              <a:t> and </a:t>
            </a:r>
            <a:r>
              <a:rPr lang="en-US" sz="2400" dirty="0" err="1" smtClean="0">
                <a:latin typeface="Gill Sans MT" pitchFamily="34" charset="0"/>
              </a:rPr>
              <a:t>ggplot_bar</a:t>
            </a:r>
            <a:r>
              <a:rPr lang="en-US" sz="2400" dirty="0" smtClean="0">
                <a:latin typeface="Gill Sans MT" pitchFamily="34" charset="0"/>
              </a:rPr>
              <a:t>)</a:t>
            </a:r>
          </a:p>
          <a:p>
            <a:r>
              <a:rPr lang="en-US" sz="2400" dirty="0" smtClean="0">
                <a:latin typeface="Gill Sans MT" pitchFamily="34" charset="0"/>
              </a:rPr>
              <a:t>- Summary of the analysis</a:t>
            </a:r>
          </a:p>
          <a:p>
            <a:r>
              <a:rPr lang="en-US" sz="2400" dirty="0" smtClean="0">
                <a:latin typeface="Gill Sans MT" pitchFamily="34" charset="0"/>
              </a:rPr>
              <a:t>- Recommendation</a:t>
            </a:r>
          </a:p>
          <a:p>
            <a:endParaRPr lang="en-US" sz="3200" dirty="0" smtClean="0">
              <a:latin typeface="Gill Sans MT Condensed" pitchFamily="34" charset="0"/>
            </a:endParaRPr>
          </a:p>
        </p:txBody>
      </p:sp>
    </p:spTree>
    <p:extLst>
      <p:ext uri="{BB962C8B-B14F-4D97-AF65-F5344CB8AC3E}">
        <p14:creationId xmlns:p14="http://schemas.microsoft.com/office/powerpoint/2010/main" val="2461722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Recommendations.</a:t>
            </a:r>
            <a:endParaRPr lang="en-US" dirty="0"/>
          </a:p>
        </p:txBody>
      </p:sp>
      <p:sp>
        <p:nvSpPr>
          <p:cNvPr id="3" name="Content Placeholder 2"/>
          <p:cNvSpPr>
            <a:spLocks noGrp="1"/>
          </p:cNvSpPr>
          <p:nvPr>
            <p:ph idx="1"/>
          </p:nvPr>
        </p:nvSpPr>
        <p:spPr/>
        <p:txBody>
          <a:bodyPr/>
          <a:lstStyle/>
          <a:p>
            <a:r>
              <a:rPr lang="en-US" dirty="0" smtClean="0"/>
              <a:t>From my of data analysis and the visualizations from the data presented to me, i can say that the relationship between Sales and Unit Price and Product and Quantity are relatively close and I strictly recommend that the company(</a:t>
            </a:r>
            <a:r>
              <a:rPr lang="en-US" dirty="0" err="1" smtClean="0"/>
              <a:t>Ottmans</a:t>
            </a:r>
            <a:r>
              <a:rPr lang="en-US" dirty="0" smtClean="0"/>
              <a:t>’ automobile) should not relent in their effort and continue with their production formula.</a:t>
            </a:r>
            <a:endParaRPr lang="en-US" dirty="0"/>
          </a:p>
        </p:txBody>
      </p:sp>
    </p:spTree>
    <p:extLst>
      <p:ext uri="{BB962C8B-B14F-4D97-AF65-F5344CB8AC3E}">
        <p14:creationId xmlns:p14="http://schemas.microsoft.com/office/powerpoint/2010/main" val="3339648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endParaRPr lang="en-US" dirty="0"/>
          </a:p>
        </p:txBody>
      </p:sp>
      <p:sp>
        <p:nvSpPr>
          <p:cNvPr id="3" name="Content Placeholder 2"/>
          <p:cNvSpPr>
            <a:spLocks noGrp="1"/>
          </p:cNvSpPr>
          <p:nvPr>
            <p:ph idx="1"/>
          </p:nvPr>
        </p:nvSpPr>
        <p:spPr/>
        <p:txBody>
          <a:bodyPr>
            <a:normAutofit/>
          </a:bodyPr>
          <a:lstStyle/>
          <a:p>
            <a:r>
              <a:rPr lang="en-US" dirty="0">
                <a:latin typeface="Gill Sans MT" pitchFamily="34" charset="0"/>
              </a:rPr>
              <a:t>The executives wanted to know how the automobile products are doing in the </a:t>
            </a:r>
            <a:r>
              <a:rPr lang="en-US" dirty="0" smtClean="0">
                <a:latin typeface="Gill Sans MT" pitchFamily="34" charset="0"/>
              </a:rPr>
              <a:t>American </a:t>
            </a:r>
            <a:r>
              <a:rPr lang="en-US" dirty="0">
                <a:latin typeface="Gill Sans MT" pitchFamily="34" charset="0"/>
              </a:rPr>
              <a:t>market and my team of analyst </a:t>
            </a:r>
            <a:r>
              <a:rPr lang="en-US" dirty="0" smtClean="0">
                <a:latin typeface="Gill Sans MT" pitchFamily="34" charset="0"/>
              </a:rPr>
              <a:t>were </a:t>
            </a:r>
            <a:r>
              <a:rPr lang="en-US" dirty="0">
                <a:latin typeface="Gill Sans MT" pitchFamily="34" charset="0"/>
              </a:rPr>
              <a:t>summoned to conduct a thorough analysis on the Sales. The task given to us is to </a:t>
            </a:r>
            <a:r>
              <a:rPr lang="en-US" dirty="0" smtClean="0">
                <a:latin typeface="Gill Sans MT" pitchFamily="34" charset="0"/>
              </a:rPr>
              <a:t>investigate </a:t>
            </a:r>
            <a:r>
              <a:rPr lang="en-US" dirty="0">
                <a:latin typeface="Gill Sans MT" pitchFamily="34" charset="0"/>
              </a:rPr>
              <a:t>the relationship between Sales and Unit Price and Product and Quantity.</a:t>
            </a:r>
          </a:p>
          <a:p>
            <a:endParaRPr lang="en-US" dirty="0"/>
          </a:p>
        </p:txBody>
      </p:sp>
    </p:spTree>
    <p:extLst>
      <p:ext uri="{BB962C8B-B14F-4D97-AF65-F5344CB8AC3E}">
        <p14:creationId xmlns:p14="http://schemas.microsoft.com/office/powerpoint/2010/main" val="3144218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About the company</a:t>
            </a:r>
            <a:endParaRPr lang="en-US" sz="3200" dirty="0"/>
          </a:p>
        </p:txBody>
      </p:sp>
      <p:sp>
        <p:nvSpPr>
          <p:cNvPr id="3" name="Content Placeholder 2"/>
          <p:cNvSpPr>
            <a:spLocks noGrp="1"/>
          </p:cNvSpPr>
          <p:nvPr>
            <p:ph idx="1"/>
          </p:nvPr>
        </p:nvSpPr>
        <p:spPr/>
        <p:txBody>
          <a:bodyPr>
            <a:normAutofit/>
          </a:bodyPr>
          <a:lstStyle/>
          <a:p>
            <a:r>
              <a:rPr lang="en-US" dirty="0" err="1" smtClean="0"/>
              <a:t>Ottman’s</a:t>
            </a:r>
            <a:r>
              <a:rPr lang="en-US" dirty="0" smtClean="0"/>
              <a:t> automobile company is an automobile company based in New York city and was established in 1978. It has grown to be one of the elite automobile companies in the whole of United State of America. </a:t>
            </a:r>
            <a:endParaRPr lang="en-US" dirty="0"/>
          </a:p>
          <a:p>
            <a:endParaRPr lang="en-US" dirty="0"/>
          </a:p>
        </p:txBody>
      </p:sp>
    </p:spTree>
    <p:extLst>
      <p:ext uri="{BB962C8B-B14F-4D97-AF65-F5344CB8AC3E}">
        <p14:creationId xmlns:p14="http://schemas.microsoft.com/office/powerpoint/2010/main" val="4279037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Working on Spreadsheet</a:t>
            </a:r>
            <a:endParaRPr lang="en-US" dirty="0"/>
          </a:p>
        </p:txBody>
      </p:sp>
      <p:sp>
        <p:nvSpPr>
          <p:cNvPr id="3" name="Content Placeholder 2"/>
          <p:cNvSpPr>
            <a:spLocks noGrp="1"/>
          </p:cNvSpPr>
          <p:nvPr>
            <p:ph idx="1"/>
          </p:nvPr>
        </p:nvSpPr>
        <p:spPr/>
        <p:txBody>
          <a:bodyPr>
            <a:normAutofit/>
          </a:bodyPr>
          <a:lstStyle/>
          <a:p>
            <a:r>
              <a:rPr lang="en-US" sz="1600" dirty="0" smtClean="0"/>
              <a:t>Using Sales.csv dataset to analysis and identify trends, I have to ensure the dataset is consistence, error-free, well-formatted, well-structured and well-organized</a:t>
            </a:r>
          </a:p>
          <a:p>
            <a:r>
              <a:rPr lang="en-US" sz="1600" dirty="0" smtClean="0"/>
              <a:t>Checking for data completeness. Ensuring that all required columns have values in every rows , and there are no missing or blank cells.</a:t>
            </a:r>
          </a:p>
          <a:p>
            <a:r>
              <a:rPr lang="en-US" sz="1600" dirty="0" smtClean="0"/>
              <a:t>Verifying data consistency: Looking for any inconsistencies or discrepancies within the dataset, such as conflicting or duplicating entries.</a:t>
            </a:r>
          </a:p>
          <a:p>
            <a:r>
              <a:rPr lang="en-US" sz="1600" dirty="0" smtClean="0"/>
              <a:t>Validating the data types: Making sure that the data type is in the correct format for each column. For example, numeric columns should contain only numbers and dates columns should have consistent date format</a:t>
            </a:r>
          </a:p>
          <a:p>
            <a:r>
              <a:rPr lang="en-US" sz="1600" dirty="0" smtClean="0"/>
              <a:t>Examine data range and outliers: Checking for any extreme or unexpected values that might indicates errors or outliers in the dataset.</a:t>
            </a:r>
          </a:p>
          <a:p>
            <a:r>
              <a:rPr lang="en-US" sz="1600" dirty="0" smtClean="0"/>
              <a:t>Cross-reference data: comparing data across different columns or tables to ensure accuracy and consistency</a:t>
            </a:r>
          </a:p>
          <a:p>
            <a:endParaRPr lang="en-US" sz="1600" dirty="0"/>
          </a:p>
          <a:p>
            <a:r>
              <a:rPr lang="en-US" sz="1600" dirty="0" smtClean="0"/>
              <a:t>Creating a Pivot Table to summarize the data for better understanding </a:t>
            </a:r>
          </a:p>
        </p:txBody>
      </p:sp>
    </p:spTree>
    <p:extLst>
      <p:ext uri="{BB962C8B-B14F-4D97-AF65-F5344CB8AC3E}">
        <p14:creationId xmlns:p14="http://schemas.microsoft.com/office/powerpoint/2010/main" val="180049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
            </a:r>
            <a:r>
              <a:rPr lang="en-US" dirty="0" smtClean="0"/>
              <a:t>orking on SQL</a:t>
            </a:r>
            <a:endParaRPr lang="en-US" dirty="0"/>
          </a:p>
        </p:txBody>
      </p:sp>
      <p:sp>
        <p:nvSpPr>
          <p:cNvPr id="3" name="Content Placeholder 2"/>
          <p:cNvSpPr>
            <a:spLocks noGrp="1"/>
          </p:cNvSpPr>
          <p:nvPr>
            <p:ph idx="1"/>
          </p:nvPr>
        </p:nvSpPr>
        <p:spPr/>
        <p:txBody>
          <a:bodyPr>
            <a:normAutofit/>
          </a:bodyPr>
          <a:lstStyle/>
          <a:p>
            <a:r>
              <a:rPr lang="en-US" sz="1800" b="1" dirty="0" smtClean="0"/>
              <a:t>By Importing the data into my </a:t>
            </a:r>
            <a:r>
              <a:rPr lang="en-US" sz="1800" b="1" dirty="0" err="1" smtClean="0"/>
              <a:t>BigQuery</a:t>
            </a:r>
            <a:r>
              <a:rPr lang="en-US" sz="1800" b="1" dirty="0" smtClean="0"/>
              <a:t> Sandbox account, I took the following steps to check the dataset, perform queries and checks to validate the data</a:t>
            </a:r>
          </a:p>
          <a:p>
            <a:pPr marL="82296" indent="0">
              <a:buNone/>
            </a:pPr>
            <a:r>
              <a:rPr lang="en-US" sz="1800" dirty="0" smtClean="0"/>
              <a:t>1.SELECT statement. Using the SELECT statement to retrieve specific columns or rows of data and verify if they meet certain criteria for analysis.</a:t>
            </a:r>
          </a:p>
          <a:p>
            <a:pPr marL="425196" indent="-342900">
              <a:buAutoNum type="arabicPeriod"/>
            </a:pPr>
            <a:endParaRPr lang="en-US" sz="1800" dirty="0" smtClean="0"/>
          </a:p>
          <a:p>
            <a:pPr marL="82296" indent="0">
              <a:buNone/>
            </a:pPr>
            <a:r>
              <a:rPr lang="en-US" sz="1800" dirty="0" smtClean="0"/>
              <a:t>2. COUNT function: COUNT the number of records in a table to ensure it matches the expected count.</a:t>
            </a:r>
          </a:p>
          <a:p>
            <a:pPr marL="82296" indent="0">
              <a:buNone/>
            </a:pPr>
            <a:endParaRPr lang="en-US" sz="1800" dirty="0" smtClean="0"/>
          </a:p>
          <a:p>
            <a:pPr marL="82296" indent="0">
              <a:buNone/>
            </a:pPr>
            <a:r>
              <a:rPr lang="en-US" sz="1800" dirty="0" smtClean="0"/>
              <a:t>3. DISTINCT keyword: Using the DISTINCT keyword to identify unique values in a column and check for any unexpected duplicates.</a:t>
            </a:r>
          </a:p>
          <a:p>
            <a:pPr marL="82296" indent="0">
              <a:buNone/>
            </a:pPr>
            <a:endParaRPr lang="en-US" sz="1800" dirty="0"/>
          </a:p>
          <a:p>
            <a:pPr marL="82296" indent="0">
              <a:buNone/>
            </a:pPr>
            <a:r>
              <a:rPr lang="en-US" sz="1800" dirty="0" smtClean="0"/>
              <a:t>By combining the Cleaning process in both Spreadsheet and SQL together, this ensures that the dataset is thoroughly checked and validated </a:t>
            </a:r>
          </a:p>
          <a:p>
            <a:pPr marL="82296" indent="0">
              <a:buNone/>
            </a:pPr>
            <a:endParaRPr lang="en-US" sz="1800" dirty="0" smtClean="0"/>
          </a:p>
          <a:p>
            <a:pPr marL="82296" indent="0">
              <a:buNone/>
            </a:pPr>
            <a:endParaRPr lang="en-US" sz="2400" dirty="0" smtClean="0"/>
          </a:p>
          <a:p>
            <a:endParaRPr lang="en-US" dirty="0"/>
          </a:p>
        </p:txBody>
      </p:sp>
    </p:spTree>
    <p:extLst>
      <p:ext uri="{BB962C8B-B14F-4D97-AF65-F5344CB8AC3E}">
        <p14:creationId xmlns:p14="http://schemas.microsoft.com/office/powerpoint/2010/main" val="210795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Working on Tableau.</a:t>
            </a:r>
            <a:br>
              <a:rPr lang="en-US" sz="2400" dirty="0" smtClean="0"/>
            </a:br>
            <a:r>
              <a:rPr lang="en-US" sz="2400" dirty="0" smtClean="0"/>
              <a:t>Dashboard(showcasing the two visualization)</a:t>
            </a:r>
            <a:endParaRPr lang="en-US" sz="2400"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3705" y="1447800"/>
            <a:ext cx="6002140" cy="4800600"/>
          </a:xfrm>
        </p:spPr>
      </p:pic>
    </p:spTree>
    <p:extLst>
      <p:ext uri="{BB962C8B-B14F-4D97-AF65-F5344CB8AC3E}">
        <p14:creationId xmlns:p14="http://schemas.microsoft.com/office/powerpoint/2010/main" val="1618733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Working on </a:t>
            </a:r>
            <a:r>
              <a:rPr lang="en-US" sz="2400" dirty="0" err="1" smtClean="0"/>
              <a:t>Rstudio</a:t>
            </a:r>
            <a:r>
              <a:rPr lang="en-US" sz="2400" dirty="0" smtClean="0"/>
              <a:t>, Using </a:t>
            </a:r>
            <a:r>
              <a:rPr lang="en-US" sz="2400" dirty="0" err="1" smtClean="0"/>
              <a:t>ggplot</a:t>
            </a:r>
            <a:r>
              <a:rPr lang="en-US" sz="2400" dirty="0" smtClean="0"/>
              <a:t> to create a bar chart representing </a:t>
            </a:r>
            <a:r>
              <a:rPr lang="en-US" sz="2400" dirty="0" err="1" smtClean="0"/>
              <a:t>SalesId</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5476" y="2132856"/>
            <a:ext cx="5138597" cy="3206133"/>
          </a:xfrm>
        </p:spPr>
      </p:pic>
    </p:spTree>
    <p:extLst>
      <p:ext uri="{BB962C8B-B14F-4D97-AF65-F5344CB8AC3E}">
        <p14:creationId xmlns:p14="http://schemas.microsoft.com/office/powerpoint/2010/main" val="2315062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Working on </a:t>
            </a:r>
            <a:r>
              <a:rPr lang="en-US" sz="2400" dirty="0" err="1" smtClean="0"/>
              <a:t>RStudion</a:t>
            </a:r>
            <a:r>
              <a:rPr lang="en-US" sz="2400" dirty="0" smtClean="0"/>
              <a:t> using </a:t>
            </a:r>
            <a:r>
              <a:rPr lang="en-US" sz="2400" dirty="0" err="1" smtClean="0"/>
              <a:t>ggplot</a:t>
            </a:r>
            <a:r>
              <a:rPr lang="en-US" sz="2400" dirty="0" smtClean="0"/>
              <a:t> to creating a scatter plot of </a:t>
            </a:r>
            <a:r>
              <a:rPr lang="en-US" sz="2400" dirty="0" err="1" smtClean="0"/>
              <a:t>UnitPrice</a:t>
            </a:r>
            <a:r>
              <a:rPr lang="en-US" sz="2400" dirty="0" smtClean="0"/>
              <a:t> and </a:t>
            </a:r>
            <a:r>
              <a:rPr lang="en-US" sz="2400" dirty="0" err="1" smtClean="0"/>
              <a:t>ProductId</a:t>
            </a:r>
            <a:r>
              <a:rPr lang="en-US" sz="2400"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5476" y="2357211"/>
            <a:ext cx="5138597" cy="2981778"/>
          </a:xfrm>
        </p:spPr>
      </p:pic>
    </p:spTree>
    <p:extLst>
      <p:ext uri="{BB962C8B-B14F-4D97-AF65-F5344CB8AC3E}">
        <p14:creationId xmlns:p14="http://schemas.microsoft.com/office/powerpoint/2010/main" val="2282895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sz="2400" dirty="0" smtClean="0"/>
              <a:t>From the visualization created on Tableau platform. It can interpreted from the trend that sales and unit price are closely related in performance, and further analysis shows their performances in the market and from customers feedbacks and market demands,</a:t>
            </a:r>
          </a:p>
          <a:p>
            <a:r>
              <a:rPr lang="en-US" sz="2400" dirty="0" smtClean="0"/>
              <a:t> This could be said of the Product and the Quantity as shown on Tableau.</a:t>
            </a:r>
          </a:p>
          <a:p>
            <a:r>
              <a:rPr lang="en-US" sz="2400" dirty="0" smtClean="0"/>
              <a:t>With the R, the cluster plot shows relative close relationship between the Unit Price and Product.</a:t>
            </a:r>
            <a:endParaRPr lang="en-US" sz="2400" dirty="0"/>
          </a:p>
        </p:txBody>
      </p:sp>
    </p:spTree>
    <p:extLst>
      <p:ext uri="{BB962C8B-B14F-4D97-AF65-F5344CB8AC3E}">
        <p14:creationId xmlns:p14="http://schemas.microsoft.com/office/powerpoint/2010/main" val="34226892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15954</TotalTime>
  <Words>623</Words>
  <Application>Microsoft Office PowerPoint</Application>
  <PresentationFormat>On-screen Show (4:3)</PresentationFormat>
  <Paragraphs>42</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Solstice</vt:lpstr>
      <vt:lpstr>Case study: (Sales) To analysis the relationship between Sales and Unit Price and Product and Quantity.</vt:lpstr>
      <vt:lpstr>SCENARIO</vt:lpstr>
      <vt:lpstr>About the company</vt:lpstr>
      <vt:lpstr>Working on Spreadsheet</vt:lpstr>
      <vt:lpstr>Working on SQL</vt:lpstr>
      <vt:lpstr>Working on Tableau. Dashboard(showcasing the two visualization)</vt:lpstr>
      <vt:lpstr>Working on Rstudio, Using ggplot to create a bar chart representing SalesId</vt:lpstr>
      <vt:lpstr>Working on RStudion using ggplot to creating a scatter plot of UnitPrice and ProductId.</vt:lpstr>
      <vt:lpstr>Summary</vt:lpstr>
      <vt:lpstr>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How does bike share navigate speedy success?</dc:title>
  <dc:creator>USER</dc:creator>
  <cp:lastModifiedBy>USER</cp:lastModifiedBy>
  <cp:revision>41</cp:revision>
  <dcterms:created xsi:type="dcterms:W3CDTF">2024-04-24T06:48:56Z</dcterms:created>
  <dcterms:modified xsi:type="dcterms:W3CDTF">2024-05-09T16:19:31Z</dcterms:modified>
</cp:coreProperties>
</file>