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5FD"/>
    <a:srgbClr val="D45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9B693-4B60-4E59-A13D-A94B30556A5E}" type="doc">
      <dgm:prSet loTypeId="urn:microsoft.com/office/officeart/2005/8/layout/default" loCatId="list" qsTypeId="urn:microsoft.com/office/officeart/2005/8/quickstyle/simple3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E49CC465-14E8-4790-9353-FA630A0E8F96}">
      <dgm:prSet phldrT="[Text]" custT="1"/>
      <dgm:spPr/>
      <dgm:t>
        <a:bodyPr/>
        <a:lstStyle/>
        <a:p>
          <a:r>
            <a:rPr lang="en-US" sz="1600" dirty="0" smtClean="0"/>
            <a:t>Date don’t have same format </a:t>
          </a:r>
          <a:r>
            <a:rPr lang="en-US" sz="1600" dirty="0" err="1" smtClean="0"/>
            <a:t>Order_date</a:t>
          </a:r>
          <a:r>
            <a:rPr lang="en-US" sz="1600" dirty="0" smtClean="0"/>
            <a:t> , </a:t>
          </a:r>
          <a:r>
            <a:rPr lang="en-US" sz="1600" dirty="0" err="1" smtClean="0"/>
            <a:t>Ship_date</a:t>
          </a:r>
          <a:r>
            <a:rPr lang="en-US" sz="1600" dirty="0" smtClean="0"/>
            <a:t> has been extracted numbers between those special character ‘/’ , ‘-’ and checked the month &gt; 12 and switch it to be day and case the first extraction is 4 numbers will be the year with checking month &gt; 12</a:t>
          </a:r>
          <a:endParaRPr lang="en-US" sz="1600" dirty="0"/>
        </a:p>
      </dgm:t>
    </dgm:pt>
    <dgm:pt modelId="{0CAE0D83-5846-4B8B-89EB-F217EB54E669}" type="parTrans" cxnId="{D20F760C-9E87-4E36-8C58-57F37F9319D4}">
      <dgm:prSet/>
      <dgm:spPr/>
      <dgm:t>
        <a:bodyPr/>
        <a:lstStyle/>
        <a:p>
          <a:endParaRPr lang="en-US"/>
        </a:p>
      </dgm:t>
    </dgm:pt>
    <dgm:pt modelId="{8A87256F-8590-41A4-B368-E89BAA68AC88}" type="sibTrans" cxnId="{D20F760C-9E87-4E36-8C58-57F37F9319D4}">
      <dgm:prSet/>
      <dgm:spPr/>
      <dgm:t>
        <a:bodyPr/>
        <a:lstStyle/>
        <a:p>
          <a:endParaRPr lang="en-US"/>
        </a:p>
      </dgm:t>
    </dgm:pt>
    <dgm:pt modelId="{EA90F3E9-EDEE-44BB-979F-3354BFEF07E0}">
      <dgm:prSet phldrT="[Text]" custT="1"/>
      <dgm:spPr/>
      <dgm:t>
        <a:bodyPr/>
        <a:lstStyle/>
        <a:p>
          <a:r>
            <a:rPr lang="en-US" sz="1600" dirty="0" smtClean="0"/>
            <a:t>Quantity has negative numbers used ABS function</a:t>
          </a:r>
          <a:endParaRPr lang="en-US" sz="1600" dirty="0"/>
        </a:p>
      </dgm:t>
    </dgm:pt>
    <dgm:pt modelId="{423E7140-C460-44AA-BB02-6A7AD04A9DDB}" type="parTrans" cxnId="{106A05EE-0741-4B21-ABDC-47448D107F44}">
      <dgm:prSet/>
      <dgm:spPr/>
      <dgm:t>
        <a:bodyPr/>
        <a:lstStyle/>
        <a:p>
          <a:endParaRPr lang="en-US"/>
        </a:p>
      </dgm:t>
    </dgm:pt>
    <dgm:pt modelId="{434B8AD6-C8C5-4539-9EBA-1ECAF8205390}" type="sibTrans" cxnId="{106A05EE-0741-4B21-ABDC-47448D107F44}">
      <dgm:prSet/>
      <dgm:spPr/>
      <dgm:t>
        <a:bodyPr/>
        <a:lstStyle/>
        <a:p>
          <a:endParaRPr lang="en-US"/>
        </a:p>
      </dgm:t>
    </dgm:pt>
    <dgm:pt modelId="{5BD749EE-119E-4352-9CDB-DA67AD8AE2EB}">
      <dgm:prSet phldrT="[Text]" custT="1"/>
      <dgm:spPr/>
      <dgm:t>
        <a:bodyPr/>
        <a:lstStyle/>
        <a:p>
          <a:r>
            <a:rPr lang="en-US" sz="1600" dirty="0" smtClean="0"/>
            <a:t>One</a:t>
          </a:r>
          <a:r>
            <a:rPr lang="en-US" sz="1600" baseline="0" dirty="0" smtClean="0"/>
            <a:t> file has different format than other</a:t>
          </a:r>
        </a:p>
        <a:p>
          <a:r>
            <a:rPr lang="en-US" sz="1600" baseline="0" dirty="0" smtClean="0"/>
            <a:t>The data is shifting to the other column.</a:t>
          </a:r>
        </a:p>
        <a:p>
          <a:r>
            <a:rPr lang="en-US" sz="1600" baseline="0" dirty="0" smtClean="0"/>
            <a:t>Should be fixed from the source</a:t>
          </a:r>
        </a:p>
      </dgm:t>
    </dgm:pt>
    <dgm:pt modelId="{77383B71-38B0-4926-A47E-28A568DC49B0}" type="parTrans" cxnId="{B4655A7C-404C-40A3-BE8A-BE604DA3DDC3}">
      <dgm:prSet/>
      <dgm:spPr/>
      <dgm:t>
        <a:bodyPr/>
        <a:lstStyle/>
        <a:p>
          <a:endParaRPr lang="en-US"/>
        </a:p>
      </dgm:t>
    </dgm:pt>
    <dgm:pt modelId="{F32CF9B4-E214-4ADF-871A-4502432A70CF}" type="sibTrans" cxnId="{B4655A7C-404C-40A3-BE8A-BE604DA3DDC3}">
      <dgm:prSet/>
      <dgm:spPr/>
      <dgm:t>
        <a:bodyPr/>
        <a:lstStyle/>
        <a:p>
          <a:endParaRPr lang="en-US"/>
        </a:p>
      </dgm:t>
    </dgm:pt>
    <dgm:pt modelId="{C8A44F13-7BA6-4FFF-B6D7-5432C4A20738}" type="pres">
      <dgm:prSet presAssocID="{7499B693-4B60-4E59-A13D-A94B30556A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DA1FC0-EA5E-4245-A5F2-820D9D3ACE94}" type="pres">
      <dgm:prSet presAssocID="{E49CC465-14E8-4790-9353-FA630A0E8F96}" presName="node" presStyleLbl="node1" presStyleIdx="0" presStyleCnt="3" custScaleX="43162" custScaleY="57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060E1-8AAC-49BB-86F4-3198C314ABD4}" type="pres">
      <dgm:prSet presAssocID="{8A87256F-8590-41A4-B368-E89BAA68AC88}" presName="sibTrans" presStyleCnt="0"/>
      <dgm:spPr/>
    </dgm:pt>
    <dgm:pt modelId="{10F80A75-BF5B-4CEF-BB19-A6BED71C5307}" type="pres">
      <dgm:prSet presAssocID="{EA90F3E9-EDEE-44BB-979F-3354BFEF07E0}" presName="node" presStyleLbl="node1" presStyleIdx="1" presStyleCnt="3" custScaleX="43162" custScaleY="57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B557A-719F-49CC-AFA9-B61C17743892}" type="pres">
      <dgm:prSet presAssocID="{434B8AD6-C8C5-4539-9EBA-1ECAF8205390}" presName="sibTrans" presStyleCnt="0"/>
      <dgm:spPr/>
    </dgm:pt>
    <dgm:pt modelId="{2BA4BBB9-847E-45DC-B7EF-E03737A08EEA}" type="pres">
      <dgm:prSet presAssocID="{5BD749EE-119E-4352-9CDB-DA67AD8AE2EB}" presName="node" presStyleLbl="node1" presStyleIdx="2" presStyleCnt="3" custScaleX="43162" custScaleY="57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EDC23-DA41-4825-AC1B-8209AC8F9085}" type="presOf" srcId="{E49CC465-14E8-4790-9353-FA630A0E8F96}" destId="{08DA1FC0-EA5E-4245-A5F2-820D9D3ACE94}" srcOrd="0" destOrd="0" presId="urn:microsoft.com/office/officeart/2005/8/layout/default"/>
    <dgm:cxn modelId="{1FA21FC7-AF70-4F70-8C04-E7DF639FCF9E}" type="presOf" srcId="{7499B693-4B60-4E59-A13D-A94B30556A5E}" destId="{C8A44F13-7BA6-4FFF-B6D7-5432C4A20738}" srcOrd="0" destOrd="0" presId="urn:microsoft.com/office/officeart/2005/8/layout/default"/>
    <dgm:cxn modelId="{CC1AE96D-E57E-40D0-A1AB-2988CF4EE100}" type="presOf" srcId="{5BD749EE-119E-4352-9CDB-DA67AD8AE2EB}" destId="{2BA4BBB9-847E-45DC-B7EF-E03737A08EEA}" srcOrd="0" destOrd="0" presId="urn:microsoft.com/office/officeart/2005/8/layout/default"/>
    <dgm:cxn modelId="{106A05EE-0741-4B21-ABDC-47448D107F44}" srcId="{7499B693-4B60-4E59-A13D-A94B30556A5E}" destId="{EA90F3E9-EDEE-44BB-979F-3354BFEF07E0}" srcOrd="1" destOrd="0" parTransId="{423E7140-C460-44AA-BB02-6A7AD04A9DDB}" sibTransId="{434B8AD6-C8C5-4539-9EBA-1ECAF8205390}"/>
    <dgm:cxn modelId="{01D92B9F-0747-40D8-94D1-030086ACCED0}" type="presOf" srcId="{EA90F3E9-EDEE-44BB-979F-3354BFEF07E0}" destId="{10F80A75-BF5B-4CEF-BB19-A6BED71C5307}" srcOrd="0" destOrd="0" presId="urn:microsoft.com/office/officeart/2005/8/layout/default"/>
    <dgm:cxn modelId="{D20F760C-9E87-4E36-8C58-57F37F9319D4}" srcId="{7499B693-4B60-4E59-A13D-A94B30556A5E}" destId="{E49CC465-14E8-4790-9353-FA630A0E8F96}" srcOrd="0" destOrd="0" parTransId="{0CAE0D83-5846-4B8B-89EB-F217EB54E669}" sibTransId="{8A87256F-8590-41A4-B368-E89BAA68AC88}"/>
    <dgm:cxn modelId="{B4655A7C-404C-40A3-BE8A-BE604DA3DDC3}" srcId="{7499B693-4B60-4E59-A13D-A94B30556A5E}" destId="{5BD749EE-119E-4352-9CDB-DA67AD8AE2EB}" srcOrd="2" destOrd="0" parTransId="{77383B71-38B0-4926-A47E-28A568DC49B0}" sibTransId="{F32CF9B4-E214-4ADF-871A-4502432A70CF}"/>
    <dgm:cxn modelId="{1760EF06-FE22-442F-960B-8CAE81F2BD55}" type="presParOf" srcId="{C8A44F13-7BA6-4FFF-B6D7-5432C4A20738}" destId="{08DA1FC0-EA5E-4245-A5F2-820D9D3ACE94}" srcOrd="0" destOrd="0" presId="urn:microsoft.com/office/officeart/2005/8/layout/default"/>
    <dgm:cxn modelId="{5D1F8F8E-EEA9-4E1C-882C-98050ACC08DB}" type="presParOf" srcId="{C8A44F13-7BA6-4FFF-B6D7-5432C4A20738}" destId="{993060E1-8AAC-49BB-86F4-3198C314ABD4}" srcOrd="1" destOrd="0" presId="urn:microsoft.com/office/officeart/2005/8/layout/default"/>
    <dgm:cxn modelId="{3286EE09-6947-4F62-9726-E7F0D84A3109}" type="presParOf" srcId="{C8A44F13-7BA6-4FFF-B6D7-5432C4A20738}" destId="{10F80A75-BF5B-4CEF-BB19-A6BED71C5307}" srcOrd="2" destOrd="0" presId="urn:microsoft.com/office/officeart/2005/8/layout/default"/>
    <dgm:cxn modelId="{B4E1AD1D-8FFC-458A-912A-40E58B1B8F78}" type="presParOf" srcId="{C8A44F13-7BA6-4FFF-B6D7-5432C4A20738}" destId="{A6DB557A-719F-49CC-AFA9-B61C17743892}" srcOrd="3" destOrd="0" presId="urn:microsoft.com/office/officeart/2005/8/layout/default"/>
    <dgm:cxn modelId="{9D5D16EC-1236-4462-BCE6-FDDE93E4CFBF}" type="presParOf" srcId="{C8A44F13-7BA6-4FFF-B6D7-5432C4A20738}" destId="{2BA4BBB9-847E-45DC-B7EF-E03737A08EE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A1FC0-EA5E-4245-A5F2-820D9D3ACE94}">
      <dsp:nvSpPr>
        <dsp:cNvPr id="0" name=""/>
        <dsp:cNvSpPr/>
      </dsp:nvSpPr>
      <dsp:spPr>
        <a:xfrm>
          <a:off x="98" y="1020425"/>
          <a:ext cx="2785947" cy="222773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Date don’t have same format </a:t>
          </a:r>
          <a:r>
            <a:rPr lang="en-US" sz="1600" kern="1200" dirty="0" err="1" smtClean="0"/>
            <a:t>Order_date</a:t>
          </a:r>
          <a:r>
            <a:rPr lang="en-US" sz="1600" kern="1200" dirty="0" smtClean="0"/>
            <a:t> , </a:t>
          </a:r>
          <a:r>
            <a:rPr lang="en-US" sz="1600" kern="1200" dirty="0" err="1" smtClean="0"/>
            <a:t>Ship_date</a:t>
          </a:r>
          <a:r>
            <a:rPr lang="en-US" sz="1600" kern="1200" dirty="0" smtClean="0"/>
            <a:t> has been extracted numbers between those special character ‘/’ , ‘-’ and checked the month &gt; 12 and switch it to be day and case the first extraction is 4 numbers will be the year with checking month &gt; 12</a:t>
          </a:r>
          <a:endParaRPr lang="en-US" sz="1600" kern="1200" dirty="0"/>
        </a:p>
      </dsp:txBody>
      <dsp:txXfrm>
        <a:off x="98" y="1020425"/>
        <a:ext cx="2785947" cy="2227738"/>
      </dsp:txXfrm>
    </dsp:sp>
    <dsp:sp modelId="{10F80A75-BF5B-4CEF-BB19-A6BED71C5307}">
      <dsp:nvSpPr>
        <dsp:cNvPr id="0" name=""/>
        <dsp:cNvSpPr/>
      </dsp:nvSpPr>
      <dsp:spPr>
        <a:xfrm>
          <a:off x="3431509" y="1020425"/>
          <a:ext cx="2785947" cy="222773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-20247"/>
                <a:satOff val="1625"/>
                <a:lumOff val="10085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shade val="80000"/>
                <a:hueOff val="-20247"/>
                <a:satOff val="1625"/>
                <a:lumOff val="1008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shade val="80000"/>
                <a:hueOff val="-20247"/>
                <a:satOff val="1625"/>
                <a:lumOff val="1008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Quantity has negative numbers used ABS function</a:t>
          </a:r>
          <a:endParaRPr lang="en-US" sz="1600" kern="1200" dirty="0"/>
        </a:p>
      </dsp:txBody>
      <dsp:txXfrm>
        <a:off x="3431509" y="1020425"/>
        <a:ext cx="2785947" cy="2227738"/>
      </dsp:txXfrm>
    </dsp:sp>
    <dsp:sp modelId="{2BA4BBB9-847E-45DC-B7EF-E03737A08EEA}">
      <dsp:nvSpPr>
        <dsp:cNvPr id="0" name=""/>
        <dsp:cNvSpPr/>
      </dsp:nvSpPr>
      <dsp:spPr>
        <a:xfrm>
          <a:off x="6862920" y="1020425"/>
          <a:ext cx="2785947" cy="222773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-40494"/>
                <a:satOff val="3249"/>
                <a:lumOff val="201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shade val="80000"/>
                <a:hueOff val="-40494"/>
                <a:satOff val="3249"/>
                <a:lumOff val="201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shade val="80000"/>
                <a:hueOff val="-40494"/>
                <a:satOff val="3249"/>
                <a:lumOff val="201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One</a:t>
          </a:r>
          <a:r>
            <a:rPr lang="en-US" sz="1600" kern="1200" baseline="0" dirty="0" smtClean="0"/>
            <a:t> file has different format than other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The data is shifting to the other column.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Should be fixed from the source</a:t>
          </a:r>
        </a:p>
      </dsp:txBody>
      <dsp:txXfrm>
        <a:off x="6862920" y="1020425"/>
        <a:ext cx="2785947" cy="2227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B307A-23D5-469C-8BC7-26F501ED4E3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3F95-B52D-4972-A9F6-27C9C331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03F95-B52D-4972-A9F6-27C9C33137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5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799684-DAC4-4C99-AF97-65F6AACBB3F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EF840C-5AF6-4D9B-9989-C9F060A22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Level </a:t>
            </a:r>
            <a:r>
              <a:rPr lang="en-US" dirty="0" smtClean="0"/>
              <a:t>Design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992" y="4421874"/>
            <a:ext cx="988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Technical Architecture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Processing Flow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 of DWH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Inconsistency Analysis &amp; Cleansing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1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42080"/>
            <a:ext cx="1460311" cy="1624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SFTP Server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4133" y="2029979"/>
            <a:ext cx="1774209" cy="7642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xampp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4151650" y="4053384"/>
            <a:ext cx="1214650" cy="1542197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DB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2496" y="2029979"/>
            <a:ext cx="709683" cy="3756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45578" y="3643932"/>
            <a:ext cx="277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Presentation Layer (Reporting) </a:t>
            </a:r>
          </a:p>
          <a:p>
            <a:pPr algn="ctr"/>
            <a:r>
              <a:rPr lang="en-US" sz="1600" dirty="0" smtClean="0"/>
              <a:t>Such as Tableau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740562" y="4824482"/>
            <a:ext cx="141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Business Users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8881963" y="2549401"/>
            <a:ext cx="934872" cy="21181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9091682" y="3375198"/>
            <a:ext cx="491319" cy="491319"/>
          </a:xfrm>
          <a:prstGeom prst="smileyFac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9091682" y="3956142"/>
            <a:ext cx="491319" cy="491319"/>
          </a:xfrm>
          <a:prstGeom prst="smileyFac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9091681" y="2794254"/>
            <a:ext cx="491319" cy="491319"/>
          </a:xfrm>
          <a:prstGeom prst="smileyFac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215952" y="3043451"/>
            <a:ext cx="524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215952" y="3566164"/>
            <a:ext cx="524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15952" y="4303594"/>
            <a:ext cx="524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486400" y="4667534"/>
            <a:ext cx="1719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17660" y="2996490"/>
            <a:ext cx="313898" cy="9596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688609" y="2549401"/>
            <a:ext cx="146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56742" y="2133903"/>
            <a:ext cx="13179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Unzip folder</a:t>
            </a:r>
          </a:p>
          <a:p>
            <a:r>
              <a:rPr lang="en-US" sz="1050" dirty="0" smtClean="0"/>
              <a:t>&amp; convert code page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009235" y="3153963"/>
            <a:ext cx="9749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Insert file data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498573" y="4384613"/>
            <a:ext cx="1770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Read the data from DB views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741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DWH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3075" y="1992573"/>
            <a:ext cx="7615450" cy="4285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883" y="3098041"/>
            <a:ext cx="1004475" cy="1232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SFTP Server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0365" y="5349922"/>
            <a:ext cx="3916907" cy="7642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Archiving Schema (ADB)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07" y="2797791"/>
            <a:ext cx="1214651" cy="2934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Production 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Schema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(PDB)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3319" y="2797791"/>
            <a:ext cx="3282885" cy="2169994"/>
          </a:xfrm>
          <a:prstGeom prst="rect">
            <a:avLst/>
          </a:prstGeom>
          <a:solidFill>
            <a:srgbClr val="E8A5F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Staging Schema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(STG)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976513" y="3698543"/>
            <a:ext cx="4367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67284" y="3698543"/>
            <a:ext cx="532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493827" y="5841242"/>
            <a:ext cx="1091821" cy="109182"/>
          </a:xfrm>
          <a:prstGeom prst="bentConnector3">
            <a:avLst>
              <a:gd name="adj1" fmla="val 12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6163" y="2193752"/>
            <a:ext cx="709683" cy="3756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150755" y="3807705"/>
            <a:ext cx="277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Presentation Layer (Reporting) </a:t>
            </a:r>
          </a:p>
          <a:p>
            <a:pPr algn="ctr"/>
            <a:r>
              <a:rPr lang="en-US" sz="1600" dirty="0" smtClean="0"/>
              <a:t>Such as Tableau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33266" y="4230806"/>
            <a:ext cx="1078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62860" y="4282738"/>
            <a:ext cx="1945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Processing &amp; Cleansing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054343" y="3821073"/>
            <a:ext cx="1608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Insert the new &amp;</a:t>
            </a:r>
          </a:p>
          <a:p>
            <a:r>
              <a:rPr lang="en-US" sz="1200" dirty="0" smtClean="0"/>
              <a:t>Updated data into PDB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056441" y="5988651"/>
            <a:ext cx="180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Insert the old data to ADB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556032" y="3673606"/>
            <a:ext cx="130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Users should read</a:t>
            </a:r>
          </a:p>
          <a:p>
            <a:pPr algn="ctr"/>
            <a:r>
              <a:rPr lang="en-US" sz="1200" dirty="0" smtClean="0"/>
              <a:t> from PDB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16490" y="19925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DWH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871045" y="2604954"/>
            <a:ext cx="1094551" cy="2934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Row Schema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(RDB)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04691" y="4030945"/>
            <a:ext cx="13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Insert files into STG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441141" y="3821073"/>
            <a:ext cx="532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Processing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0949" y="3828197"/>
            <a:ext cx="1224575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SFTP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Zipped folder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64797" y="2480336"/>
            <a:ext cx="1651379" cy="116792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 the latest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folder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Unzipped it in the server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51301" y="2433528"/>
            <a:ext cx="1651379" cy="14223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the first file after ordering them ASC and convert it to Unicode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37017" y="2497541"/>
            <a:ext cx="1651379" cy="117481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 name only the “load date from the system” into a variable</a:t>
            </a:r>
          </a:p>
        </p:txBody>
      </p:sp>
      <p:sp>
        <p:nvSpPr>
          <p:cNvPr id="10" name="Oval 9"/>
          <p:cNvSpPr/>
          <p:nvPr/>
        </p:nvSpPr>
        <p:spPr>
          <a:xfrm>
            <a:off x="8816454" y="3648265"/>
            <a:ext cx="1786529" cy="137411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 the file into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rdb.orders_files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adding the variable date in last column</a:t>
            </a: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177303" y="3172264"/>
            <a:ext cx="866988" cy="444878"/>
          </a:xfrm>
          <a:prstGeom prst="curvedConnector3">
            <a:avLst>
              <a:gd name="adj1" fmla="val 103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69820" y="3088393"/>
            <a:ext cx="453181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83847" y="3017393"/>
            <a:ext cx="472003" cy="44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988396" y="3394703"/>
            <a:ext cx="387616" cy="16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57724" y="4262278"/>
            <a:ext cx="1504982" cy="119111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 the file after inserting the data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193601" y="4569521"/>
            <a:ext cx="622853" cy="98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380931" y="1637731"/>
            <a:ext cx="6632812" cy="4421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16176" y="4103792"/>
            <a:ext cx="143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Looping until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folder is empty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6036" y="5022377"/>
            <a:ext cx="41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Automation:</a:t>
            </a:r>
          </a:p>
          <a:p>
            <a:r>
              <a:rPr lang="en-US" sz="1600" dirty="0" smtClean="0"/>
              <a:t>Python </a:t>
            </a:r>
            <a:r>
              <a:rPr lang="en-US" sz="1600" dirty="0"/>
              <a:t>script triggered every 3 hours by the task </a:t>
            </a:r>
            <a:r>
              <a:rPr lang="en-US" sz="1600" dirty="0" smtClean="0"/>
              <a:t>scheduler.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6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Processing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Flow cont.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9401" y="3230963"/>
            <a:ext cx="1651379" cy="116792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Trigger after inserting data into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rdb.orders_files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22466" y="3230962"/>
            <a:ext cx="1651379" cy="116792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 Package to load the data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97680" y="2063033"/>
            <a:ext cx="1651379" cy="116792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Extracted from RDB distinct data for each table into STG tables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70940" y="2990649"/>
            <a:ext cx="1789353" cy="147751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into ADB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PDB where exists in STG with adding current load date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43304" y="3205044"/>
            <a:ext cx="1306335" cy="116792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 from PDB where exists in STG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57388" y="3230962"/>
            <a:ext cx="1306731" cy="102082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all from STG to PDB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57388" y="4829627"/>
            <a:ext cx="1170255" cy="99868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 STG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90699" y="4227851"/>
            <a:ext cx="2255510" cy="198187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Extracted from RDB distinct data for each table left join with PDB table to get the ID for the updated records and create new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new records into STG tables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6" idx="7"/>
            <a:endCxn id="7" idx="3"/>
          </p:cNvCxnSpPr>
          <p:nvPr/>
        </p:nvCxnSpPr>
        <p:spPr>
          <a:xfrm flipV="1">
            <a:off x="3932006" y="3059923"/>
            <a:ext cx="607513" cy="3420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00585" y="2422979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tables have no sequence ID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00585" y="5190469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tables have sequence ID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6" idx="5"/>
            <a:endCxn id="18" idx="1"/>
          </p:cNvCxnSpPr>
          <p:nvPr/>
        </p:nvCxnSpPr>
        <p:spPr>
          <a:xfrm>
            <a:off x="3932006" y="4227852"/>
            <a:ext cx="489005" cy="290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2250780" y="3814927"/>
            <a:ext cx="2716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</p:cNvCxnSpPr>
          <p:nvPr/>
        </p:nvCxnSpPr>
        <p:spPr>
          <a:xfrm>
            <a:off x="5707220" y="3059923"/>
            <a:ext cx="638989" cy="342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7"/>
            <a:endCxn id="11" idx="3"/>
          </p:cNvCxnSpPr>
          <p:nvPr/>
        </p:nvCxnSpPr>
        <p:spPr>
          <a:xfrm flipV="1">
            <a:off x="6015897" y="4251787"/>
            <a:ext cx="517088" cy="266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12" idx="2"/>
          </p:cNvCxnSpPr>
          <p:nvPr/>
        </p:nvCxnSpPr>
        <p:spPr>
          <a:xfrm>
            <a:off x="8060293" y="3729407"/>
            <a:ext cx="383011" cy="5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6"/>
            <a:endCxn id="13" idx="2"/>
          </p:cNvCxnSpPr>
          <p:nvPr/>
        </p:nvCxnSpPr>
        <p:spPr>
          <a:xfrm flipV="1">
            <a:off x="9749639" y="3741375"/>
            <a:ext cx="407749" cy="47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4"/>
            <a:endCxn id="14" idx="0"/>
          </p:cNvCxnSpPr>
          <p:nvPr/>
        </p:nvCxnSpPr>
        <p:spPr>
          <a:xfrm flipH="1">
            <a:off x="10742516" y="4251787"/>
            <a:ext cx="68238" cy="577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Inconsistency Analysis &amp; Cleansing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97698150"/>
              </p:ext>
            </p:extLst>
          </p:nvPr>
        </p:nvGraphicFramePr>
        <p:xfrm>
          <a:off x="1214651" y="1869743"/>
          <a:ext cx="9648967" cy="4268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967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1361</TotalTime>
  <Words>375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High Level Design Solution</vt:lpstr>
      <vt:lpstr>Technical Architecture</vt:lpstr>
      <vt:lpstr>Structure of DWH</vt:lpstr>
      <vt:lpstr>Data Processing Flow</vt:lpstr>
      <vt:lpstr>Data Processing Flow cont.</vt:lpstr>
      <vt:lpstr>Inconsistency Analysis &amp; Cleansing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Design Solution</dc:title>
  <dc:creator>Ola Alkilani</dc:creator>
  <cp:lastModifiedBy>Ola Alkilani</cp:lastModifiedBy>
  <cp:revision>43</cp:revision>
  <dcterms:created xsi:type="dcterms:W3CDTF">2023-09-15T07:00:25Z</dcterms:created>
  <dcterms:modified xsi:type="dcterms:W3CDTF">2023-09-16T10:56:44Z</dcterms:modified>
</cp:coreProperties>
</file>