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72" r:id="rId3"/>
    <p:sldId id="273" r:id="rId4"/>
    <p:sldId id="274" r:id="rId5"/>
    <p:sldId id="275" r:id="rId6"/>
    <p:sldId id="276" r:id="rId7"/>
    <p:sldId id="277" r:id="rId8"/>
    <p:sldId id="278" r:id="rId9"/>
    <p:sldId id="279" r:id="rId10"/>
  </p:sldIdLst>
  <p:sldSz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000" autoAdjust="0"/>
    <p:restoredTop sz="94434" autoAdjust="0"/>
  </p:normalViewPr>
  <p:slideViewPr>
    <p:cSldViewPr snapToGrid="0">
      <p:cViewPr varScale="1">
        <p:scale>
          <a:sx n="74" d="100"/>
          <a:sy n="74" d="100"/>
        </p:scale>
        <p:origin x="57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sp>
        <p:nvSpPr>
          <p:cNvPr id="104865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5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5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5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D169FFAB-76C9-4127-9F69-5553125AFC0C}"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D189D1E-C6F5-4FF7-A76B-3F795FC57E7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4" name=""/>
        <p:cNvGrpSpPr/>
        <p:nvPr/>
      </p:nvGrpSpPr>
      <p:grpSpPr>
        <a:xfrm>
          <a:off x="0" y="0"/>
          <a:ext cx="0" cy="0"/>
          <a:chOff x="0" y="0"/>
          <a:chExt cx="0" cy="0"/>
        </a:xfrm>
      </p:grpSpPr>
      <p:sp>
        <p:nvSpPr>
          <p:cNvPr id="1048620" name="Title 1"/>
          <p:cNvSpPr>
            <a:spLocks noGrp="1"/>
          </p:cNvSpPr>
          <p:nvPr>
            <p:ph type="title"/>
          </p:nvPr>
        </p:nvSpPr>
        <p:spPr/>
        <p:txBody>
          <a:bodyPr/>
          <a:p>
            <a:r>
              <a:rPr lang="en-US" smtClean="0"/>
              <a:t>Click to edit Master title style</a:t>
            </a:r>
            <a:endParaRPr lang="en-US"/>
          </a:p>
        </p:txBody>
      </p:sp>
      <p:sp>
        <p:nvSpPr>
          <p:cNvPr id="1048621"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2" name="Date Placeholder 3"/>
          <p:cNvSpPr>
            <a:spLocks noGrp="1"/>
          </p:cNvSpPr>
          <p:nvPr>
            <p:ph type="dt" sz="half" idx="10"/>
          </p:nvPr>
        </p:nvSpPr>
        <p:spPr/>
        <p:txBody>
          <a:bodyPr/>
          <a:p>
            <a:fld id="{D169FFAB-76C9-4127-9F69-5553125AFC0C}" type="datetimeFigureOut">
              <a:rPr lang="en-US" smtClean="0"/>
            </a:fld>
            <a:endParaRPr lang="en-US"/>
          </a:p>
        </p:txBody>
      </p:sp>
      <p:sp>
        <p:nvSpPr>
          <p:cNvPr id="1048623" name="Footer Placeholder 4"/>
          <p:cNvSpPr>
            <a:spLocks noGrp="1"/>
          </p:cNvSpPr>
          <p:nvPr>
            <p:ph type="ftr" sz="quarter" idx="11"/>
          </p:nvPr>
        </p:nvSpPr>
        <p:spPr/>
        <p:txBody>
          <a:bodyPr/>
          <a:p>
            <a:endParaRPr lang="en-US"/>
          </a:p>
        </p:txBody>
      </p:sp>
      <p:sp>
        <p:nvSpPr>
          <p:cNvPr id="1048624" name="Slide Number Placeholder 5"/>
          <p:cNvSpPr>
            <a:spLocks noGrp="1"/>
          </p:cNvSpPr>
          <p:nvPr>
            <p:ph type="sldNum" sz="quarter" idx="12"/>
          </p:nvPr>
        </p:nvSpPr>
        <p:spPr/>
        <p:txBody>
          <a:bodyPr/>
          <a:p>
            <a:fld id="{3D189D1E-C6F5-4FF7-A76B-3F795FC57E7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2" name=""/>
        <p:cNvGrpSpPr/>
        <p:nvPr/>
      </p:nvGrpSpPr>
      <p:grpSpPr>
        <a:xfrm>
          <a:off x="0" y="0"/>
          <a:ext cx="0" cy="0"/>
          <a:chOff x="0" y="0"/>
          <a:chExt cx="0" cy="0"/>
        </a:xfrm>
      </p:grpSpPr>
      <p:sp>
        <p:nvSpPr>
          <p:cNvPr id="1048609"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10"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1" name="Date Placeholder 3"/>
          <p:cNvSpPr>
            <a:spLocks noGrp="1"/>
          </p:cNvSpPr>
          <p:nvPr>
            <p:ph type="dt" sz="half" idx="10"/>
          </p:nvPr>
        </p:nvSpPr>
        <p:spPr/>
        <p:txBody>
          <a:bodyPr/>
          <a:p>
            <a:fld id="{D169FFAB-76C9-4127-9F69-5553125AFC0C}" type="datetimeFigureOut">
              <a:rPr lang="en-US" smtClean="0"/>
            </a:fld>
            <a:endParaRPr lang="en-US"/>
          </a:p>
        </p:txBody>
      </p:sp>
      <p:sp>
        <p:nvSpPr>
          <p:cNvPr id="1048612" name="Footer Placeholder 4"/>
          <p:cNvSpPr>
            <a:spLocks noGrp="1"/>
          </p:cNvSpPr>
          <p:nvPr>
            <p:ph type="ftr" sz="quarter" idx="11"/>
          </p:nvPr>
        </p:nvSpPr>
        <p:spPr/>
        <p:txBody>
          <a:bodyPr/>
          <a:p>
            <a:endParaRPr lang="en-US"/>
          </a:p>
        </p:txBody>
      </p:sp>
      <p:sp>
        <p:nvSpPr>
          <p:cNvPr id="1048613" name="Slide Number Placeholder 5"/>
          <p:cNvSpPr>
            <a:spLocks noGrp="1"/>
          </p:cNvSpPr>
          <p:nvPr>
            <p:ph type="sldNum" sz="quarter" idx="12"/>
          </p:nvPr>
        </p:nvSpPr>
        <p:spPr/>
        <p:txBody>
          <a:bodyPr/>
          <a:p>
            <a:fld id="{3D189D1E-C6F5-4FF7-A76B-3F795FC57E7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8" name="Title 1"/>
          <p:cNvSpPr>
            <a:spLocks noGrp="1"/>
          </p:cNvSpPr>
          <p:nvPr>
            <p:ph type="title"/>
          </p:nvPr>
        </p:nvSpPr>
        <p:spPr/>
        <p:txBody>
          <a:bodyPr/>
          <a:p>
            <a:r>
              <a:rPr lang="en-US" smtClean="0"/>
              <a:t>Click to edit Master title style</a:t>
            </a:r>
            <a:endParaRPr lang="en-US"/>
          </a:p>
        </p:txBody>
      </p:sp>
      <p:sp>
        <p:nvSpPr>
          <p:cNvPr id="104858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90" name="Date Placeholder 3"/>
          <p:cNvSpPr>
            <a:spLocks noGrp="1"/>
          </p:cNvSpPr>
          <p:nvPr>
            <p:ph type="dt" sz="half" idx="10"/>
          </p:nvPr>
        </p:nvSpPr>
        <p:spPr/>
        <p:txBody>
          <a:bodyPr/>
          <a:p>
            <a:fld id="{D169FFAB-76C9-4127-9F69-5553125AFC0C}" type="datetimeFigureOut">
              <a:rPr lang="en-US" smtClean="0"/>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3D189D1E-C6F5-4FF7-A76B-3F795FC57E7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5" name=""/>
        <p:cNvGrpSpPr/>
        <p:nvPr/>
      </p:nvGrpSpPr>
      <p:grpSpPr>
        <a:xfrm>
          <a:off x="0" y="0"/>
          <a:ext cx="0" cy="0"/>
          <a:chOff x="0" y="0"/>
          <a:chExt cx="0" cy="0"/>
        </a:xfrm>
      </p:grpSpPr>
      <p:sp>
        <p:nvSpPr>
          <p:cNvPr id="1048625"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26"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27" name="Date Placeholder 3"/>
          <p:cNvSpPr>
            <a:spLocks noGrp="1"/>
          </p:cNvSpPr>
          <p:nvPr>
            <p:ph type="dt" sz="half" idx="10"/>
          </p:nvPr>
        </p:nvSpPr>
        <p:spPr/>
        <p:txBody>
          <a:bodyPr/>
          <a:p>
            <a:fld id="{D169FFAB-76C9-4127-9F69-5553125AFC0C}" type="datetimeFigureOut">
              <a:rPr lang="en-US" smtClean="0"/>
            </a:fld>
            <a:endParaRPr lang="en-US"/>
          </a:p>
        </p:txBody>
      </p:sp>
      <p:sp>
        <p:nvSpPr>
          <p:cNvPr id="1048628" name="Footer Placeholder 4"/>
          <p:cNvSpPr>
            <a:spLocks noGrp="1"/>
          </p:cNvSpPr>
          <p:nvPr>
            <p:ph type="ftr" sz="quarter" idx="11"/>
          </p:nvPr>
        </p:nvSpPr>
        <p:spPr/>
        <p:txBody>
          <a:bodyPr/>
          <a:p>
            <a:endParaRPr lang="en-US"/>
          </a:p>
        </p:txBody>
      </p:sp>
      <p:sp>
        <p:nvSpPr>
          <p:cNvPr id="1048629" name="Slide Number Placeholder 5"/>
          <p:cNvSpPr>
            <a:spLocks noGrp="1"/>
          </p:cNvSpPr>
          <p:nvPr>
            <p:ph type="sldNum" sz="quarter" idx="12"/>
          </p:nvPr>
        </p:nvSpPr>
        <p:spPr/>
        <p:txBody>
          <a:bodyPr/>
          <a:p>
            <a:fld id="{3D189D1E-C6F5-4FF7-A76B-3F795FC57E7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6" name=""/>
        <p:cNvGrpSpPr/>
        <p:nvPr/>
      </p:nvGrpSpPr>
      <p:grpSpPr>
        <a:xfrm>
          <a:off x="0" y="0"/>
          <a:ext cx="0" cy="0"/>
          <a:chOff x="0" y="0"/>
          <a:chExt cx="0" cy="0"/>
        </a:xfrm>
      </p:grpSpPr>
      <p:sp>
        <p:nvSpPr>
          <p:cNvPr id="1048630" name="Title 1"/>
          <p:cNvSpPr>
            <a:spLocks noGrp="1"/>
          </p:cNvSpPr>
          <p:nvPr>
            <p:ph type="title"/>
          </p:nvPr>
        </p:nvSpPr>
        <p:spPr/>
        <p:txBody>
          <a:bodyPr/>
          <a:p>
            <a:r>
              <a:rPr lang="en-US" smtClean="0"/>
              <a:t>Click to edit Master title style</a:t>
            </a:r>
            <a:endParaRPr lang="en-US"/>
          </a:p>
        </p:txBody>
      </p:sp>
      <p:sp>
        <p:nvSpPr>
          <p:cNvPr id="1048631"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2"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3" name="Date Placeholder 4"/>
          <p:cNvSpPr>
            <a:spLocks noGrp="1"/>
          </p:cNvSpPr>
          <p:nvPr>
            <p:ph type="dt" sz="half" idx="10"/>
          </p:nvPr>
        </p:nvSpPr>
        <p:spPr/>
        <p:txBody>
          <a:bodyPr/>
          <a:p>
            <a:fld id="{D169FFAB-76C9-4127-9F69-5553125AFC0C}" type="datetimeFigureOut">
              <a:rPr lang="en-US" smtClean="0"/>
            </a:fld>
            <a:endParaRPr lang="en-US"/>
          </a:p>
        </p:txBody>
      </p:sp>
      <p:sp>
        <p:nvSpPr>
          <p:cNvPr id="1048634" name="Footer Placeholder 5"/>
          <p:cNvSpPr>
            <a:spLocks noGrp="1"/>
          </p:cNvSpPr>
          <p:nvPr>
            <p:ph type="ftr" sz="quarter" idx="11"/>
          </p:nvPr>
        </p:nvSpPr>
        <p:spPr/>
        <p:txBody>
          <a:bodyPr/>
          <a:p>
            <a:endParaRPr lang="en-US"/>
          </a:p>
        </p:txBody>
      </p:sp>
      <p:sp>
        <p:nvSpPr>
          <p:cNvPr id="1048635" name="Slide Number Placeholder 6"/>
          <p:cNvSpPr>
            <a:spLocks noGrp="1"/>
          </p:cNvSpPr>
          <p:nvPr>
            <p:ph type="sldNum" sz="quarter" idx="12"/>
          </p:nvPr>
        </p:nvSpPr>
        <p:spPr/>
        <p:txBody>
          <a:bodyPr/>
          <a:p>
            <a:fld id="{3D189D1E-C6F5-4FF7-A76B-3F795FC57E7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7" name=""/>
        <p:cNvGrpSpPr/>
        <p:nvPr/>
      </p:nvGrpSpPr>
      <p:grpSpPr>
        <a:xfrm>
          <a:off x="0" y="0"/>
          <a:ext cx="0" cy="0"/>
          <a:chOff x="0" y="0"/>
          <a:chExt cx="0" cy="0"/>
        </a:xfrm>
      </p:grpSpPr>
      <p:sp>
        <p:nvSpPr>
          <p:cNvPr id="1048636"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3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38"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9"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0"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1" name="Date Placeholder 6"/>
          <p:cNvSpPr>
            <a:spLocks noGrp="1"/>
          </p:cNvSpPr>
          <p:nvPr>
            <p:ph type="dt" sz="half" idx="10"/>
          </p:nvPr>
        </p:nvSpPr>
        <p:spPr/>
        <p:txBody>
          <a:bodyPr/>
          <a:p>
            <a:fld id="{D169FFAB-76C9-4127-9F69-5553125AFC0C}" type="datetimeFigureOut">
              <a:rPr lang="en-US" smtClean="0"/>
            </a:fld>
            <a:endParaRPr lang="en-US"/>
          </a:p>
        </p:txBody>
      </p:sp>
      <p:sp>
        <p:nvSpPr>
          <p:cNvPr id="1048642" name="Footer Placeholder 7"/>
          <p:cNvSpPr>
            <a:spLocks noGrp="1"/>
          </p:cNvSpPr>
          <p:nvPr>
            <p:ph type="ftr" sz="quarter" idx="11"/>
          </p:nvPr>
        </p:nvSpPr>
        <p:spPr/>
        <p:txBody>
          <a:bodyPr/>
          <a:p>
            <a:endParaRPr lang="en-US"/>
          </a:p>
        </p:txBody>
      </p:sp>
      <p:sp>
        <p:nvSpPr>
          <p:cNvPr id="1048643" name="Slide Number Placeholder 8"/>
          <p:cNvSpPr>
            <a:spLocks noGrp="1"/>
          </p:cNvSpPr>
          <p:nvPr>
            <p:ph type="sldNum" sz="quarter" idx="12"/>
          </p:nvPr>
        </p:nvSpPr>
        <p:spPr/>
        <p:txBody>
          <a:bodyPr/>
          <a:p>
            <a:fld id="{3D189D1E-C6F5-4FF7-A76B-3F795FC57E7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1"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lang="en-US"/>
          </a:p>
        </p:txBody>
      </p:sp>
      <p:sp>
        <p:nvSpPr>
          <p:cNvPr id="1048606" name="Date Placeholder 2"/>
          <p:cNvSpPr>
            <a:spLocks noGrp="1"/>
          </p:cNvSpPr>
          <p:nvPr>
            <p:ph type="dt" sz="half" idx="10"/>
          </p:nvPr>
        </p:nvSpPr>
        <p:spPr/>
        <p:txBody>
          <a:bodyPr/>
          <a:p>
            <a:fld id="{D169FFAB-76C9-4127-9F69-5553125AFC0C}" type="datetimeFigureOut">
              <a:rPr lang="en-US" smtClean="0"/>
            </a:fld>
            <a:endParaRPr lang="en-US"/>
          </a:p>
        </p:txBody>
      </p:sp>
      <p:sp>
        <p:nvSpPr>
          <p:cNvPr id="1048607" name="Footer Placeholder 3"/>
          <p:cNvSpPr>
            <a:spLocks noGrp="1"/>
          </p:cNvSpPr>
          <p:nvPr>
            <p:ph type="ftr" sz="quarter" idx="11"/>
          </p:nvPr>
        </p:nvSpPr>
        <p:spPr/>
        <p:txBody>
          <a:bodyPr/>
          <a:p>
            <a:endParaRPr lang="en-US"/>
          </a:p>
        </p:txBody>
      </p:sp>
      <p:sp>
        <p:nvSpPr>
          <p:cNvPr id="1048608" name="Slide Number Placeholder 4"/>
          <p:cNvSpPr>
            <a:spLocks noGrp="1"/>
          </p:cNvSpPr>
          <p:nvPr>
            <p:ph type="sldNum" sz="quarter" idx="12"/>
          </p:nvPr>
        </p:nvSpPr>
        <p:spPr/>
        <p:txBody>
          <a:bodyPr/>
          <a:p>
            <a:fld id="{3D189D1E-C6F5-4FF7-A76B-3F795FC57E7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44" name="Date Placeholder 1"/>
          <p:cNvSpPr>
            <a:spLocks noGrp="1"/>
          </p:cNvSpPr>
          <p:nvPr>
            <p:ph type="dt" sz="half" idx="10"/>
          </p:nvPr>
        </p:nvSpPr>
        <p:spPr/>
        <p:txBody>
          <a:bodyPr/>
          <a:p>
            <a:fld id="{D169FFAB-76C9-4127-9F69-5553125AFC0C}" type="datetimeFigureOut">
              <a:rPr lang="en-US" smtClean="0"/>
            </a:fld>
            <a:endParaRPr lang="en-US"/>
          </a:p>
        </p:txBody>
      </p:sp>
      <p:sp>
        <p:nvSpPr>
          <p:cNvPr id="1048645" name="Footer Placeholder 2"/>
          <p:cNvSpPr>
            <a:spLocks noGrp="1"/>
          </p:cNvSpPr>
          <p:nvPr>
            <p:ph type="ftr" sz="quarter" idx="11"/>
          </p:nvPr>
        </p:nvSpPr>
        <p:spPr/>
        <p:txBody>
          <a:bodyPr/>
          <a:p>
            <a:endParaRPr lang="en-US"/>
          </a:p>
        </p:txBody>
      </p:sp>
      <p:sp>
        <p:nvSpPr>
          <p:cNvPr id="1048646" name="Slide Number Placeholder 3"/>
          <p:cNvSpPr>
            <a:spLocks noGrp="1"/>
          </p:cNvSpPr>
          <p:nvPr>
            <p:ph type="sldNum" sz="quarter" idx="12"/>
          </p:nvPr>
        </p:nvSpPr>
        <p:spPr/>
        <p:txBody>
          <a:bodyPr/>
          <a:p>
            <a:fld id="{3D189D1E-C6F5-4FF7-A76B-3F795FC57E7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9" name=""/>
        <p:cNvGrpSpPr/>
        <p:nvPr/>
      </p:nvGrpSpPr>
      <p:grpSpPr>
        <a:xfrm>
          <a:off x="0" y="0"/>
          <a:ext cx="0" cy="0"/>
          <a:chOff x="0" y="0"/>
          <a:chExt cx="0" cy="0"/>
        </a:xfrm>
      </p:grpSpPr>
      <p:sp>
        <p:nvSpPr>
          <p:cNvPr id="1048647"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4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50" name="Date Placeholder 4"/>
          <p:cNvSpPr>
            <a:spLocks noGrp="1"/>
          </p:cNvSpPr>
          <p:nvPr>
            <p:ph type="dt" sz="half" idx="10"/>
          </p:nvPr>
        </p:nvSpPr>
        <p:spPr/>
        <p:txBody>
          <a:bodyPr/>
          <a:p>
            <a:fld id="{D169FFAB-76C9-4127-9F69-5553125AFC0C}" type="datetimeFigureOut">
              <a:rPr lang="en-US" smtClean="0"/>
            </a:fld>
            <a:endParaRPr lang="en-US"/>
          </a:p>
        </p:txBody>
      </p:sp>
      <p:sp>
        <p:nvSpPr>
          <p:cNvPr id="1048651" name="Footer Placeholder 5"/>
          <p:cNvSpPr>
            <a:spLocks noGrp="1"/>
          </p:cNvSpPr>
          <p:nvPr>
            <p:ph type="ftr" sz="quarter" idx="11"/>
          </p:nvPr>
        </p:nvSpPr>
        <p:spPr/>
        <p:txBody>
          <a:bodyPr/>
          <a:p>
            <a:endParaRPr lang="en-US"/>
          </a:p>
        </p:txBody>
      </p:sp>
      <p:sp>
        <p:nvSpPr>
          <p:cNvPr id="1048652" name="Slide Number Placeholder 6"/>
          <p:cNvSpPr>
            <a:spLocks noGrp="1"/>
          </p:cNvSpPr>
          <p:nvPr>
            <p:ph type="sldNum" sz="quarter" idx="12"/>
          </p:nvPr>
        </p:nvSpPr>
        <p:spPr/>
        <p:txBody>
          <a:bodyPr/>
          <a:p>
            <a:fld id="{3D189D1E-C6F5-4FF7-A76B-3F795FC57E7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3" name=""/>
        <p:cNvGrpSpPr/>
        <p:nvPr/>
      </p:nvGrpSpPr>
      <p:grpSpPr>
        <a:xfrm>
          <a:off x="0" y="0"/>
          <a:ext cx="0" cy="0"/>
          <a:chOff x="0" y="0"/>
          <a:chExt cx="0" cy="0"/>
        </a:xfrm>
      </p:grpSpPr>
      <p:sp>
        <p:nvSpPr>
          <p:cNvPr id="1048614"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15"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1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17" name="Date Placeholder 4"/>
          <p:cNvSpPr>
            <a:spLocks noGrp="1"/>
          </p:cNvSpPr>
          <p:nvPr>
            <p:ph type="dt" sz="half" idx="10"/>
          </p:nvPr>
        </p:nvSpPr>
        <p:spPr/>
        <p:txBody>
          <a:bodyPr/>
          <a:p>
            <a:fld id="{D169FFAB-76C9-4127-9F69-5553125AFC0C}" type="datetimeFigureOut">
              <a:rPr lang="en-US" smtClean="0"/>
            </a:fld>
            <a:endParaRPr lang="en-US"/>
          </a:p>
        </p:txBody>
      </p:sp>
      <p:sp>
        <p:nvSpPr>
          <p:cNvPr id="1048618" name="Footer Placeholder 5"/>
          <p:cNvSpPr>
            <a:spLocks noGrp="1"/>
          </p:cNvSpPr>
          <p:nvPr>
            <p:ph type="ftr" sz="quarter" idx="11"/>
          </p:nvPr>
        </p:nvSpPr>
        <p:spPr/>
        <p:txBody>
          <a:bodyPr/>
          <a:p>
            <a:endParaRPr lang="en-US"/>
          </a:p>
        </p:txBody>
      </p:sp>
      <p:sp>
        <p:nvSpPr>
          <p:cNvPr id="1048619" name="Slide Number Placeholder 6"/>
          <p:cNvSpPr>
            <a:spLocks noGrp="1"/>
          </p:cNvSpPr>
          <p:nvPr>
            <p:ph type="sldNum" sz="quarter" idx="12"/>
          </p:nvPr>
        </p:nvSpPr>
        <p:spPr/>
        <p:txBody>
          <a:bodyPr/>
          <a:p>
            <a:fld id="{3D189D1E-C6F5-4FF7-A76B-3F795FC57E7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9"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169FFAB-76C9-4127-9F69-5553125AFC0C}" type="datetimeFigureOut">
              <a:rPr lang="en-US" smtClean="0"/>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3D189D1E-C6F5-4FF7-A76B-3F795FC57E77}"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jpeg"/><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9.jpeg"/><Relationship Id="rId4" Type="http://schemas.openxmlformats.org/officeDocument/2006/relationships/image" Target="../media/image8.jpeg"/><Relationship Id="rId5"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86" name="Title 1"/>
          <p:cNvSpPr>
            <a:spLocks noGrp="1"/>
          </p:cNvSpPr>
          <p:nvPr>
            <p:ph type="ctrTitle"/>
          </p:nvPr>
        </p:nvSpPr>
        <p:spPr>
          <a:xfrm>
            <a:off x="592428" y="1122363"/>
            <a:ext cx="10075572" cy="1208713"/>
          </a:xfrm>
        </p:spPr>
        <p:txBody>
          <a:bodyPr>
            <a:noAutofit/>
          </a:bodyPr>
          <a:p>
            <a:r>
              <a:rPr b="1" dirty="0" sz="4800" lang="en-US" smtClean="0"/>
              <a:t>ANA 212 PRESENTATION</a:t>
            </a:r>
            <a:r>
              <a:rPr dirty="0" sz="4800" lang="en-US" smtClean="0"/>
              <a:t/>
            </a:r>
            <a:br>
              <a:rPr dirty="0" sz="4800" lang="en-US" smtClean="0"/>
            </a:br>
            <a:r>
              <a:rPr b="1" dirty="0" sz="4800" lang="en-US" smtClean="0"/>
              <a:t>LECTURER IN CHARGE</a:t>
            </a:r>
            <a:r>
              <a:rPr dirty="0" sz="4800" lang="en-US" smtClean="0"/>
              <a:t>: MR TOKUNBO</a:t>
            </a:r>
            <a:br>
              <a:rPr dirty="0" sz="4800" lang="en-US" smtClean="0"/>
            </a:br>
            <a:r>
              <a:rPr b="1" dirty="0" sz="4800" lang="en-US" smtClean="0"/>
              <a:t>TOPIC</a:t>
            </a:r>
            <a:r>
              <a:rPr dirty="0" sz="4800" lang="en-US" smtClean="0"/>
              <a:t>: FEMALE EXTERNAL GENITALIA</a:t>
            </a:r>
            <a:endParaRPr dirty="0" sz="4800" lang="en-US"/>
          </a:p>
        </p:txBody>
      </p:sp>
      <p:sp>
        <p:nvSpPr>
          <p:cNvPr id="1048587" name="Subtitle 2" hidden="1"/>
          <p:cNvSpPr>
            <a:spLocks noGrp="1"/>
          </p:cNvSpPr>
          <p:nvPr>
            <p:ph type="subTitle" idx="1"/>
          </p:nvPr>
        </p:nvSpPr>
        <p:spPr/>
        <p:txBody>
          <a:bodyPr/>
          <a:p>
            <a:endParaRPr dirty="0" lang="en-US"/>
          </a:p>
        </p:txBody>
      </p:sp>
      <p:graphicFrame>
        <p:nvGraphicFramePr>
          <p:cNvPr id="4194304" name="Table 4"/>
          <p:cNvGraphicFramePr>
            <a:graphicFrameLocks noGrp="1"/>
          </p:cNvGraphicFramePr>
          <p:nvPr/>
        </p:nvGraphicFramePr>
        <p:xfrm>
          <a:off x="1004552" y="2331076"/>
          <a:ext cx="7933386" cy="4389120"/>
        </p:xfrm>
        <a:graphic>
          <a:graphicData uri="http://schemas.openxmlformats.org/drawingml/2006/table">
            <a:tbl>
              <a:tblPr firstRow="1" bandRow="1">
                <a:tableStyleId>{5940675A-B579-460E-94D1-54222C63F5DA}</a:tableStyleId>
              </a:tblPr>
              <a:tblGrid>
                <a:gridCol w="3966693"/>
                <a:gridCol w="3966693"/>
              </a:tblGrid>
              <a:tr h="346656">
                <a:tc>
                  <a:txBody>
                    <a:bodyPr/>
                    <a:p>
                      <a:r>
                        <a:rPr dirty="0" lang="en-US" smtClean="0"/>
                        <a:t>NAMES</a:t>
                      </a:r>
                      <a:endParaRPr dirty="0" lang="en-US"/>
                    </a:p>
                  </a:txBody>
                </a:tc>
                <a:tc>
                  <a:txBody>
                    <a:bodyPr/>
                    <a:p>
                      <a:r>
                        <a:rPr dirty="0" lang="en-US" smtClean="0"/>
                        <a:t>MATRIC NUMBER</a:t>
                      </a:r>
                      <a:endParaRPr dirty="0" lang="en-US"/>
                    </a:p>
                  </a:txBody>
                </a:tc>
              </a:tr>
              <a:tr h="346656">
                <a:tc>
                  <a:txBody>
                    <a:bodyPr/>
                    <a:p>
                      <a:r>
                        <a:rPr dirty="0" lang="en-US" smtClean="0"/>
                        <a:t>MORADEYO OLUSEYI</a:t>
                      </a:r>
                      <a:r>
                        <a:rPr baseline="0" dirty="0" lang="en-US" smtClean="0"/>
                        <a:t> ABIGAEL</a:t>
                      </a:r>
                      <a:endParaRPr dirty="0" lang="en-US"/>
                    </a:p>
                  </a:txBody>
                </a:tc>
                <a:tc>
                  <a:txBody>
                    <a:bodyPr/>
                    <a:p>
                      <a:r>
                        <a:rPr dirty="0" lang="en-US" smtClean="0"/>
                        <a:t>2022/38632</a:t>
                      </a:r>
                      <a:endParaRPr dirty="0" lang="en-US"/>
                    </a:p>
                  </a:txBody>
                </a:tc>
              </a:tr>
              <a:tr h="346656">
                <a:tc>
                  <a:txBody>
                    <a:bodyPr/>
                    <a:p>
                      <a:r>
                        <a:rPr dirty="0" lang="en-US" smtClean="0"/>
                        <a:t>ADEROJU</a:t>
                      </a:r>
                      <a:r>
                        <a:rPr baseline="0" dirty="0" lang="en-US" smtClean="0"/>
                        <a:t> AISHA KOFOWOROLA</a:t>
                      </a:r>
                      <a:endParaRPr dirty="0" lang="en-US"/>
                    </a:p>
                  </a:txBody>
                </a:tc>
                <a:tc>
                  <a:txBody>
                    <a:bodyPr/>
                    <a:p>
                      <a:r>
                        <a:rPr dirty="0" lang="en-US" smtClean="0"/>
                        <a:t>2022/41573</a:t>
                      </a:r>
                      <a:endParaRPr dirty="0" lang="en-US"/>
                    </a:p>
                  </a:txBody>
                </a:tc>
              </a:tr>
              <a:tr h="346656">
                <a:tc>
                  <a:txBody>
                    <a:bodyPr/>
                    <a:p>
                      <a:r>
                        <a:rPr dirty="0" lang="en-US" smtClean="0"/>
                        <a:t>OLAWUYI GRACE OMOBOLADE</a:t>
                      </a:r>
                      <a:endParaRPr dirty="0" lang="en-US"/>
                    </a:p>
                  </a:txBody>
                </a:tc>
                <a:tc>
                  <a:txBody>
                    <a:bodyPr/>
                    <a:p>
                      <a:r>
                        <a:rPr dirty="0" lang="en-US" smtClean="0"/>
                        <a:t>2021/34480</a:t>
                      </a:r>
                      <a:endParaRPr dirty="0" lang="en-US"/>
                    </a:p>
                  </a:txBody>
                </a:tc>
              </a:tr>
              <a:tr h="346656">
                <a:tc>
                  <a:txBody>
                    <a:bodyPr/>
                    <a:p>
                      <a:r>
                        <a:rPr dirty="0" lang="en-US" smtClean="0"/>
                        <a:t>OLAWALE GBEMISOLA DEBORAH</a:t>
                      </a:r>
                      <a:endParaRPr dirty="0" lang="en-US"/>
                    </a:p>
                  </a:txBody>
                </a:tc>
                <a:tc>
                  <a:txBody>
                    <a:bodyPr/>
                    <a:p>
                      <a:r>
                        <a:rPr dirty="0" lang="en-US" smtClean="0"/>
                        <a:t>2021/34479</a:t>
                      </a:r>
                      <a:endParaRPr dirty="0" lang="en-US"/>
                    </a:p>
                  </a:txBody>
                </a:tc>
              </a:tr>
              <a:tr h="346656">
                <a:tc>
                  <a:txBody>
                    <a:bodyPr/>
                    <a:p>
                      <a:r>
                        <a:rPr dirty="0" lang="en-US" smtClean="0"/>
                        <a:t>OGUNYANJU GOODNESS MERCY</a:t>
                      </a:r>
                      <a:endParaRPr dirty="0" lang="en-US"/>
                    </a:p>
                  </a:txBody>
                </a:tc>
                <a:tc>
                  <a:txBody>
                    <a:bodyPr/>
                    <a:p>
                      <a:r>
                        <a:rPr dirty="0" lang="en-US" smtClean="0"/>
                        <a:t>2022/40661</a:t>
                      </a:r>
                      <a:endParaRPr dirty="0" lang="en-US"/>
                    </a:p>
                  </a:txBody>
                </a:tc>
              </a:tr>
              <a:tr h="346656">
                <a:tc>
                  <a:txBody>
                    <a:bodyPr/>
                    <a:p>
                      <a:r>
                        <a:rPr dirty="0" lang="en-US" smtClean="0"/>
                        <a:t>OTABOR CHRISTABEL</a:t>
                      </a:r>
                      <a:r>
                        <a:rPr baseline="0" dirty="0" lang="en-US" smtClean="0"/>
                        <a:t> VICTORIA</a:t>
                      </a:r>
                      <a:endParaRPr dirty="0" lang="en-US"/>
                    </a:p>
                  </a:txBody>
                </a:tc>
                <a:tc>
                  <a:txBody>
                    <a:bodyPr/>
                    <a:p>
                      <a:r>
                        <a:rPr dirty="0" lang="en-US" smtClean="0"/>
                        <a:t>2022/38275</a:t>
                      </a:r>
                      <a:endParaRPr dirty="0" lang="en-US"/>
                    </a:p>
                  </a:txBody>
                </a:tc>
              </a:tr>
              <a:tr h="346656">
                <a:tc>
                  <a:txBody>
                    <a:bodyPr/>
                    <a:p>
                      <a:r>
                        <a:rPr dirty="0" lang="en-US" smtClean="0"/>
                        <a:t>ATOFARATI OLUWOLE</a:t>
                      </a:r>
                      <a:r>
                        <a:rPr baseline="0" dirty="0" lang="en-US" smtClean="0"/>
                        <a:t> AYOBAMI</a:t>
                      </a:r>
                      <a:endParaRPr dirty="0" lang="en-US"/>
                    </a:p>
                  </a:txBody>
                </a:tc>
                <a:tc>
                  <a:txBody>
                    <a:bodyPr/>
                    <a:p>
                      <a:r>
                        <a:rPr dirty="0" lang="en-US" smtClean="0"/>
                        <a:t>2022/38193</a:t>
                      </a:r>
                      <a:endParaRPr dirty="0" lang="en-US"/>
                    </a:p>
                  </a:txBody>
                </a:tc>
              </a:tr>
              <a:tr h="346656">
                <a:tc>
                  <a:txBody>
                    <a:bodyPr/>
                    <a:p>
                      <a:r>
                        <a:rPr dirty="0" lang="en-US" smtClean="0"/>
                        <a:t>OKONKWO GRACE OLUFUNMILAYO</a:t>
                      </a:r>
                      <a:endParaRPr dirty="0" lang="en-US"/>
                    </a:p>
                  </a:txBody>
                </a:tc>
                <a:tc>
                  <a:txBody>
                    <a:bodyPr/>
                    <a:p>
                      <a:r>
                        <a:rPr dirty="0" lang="en-US" smtClean="0"/>
                        <a:t>2022/38841</a:t>
                      </a:r>
                      <a:endParaRPr dirty="0" lang="en-US"/>
                    </a:p>
                  </a:txBody>
                </a:tc>
              </a:tr>
              <a:tr h="346656">
                <a:tc>
                  <a:txBody>
                    <a:bodyPr/>
                    <a:p>
                      <a:r>
                        <a:rPr dirty="0" lang="en-US" smtClean="0"/>
                        <a:t>OLADEPO</a:t>
                      </a:r>
                      <a:r>
                        <a:rPr baseline="0" dirty="0" lang="en-US" smtClean="0"/>
                        <a:t> DEBORAH OYINDAMOLA</a:t>
                      </a:r>
                      <a:endParaRPr dirty="0" lang="en-US"/>
                    </a:p>
                  </a:txBody>
                </a:tc>
                <a:tc>
                  <a:txBody>
                    <a:bodyPr/>
                    <a:p>
                      <a:r>
                        <a:rPr dirty="0" lang="en-US" smtClean="0"/>
                        <a:t>2022/38431</a:t>
                      </a:r>
                      <a:endParaRPr dirty="0" lang="en-US"/>
                    </a:p>
                  </a:txBody>
                </a:tc>
              </a:tr>
              <a:tr h="346656">
                <a:tc>
                  <a:txBody>
                    <a:bodyPr/>
                    <a:p>
                      <a:r>
                        <a:rPr lang="en-US"/>
                        <a:t>B</a:t>
                      </a:r>
                      <a:r>
                        <a:rPr lang="en-US"/>
                        <a:t>A</a:t>
                      </a:r>
                      <a:r>
                        <a:rPr lang="en-US"/>
                        <a:t>D</a:t>
                      </a:r>
                      <a:r>
                        <a:rPr lang="en-US"/>
                        <a:t>M</a:t>
                      </a:r>
                      <a:r>
                        <a:rPr lang="en-US"/>
                        <a:t>U</a:t>
                      </a:r>
                      <a:r>
                        <a:rPr lang="en-US"/>
                        <a:t>S</a:t>
                      </a:r>
                      <a:r>
                        <a:rPr lang="en-US"/>
                        <a:t> </a:t>
                      </a:r>
                      <a:r>
                        <a:rPr lang="en-US"/>
                        <a:t>M</a:t>
                      </a:r>
                      <a:r>
                        <a:rPr lang="en-US"/>
                        <a:t>E</a:t>
                      </a:r>
                      <a:r>
                        <a:rPr lang="en-US"/>
                        <a:t>R</a:t>
                      </a:r>
                      <a:r>
                        <a:rPr lang="en-US"/>
                        <a:t>C</a:t>
                      </a:r>
                      <a:r>
                        <a:rPr lang="en-US"/>
                        <a:t>Y</a:t>
                      </a:r>
                      <a:r>
                        <a:rPr lang="en-US"/>
                        <a:t> </a:t>
                      </a:r>
                      <a:r>
                        <a:rPr lang="en-US"/>
                        <a:t>F</a:t>
                      </a:r>
                      <a:r>
                        <a:rPr lang="en-US"/>
                        <a:t>E</a:t>
                      </a:r>
                      <a:r>
                        <a:rPr lang="en-US"/>
                        <a:t>Y</a:t>
                      </a:r>
                      <a:r>
                        <a:rPr lang="en-US"/>
                        <a:t>I</a:t>
                      </a:r>
                      <a:r>
                        <a:rPr lang="en-US"/>
                        <a:t>T</a:t>
                      </a:r>
                      <a:r>
                        <a:rPr lang="en-US"/>
                        <a:t>O</a:t>
                      </a:r>
                      <a:r>
                        <a:rPr lang="en-US"/>
                        <a:t>L</a:t>
                      </a:r>
                      <a:r>
                        <a:rPr lang="en-US"/>
                        <a:t>A</a:t>
                      </a:r>
                      <a:endParaRPr lang="en-US"/>
                    </a:p>
                  </a:txBody>
                </a:tc>
                <a:tc>
                  <a:txBody>
                    <a:bodyPr/>
                    <a:p>
                      <a:r>
                        <a:rPr lang="en-US"/>
                        <a:t>2021/34044</a:t>
                      </a:r>
                      <a:endParaRPr lang="en-US"/>
                    </a:p>
                  </a:txBody>
                </a:tc>
              </a:tr>
              <a:tr h="346656">
                <a:tc>
                  <a:txBody>
                    <a:bodyPr/>
                    <a:p>
                      <a:r>
                        <a:rPr lang="en-US"/>
                        <a:t>T</a:t>
                      </a:r>
                      <a:r>
                        <a:rPr lang="en-US"/>
                        <a:t>A</a:t>
                      </a:r>
                      <a:r>
                        <a:rPr lang="en-US"/>
                        <a:t>I</a:t>
                      </a:r>
                      <a:r>
                        <a:rPr lang="en-US"/>
                        <a:t>W</a:t>
                      </a:r>
                      <a:r>
                        <a:rPr lang="en-US"/>
                        <a:t>O</a:t>
                      </a:r>
                      <a:r>
                        <a:rPr lang="en-US"/>
                        <a:t> </a:t>
                      </a:r>
                      <a:r>
                        <a:rPr lang="en-US"/>
                        <a:t>C</a:t>
                      </a:r>
                      <a:r>
                        <a:rPr lang="en-US"/>
                        <a:t>H</a:t>
                      </a:r>
                      <a:r>
                        <a:rPr lang="en-US"/>
                        <a:t>R</a:t>
                      </a:r>
                      <a:r>
                        <a:rPr lang="en-US"/>
                        <a:t>I</a:t>
                      </a:r>
                      <a:r>
                        <a:rPr lang="en-US"/>
                        <a:t>S</a:t>
                      </a:r>
                      <a:r>
                        <a:rPr lang="en-US"/>
                        <a:t>T</a:t>
                      </a:r>
                      <a:r>
                        <a:rPr lang="en-US"/>
                        <a:t>I</a:t>
                      </a:r>
                      <a:r>
                        <a:rPr lang="en-US"/>
                        <a:t>A</a:t>
                      </a:r>
                      <a:r>
                        <a:rPr lang="en-US"/>
                        <a:t>N</a:t>
                      </a:r>
                      <a:r>
                        <a:rPr lang="en-US"/>
                        <a:t>A</a:t>
                      </a:r>
                      <a:r>
                        <a:rPr lang="en-US"/>
                        <a:t>H</a:t>
                      </a:r>
                      <a:r>
                        <a:rPr lang="en-US"/>
                        <a:t> </a:t>
                      </a:r>
                      <a:r>
                        <a:rPr lang="en-US"/>
                        <a:t>B</a:t>
                      </a:r>
                      <a:r>
                        <a:rPr lang="en-US"/>
                        <a:t>O</a:t>
                      </a:r>
                      <a:r>
                        <a:rPr lang="en-US"/>
                        <a:t>L</a:t>
                      </a:r>
                      <a:r>
                        <a:rPr lang="en-US"/>
                        <a:t>U</a:t>
                      </a:r>
                      <a:r>
                        <a:rPr lang="en-US"/>
                        <a:t>W</a:t>
                      </a:r>
                      <a:r>
                        <a:rPr lang="en-US"/>
                        <a:t>A</a:t>
                      </a:r>
                      <a:r>
                        <a:rPr lang="en-US"/>
                        <a:t>TIFE </a:t>
                      </a:r>
                      <a:endParaRPr lang="en-US"/>
                    </a:p>
                  </a:txBody>
                </a:tc>
                <a:tc>
                  <a:txBody>
                    <a:bodyPr/>
                    <a:p>
                      <a:r>
                        <a:rPr dirty="0" lang="en-US"/>
                        <a:t>2023/49942</a:t>
                      </a:r>
                      <a:endParaRPr dirty="0" lang="en-US"/>
                    </a:p>
                  </a:txBody>
                </a:tc>
              </a:tr>
            </a:tbl>
          </a:graphicData>
        </a:graphic>
      </p:graphicFrame>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3" name="Title 1"/>
          <p:cNvSpPr>
            <a:spLocks noGrp="1"/>
          </p:cNvSpPr>
          <p:nvPr>
            <p:ph type="title"/>
          </p:nvPr>
        </p:nvSpPr>
        <p:spPr>
          <a:xfrm>
            <a:off x="91225" y="-349943"/>
            <a:ext cx="10515600" cy="1325563"/>
          </a:xfrm>
        </p:spPr>
        <p:txBody>
          <a:bodyPr>
            <a:normAutofit/>
          </a:bodyPr>
          <a:p>
            <a:r>
              <a:rPr b="1" dirty="0" sz="2800" lang="en-US" smtClean="0"/>
              <a:t>INTRODUCTION</a:t>
            </a:r>
            <a:endParaRPr b="1" dirty="0" sz="2800" lang="en-US"/>
          </a:p>
        </p:txBody>
      </p:sp>
      <p:sp>
        <p:nvSpPr>
          <p:cNvPr id="1048594" name="Content Placeholder 2"/>
          <p:cNvSpPr>
            <a:spLocks noGrp="1"/>
          </p:cNvSpPr>
          <p:nvPr>
            <p:ph idx="1"/>
          </p:nvPr>
        </p:nvSpPr>
        <p:spPr>
          <a:xfrm>
            <a:off x="-12879" y="640768"/>
            <a:ext cx="10515600" cy="6217231"/>
          </a:xfrm>
        </p:spPr>
        <p:txBody>
          <a:bodyPr>
            <a:normAutofit fontScale="35714" lnSpcReduction="20000"/>
          </a:bodyPr>
          <a:p>
            <a:r>
              <a:rPr dirty="0" sz="4500" lang="en-US" smtClean="0"/>
              <a:t>The </a:t>
            </a:r>
            <a:r>
              <a:rPr dirty="0" sz="4500" lang="en-US"/>
              <a:t>female external genitalia is fascinating due to the fact it is made up of both urinary tract and reproductive structures. These structures collectively fall under the term vulva. The definition of "vulva" is covering or wrapping. I</a:t>
            </a:r>
            <a:r>
              <a:rPr dirty="0" sz="4500" lang="en-US" smtClean="0"/>
              <a:t>t </a:t>
            </a:r>
            <a:r>
              <a:rPr dirty="0" sz="4500" lang="en-US"/>
              <a:t>does appear to be covered or wrapped by skin folds. These skin folds are called the labia </a:t>
            </a:r>
            <a:r>
              <a:rPr dirty="0" sz="4500" lang="en-US" err="1"/>
              <a:t>majora</a:t>
            </a:r>
            <a:r>
              <a:rPr dirty="0" sz="4500" lang="en-US"/>
              <a:t> and labia </a:t>
            </a:r>
            <a:r>
              <a:rPr dirty="0" sz="4500" lang="en-US" err="1" smtClean="0"/>
              <a:t>minora</a:t>
            </a:r>
            <a:r>
              <a:rPr dirty="0" sz="4500" lang="en-US" smtClean="0"/>
              <a:t>. The </a:t>
            </a:r>
            <a:r>
              <a:rPr dirty="0" sz="4500" lang="en-US"/>
              <a:t>components of the entire vulva are the </a:t>
            </a:r>
            <a:r>
              <a:rPr dirty="0" sz="4500" lang="en-US" err="1"/>
              <a:t>mons</a:t>
            </a:r>
            <a:r>
              <a:rPr dirty="0" sz="4500" lang="en-US"/>
              <a:t> pubis, labia </a:t>
            </a:r>
            <a:r>
              <a:rPr dirty="0" sz="4500" lang="en-US" err="1"/>
              <a:t>majora</a:t>
            </a:r>
            <a:r>
              <a:rPr dirty="0" sz="4500" lang="en-US"/>
              <a:t>, labia </a:t>
            </a:r>
            <a:r>
              <a:rPr dirty="0" sz="4500" lang="en-US" err="1"/>
              <a:t>minora</a:t>
            </a:r>
            <a:r>
              <a:rPr dirty="0" sz="4500" lang="en-US"/>
              <a:t>, clitoris, urethra, vulva vestibule, vestibular bulbs, </a:t>
            </a:r>
            <a:r>
              <a:rPr dirty="0" sz="4500" lang="en-US" err="1"/>
              <a:t>Bartholin's</a:t>
            </a:r>
            <a:r>
              <a:rPr dirty="0" sz="4500" lang="en-US"/>
              <a:t> glands, </a:t>
            </a:r>
            <a:r>
              <a:rPr dirty="0" sz="4500" lang="en-US" err="1"/>
              <a:t>Skene's</a:t>
            </a:r>
            <a:r>
              <a:rPr dirty="0" sz="4500" lang="en-US"/>
              <a:t> glands, and vaginal opening. The external female genitalia serves the purposes of reproduction and </a:t>
            </a:r>
            <a:r>
              <a:rPr dirty="0" sz="4500" lang="en-US" smtClean="0"/>
              <a:t>urination.</a:t>
            </a:r>
          </a:p>
          <a:p>
            <a:pPr indent="0" marL="0">
              <a:buNone/>
            </a:pPr>
            <a:endParaRPr dirty="0" lang="en-US"/>
          </a:p>
          <a:p>
            <a:pPr indent="0" marL="0">
              <a:buNone/>
            </a:pPr>
            <a:r>
              <a:rPr b="1" dirty="0" sz="6000" lang="en-US" smtClean="0"/>
              <a:t>STRUCTURE AND FUNCTION</a:t>
            </a:r>
          </a:p>
          <a:p>
            <a:r>
              <a:rPr dirty="0" sz="4000" i="1" lang="en-US" smtClean="0"/>
              <a:t>Mons Pubis: </a:t>
            </a:r>
            <a:r>
              <a:rPr dirty="0" sz="4000" lang="en-US" smtClean="0"/>
              <a:t>The </a:t>
            </a:r>
            <a:r>
              <a:rPr dirty="0" sz="4000" lang="en-US" err="1" smtClean="0"/>
              <a:t>mons</a:t>
            </a:r>
            <a:r>
              <a:rPr dirty="0" sz="4000" lang="en-US" smtClean="0"/>
              <a:t> pubis is a tissue mound made up of fat located directly anterior to the pubic bones. The </a:t>
            </a:r>
            <a:r>
              <a:rPr dirty="0" sz="4000" lang="en-US" err="1" smtClean="0"/>
              <a:t>mons</a:t>
            </a:r>
            <a:r>
              <a:rPr dirty="0" sz="4000" lang="en-US" smtClean="0"/>
              <a:t> pubis functions as a source of cushioning during sexual intercourse. The </a:t>
            </a:r>
            <a:r>
              <a:rPr dirty="0" sz="4000" lang="en-US" err="1" smtClean="0"/>
              <a:t>mons</a:t>
            </a:r>
            <a:r>
              <a:rPr dirty="0" sz="4000" lang="en-US" smtClean="0"/>
              <a:t> pubis also contains sebaceous glands that secrete pheromones to induce sexual attraction.</a:t>
            </a:r>
          </a:p>
          <a:p>
            <a:r>
              <a:rPr dirty="0" sz="4000" i="1" lang="en-US" smtClean="0"/>
              <a:t>Labia </a:t>
            </a:r>
            <a:r>
              <a:rPr dirty="0" sz="4000" i="1" lang="en-US" err="1" smtClean="0"/>
              <a:t>Majora</a:t>
            </a:r>
            <a:r>
              <a:rPr dirty="0" sz="4000" lang="en-US" smtClean="0"/>
              <a:t>: The word "labia </a:t>
            </a:r>
            <a:r>
              <a:rPr dirty="0" sz="4000" lang="en-US" err="1" smtClean="0"/>
              <a:t>majora</a:t>
            </a:r>
            <a:r>
              <a:rPr dirty="0" sz="4000" lang="en-US" smtClean="0"/>
              <a:t>" is defined as the larger lips. The labia </a:t>
            </a:r>
            <a:r>
              <a:rPr dirty="0" sz="4000" lang="en-US" err="1" smtClean="0"/>
              <a:t>majora</a:t>
            </a:r>
            <a:r>
              <a:rPr dirty="0" sz="4000" lang="en-US" smtClean="0"/>
              <a:t> forms the folds that cover the other external genitalia. The anterior part of the labia </a:t>
            </a:r>
            <a:r>
              <a:rPr dirty="0" sz="4000" lang="en-US" err="1" smtClean="0"/>
              <a:t>majora</a:t>
            </a:r>
            <a:r>
              <a:rPr dirty="0" sz="4000" lang="en-US" smtClean="0"/>
              <a:t> folds comes together to form the anterior labial commissure directly beneath the </a:t>
            </a:r>
            <a:r>
              <a:rPr dirty="0" sz="4000" lang="en-US" err="1" smtClean="0"/>
              <a:t>mons</a:t>
            </a:r>
            <a:r>
              <a:rPr dirty="0" sz="4000" lang="en-US" smtClean="0"/>
              <a:t> pubis. While the posterior part of the labia </a:t>
            </a:r>
            <a:r>
              <a:rPr dirty="0" sz="4000" lang="en-US" err="1" smtClean="0"/>
              <a:t>majora</a:t>
            </a:r>
            <a:r>
              <a:rPr dirty="0" sz="4000" lang="en-US" smtClean="0"/>
              <a:t> comes together to form the posterior labial commissure. The labia </a:t>
            </a:r>
            <a:r>
              <a:rPr dirty="0" sz="4000" lang="en-US" err="1" smtClean="0"/>
              <a:t>majora</a:t>
            </a:r>
            <a:r>
              <a:rPr dirty="0" sz="4000" lang="en-US" smtClean="0"/>
              <a:t> engorges with blood and appears edematous during sexual arousal.</a:t>
            </a:r>
          </a:p>
          <a:p>
            <a:r>
              <a:rPr dirty="0" sz="4000" i="1" lang="en-US"/>
              <a:t>Labia </a:t>
            </a:r>
            <a:r>
              <a:rPr dirty="0" sz="4000" i="1" lang="en-US" err="1" smtClean="0"/>
              <a:t>Minora</a:t>
            </a:r>
            <a:r>
              <a:rPr dirty="0" sz="4000" lang="en-US" smtClean="0"/>
              <a:t>: The </a:t>
            </a:r>
            <a:r>
              <a:rPr dirty="0" sz="4000" lang="en-US"/>
              <a:t>"labia </a:t>
            </a:r>
            <a:r>
              <a:rPr dirty="0" sz="4000" lang="en-US" err="1"/>
              <a:t>minora</a:t>
            </a:r>
            <a:r>
              <a:rPr dirty="0" sz="4000" lang="en-US"/>
              <a:t>" is defined as the smaller lips. The labia minor are a pair of small cutaneous folds that begins at the clitoris and extends </a:t>
            </a:r>
            <a:r>
              <a:rPr dirty="0" sz="4000" lang="en-US" smtClean="0"/>
              <a:t>downward. The posterior </a:t>
            </a:r>
            <a:r>
              <a:rPr dirty="0" sz="4000" lang="en-US"/>
              <a:t>ends of the labia </a:t>
            </a:r>
            <a:r>
              <a:rPr dirty="0" sz="4000" lang="en-US" err="1"/>
              <a:t>minora</a:t>
            </a:r>
            <a:r>
              <a:rPr dirty="0" sz="4000" lang="en-US"/>
              <a:t> terminate as they become linked together by a skin fold called the frenulum of the labia </a:t>
            </a:r>
            <a:r>
              <a:rPr dirty="0" sz="4000" lang="en-US" err="1"/>
              <a:t>minora</a:t>
            </a:r>
            <a:r>
              <a:rPr dirty="0" sz="4000" lang="en-US"/>
              <a:t>. The labia </a:t>
            </a:r>
            <a:r>
              <a:rPr dirty="0" sz="4000" lang="en-US" err="1"/>
              <a:t>minora</a:t>
            </a:r>
            <a:r>
              <a:rPr dirty="0" sz="4000" lang="en-US"/>
              <a:t> will encircle the vulva vestibule and terminating between the labia </a:t>
            </a:r>
            <a:r>
              <a:rPr dirty="0" sz="4000" lang="en-US" err="1"/>
              <a:t>majora</a:t>
            </a:r>
            <a:r>
              <a:rPr dirty="0" sz="4000" lang="en-US"/>
              <a:t> and the vulva vestibule. With sexual arousal, the labia </a:t>
            </a:r>
            <a:r>
              <a:rPr dirty="0" sz="4000" lang="en-US" err="1"/>
              <a:t>minora</a:t>
            </a:r>
            <a:r>
              <a:rPr dirty="0" sz="4000" lang="en-US"/>
              <a:t> will become engorged with blood and appear edematous.</a:t>
            </a:r>
          </a:p>
          <a:p>
            <a:r>
              <a:rPr dirty="0" sz="4000" i="1" lang="en-US" smtClean="0"/>
              <a:t>Clitoris:</a:t>
            </a:r>
            <a:r>
              <a:rPr dirty="0" sz="4000" lang="en-US" smtClean="0"/>
              <a:t> The </a:t>
            </a:r>
            <a:r>
              <a:rPr dirty="0" sz="4000" lang="en-US"/>
              <a:t>clitoris (which is homologous to the glans penis in males) is a sex organ in females that functions as a sensory organ. The clitoris can be divided into the glans clitoris and the body of the clitoris. The underlying tissue that makes the clitoris is the corpus cavernous. The corpus cavernous is a type of erectile tissue that merges together and protrudes to the exterior of the vulva as the glans clitoris. While proximally, the two separate ends of the tissue will form the crus of the clitoris (legs of the clitoris) and the body of the clitoris. The glans clitoris is the only visible part of the clitoris</a:t>
            </a:r>
            <a:r>
              <a:rPr dirty="0" sz="4000" lang="en-US" smtClean="0"/>
              <a:t>.</a:t>
            </a:r>
          </a:p>
          <a:p>
            <a:r>
              <a:rPr dirty="0" sz="4000" i="1" lang="en-US"/>
              <a:t>Vestibular </a:t>
            </a:r>
            <a:r>
              <a:rPr dirty="0" sz="4000" i="1" lang="en-US" smtClean="0"/>
              <a:t>bulbs</a:t>
            </a:r>
            <a:r>
              <a:rPr dirty="0" sz="4000" lang="en-US" smtClean="0"/>
              <a:t>: The </a:t>
            </a:r>
            <a:r>
              <a:rPr dirty="0" sz="4000" lang="en-US"/>
              <a:t>vestibular bulbs (homologous to the bulb of the penis in males) are structures formed from corpus </a:t>
            </a:r>
            <a:r>
              <a:rPr dirty="0" sz="4000" lang="en-US" err="1"/>
              <a:t>spongiosum</a:t>
            </a:r>
            <a:r>
              <a:rPr dirty="0" sz="4000" lang="en-US"/>
              <a:t> </a:t>
            </a:r>
            <a:r>
              <a:rPr dirty="0" sz="4000" lang="en-US" smtClean="0"/>
              <a:t>tissue. The </a:t>
            </a:r>
            <a:r>
              <a:rPr dirty="0" sz="4000" lang="en-US"/>
              <a:t>vestibular bulbs are believed to function closely with the clitoris. During sexual arousal, the vestibular bulbs will become engorged with blood</a:t>
            </a:r>
            <a:r>
              <a:rPr dirty="0" sz="4000" lang="en-US" smtClean="0"/>
              <a:t>. </a:t>
            </a:r>
            <a:endParaRPr dirty="0" sz="4000" lang="en-US"/>
          </a:p>
          <a:p>
            <a:endParaRPr dirty="0" lang="en-US"/>
          </a:p>
          <a:p>
            <a:endParaRPr dirty="0" lang="en-US"/>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5" name="Title 1"/>
          <p:cNvSpPr>
            <a:spLocks noGrp="1"/>
          </p:cNvSpPr>
          <p:nvPr>
            <p:ph type="title"/>
          </p:nvPr>
        </p:nvSpPr>
        <p:spPr>
          <a:xfrm>
            <a:off x="0" y="-324186"/>
            <a:ext cx="10515600" cy="1325563"/>
          </a:xfrm>
        </p:spPr>
        <p:txBody>
          <a:bodyPr/>
          <a:p>
            <a:r>
              <a:rPr b="1" dirty="0" lang="en-US" smtClean="0"/>
              <a:t>STRUCTURE AND FUNCTION [cont’d]</a:t>
            </a:r>
            <a:endParaRPr b="1" dirty="0" lang="en-US"/>
          </a:p>
        </p:txBody>
      </p:sp>
      <p:sp>
        <p:nvSpPr>
          <p:cNvPr id="1048596" name="Content Placeholder 2"/>
          <p:cNvSpPr>
            <a:spLocks noGrp="1"/>
          </p:cNvSpPr>
          <p:nvPr>
            <p:ph idx="1"/>
          </p:nvPr>
        </p:nvSpPr>
        <p:spPr>
          <a:xfrm>
            <a:off x="0" y="1001377"/>
            <a:ext cx="10515600" cy="5657000"/>
          </a:xfrm>
        </p:spPr>
        <p:txBody>
          <a:bodyPr>
            <a:normAutofit fontScale="57143" lnSpcReduction="20000"/>
          </a:bodyPr>
          <a:p>
            <a:r>
              <a:rPr dirty="0" i="1" lang="en-US"/>
              <a:t>Vulva </a:t>
            </a:r>
            <a:r>
              <a:rPr dirty="0" i="1" lang="en-US" smtClean="0"/>
              <a:t>Vestibule</a:t>
            </a:r>
            <a:r>
              <a:rPr dirty="0" lang="en-US" smtClean="0"/>
              <a:t>: The </a:t>
            </a:r>
            <a:r>
              <a:rPr dirty="0" lang="en-US"/>
              <a:t>area between the labia </a:t>
            </a:r>
            <a:r>
              <a:rPr dirty="0" lang="en-US" err="1"/>
              <a:t>minora</a:t>
            </a:r>
            <a:r>
              <a:rPr dirty="0" lang="en-US"/>
              <a:t> is the vulva vestibule</a:t>
            </a:r>
            <a:r>
              <a:rPr dirty="0" lang="en-US" smtClean="0"/>
              <a:t>. </a:t>
            </a:r>
            <a:r>
              <a:rPr dirty="0" lang="en-US"/>
              <a:t>The borders of the vulva vestibule are formed from the edge of the labia </a:t>
            </a:r>
            <a:r>
              <a:rPr dirty="0" lang="en-US" err="1"/>
              <a:t>minora</a:t>
            </a:r>
            <a:r>
              <a:rPr dirty="0" lang="en-US"/>
              <a:t>. There is a demarcation between the vulva vestibule and the labia </a:t>
            </a:r>
            <a:r>
              <a:rPr dirty="0" lang="en-US" err="1"/>
              <a:t>minora</a:t>
            </a:r>
            <a:r>
              <a:rPr dirty="0" lang="en-US"/>
              <a:t> called Hart's lines. Hart's lines identify the change from the vulva vestibule to the labia </a:t>
            </a:r>
            <a:r>
              <a:rPr dirty="0" lang="en-US" err="1"/>
              <a:t>minora</a:t>
            </a:r>
            <a:r>
              <a:rPr dirty="0" lang="en-US"/>
              <a:t>. This change of skin appearance is visible by the smoother transitional skin appearance of the vulva vestibule to the vulvar appearance of the labia </a:t>
            </a:r>
            <a:r>
              <a:rPr dirty="0" lang="en-US" err="1"/>
              <a:t>minora</a:t>
            </a:r>
            <a:r>
              <a:rPr dirty="0" lang="en-US" smtClean="0"/>
              <a:t>.</a:t>
            </a:r>
          </a:p>
          <a:p>
            <a:r>
              <a:rPr dirty="0" i="1" lang="en-US" err="1"/>
              <a:t>Bartholin's</a:t>
            </a:r>
            <a:r>
              <a:rPr dirty="0" i="1" lang="en-US"/>
              <a:t> </a:t>
            </a:r>
            <a:r>
              <a:rPr dirty="0" i="1" lang="en-US" smtClean="0"/>
              <a:t>Glands</a:t>
            </a:r>
            <a:r>
              <a:rPr dirty="0" lang="en-US" smtClean="0"/>
              <a:t>: The </a:t>
            </a:r>
            <a:r>
              <a:rPr dirty="0" lang="en-US" err="1"/>
              <a:t>Bartholin's</a:t>
            </a:r>
            <a:r>
              <a:rPr dirty="0" lang="en-US"/>
              <a:t> glands also known as the greater vestibular glands (homologous to the bulbourethral glands in males) are two pea-sized glands located slightly lateral and posterior to the vagina opening. These two glands function to secrete a mucus-like substance into the vagina and within the borders of the labia </a:t>
            </a:r>
            <a:r>
              <a:rPr dirty="0" lang="en-US" err="1"/>
              <a:t>minora</a:t>
            </a:r>
            <a:r>
              <a:rPr dirty="0" lang="en-US"/>
              <a:t>. This mucus functions as a lubricant to decrease friction during intercourse and a moisturizer for the vulva.</a:t>
            </a:r>
          </a:p>
          <a:p>
            <a:r>
              <a:rPr dirty="0" i="1" lang="en-US" err="1"/>
              <a:t>Skene's</a:t>
            </a:r>
            <a:r>
              <a:rPr dirty="0" i="1" lang="en-US"/>
              <a:t> </a:t>
            </a:r>
            <a:r>
              <a:rPr dirty="0" i="1" lang="en-US" smtClean="0"/>
              <a:t>Glands</a:t>
            </a:r>
            <a:r>
              <a:rPr dirty="0" lang="en-US" smtClean="0"/>
              <a:t>: The </a:t>
            </a:r>
            <a:r>
              <a:rPr dirty="0" lang="en-US" err="1"/>
              <a:t>Skene's</a:t>
            </a:r>
            <a:r>
              <a:rPr dirty="0" lang="en-US"/>
              <a:t> glands, which are also known as the lesser vestibular glands (homologous to the prostate glands in males), are two glands located on either side of the urethra. These glands are believed to secrete a substance to lubricate the urethra opening. This substance is also believed to act as an antimicrobial. This antimicrobial is used to prevent urinary tract infections. The function of </a:t>
            </a:r>
            <a:r>
              <a:rPr dirty="0" lang="en-US" err="1"/>
              <a:t>Skene's</a:t>
            </a:r>
            <a:r>
              <a:rPr dirty="0" lang="en-US"/>
              <a:t> gland is not fully understood but is believed to be the source of female ejaculation during sexual arousal</a:t>
            </a:r>
            <a:r>
              <a:rPr dirty="0" lang="en-US" smtClean="0"/>
              <a:t>.</a:t>
            </a:r>
          </a:p>
          <a:p>
            <a:r>
              <a:rPr dirty="0" i="1" lang="en-US" smtClean="0"/>
              <a:t>Urethra: </a:t>
            </a:r>
            <a:r>
              <a:rPr dirty="0" lang="en-US" smtClean="0"/>
              <a:t>The </a:t>
            </a:r>
            <a:r>
              <a:rPr dirty="0" lang="en-US"/>
              <a:t>urethra is an extension of a tube from the bladder to the outside of the body. The purpose of the urethra is for the excretion of urine. The urethra in females opens within the vulva vestibule located inferior to the clitoris, but superior to the vagina opening</a:t>
            </a:r>
            <a:r>
              <a:rPr dirty="0" lang="en-US" smtClean="0"/>
              <a:t>.</a:t>
            </a:r>
          </a:p>
          <a:p>
            <a:r>
              <a:rPr dirty="0" i="1" lang="en-US" smtClean="0"/>
              <a:t>Vagina</a:t>
            </a:r>
            <a:r>
              <a:rPr dirty="0" lang="en-US" smtClean="0"/>
              <a:t>: The </a:t>
            </a:r>
            <a:r>
              <a:rPr dirty="0" lang="en-US"/>
              <a:t>vagina is an elastic, muscular tube connected to the cervix proximally and extends to the external surface through the vulva vestibule. The distal opening of the vagina is usually partially covered by a membrane called the hymen. The vaginal opening is located posterior to the urethra opening. The function of the vagina is for sexual intercourse and childbirth. During sexual intercourse, the vagina acts as a reservoir for semen to collect before the sperm ascending into the cervix to travel towards the uterus and fallopian tubes. Also, the vagina also acts as an outflow tract for menses.</a:t>
            </a:r>
          </a:p>
          <a:p>
            <a:endParaRPr dirty="0" lang="en-US"/>
          </a:p>
          <a:p>
            <a:endParaRPr dirty="0" lang="en-US"/>
          </a:p>
          <a:p>
            <a:endParaRPr dirty="0" lang="en-US"/>
          </a:p>
          <a:p>
            <a:endParaRPr dirty="0"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7" name="Title 1" hidden="1"/>
          <p:cNvSpPr>
            <a:spLocks noGrp="1"/>
          </p:cNvSpPr>
          <p:nvPr>
            <p:ph type="title"/>
          </p:nvPr>
        </p:nvSpPr>
        <p:spPr/>
        <p:txBody>
          <a:bodyPr/>
          <a:p>
            <a:endParaRPr lang="en-US"/>
          </a:p>
        </p:txBody>
      </p:sp>
      <p:sp>
        <p:nvSpPr>
          <p:cNvPr id="1048598" name="Content Placeholder 2"/>
          <p:cNvSpPr>
            <a:spLocks noGrp="1"/>
          </p:cNvSpPr>
          <p:nvPr>
            <p:ph idx="1"/>
          </p:nvPr>
        </p:nvSpPr>
        <p:spPr>
          <a:xfrm>
            <a:off x="838200" y="365124"/>
            <a:ext cx="10515600" cy="6492875"/>
          </a:xfrm>
        </p:spPr>
        <p:txBody>
          <a:bodyPr>
            <a:normAutofit fontScale="50000" lnSpcReduction="20000"/>
          </a:bodyPr>
          <a:p>
            <a:pPr indent="0" marL="0">
              <a:buNone/>
            </a:pPr>
            <a:r>
              <a:rPr b="1" dirty="0" sz="3600" lang="en-US"/>
              <a:t>BLOOD </a:t>
            </a:r>
            <a:r>
              <a:rPr b="1" dirty="0" sz="3600" lang="en-US" smtClean="0"/>
              <a:t>SUPPLY, LYMPHATICS, INNERVATION AND MUSCLES</a:t>
            </a:r>
            <a:endParaRPr b="1" dirty="0" sz="3600" lang="en-US"/>
          </a:p>
          <a:p>
            <a:r>
              <a:rPr b="1" dirty="0" sz="2900" lang="en-US" smtClean="0"/>
              <a:t>ARTERIAL</a:t>
            </a:r>
            <a:r>
              <a:rPr dirty="0" sz="2900" lang="en-US" smtClean="0"/>
              <a:t>: The </a:t>
            </a:r>
            <a:r>
              <a:rPr dirty="0" sz="2900" lang="en-US"/>
              <a:t>internal </a:t>
            </a:r>
            <a:r>
              <a:rPr dirty="0" sz="2900" lang="en-US" err="1"/>
              <a:t>pudendal</a:t>
            </a:r>
            <a:r>
              <a:rPr dirty="0" sz="2900" lang="en-US"/>
              <a:t> artery </a:t>
            </a:r>
            <a:r>
              <a:rPr dirty="0" sz="2900" lang="en-US" err="1"/>
              <a:t>perfuses</a:t>
            </a:r>
            <a:r>
              <a:rPr dirty="0" sz="2900" lang="en-US"/>
              <a:t> the majority of the external female genitalia. The internal </a:t>
            </a:r>
            <a:r>
              <a:rPr dirty="0" sz="2900" lang="en-US" err="1"/>
              <a:t>pudendal</a:t>
            </a:r>
            <a:r>
              <a:rPr dirty="0" sz="2900" lang="en-US"/>
              <a:t> artery is a branch of the internal iliac artery. Once the </a:t>
            </a:r>
            <a:r>
              <a:rPr dirty="0" sz="2900" lang="en-US" err="1"/>
              <a:t>pudendal</a:t>
            </a:r>
            <a:r>
              <a:rPr dirty="0" sz="2900" lang="en-US"/>
              <a:t> artery branches from the internal iliac artery, it descends towards the external genitalia. The internal </a:t>
            </a:r>
            <a:r>
              <a:rPr dirty="0" sz="2900" lang="en-US" err="1"/>
              <a:t>pudendal</a:t>
            </a:r>
            <a:r>
              <a:rPr dirty="0" sz="2900" lang="en-US"/>
              <a:t> artery will then become the dominant blood supply to the female external genitalia. The labia </a:t>
            </a:r>
            <a:r>
              <a:rPr dirty="0" sz="2900" lang="en-US" err="1"/>
              <a:t>majora</a:t>
            </a:r>
            <a:r>
              <a:rPr dirty="0" sz="2900" lang="en-US"/>
              <a:t> also received blood from the superficial external </a:t>
            </a:r>
            <a:r>
              <a:rPr dirty="0" sz="2900" lang="en-US" err="1"/>
              <a:t>pudendal</a:t>
            </a:r>
            <a:r>
              <a:rPr dirty="0" sz="2900" lang="en-US"/>
              <a:t> artery. The superficial external </a:t>
            </a:r>
            <a:r>
              <a:rPr dirty="0" sz="2900" lang="en-US" err="1"/>
              <a:t>pudendal</a:t>
            </a:r>
            <a:r>
              <a:rPr dirty="0" sz="2900" lang="en-US"/>
              <a:t> artery is a tributary of the femoral artery.</a:t>
            </a:r>
          </a:p>
          <a:p>
            <a:r>
              <a:rPr b="1" dirty="0" sz="2900" lang="en-US" smtClean="0"/>
              <a:t>VENOUS</a:t>
            </a:r>
            <a:r>
              <a:rPr dirty="0" sz="2900" lang="en-US" smtClean="0"/>
              <a:t>: The </a:t>
            </a:r>
            <a:r>
              <a:rPr dirty="0" sz="2900" lang="en-US"/>
              <a:t>venous drainage of the external female genitalia is via the external and internal </a:t>
            </a:r>
            <a:r>
              <a:rPr dirty="0" sz="2900" lang="en-US" err="1"/>
              <a:t>pudendal</a:t>
            </a:r>
            <a:r>
              <a:rPr dirty="0" sz="2900" lang="en-US"/>
              <a:t> veins. The external </a:t>
            </a:r>
            <a:r>
              <a:rPr dirty="0" sz="2900" lang="en-US" err="1"/>
              <a:t>pudendal</a:t>
            </a:r>
            <a:r>
              <a:rPr dirty="0" sz="2900" lang="en-US"/>
              <a:t> vein will drain towards the great saphenous vein. The saphenous vein will drain back into the femoral vein. As the femoral vein ascends pass the inguinal ligament, it becomes the external iliac vein. While the internal </a:t>
            </a:r>
            <a:r>
              <a:rPr dirty="0" sz="2900" lang="en-US" err="1"/>
              <a:t>pudendal</a:t>
            </a:r>
            <a:r>
              <a:rPr dirty="0" sz="2900" lang="en-US"/>
              <a:t> vein drains back into the internal iliac vein. Both the external and internal iliac veins will ascend and merge to form the common iliac veins. The common iliac veins from both sides of the body will ascend to about the level of the fourth lumbar vertebra. At the level of the fourth lumbar vertebra, the common iliac veins merge to drain venous blood back into the inferior vena cava. The inferior vena cava will ascend towards the heart. Upon reaching the heart, the inferior vena cava drains its venous blood back into the right atrium.</a:t>
            </a:r>
          </a:p>
          <a:p>
            <a:r>
              <a:rPr b="1" dirty="0" sz="2900" lang="en-US" smtClean="0"/>
              <a:t>LYMPHATICS</a:t>
            </a:r>
            <a:r>
              <a:rPr dirty="0" sz="2900" lang="en-US" smtClean="0"/>
              <a:t>: The </a:t>
            </a:r>
            <a:r>
              <a:rPr dirty="0" sz="2900" lang="en-US"/>
              <a:t>lymphatic drainage of the external female genitalia drains toward the superficial inguinal lymph nodes except for the clitoris. The lymph from the clitoris will drain towards the deep inguinal lymph nodes. The lymph from the superficial and deep inguinal lymph nodes will ascend toward the common iliac lymph nodes. All of this lymph will ascend towards the distant part of the thoracic duct called the cisterna </a:t>
            </a:r>
            <a:r>
              <a:rPr dirty="0" sz="2900" lang="en-US" err="1"/>
              <a:t>chyli</a:t>
            </a:r>
            <a:r>
              <a:rPr dirty="0" sz="2900" lang="en-US"/>
              <a:t>. Once at the cisterna </a:t>
            </a:r>
            <a:r>
              <a:rPr dirty="0" sz="2900" lang="en-US" err="1"/>
              <a:t>chyli</a:t>
            </a:r>
            <a:r>
              <a:rPr dirty="0" sz="2900" lang="en-US"/>
              <a:t>, the lymph will drain into the thoracic duct and ascends toward the angle formed from the left </a:t>
            </a:r>
            <a:r>
              <a:rPr dirty="0" sz="2900" lang="en-US" err="1"/>
              <a:t>subclavian</a:t>
            </a:r>
            <a:r>
              <a:rPr dirty="0" sz="2900" lang="en-US"/>
              <a:t> vein and the left internal jugular vein. All of the lymph from the external female genitalia will drain back into the central circulation via the thoracic duct</a:t>
            </a:r>
            <a:r>
              <a:rPr dirty="0" sz="2900" lang="en-US" smtClean="0"/>
              <a:t>.</a:t>
            </a:r>
            <a:endParaRPr dirty="0" sz="2900" lang="en"/>
          </a:p>
          <a:p>
            <a:r>
              <a:rPr b="1" dirty="0" sz="2900" lang="en-US" smtClean="0"/>
              <a:t>NERVES</a:t>
            </a:r>
            <a:r>
              <a:rPr dirty="0" sz="2900" lang="en-US" smtClean="0"/>
              <a:t>: The </a:t>
            </a:r>
            <a:r>
              <a:rPr dirty="0" sz="2900" lang="en-US" err="1"/>
              <a:t>pudendal</a:t>
            </a:r>
            <a:r>
              <a:rPr dirty="0" sz="2900" lang="en-US"/>
              <a:t> nerve is made up of the second, third, and fourth sacral spinal roots. The PUDENDAL NERVE will enter the pelvis via the lesser sciatic foramen. Once pass the lesser sciatic foramen, the </a:t>
            </a:r>
            <a:r>
              <a:rPr dirty="0" sz="2900" lang="en-US" err="1"/>
              <a:t>pudendal</a:t>
            </a:r>
            <a:r>
              <a:rPr dirty="0" sz="2900" lang="en-US"/>
              <a:t> nerve will travel in the </a:t>
            </a:r>
            <a:r>
              <a:rPr dirty="0" sz="2900" lang="en-US" err="1"/>
              <a:t>pudendal</a:t>
            </a:r>
            <a:r>
              <a:rPr dirty="0" sz="2900" lang="en-US"/>
              <a:t> canal towards the </a:t>
            </a:r>
            <a:r>
              <a:rPr dirty="0" sz="2900" lang="en-US" err="1"/>
              <a:t>ischial</a:t>
            </a:r>
            <a:r>
              <a:rPr dirty="0" sz="2900" lang="en-US"/>
              <a:t> spines. The </a:t>
            </a:r>
            <a:r>
              <a:rPr dirty="0" sz="2900" lang="en-US" err="1"/>
              <a:t>pudendal</a:t>
            </a:r>
            <a:r>
              <a:rPr dirty="0" sz="2900" lang="en-US"/>
              <a:t> nerve then encircles the </a:t>
            </a:r>
            <a:r>
              <a:rPr dirty="0" sz="2900" lang="en-US" err="1"/>
              <a:t>ischial</a:t>
            </a:r>
            <a:r>
              <a:rPr dirty="0" sz="2900" lang="en-US"/>
              <a:t> spine and form branches that innervate the perineum and the external genitalia. The </a:t>
            </a:r>
            <a:r>
              <a:rPr dirty="0" sz="2900" lang="en-US" err="1"/>
              <a:t>pudendal</a:t>
            </a:r>
            <a:r>
              <a:rPr dirty="0" sz="2900" lang="en-US"/>
              <a:t> nerve will branch into three main branches: the dorsal nerve for the clitoris, the </a:t>
            </a:r>
            <a:r>
              <a:rPr dirty="0" sz="2900" lang="en-US" err="1"/>
              <a:t>perineal</a:t>
            </a:r>
            <a:r>
              <a:rPr dirty="0" sz="2900" lang="en-US"/>
              <a:t> nerve for the external genitalia, and the inferior rectal nerve. The dorsal nerve of the clitoris provides the afferent part for clitoral erection. In addition to the dorsal nerve of the clitoris, the clitoris's cavernous tissue is innervated by the cavernous nerves from the </a:t>
            </a:r>
            <a:r>
              <a:rPr dirty="0" sz="2900" lang="en-US" err="1"/>
              <a:t>uterovaginal</a:t>
            </a:r>
            <a:r>
              <a:rPr dirty="0" sz="2900" lang="en-US"/>
              <a:t> plexus. As for the </a:t>
            </a:r>
            <a:r>
              <a:rPr dirty="0" sz="2900" lang="en-US" err="1"/>
              <a:t>perineal</a:t>
            </a:r>
            <a:r>
              <a:rPr dirty="0" sz="2900" lang="en-US"/>
              <a:t> nerve branch, it will provide sensory to the external genitalia via the posterior labial nerves. The </a:t>
            </a:r>
            <a:r>
              <a:rPr dirty="0" sz="2900" lang="en-US" err="1"/>
              <a:t>perineal</a:t>
            </a:r>
            <a:r>
              <a:rPr dirty="0" sz="2900" lang="en-US"/>
              <a:t> nerve also gives off a branch that provides motor innervation to the external urethral sphincter. The </a:t>
            </a:r>
            <a:r>
              <a:rPr dirty="0" sz="2900" lang="en-US" err="1"/>
              <a:t>perineal</a:t>
            </a:r>
            <a:r>
              <a:rPr dirty="0" sz="2900" lang="en-US"/>
              <a:t> nerve also gives off muscular nerve branches that innervate the muscles of the perineum. </a:t>
            </a:r>
          </a:p>
          <a:p>
            <a:r>
              <a:rPr b="1" dirty="0" sz="2900" lang="en-US" smtClean="0"/>
              <a:t>MUSCLES</a:t>
            </a:r>
            <a:r>
              <a:rPr dirty="0" sz="2900" lang="en-US" smtClean="0"/>
              <a:t>: Many </a:t>
            </a:r>
            <a:r>
              <a:rPr dirty="0" sz="2900" lang="en-US"/>
              <a:t>muscles act on the external female genitalia either by forming and supporting the perineum or the pelvic floor</a:t>
            </a:r>
            <a:r>
              <a:rPr dirty="0" sz="2900" lang="en-US" smtClean="0"/>
              <a:t>. They include: </a:t>
            </a:r>
            <a:r>
              <a:rPr dirty="0" sz="2900" lang="en-US" err="1" smtClean="0"/>
              <a:t>Bulbospongiosus</a:t>
            </a:r>
            <a:r>
              <a:rPr dirty="0" sz="2900" lang="en-US" smtClean="0"/>
              <a:t> muscle, </a:t>
            </a:r>
            <a:r>
              <a:rPr dirty="0" sz="2900" lang="en-US" err="1" smtClean="0"/>
              <a:t>Ischiocavernosus</a:t>
            </a:r>
            <a:r>
              <a:rPr dirty="0" sz="2900" lang="en-US" smtClean="0"/>
              <a:t> muscle, Deep </a:t>
            </a:r>
            <a:r>
              <a:rPr dirty="0" sz="2900" lang="en-US"/>
              <a:t>transverse </a:t>
            </a:r>
            <a:r>
              <a:rPr dirty="0" sz="2900" lang="en-US" err="1"/>
              <a:t>perineal</a:t>
            </a:r>
            <a:r>
              <a:rPr dirty="0" sz="2900" lang="en-US"/>
              <a:t> </a:t>
            </a:r>
            <a:r>
              <a:rPr dirty="0" sz="2900" lang="en-US" smtClean="0"/>
              <a:t>muscle, Superficial </a:t>
            </a:r>
            <a:r>
              <a:rPr dirty="0" sz="2900" lang="en-US"/>
              <a:t>transverse </a:t>
            </a:r>
            <a:r>
              <a:rPr dirty="0" sz="2900" lang="en-US" err="1"/>
              <a:t>perineal</a:t>
            </a:r>
            <a:r>
              <a:rPr dirty="0" sz="2900" lang="en-US"/>
              <a:t> </a:t>
            </a:r>
            <a:r>
              <a:rPr dirty="0" sz="2900" lang="en-US" smtClean="0"/>
              <a:t>muscle, </a:t>
            </a:r>
            <a:r>
              <a:rPr dirty="0" sz="2900" lang="en-US" err="1" smtClean="0"/>
              <a:t>Perineal</a:t>
            </a:r>
            <a:r>
              <a:rPr dirty="0" sz="2900" lang="en-US" smtClean="0"/>
              <a:t> body, External </a:t>
            </a:r>
            <a:r>
              <a:rPr dirty="0" sz="2900" lang="en-US"/>
              <a:t>anal sphincter </a:t>
            </a:r>
            <a:r>
              <a:rPr dirty="0" sz="2900" lang="en-US" smtClean="0"/>
              <a:t>External </a:t>
            </a:r>
            <a:r>
              <a:rPr dirty="0" sz="2900" lang="en-US"/>
              <a:t>urethral sphincter</a:t>
            </a:r>
          </a:p>
          <a:p>
            <a:endParaRPr dirty="0" lang="en-US"/>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9" name="Title 1" hidden="1"/>
          <p:cNvSpPr>
            <a:spLocks noGrp="1"/>
          </p:cNvSpPr>
          <p:nvPr>
            <p:ph type="title"/>
          </p:nvPr>
        </p:nvSpPr>
        <p:spPr/>
        <p:txBody>
          <a:bodyPr/>
          <a:p>
            <a:endParaRPr lang="en-US"/>
          </a:p>
        </p:txBody>
      </p:sp>
      <p:sp>
        <p:nvSpPr>
          <p:cNvPr id="1048600" name="Content Placeholder 2"/>
          <p:cNvSpPr>
            <a:spLocks noGrp="1"/>
          </p:cNvSpPr>
          <p:nvPr>
            <p:ph idx="1"/>
          </p:nvPr>
        </p:nvSpPr>
        <p:spPr>
          <a:xfrm>
            <a:off x="0" y="0"/>
            <a:ext cx="10515600" cy="6858000"/>
          </a:xfrm>
        </p:spPr>
        <p:txBody>
          <a:bodyPr>
            <a:normAutofit fontScale="68750" lnSpcReduction="20000"/>
          </a:bodyPr>
          <a:p>
            <a:pPr indent="0" marL="0">
              <a:buNone/>
            </a:pPr>
            <a:r>
              <a:rPr b="1" dirty="0" lang="en-US" smtClean="0"/>
              <a:t>PHYSIOLOGIC VARIANT</a:t>
            </a:r>
            <a:endParaRPr b="1" dirty="0" lang="en-US"/>
          </a:p>
          <a:p>
            <a:r>
              <a:rPr dirty="0" sz="1800" lang="en-US"/>
              <a:t>D</a:t>
            </a:r>
            <a:r>
              <a:rPr dirty="0" sz="1800" lang="en-US" smtClean="0"/>
              <a:t>ue </a:t>
            </a:r>
            <a:r>
              <a:rPr dirty="0" sz="1800" lang="en-US"/>
              <a:t>to the amount of estrogen influence during </a:t>
            </a:r>
            <a:r>
              <a:rPr dirty="0" sz="1800" lang="en-US" smtClean="0"/>
              <a:t>development: </a:t>
            </a:r>
            <a:r>
              <a:rPr dirty="0" sz="1800" lang="en-US"/>
              <a:t>If there is more estrogen, these structures tend to be larger and </a:t>
            </a:r>
            <a:r>
              <a:rPr dirty="0" sz="1800" lang="en-US" smtClean="0"/>
              <a:t>thicker, while </a:t>
            </a:r>
            <a:r>
              <a:rPr dirty="0" sz="1800" lang="en-US"/>
              <a:t>the lack of estrogen can lead to the external genitalia being thinner and </a:t>
            </a:r>
            <a:r>
              <a:rPr dirty="0" sz="1800" lang="en-US" smtClean="0"/>
              <a:t>smaller.</a:t>
            </a:r>
          </a:p>
          <a:p>
            <a:r>
              <a:rPr dirty="0" sz="1800" lang="en-US"/>
              <a:t>The labia </a:t>
            </a:r>
            <a:r>
              <a:rPr dirty="0" sz="1800" lang="en-US" err="1"/>
              <a:t>majora</a:t>
            </a:r>
            <a:r>
              <a:rPr dirty="0" sz="1800" lang="en-US"/>
              <a:t> and labia </a:t>
            </a:r>
            <a:r>
              <a:rPr dirty="0" sz="1800" lang="en-US" err="1"/>
              <a:t>minora</a:t>
            </a:r>
            <a:r>
              <a:rPr dirty="0" sz="1800" lang="en-US"/>
              <a:t> tend to be the structures that vary greatly in size, color, and length when comparing </a:t>
            </a:r>
            <a:r>
              <a:rPr dirty="0" sz="1800" lang="en-US" smtClean="0"/>
              <a:t>females: Some </a:t>
            </a:r>
            <a:r>
              <a:rPr dirty="0" sz="1800" lang="en-US"/>
              <a:t>females have more prominent labial folds visually. In some females, the clitoris and the clitoris hood may be larger and more prominent visually. While many of these structures can vary greatly. In general, the functionality of these structures is unchanged.</a:t>
            </a:r>
          </a:p>
          <a:p>
            <a:r>
              <a:rPr dirty="0" sz="1800" lang="en-US" smtClean="0"/>
              <a:t> </a:t>
            </a:r>
            <a:r>
              <a:rPr dirty="0" sz="1800" lang="en-US"/>
              <a:t>These variations in the female external genitalia can be due to aging and the lack of estrogen also. During menopause, women start to have a decrease in the production of estrogen. This decrease in estrogen causes the female external genitalia to atrophy</a:t>
            </a:r>
            <a:r>
              <a:rPr dirty="0" sz="1600" lang="en-US"/>
              <a:t>.</a:t>
            </a:r>
          </a:p>
          <a:p>
            <a:pPr indent="0" marL="0">
              <a:buNone/>
            </a:pPr>
            <a:r>
              <a:rPr b="1" dirty="0" lang="en-US" smtClean="0"/>
              <a:t>SURGICAL CONSIDERATIONS</a:t>
            </a:r>
            <a:endParaRPr b="1" dirty="0" lang="en-US"/>
          </a:p>
          <a:p>
            <a:r>
              <a:rPr dirty="0" sz="1800" lang="en-US"/>
              <a:t>In surgery, knowledge of the anatomy of the female external genitalia is crucial when it comes to repairing, reconstructing, or preventing undesirable defects to the genitals. Some common procedures done to the female external genitalia are episiotomy, </a:t>
            </a:r>
            <a:r>
              <a:rPr dirty="0" sz="1800" lang="en-US" err="1"/>
              <a:t>labioplasty</a:t>
            </a:r>
            <a:r>
              <a:rPr dirty="0" sz="1800" lang="en-US"/>
              <a:t>, and </a:t>
            </a:r>
            <a:r>
              <a:rPr dirty="0" sz="1800" lang="en-US" err="1" smtClean="0"/>
              <a:t>vaginoplasty</a:t>
            </a:r>
            <a:r>
              <a:rPr dirty="0" sz="1800" lang="en-US" smtClean="0"/>
              <a:t>.</a:t>
            </a:r>
          </a:p>
          <a:p>
            <a:pPr indent="0" marL="0">
              <a:buNone/>
            </a:pPr>
            <a:r>
              <a:rPr b="1" dirty="0" sz="3100" lang="en-US" smtClean="0"/>
              <a:t>CLINICAL SIGNIFICANCE</a:t>
            </a:r>
          </a:p>
          <a:p>
            <a:r>
              <a:rPr b="1" dirty="0" sz="1800" lang="en-US"/>
              <a:t>Urinary Tract</a:t>
            </a:r>
          </a:p>
          <a:p>
            <a:pPr>
              <a:buFont typeface="Wingdings" panose="05000000000000000000" pitchFamily="2" charset="2"/>
              <a:buChar char="ü"/>
            </a:pPr>
            <a:r>
              <a:rPr dirty="0" sz="1800" i="1" lang="en-US"/>
              <a:t>Foley Catheter</a:t>
            </a:r>
            <a:r>
              <a:rPr dirty="0" sz="1800" lang="en-US"/>
              <a:t>: One common procedure that is routinely due in healthcare is the catheterization of the female urethra. This procedure involves the introduction of a flexible tube into the urethra and securing it in place with a saline-filled balloon. This procedure is done to assist in the excretion of urine from the bladder. This method can be used to collect urine for surveillance monitoring of the amount of urine produced or to collect urine used for the analysis of other pathologies.</a:t>
            </a:r>
          </a:p>
          <a:p>
            <a:pPr>
              <a:buFont typeface="Wingdings" panose="05000000000000000000" pitchFamily="2" charset="2"/>
              <a:buChar char="ü"/>
            </a:pPr>
            <a:r>
              <a:rPr dirty="0" sz="1800" i="1" lang="en-US"/>
              <a:t>Urinary Tract Infection</a:t>
            </a:r>
            <a:r>
              <a:rPr dirty="0" sz="1800" lang="en-US"/>
              <a:t>: One common pathology that involves the urethra is a urinary tract infection (UTI). In urinary tract infections, the patient classically complains of dysuria, increased urination, foul-smelling urination, and cloudy urine. This condition commonly affects females due to their urethrae are shorter than males' urethrae.  The short urethra in females allows the bacteria to ascend the urethra more readily, and the anatomical location of the urethra, vagina, and anus allows for cross-contamination between the vaginal and anal bacteria into the urethra.</a:t>
            </a:r>
          </a:p>
          <a:p>
            <a:r>
              <a:rPr b="1" dirty="0" sz="1800" lang="en-US"/>
              <a:t>Sexually Transmitted Infections</a:t>
            </a:r>
          </a:p>
          <a:p>
            <a:pPr>
              <a:buFont typeface="Wingdings" panose="05000000000000000000" pitchFamily="2" charset="2"/>
              <a:buChar char="ü"/>
            </a:pPr>
            <a:r>
              <a:rPr dirty="0" sz="1800" i="1" lang="en-US" err="1"/>
              <a:t>Haemophilus</a:t>
            </a:r>
            <a:r>
              <a:rPr dirty="0" sz="1800" i="1" lang="en-US"/>
              <a:t> </a:t>
            </a:r>
            <a:r>
              <a:rPr dirty="0" sz="1800" i="1" lang="en-US" err="1"/>
              <a:t>ducreyi</a:t>
            </a:r>
            <a:r>
              <a:rPr dirty="0" sz="1800" lang="en-US"/>
              <a:t>: Infection of the vulva region may manifest as a rash or ulcer-like lesion. One bacteria that present as an ulcerative lesion is </a:t>
            </a:r>
            <a:r>
              <a:rPr dirty="0" sz="1800" lang="en-US" err="1"/>
              <a:t>Haemophilus</a:t>
            </a:r>
            <a:r>
              <a:rPr dirty="0" sz="1800" lang="en-US"/>
              <a:t> </a:t>
            </a:r>
            <a:r>
              <a:rPr dirty="0" sz="1800" lang="en-US" err="1"/>
              <a:t>ducreyi</a:t>
            </a:r>
            <a:r>
              <a:rPr dirty="0" sz="1800" lang="en-US"/>
              <a:t> (</a:t>
            </a:r>
            <a:r>
              <a:rPr dirty="0" sz="1800" lang="en-US" err="1"/>
              <a:t>chancroid</a:t>
            </a:r>
            <a:r>
              <a:rPr dirty="0" sz="1800" lang="en-US"/>
              <a:t>). This bacteria causes painful ulcerative lesions described as having irregular, jagged borders with exudative drainage.</a:t>
            </a:r>
          </a:p>
          <a:p>
            <a:pPr>
              <a:buFont typeface="Wingdings" panose="05000000000000000000" pitchFamily="2" charset="2"/>
              <a:buChar char="ü"/>
            </a:pPr>
            <a:r>
              <a:rPr dirty="0" sz="1800" i="1" lang="en-US" err="1"/>
              <a:t>Klebsiella</a:t>
            </a:r>
            <a:r>
              <a:rPr dirty="0" sz="1800" i="1" lang="en-US"/>
              <a:t> </a:t>
            </a:r>
            <a:r>
              <a:rPr dirty="0" sz="1800" i="1" lang="en-US" err="1"/>
              <a:t>granulomatis</a:t>
            </a:r>
            <a:r>
              <a:rPr dirty="0" sz="1800" lang="en-US"/>
              <a:t>: Infection with the bacteria </a:t>
            </a:r>
            <a:r>
              <a:rPr dirty="0" sz="1800" lang="en-US" err="1"/>
              <a:t>Klebsiella</a:t>
            </a:r>
            <a:r>
              <a:rPr dirty="0" sz="1800" lang="en-US"/>
              <a:t> </a:t>
            </a:r>
            <a:r>
              <a:rPr dirty="0" sz="1800" lang="en-US" err="1"/>
              <a:t>granulomatis</a:t>
            </a:r>
            <a:r>
              <a:rPr dirty="0" sz="1800" lang="en-US"/>
              <a:t> causes lesions similar to </a:t>
            </a:r>
            <a:r>
              <a:rPr dirty="0" sz="1800" lang="en-US" err="1"/>
              <a:t>Haemophilus</a:t>
            </a:r>
            <a:r>
              <a:rPr dirty="0" sz="1800" lang="en-US"/>
              <a:t> </a:t>
            </a:r>
            <a:r>
              <a:rPr dirty="0" sz="1800" lang="en-US" err="1"/>
              <a:t>ducreyi</a:t>
            </a:r>
            <a:r>
              <a:rPr dirty="0" sz="1800" lang="en-US"/>
              <a:t>. But the main difference is that these lesions appear as a painless, beefy red ulcer that bleeds with touching, and it lacks inguinal </a:t>
            </a:r>
            <a:r>
              <a:rPr dirty="0" sz="1800" lang="en-US" err="1"/>
              <a:t>adenopathy</a:t>
            </a:r>
            <a:r>
              <a:rPr dirty="0" sz="1800" lang="en-US"/>
              <a:t>. Treatment of this condition involves macrolides, </a:t>
            </a:r>
            <a:r>
              <a:rPr dirty="0" sz="1800" lang="en-US" err="1"/>
              <a:t>tetracyclines</a:t>
            </a:r>
            <a:r>
              <a:rPr dirty="0" sz="1800" lang="en-US"/>
              <a:t>, </a:t>
            </a:r>
            <a:r>
              <a:rPr dirty="0" sz="1800" lang="en-US" err="1"/>
              <a:t>fluoroquinolones</a:t>
            </a:r>
            <a:r>
              <a:rPr dirty="0" sz="1800" lang="en-US"/>
              <a:t>, or Bactrim.</a:t>
            </a:r>
          </a:p>
          <a:p>
            <a:pPr>
              <a:buFont typeface="Wingdings" panose="05000000000000000000" pitchFamily="2" charset="2"/>
              <a:buChar char="ü"/>
            </a:pPr>
            <a:r>
              <a:rPr dirty="0" sz="1800" i="1" lang="en-US"/>
              <a:t>Chlamydia trachomatis</a:t>
            </a:r>
            <a:r>
              <a:rPr dirty="0" sz="1800" lang="en-US"/>
              <a:t>: Infection with chlamydia is a common, sexually transmitted infection. In most individuals, this infection is asymptomatic, but some individuals may present with cervicitis, urethritis, and vaginal discharge</a:t>
            </a:r>
            <a:r>
              <a:rPr dirty="0" sz="1600" lang="en-US"/>
              <a:t>.</a:t>
            </a:r>
          </a:p>
          <a:p>
            <a:endParaRPr dirty="0" sz="16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Title 1" hidden="1"/>
          <p:cNvSpPr>
            <a:spLocks noGrp="1"/>
          </p:cNvSpPr>
          <p:nvPr>
            <p:ph type="title"/>
          </p:nvPr>
        </p:nvSpPr>
        <p:spPr/>
        <p:txBody>
          <a:bodyPr/>
          <a:p>
            <a:endParaRPr lang="en-US"/>
          </a:p>
        </p:txBody>
      </p:sp>
      <p:pic>
        <p:nvPicPr>
          <p:cNvPr id="2097152" name="Content Placeholder 3"/>
          <p:cNvPicPr>
            <a:picLocks noChangeAspect="1" noGrp="1"/>
          </p:cNvPicPr>
          <p:nvPr>
            <p:ph idx="1"/>
          </p:nvPr>
        </p:nvPicPr>
        <p:blipFill>
          <a:blip xmlns:r="http://schemas.openxmlformats.org/officeDocument/2006/relationships" r:embed="rId1"/>
          <a:stretch>
            <a:fillRect/>
          </a:stretch>
        </p:blipFill>
        <p:spPr>
          <a:xfrm>
            <a:off x="479051" y="691917"/>
            <a:ext cx="3698503" cy="2360565"/>
          </a:xfrm>
        </p:spPr>
      </p:pic>
      <p:pic>
        <p:nvPicPr>
          <p:cNvPr id="2097153" name="Picture 4"/>
          <p:cNvPicPr>
            <a:picLocks noChangeAspect="1"/>
          </p:cNvPicPr>
          <p:nvPr/>
        </p:nvPicPr>
        <p:blipFill>
          <a:blip xmlns:r="http://schemas.openxmlformats.org/officeDocument/2006/relationships" r:embed="rId2"/>
          <a:stretch>
            <a:fillRect/>
          </a:stretch>
        </p:blipFill>
        <p:spPr>
          <a:xfrm>
            <a:off x="4682386" y="691918"/>
            <a:ext cx="3747966" cy="6058506"/>
          </a:xfrm>
          <a:prstGeom prst="rect"/>
        </p:spPr>
      </p:pic>
      <p:pic>
        <p:nvPicPr>
          <p:cNvPr id="2097154" name="Picture 5"/>
          <p:cNvPicPr>
            <a:picLocks noChangeAspect="1"/>
          </p:cNvPicPr>
          <p:nvPr/>
        </p:nvPicPr>
        <p:blipFill>
          <a:blip xmlns:r="http://schemas.openxmlformats.org/officeDocument/2006/relationships" r:embed="rId3"/>
          <a:stretch>
            <a:fillRect/>
          </a:stretch>
        </p:blipFill>
        <p:spPr>
          <a:xfrm>
            <a:off x="-202304" y="3198962"/>
            <a:ext cx="4379858" cy="4008662"/>
          </a:xfrm>
          <a:prstGeom prst="rect"/>
        </p:spPr>
      </p:pic>
      <p:pic>
        <p:nvPicPr>
          <p:cNvPr id="2097155" name="Picture 6"/>
          <p:cNvPicPr>
            <a:picLocks noChangeAspect="1"/>
          </p:cNvPicPr>
          <p:nvPr/>
        </p:nvPicPr>
        <p:blipFill>
          <a:blip xmlns:r="http://schemas.openxmlformats.org/officeDocument/2006/relationships" r:embed="rId4"/>
          <a:stretch>
            <a:fillRect/>
          </a:stretch>
        </p:blipFill>
        <p:spPr>
          <a:xfrm>
            <a:off x="8430352" y="691917"/>
            <a:ext cx="3630616" cy="3422883"/>
          </a:xfrm>
          <a:prstGeom prst="rect"/>
        </p:spPr>
      </p:pic>
      <p:pic>
        <p:nvPicPr>
          <p:cNvPr id="2097156" name="Picture 7" hidden="1"/>
          <p:cNvPicPr>
            <a:picLocks noChangeAspect="1"/>
          </p:cNvPicPr>
          <p:nvPr/>
        </p:nvPicPr>
        <p:blipFill>
          <a:blip xmlns:r="http://schemas.openxmlformats.org/officeDocument/2006/relationships" r:embed="rId5"/>
          <a:stretch>
            <a:fillRect/>
          </a:stretch>
        </p:blipFill>
        <p:spPr>
          <a:xfrm>
            <a:off x="3267000" y="600000"/>
            <a:ext cx="6858000" cy="6858000"/>
          </a:xfrm>
          <a:prstGeom prst="rect"/>
        </p:spPr>
      </p:pic>
      <p:pic>
        <p:nvPicPr>
          <p:cNvPr id="2097157" name="Picture 8" hidden="1"/>
          <p:cNvPicPr>
            <a:picLocks noChangeAspect="1"/>
          </p:cNvPicPr>
          <p:nvPr/>
        </p:nvPicPr>
        <p:blipFill>
          <a:blip xmlns:r="http://schemas.openxmlformats.org/officeDocument/2006/relationships" r:embed="rId6"/>
          <a:stretch>
            <a:fillRect/>
          </a:stretch>
        </p:blipFill>
        <p:spPr>
          <a:xfrm>
            <a:off x="3417000" y="750000"/>
            <a:ext cx="6858000" cy="6858000"/>
          </a:xfrm>
          <a:prstGeom prst="rect"/>
        </p:spPr>
      </p:pic>
      <p:pic>
        <p:nvPicPr>
          <p:cNvPr id="2097158" name="Picture 9" hidden="1"/>
          <p:cNvPicPr>
            <a:picLocks noChangeAspect="1"/>
          </p:cNvPicPr>
          <p:nvPr/>
        </p:nvPicPr>
        <p:blipFill>
          <a:blip xmlns:r="http://schemas.openxmlformats.org/officeDocument/2006/relationships" r:embed="rId7"/>
          <a:stretch>
            <a:fillRect/>
          </a:stretch>
        </p:blipFill>
        <p:spPr>
          <a:xfrm>
            <a:off x="3567000" y="900000"/>
            <a:ext cx="6858000" cy="6858000"/>
          </a:xfrm>
          <a:prstGeom prst="rect"/>
        </p:spPr>
      </p:pic>
      <p:pic>
        <p:nvPicPr>
          <p:cNvPr id="2097159" name="Picture 10" hidden="1"/>
          <p:cNvPicPr>
            <a:picLocks noChangeAspect="1"/>
          </p:cNvPicPr>
          <p:nvPr/>
        </p:nvPicPr>
        <p:blipFill>
          <a:blip xmlns:r="http://schemas.openxmlformats.org/officeDocument/2006/relationships" r:embed="rId8"/>
          <a:stretch>
            <a:fillRect/>
          </a:stretch>
        </p:blipFill>
        <p:spPr>
          <a:xfrm>
            <a:off x="3717000" y="1050000"/>
            <a:ext cx="6858000" cy="6858000"/>
          </a:xfrm>
          <a:prstGeom prst="rect"/>
        </p:spPr>
      </p:pic>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2" name="Title 1" hidden="1"/>
          <p:cNvSpPr>
            <a:spLocks noGrp="1"/>
          </p:cNvSpPr>
          <p:nvPr>
            <p:ph type="title"/>
          </p:nvPr>
        </p:nvSpPr>
        <p:spPr/>
        <p:txBody>
          <a:bodyPr/>
          <a:p>
            <a:endParaRPr lang="en-US"/>
          </a:p>
        </p:txBody>
      </p:sp>
      <p:pic>
        <p:nvPicPr>
          <p:cNvPr id="2097160" name="Content Placeholder 3"/>
          <p:cNvPicPr>
            <a:picLocks noChangeAspect="1" noGrp="1"/>
          </p:cNvPicPr>
          <p:nvPr>
            <p:ph idx="1"/>
          </p:nvPr>
        </p:nvPicPr>
        <p:blipFill>
          <a:blip xmlns:r="http://schemas.openxmlformats.org/officeDocument/2006/relationships" r:embed="rId1" cstate="print"/>
          <a:stretch>
            <a:fillRect/>
          </a:stretch>
        </p:blipFill>
        <p:spPr>
          <a:xfrm>
            <a:off x="235837" y="0"/>
            <a:ext cx="4887492" cy="3926541"/>
          </a:xfrm>
        </p:spPr>
      </p:pic>
      <p:pic>
        <p:nvPicPr>
          <p:cNvPr id="2097161" name="Picture 4"/>
          <p:cNvPicPr>
            <a:picLocks noChangeAspect="1"/>
          </p:cNvPicPr>
          <p:nvPr/>
        </p:nvPicPr>
        <p:blipFill>
          <a:blip xmlns:r="http://schemas.openxmlformats.org/officeDocument/2006/relationships" r:embed="rId2" cstate="print"/>
          <a:stretch>
            <a:fillRect/>
          </a:stretch>
        </p:blipFill>
        <p:spPr>
          <a:xfrm>
            <a:off x="6131859" y="-116013"/>
            <a:ext cx="5210575" cy="3881190"/>
          </a:xfrm>
          <a:prstGeom prst="rect"/>
        </p:spPr>
      </p:pic>
      <p:pic>
        <p:nvPicPr>
          <p:cNvPr id="2097162" name="Picture 5"/>
          <p:cNvPicPr>
            <a:picLocks noChangeAspect="1"/>
          </p:cNvPicPr>
          <p:nvPr/>
        </p:nvPicPr>
        <p:blipFill>
          <a:blip xmlns:r="http://schemas.openxmlformats.org/officeDocument/2006/relationships" r:embed="rId3" cstate="print"/>
          <a:stretch>
            <a:fillRect/>
          </a:stretch>
        </p:blipFill>
        <p:spPr>
          <a:xfrm>
            <a:off x="235837" y="4101353"/>
            <a:ext cx="4121010" cy="3281082"/>
          </a:xfrm>
          <a:prstGeom prst="rect"/>
        </p:spPr>
      </p:pic>
      <p:pic>
        <p:nvPicPr>
          <p:cNvPr id="2097163" name="Picture 6"/>
          <p:cNvPicPr>
            <a:picLocks noChangeAspect="1"/>
          </p:cNvPicPr>
          <p:nvPr/>
        </p:nvPicPr>
        <p:blipFill>
          <a:blip xmlns:r="http://schemas.openxmlformats.org/officeDocument/2006/relationships" r:embed="rId4"/>
          <a:stretch>
            <a:fillRect/>
          </a:stretch>
        </p:blipFill>
        <p:spPr>
          <a:xfrm>
            <a:off x="5338481" y="4128247"/>
            <a:ext cx="6225989" cy="3254188"/>
          </a:xfrm>
          <a:prstGeom prst="rect"/>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3" name="Title 1" hidden="1"/>
          <p:cNvSpPr>
            <a:spLocks noGrp="1"/>
          </p:cNvSpPr>
          <p:nvPr>
            <p:ph type="title"/>
          </p:nvPr>
        </p:nvSpPr>
        <p:spPr/>
        <p:txBody>
          <a:bodyPr/>
          <a:p>
            <a:endParaRPr lang="en-US"/>
          </a:p>
        </p:txBody>
      </p:sp>
      <p:sp>
        <p:nvSpPr>
          <p:cNvPr id="1048604" name="Content Placeholder 2"/>
          <p:cNvSpPr>
            <a:spLocks noGrp="1"/>
          </p:cNvSpPr>
          <p:nvPr>
            <p:ph idx="1"/>
          </p:nvPr>
        </p:nvSpPr>
        <p:spPr>
          <a:xfrm>
            <a:off x="649941" y="1973543"/>
            <a:ext cx="10515600" cy="4351338"/>
          </a:xfrm>
        </p:spPr>
        <p:txBody>
          <a:bodyPr>
            <a:normAutofit/>
          </a:bodyPr>
          <a:p>
            <a:pPr algn="ctr" indent="0" marL="0">
              <a:buNone/>
            </a:pPr>
            <a:r>
              <a:rPr b="1" dirty="0" sz="5400" lang="en-US" smtClean="0"/>
              <a:t>THANK YOU</a:t>
            </a:r>
            <a:endParaRPr b="1" dirty="0" sz="5400" lang="en-US"/>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ANA 212 PRESENTATION LECTURER IN CHARGE: MR TOKUNBO</dc:title>
  <dc:creator>Sayo</dc:creator>
  <cp:lastModifiedBy>Sayo</cp:lastModifiedBy>
  <dcterms:created xsi:type="dcterms:W3CDTF">2024-07-01T21:03:42Z</dcterms:created>
  <dcterms:modified xsi:type="dcterms:W3CDTF">2024-07-02T08:02:22Z</dcterms:modified>
</cp:coreProperties>
</file>