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5" r:id="rId3"/>
    <p:sldId id="357" r:id="rId4"/>
    <p:sldId id="374" r:id="rId5"/>
    <p:sldId id="376" r:id="rId6"/>
    <p:sldId id="375" r:id="rId7"/>
    <p:sldId id="377" r:id="rId8"/>
    <p:sldId id="373" r:id="rId9"/>
    <p:sldId id="379" r:id="rId10"/>
    <p:sldId id="378" r:id="rId11"/>
    <p:sldId id="372" r:id="rId12"/>
    <p:sldId id="328" r:id="rId13"/>
    <p:sldId id="380" r:id="rId14"/>
    <p:sldId id="381" r:id="rId15"/>
    <p:sldId id="390" r:id="rId16"/>
    <p:sldId id="391" r:id="rId17"/>
    <p:sldId id="392" r:id="rId18"/>
    <p:sldId id="394" r:id="rId19"/>
    <p:sldId id="395" r:id="rId20"/>
    <p:sldId id="396" r:id="rId21"/>
    <p:sldId id="393" r:id="rId22"/>
    <p:sldId id="397" r:id="rId23"/>
    <p:sldId id="383" r:id="rId24"/>
    <p:sldId id="387" r:id="rId25"/>
    <p:sldId id="359" r:id="rId26"/>
    <p:sldId id="384" r:id="rId27"/>
    <p:sldId id="385" r:id="rId28"/>
    <p:sldId id="399" r:id="rId29"/>
    <p:sldId id="400" r:id="rId30"/>
    <p:sldId id="405" r:id="rId31"/>
    <p:sldId id="401" r:id="rId32"/>
    <p:sldId id="403" r:id="rId33"/>
    <p:sldId id="404" r:id="rId34"/>
    <p:sldId id="386" r:id="rId35"/>
    <p:sldId id="34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TF is an Arduino?" id="{7BCE4924-7EDE-C74E-84E7-ADDFFB02163B}">
          <p14:sldIdLst>
            <p14:sldId id="256"/>
          </p14:sldIdLst>
        </p14:section>
        <p14:section name="Lembrete da aula passada" id="{8AE020AE-D875-400B-A303-303A731CED48}">
          <p14:sldIdLst>
            <p14:sldId id="345"/>
            <p14:sldId id="357"/>
            <p14:sldId id="374"/>
            <p14:sldId id="376"/>
            <p14:sldId id="375"/>
            <p14:sldId id="377"/>
            <p14:sldId id="373"/>
            <p14:sldId id="379"/>
            <p14:sldId id="378"/>
            <p14:sldId id="372"/>
          </p14:sldIdLst>
        </p14:section>
        <p14:section name="Encontro #3: Entrada e Saída Analógica" id="{E2C98603-A469-42FF-9BCE-8BF202E8E164}">
          <p14:sldIdLst>
            <p14:sldId id="328"/>
            <p14:sldId id="380"/>
            <p14:sldId id="381"/>
            <p14:sldId id="390"/>
            <p14:sldId id="391"/>
            <p14:sldId id="392"/>
            <p14:sldId id="394"/>
            <p14:sldId id="395"/>
            <p14:sldId id="396"/>
            <p14:sldId id="393"/>
            <p14:sldId id="397"/>
            <p14:sldId id="383"/>
            <p14:sldId id="387"/>
            <p14:sldId id="359"/>
            <p14:sldId id="384"/>
            <p14:sldId id="385"/>
            <p14:sldId id="399"/>
            <p14:sldId id="400"/>
            <p14:sldId id="405"/>
            <p14:sldId id="401"/>
            <p14:sldId id="403"/>
            <p14:sldId id="404"/>
            <p14:sldId id="386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79646"/>
    <a:srgbClr val="FF0000"/>
    <a:srgbClr val="FF9140"/>
    <a:srgbClr val="782828"/>
    <a:srgbClr val="FF0066"/>
    <a:srgbClr val="000000"/>
    <a:srgbClr val="FFDD00"/>
    <a:srgbClr val="EA3C06"/>
    <a:srgbClr val="FF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59" autoAdjust="0"/>
    <p:restoredTop sz="94598" autoAdjust="0"/>
  </p:normalViewPr>
  <p:slideViewPr>
    <p:cSldViewPr snapToGrid="0" snapToObjects="1">
      <p:cViewPr varScale="1">
        <p:scale>
          <a:sx n="65" d="100"/>
          <a:sy n="65" d="100"/>
        </p:scale>
        <p:origin x="6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2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8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6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0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8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8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1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4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F3975-147D-2E45-8C2D-3E2E89AE00F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en/Reference/HomePag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rgebrindeiro/wtf-is-an-arduin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ramalho/arduino-101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ramalho/arduino-101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Reference/Array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arduino.cc/en/Reference/Long" TargetMode="External"/><Relationship Id="rId3" Type="http://schemas.openxmlformats.org/officeDocument/2006/relationships/hyperlink" Target="http://arduino.cc/en/Reference/VariableDeclaration" TargetMode="External"/><Relationship Id="rId7" Type="http://schemas.openxmlformats.org/officeDocument/2006/relationships/hyperlink" Target="http://arduino.cc/en/Reference/UnsignedIn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duino.cc/en/Reference/Int" TargetMode="External"/><Relationship Id="rId11" Type="http://schemas.openxmlformats.org/officeDocument/2006/relationships/hyperlink" Target="http://arduino.cc/en/Reference/Double" TargetMode="External"/><Relationship Id="rId5" Type="http://schemas.openxmlformats.org/officeDocument/2006/relationships/hyperlink" Target="http://arduino.cc/en/Reference/Byte" TargetMode="External"/><Relationship Id="rId10" Type="http://schemas.openxmlformats.org/officeDocument/2006/relationships/hyperlink" Target="http://arduino.cc/en/Reference/Float" TargetMode="External"/><Relationship Id="rId4" Type="http://schemas.openxmlformats.org/officeDocument/2006/relationships/hyperlink" Target="http://arduino.cc/en/Reference/Char" TargetMode="External"/><Relationship Id="rId9" Type="http://schemas.openxmlformats.org/officeDocument/2006/relationships/hyperlink" Target="http://arduino.cc/en/Reference/UnsignedLo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4209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DINCond-Medium"/>
                <a:cs typeface="DINCond-Medium"/>
              </a:rPr>
              <a:t>WTF is an Arduino?</a:t>
            </a:r>
            <a:endParaRPr lang="en-US" sz="6000" dirty="0">
              <a:solidFill>
                <a:schemeClr val="bg1"/>
              </a:solidFill>
              <a:latin typeface="DINCond-Medium"/>
              <a:cs typeface="DINCond-Medium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46984"/>
            <a:ext cx="6400800" cy="656306"/>
          </a:xfrm>
        </p:spPr>
        <p:txBody>
          <a:bodyPr/>
          <a:lstStyle/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George Brindeiro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 descr="a_principal_comple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39" y="4899429"/>
            <a:ext cx="2505522" cy="113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7813" y="3013502"/>
            <a:ext cx="8008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800" dirty="0">
                <a:latin typeface="DINCond-Regular" pitchFamily="50" charset="0"/>
                <a:hlinkClick r:id="rId2"/>
              </a:rPr>
              <a:t>http://</a:t>
            </a:r>
            <a:r>
              <a:rPr lang="fr-FR" sz="4800" dirty="0" smtClean="0">
                <a:latin typeface="DINCond-Regular" pitchFamily="50" charset="0"/>
                <a:hlinkClick r:id="rId2"/>
              </a:rPr>
              <a:t>arduino.cc/en/Reference/HomePage</a:t>
            </a:r>
            <a:endParaRPr lang="fr-FR" sz="4800" dirty="0">
              <a:latin typeface="DINCond-Regular" pitchFamily="50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2152" y="1497575"/>
            <a:ext cx="8059696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>Arduino Reference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65061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dirty="0" err="1" smtClean="0">
                <a:latin typeface="DINCond-Regular" pitchFamily="50" charset="0"/>
              </a:rPr>
              <a:t>Arquivos</a:t>
            </a:r>
            <a:r>
              <a:rPr lang="fr-FR" dirty="0" smtClean="0">
                <a:latin typeface="DINCond-Regular" pitchFamily="50" charset="0"/>
              </a:rPr>
              <a:t> do </a:t>
            </a:r>
            <a:r>
              <a:rPr lang="fr-FR" dirty="0" err="1" smtClean="0">
                <a:latin typeface="DINCond-Regular" pitchFamily="50" charset="0"/>
              </a:rPr>
              <a:t>curso</a:t>
            </a:r>
            <a:r>
              <a:rPr lang="fr-FR" dirty="0" smtClean="0">
                <a:latin typeface="DINCond-Regular" pitchFamily="50" charset="0"/>
              </a:rPr>
              <a:t>:</a:t>
            </a:r>
            <a:br>
              <a:rPr lang="fr-FR" dirty="0" smtClean="0">
                <a:latin typeface="DINCond-Regular" pitchFamily="50" charset="0"/>
              </a:rPr>
            </a:br>
            <a:r>
              <a:rPr lang="fr-FR" dirty="0">
                <a:latin typeface="DINCond-Regular" pitchFamily="50" charset="0"/>
                <a:hlinkClick r:id="rId2"/>
              </a:rPr>
              <a:t>https://</a:t>
            </a:r>
            <a:r>
              <a:rPr lang="fr-FR" dirty="0" smtClean="0">
                <a:latin typeface="DINCond-Regular" pitchFamily="50" charset="0"/>
                <a:hlinkClick r:id="rId2"/>
              </a:rPr>
              <a:t>github.com/georgebrindeiro/wtf-is-an-arduino</a:t>
            </a:r>
            <a:endParaRPr lang="fr-FR" dirty="0" smtClean="0">
              <a:latin typeface="DINCond-Regular" pitchFamily="50" charset="0"/>
            </a:endParaRPr>
          </a:p>
          <a:p>
            <a:r>
              <a:rPr lang="fr-FR" dirty="0" err="1" smtClean="0">
                <a:latin typeface="DINCond-Regular" pitchFamily="50" charset="0"/>
              </a:rPr>
              <a:t>Download</a:t>
            </a:r>
            <a:r>
              <a:rPr lang="fr-FR" dirty="0" smtClean="0">
                <a:latin typeface="DINCond-Regular" pitchFamily="50" charset="0"/>
              </a:rPr>
              <a:t> ZIP e </a:t>
            </a:r>
            <a:r>
              <a:rPr lang="fr-FR" dirty="0" err="1" smtClean="0">
                <a:latin typeface="DINCond-Regular" pitchFamily="50" charset="0"/>
              </a:rPr>
              <a:t>extrair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em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seguida</a:t>
            </a:r>
            <a:endParaRPr lang="fr-FR" dirty="0" smtClean="0">
              <a:latin typeface="DINCond-Regular" pitchFamily="50" charset="0"/>
            </a:endParaRPr>
          </a:p>
          <a:p>
            <a:r>
              <a:rPr lang="fr-FR" dirty="0" smtClean="0">
                <a:latin typeface="DINCond-Regular" pitchFamily="50" charset="0"/>
              </a:rPr>
              <a:t>File -&gt; </a:t>
            </a:r>
            <a:r>
              <a:rPr lang="fr-FR" dirty="0" err="1" smtClean="0">
                <a:latin typeface="DINCond-Regular" pitchFamily="50" charset="0"/>
              </a:rPr>
              <a:t>Preferences</a:t>
            </a:r>
            <a:r>
              <a:rPr lang="fr-FR" dirty="0" smtClean="0">
                <a:latin typeface="DINCond-Regular" pitchFamily="50" charset="0"/>
              </a:rPr>
              <a:t> -&gt; </a:t>
            </a:r>
            <a:r>
              <a:rPr lang="fr-FR" dirty="0" err="1" smtClean="0">
                <a:latin typeface="DINCond-Regular" pitchFamily="50" charset="0"/>
              </a:rPr>
              <a:t>Sketchbook</a:t>
            </a:r>
            <a:r>
              <a:rPr lang="fr-FR" dirty="0" smtClean="0">
                <a:latin typeface="DINCond-Regular" pitchFamily="50" charset="0"/>
              </a:rPr>
              <a:t> location</a:t>
            </a:r>
          </a:p>
          <a:p>
            <a:r>
              <a:rPr lang="fr-FR" dirty="0" err="1" smtClean="0">
                <a:latin typeface="DINCond-Regular" pitchFamily="50" charset="0"/>
              </a:rPr>
              <a:t>Colocar</a:t>
            </a:r>
            <a:r>
              <a:rPr lang="fr-FR" dirty="0" smtClean="0">
                <a:latin typeface="DINCond-Regular" pitchFamily="50" charset="0"/>
              </a:rPr>
              <a:t> a </a:t>
            </a:r>
            <a:r>
              <a:rPr lang="fr-FR" dirty="0" err="1" smtClean="0">
                <a:latin typeface="DINCond-Regular" pitchFamily="50" charset="0"/>
              </a:rPr>
              <a:t>pasta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extraída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INCond-Regular" pitchFamily="50" charset="0"/>
              </a:rPr>
              <a:t>wtf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Cond-Regular" pitchFamily="50" charset="0"/>
              </a:rPr>
              <a:t>-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INCond-Regular" pitchFamily="50" charset="0"/>
              </a:rPr>
              <a:t>is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Cond-Regular" pitchFamily="50" charset="0"/>
              </a:rPr>
              <a:t>-an-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INCond-Regular" pitchFamily="50" charset="0"/>
              </a:rPr>
              <a:t>arduino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Cond-Regular" pitchFamily="50" charset="0"/>
              </a:rPr>
              <a:t>/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INCond-Regular" pitchFamily="50" charset="0"/>
              </a:rPr>
              <a:t>sketchbook</a:t>
            </a: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Atualizando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o sketchbook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7206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fr-FR" sz="6600" dirty="0">
                <a:solidFill>
                  <a:schemeClr val="bg1"/>
                </a:solidFill>
                <a:latin typeface="DINPro-Black" panose="02000503030000020004" pitchFamily="50" charset="0"/>
              </a:rPr>
              <a:t>3</a:t>
            </a:r>
            <a:r>
              <a:rPr lang="fr-FR" sz="6600" dirty="0" smtClean="0">
                <a:solidFill>
                  <a:schemeClr val="bg1"/>
                </a:solidFill>
                <a:latin typeface="DINPro-Black" panose="02000503030000020004" pitchFamily="50" charset="0"/>
              </a:rPr>
              <a:t> </a:t>
            </a:r>
            <a:endParaRPr lang="fr-FR" sz="6600" dirty="0">
              <a:solidFill>
                <a:schemeClr val="bg1"/>
              </a:solidFill>
              <a:latin typeface="DINPro-Black" panose="02000503030000020004" pitchFamily="50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cap="small" dirty="0" smtClean="0">
                <a:solidFill>
                  <a:schemeClr val="bg1">
                    <a:lumMod val="95000"/>
                  </a:schemeClr>
                </a:solidFill>
                <a:latin typeface="DINPro-Regular" panose="02000503030000020004" pitchFamily="50" charset="0"/>
              </a:rPr>
              <a:t>Entrada e Saída </a:t>
            </a:r>
            <a:r>
              <a:rPr lang="pt-BR" cap="small" dirty="0" smtClean="0">
                <a:solidFill>
                  <a:schemeClr val="bg1">
                    <a:lumMod val="95000"/>
                  </a:schemeClr>
                </a:solidFill>
                <a:latin typeface="DINPro-Regular" panose="02000503030000020004" pitchFamily="50" charset="0"/>
              </a:rPr>
              <a:t>Analógica:</a:t>
            </a:r>
            <a:endParaRPr lang="pt-BR" cap="small" dirty="0" smtClean="0">
              <a:solidFill>
                <a:schemeClr val="bg1">
                  <a:lumMod val="95000"/>
                </a:schemeClr>
              </a:solidFill>
              <a:latin typeface="DINPro-Regular" panose="02000503030000020004" pitchFamily="50" charset="0"/>
            </a:endParaRPr>
          </a:p>
          <a:p>
            <a:r>
              <a:rPr lang="pt-BR" cap="small" dirty="0" smtClean="0">
                <a:solidFill>
                  <a:schemeClr val="bg1">
                    <a:lumMod val="95000"/>
                  </a:schemeClr>
                </a:solidFill>
                <a:latin typeface="DINPro-Regular" panose="02000503030000020004" pitchFamily="50" charset="0"/>
              </a:rPr>
              <a:t>Superando </a:t>
            </a:r>
            <a:r>
              <a:rPr lang="pt-BR" cap="small" dirty="0" smtClean="0">
                <a:solidFill>
                  <a:schemeClr val="bg1">
                    <a:lumMod val="95000"/>
                  </a:schemeClr>
                </a:solidFill>
                <a:latin typeface="DINPro-Regular" panose="02000503030000020004" pitchFamily="50" charset="0"/>
              </a:rPr>
              <a:t>a dicotomia HIGH/LOW</a:t>
            </a:r>
            <a:endParaRPr lang="pt-BR" cap="small" dirty="0" smtClean="0">
              <a:solidFill>
                <a:schemeClr val="bg1">
                  <a:lumMod val="95000"/>
                </a:schemeClr>
              </a:solidFill>
              <a:latin typeface="DINPro-Regular" panose="020005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3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283110"/>
            <a:ext cx="3274142" cy="5309419"/>
          </a:xfrm>
        </p:spPr>
        <p:txBody>
          <a:bodyPr>
            <a:noAutofit/>
          </a:bodyPr>
          <a:lstStyle/>
          <a:p>
            <a:r>
              <a:rPr lang="fr-FR" sz="4000" dirty="0">
                <a:latin typeface="DINCond-Regular" pitchFamily="50" charset="0"/>
              </a:rPr>
              <a:t>6</a:t>
            </a:r>
            <a:r>
              <a:rPr lang="fr-FR" sz="4000" dirty="0" smtClean="0">
                <a:latin typeface="DINCond-Regular" pitchFamily="50" charset="0"/>
              </a:rPr>
              <a:t> </a:t>
            </a:r>
            <a:r>
              <a:rPr lang="fr-FR" sz="4000" dirty="0" err="1" smtClean="0">
                <a:latin typeface="DINCond-Regular" pitchFamily="50" charset="0"/>
              </a:rPr>
              <a:t>resistores</a:t>
            </a:r>
            <a:r>
              <a:rPr lang="fr-FR" sz="4000" dirty="0" smtClean="0">
                <a:latin typeface="DINCond-Regular" pitchFamily="50" charset="0"/>
              </a:rPr>
              <a:t> 330R</a:t>
            </a:r>
          </a:p>
          <a:p>
            <a:r>
              <a:rPr lang="fr-FR" sz="4000" dirty="0">
                <a:latin typeface="DINCond-Regular" pitchFamily="50" charset="0"/>
              </a:rPr>
              <a:t>6</a:t>
            </a:r>
            <a:r>
              <a:rPr lang="fr-FR" sz="4000" dirty="0" smtClean="0">
                <a:latin typeface="DINCond-Regular" pitchFamily="50" charset="0"/>
              </a:rPr>
              <a:t> </a:t>
            </a:r>
            <a:r>
              <a:rPr lang="fr-FR" sz="4000" dirty="0" err="1" smtClean="0">
                <a:latin typeface="DINCond-Regular" pitchFamily="50" charset="0"/>
              </a:rPr>
              <a:t>LEDs</a:t>
            </a:r>
            <a:endParaRPr lang="fr-FR" sz="4000" dirty="0" smtClean="0">
              <a:latin typeface="DINCond-Regular" pitchFamily="50" charset="0"/>
            </a:endParaRPr>
          </a:p>
          <a:p>
            <a:r>
              <a:rPr lang="fr-FR" sz="4000" dirty="0" smtClean="0">
                <a:latin typeface="DINCond-Regular" pitchFamily="50" charset="0"/>
              </a:rPr>
              <a:t>2 </a:t>
            </a:r>
            <a:r>
              <a:rPr lang="fr-FR" sz="4000" dirty="0" err="1" smtClean="0">
                <a:latin typeface="DINCond-Regular" pitchFamily="50" charset="0"/>
              </a:rPr>
              <a:t>botões</a:t>
            </a:r>
            <a:endParaRPr lang="fr-FR" sz="4000" dirty="0" smtClean="0">
              <a:latin typeface="DINCond-Regular" pitchFamily="50" charset="0"/>
            </a:endParaRPr>
          </a:p>
          <a:p>
            <a:r>
              <a:rPr lang="fr-FR" sz="4000" dirty="0" smtClean="0">
                <a:latin typeface="DINCond-Regular" pitchFamily="50" charset="0"/>
              </a:rPr>
              <a:t>1 </a:t>
            </a:r>
            <a:r>
              <a:rPr lang="fr-FR" sz="4000" dirty="0" err="1" smtClean="0">
                <a:latin typeface="DINCond-Regular" pitchFamily="50" charset="0"/>
              </a:rPr>
              <a:t>potenciômetro</a:t>
            </a:r>
            <a:endParaRPr lang="fr-FR" sz="4000" dirty="0">
              <a:latin typeface="DINCond-Regular" pitchFamily="50" charset="0"/>
            </a:endParaRPr>
          </a:p>
          <a:p>
            <a:r>
              <a:rPr lang="fr-FR" sz="4000" dirty="0" err="1" smtClean="0">
                <a:latin typeface="DINCond-Regular" pitchFamily="50" charset="0"/>
              </a:rPr>
              <a:t>Fios</a:t>
            </a:r>
            <a:r>
              <a:rPr lang="fr-FR" sz="4000" dirty="0" smtClean="0">
                <a:latin typeface="DINCond-Regular" pitchFamily="50" charset="0"/>
              </a:rPr>
              <a:t> </a:t>
            </a:r>
            <a:r>
              <a:rPr lang="fr-FR" sz="4000" dirty="0" err="1" smtClean="0">
                <a:latin typeface="DINCond-Regular" pitchFamily="50" charset="0"/>
              </a:rPr>
              <a:t>jumper</a:t>
            </a:r>
            <a:endParaRPr lang="fr-FR" sz="4000" dirty="0" smtClean="0">
              <a:latin typeface="DINCond-Regular" pitchFamily="50" charset="0"/>
            </a:endParaRPr>
          </a:p>
          <a:p>
            <a:r>
              <a:rPr lang="fr-FR" sz="4000" dirty="0" err="1" smtClean="0">
                <a:latin typeface="DINCond-Regular" pitchFamily="50" charset="0"/>
              </a:rPr>
              <a:t>Protoboard</a:t>
            </a:r>
            <a:endParaRPr lang="fr-FR" sz="4000" dirty="0" smtClean="0">
              <a:latin typeface="DINCond-Regular" pitchFamily="50" charset="0"/>
            </a:endParaRPr>
          </a:p>
          <a:p>
            <a:r>
              <a:rPr lang="fr-FR" sz="4000" dirty="0" err="1" smtClean="0">
                <a:latin typeface="DINCond-Regular" pitchFamily="50" charset="0"/>
              </a:rPr>
              <a:t>Arduino</a:t>
            </a:r>
            <a:endParaRPr lang="fr-FR" sz="4000" dirty="0" smtClean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prstClr val="white"/>
                </a:solidFill>
                <a:latin typeface="DINCond-RegularAlternate"/>
                <a:cs typeface="DINCond-RegularAlternate"/>
              </a:rPr>
              <a:t>Vamos</a:t>
            </a:r>
            <a:r>
              <a:rPr lang="en-US" sz="4000" dirty="0" smtClean="0">
                <a:solidFill>
                  <a:prstClr val="white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prstClr val="white"/>
                </a:solidFill>
                <a:latin typeface="DINCond-RegularAlternate"/>
                <a:cs typeface="DINCond-RegularAlternate"/>
              </a:rPr>
              <a:t>montar</a:t>
            </a:r>
            <a:r>
              <a:rPr lang="en-US" sz="4000" dirty="0" smtClean="0">
                <a:solidFill>
                  <a:prstClr val="white"/>
                </a:solidFill>
                <a:latin typeface="DINCond-RegularAlternate"/>
                <a:cs typeface="DINCond-RegularAlternate"/>
              </a:rPr>
              <a:t>!</a:t>
            </a:r>
            <a:endParaRPr lang="en-US" sz="4000" dirty="0">
              <a:solidFill>
                <a:prstClr val="white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61"/>
          <a:stretch/>
        </p:blipFill>
        <p:spPr>
          <a:xfrm>
            <a:off x="4291781" y="1283109"/>
            <a:ext cx="4262284" cy="493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8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94471"/>
          </a:xfrm>
        </p:spPr>
        <p:txBody>
          <a:bodyPr>
            <a:noAutofit/>
          </a:bodyPr>
          <a:lstStyle/>
          <a:p>
            <a:r>
              <a:rPr lang="pt-BR" dirty="0" err="1" smtClean="0">
                <a:latin typeface="DINCond-Regular" pitchFamily="50" charset="0"/>
              </a:rPr>
              <a:t>Dêem</a:t>
            </a:r>
            <a:r>
              <a:rPr lang="pt-BR" dirty="0" smtClean="0">
                <a:latin typeface="DINCond-Regular" pitchFamily="50" charset="0"/>
              </a:rPr>
              <a:t> upload no código e observem o </a:t>
            </a:r>
            <a:r>
              <a:rPr lang="pt-BR" dirty="0">
                <a:latin typeface="DINCond-Regular" pitchFamily="50" charset="0"/>
              </a:rPr>
              <a:t>comportamento</a:t>
            </a:r>
          </a:p>
          <a:p>
            <a:r>
              <a:rPr lang="pt-BR" dirty="0">
                <a:latin typeface="DINCond-Regular" pitchFamily="50" charset="0"/>
              </a:rPr>
              <a:t>Passo-a-passo do </a:t>
            </a:r>
            <a:r>
              <a:rPr lang="pt-BR" dirty="0" smtClean="0">
                <a:latin typeface="DINCond-Regular" pitchFamily="50" charset="0"/>
              </a:rPr>
              <a:t>código: </a:t>
            </a:r>
            <a:r>
              <a:rPr lang="pt-BR" dirty="0" err="1" smtClean="0">
                <a:latin typeface="DINCond-Regular" pitchFamily="50" charset="0"/>
              </a:rPr>
              <a:t>analogRead</a:t>
            </a:r>
            <a:endParaRPr lang="pt-BR" dirty="0">
              <a:latin typeface="DINCond-Regular" pitchFamily="50" charset="0"/>
            </a:endParaRPr>
          </a:p>
          <a:p>
            <a:r>
              <a:rPr lang="pt-BR" dirty="0">
                <a:latin typeface="DINCond-Regular" pitchFamily="50" charset="0"/>
              </a:rPr>
              <a:t>Modificação para olhar valores </a:t>
            </a:r>
            <a:r>
              <a:rPr lang="pt-BR" dirty="0" smtClean="0">
                <a:latin typeface="DINCond-Regular" pitchFamily="50" charset="0"/>
              </a:rPr>
              <a:t>lidos na serial: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Adicionar no setup(): </a:t>
            </a:r>
            <a:r>
              <a:rPr lang="pt-BR" dirty="0" err="1" smtClean="0">
                <a:latin typeface="DINCond-Regular" pitchFamily="50" charset="0"/>
              </a:rPr>
              <a:t>Serial.begin</a:t>
            </a:r>
            <a:r>
              <a:rPr lang="pt-BR" dirty="0" smtClean="0">
                <a:latin typeface="DINCond-Regular" pitchFamily="50" charset="0"/>
              </a:rPr>
              <a:t>(9600);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Adicionar no loop(): </a:t>
            </a:r>
            <a:r>
              <a:rPr lang="pt-BR" dirty="0" err="1" smtClean="0">
                <a:latin typeface="DINCond-Regular" pitchFamily="50" charset="0"/>
              </a:rPr>
              <a:t>Serial.println</a:t>
            </a:r>
            <a:r>
              <a:rPr lang="pt-BR" dirty="0" smtClean="0">
                <a:latin typeface="DINCond-Regular" pitchFamily="50" charset="0"/>
              </a:rPr>
              <a:t>(</a:t>
            </a:r>
            <a:r>
              <a:rPr lang="pt-BR" dirty="0" err="1" smtClean="0">
                <a:latin typeface="DINCond-Regular" pitchFamily="50" charset="0"/>
              </a:rPr>
              <a:t>sensorValue</a:t>
            </a:r>
            <a:r>
              <a:rPr lang="pt-BR" dirty="0" smtClean="0">
                <a:latin typeface="DINCond-Regular" pitchFamily="50" charset="0"/>
              </a:rPr>
              <a:t>);</a:t>
            </a:r>
            <a:endParaRPr lang="pt-BR" dirty="0">
              <a:latin typeface="DINCond-Regular" pitchFamily="50" charset="0"/>
            </a:endParaRPr>
          </a:p>
          <a:p>
            <a:r>
              <a:rPr lang="pt-BR" dirty="0" smtClean="0">
                <a:latin typeface="DINCond-Regular" pitchFamily="50" charset="0"/>
              </a:rPr>
              <a:t>Abram o Serial Monitor (lupa no canto superior direito)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Lesson3_1_AnalogInput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13262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38112"/>
            <a:ext cx="8924925" cy="65817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3374" y="5868769"/>
            <a:ext cx="5153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latin typeface="DINPro-Regular" panose="02000503030000020004" pitchFamily="50" charset="0"/>
              </a:rPr>
              <a:t>Fonte:</a:t>
            </a:r>
          </a:p>
          <a:p>
            <a:r>
              <a:rPr lang="fr-FR" dirty="0" smtClean="0">
                <a:latin typeface="DINPro-Regular" panose="02000503030000020004" pitchFamily="50" charset="0"/>
                <a:hlinkClick r:id="rId3"/>
              </a:rPr>
              <a:t>https</a:t>
            </a:r>
            <a:r>
              <a:rPr lang="fr-FR" dirty="0">
                <a:latin typeface="DINPro-Regular" panose="02000503030000020004" pitchFamily="50" charset="0"/>
                <a:hlinkClick r:id="rId3"/>
              </a:rPr>
              <a:t>://</a:t>
            </a:r>
            <a:r>
              <a:rPr lang="fr-FR" dirty="0" smtClean="0">
                <a:latin typeface="DINPro-Regular" panose="02000503030000020004" pitchFamily="50" charset="0"/>
                <a:hlinkClick r:id="rId3"/>
              </a:rPr>
              <a:t>speakerdeck.com/ramalho/arduino-101</a:t>
            </a:r>
            <a:endParaRPr lang="fr-FR" dirty="0">
              <a:latin typeface="DINPro-Regular" panose="020005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66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47637"/>
            <a:ext cx="8848725" cy="6562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3374" y="5868769"/>
            <a:ext cx="5153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latin typeface="DINPro-Regular" panose="02000503030000020004" pitchFamily="50" charset="0"/>
              </a:rPr>
              <a:t>Fonte:</a:t>
            </a:r>
          </a:p>
          <a:p>
            <a:r>
              <a:rPr lang="fr-FR" dirty="0" smtClean="0">
                <a:latin typeface="DINPro-Regular" panose="02000503030000020004" pitchFamily="50" charset="0"/>
                <a:hlinkClick r:id="rId3"/>
              </a:rPr>
              <a:t>https</a:t>
            </a:r>
            <a:r>
              <a:rPr lang="fr-FR" dirty="0">
                <a:latin typeface="DINPro-Regular" panose="02000503030000020004" pitchFamily="50" charset="0"/>
                <a:hlinkClick r:id="rId3"/>
              </a:rPr>
              <a:t>://</a:t>
            </a:r>
            <a:r>
              <a:rPr lang="fr-FR" dirty="0" smtClean="0">
                <a:latin typeface="DINPro-Regular" panose="02000503030000020004" pitchFamily="50" charset="0"/>
                <a:hlinkClick r:id="rId3"/>
              </a:rPr>
              <a:t>speakerdeck.com/ramalho/arduino-101</a:t>
            </a:r>
            <a:endParaRPr lang="fr-FR" dirty="0">
              <a:latin typeface="DINPro-Regular" panose="020005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55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Divisor de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tensão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3076" name="Picture 4" descr="http://hyperphysics.phy-astr.gsu.edu/hbase/electric/imgele/voldiv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477" y="1470998"/>
            <a:ext cx="6445045" cy="469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2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Divisor de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tensão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3076" name="Picture 4" descr="http://hyperphysics.phy-astr.gsu.edu/hbase/electric/imgele/voldiv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477" y="1470998"/>
            <a:ext cx="6445045" cy="469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6931743" y="3392129"/>
            <a:ext cx="548640" cy="1814052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5928852" y="1894455"/>
            <a:ext cx="3215148" cy="1295400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small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DIN" pitchFamily="50" charset="0"/>
                <a:cs typeface="DINCond-RegularAlternate"/>
              </a:rPr>
              <a:t>Resistor “</a:t>
            </a:r>
            <a:r>
              <a:rPr lang="en-US" sz="4000" b="1" cap="small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DIN" pitchFamily="50" charset="0"/>
                <a:cs typeface="DINCond-RegularAlternate"/>
              </a:rPr>
              <a:t>em</a:t>
            </a:r>
            <a:r>
              <a:rPr lang="en-US" sz="4000" b="1" cap="small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DIN" pitchFamily="50" charset="0"/>
                <a:cs typeface="DINCond-RegularAlternate"/>
              </a:rPr>
              <a:t> </a:t>
            </a:r>
            <a:r>
              <a:rPr lang="en-US" sz="4000" b="1" cap="small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DIN" pitchFamily="50" charset="0"/>
                <a:cs typeface="DINCond-RegularAlternate"/>
              </a:rPr>
              <a:t>paralelo</a:t>
            </a:r>
            <a:r>
              <a:rPr lang="en-US" sz="4000" b="1" cap="small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DIN" pitchFamily="50" charset="0"/>
                <a:cs typeface="DINCond-RegularAlternate"/>
              </a:rPr>
              <a:t>”</a:t>
            </a:r>
            <a:endParaRPr lang="en-US" sz="4000" b="1" cap="small" dirty="0">
              <a:solidFill>
                <a:schemeClr val="tx2">
                  <a:lumMod val="60000"/>
                  <a:lumOff val="40000"/>
                </a:schemeClr>
              </a:solidFill>
              <a:latin typeface="DIN" pitchFamily="50" charset="0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37260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Resistores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em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Paralelo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3076" name="Picture 4" descr="http://hyperphysics.phy-astr.gsu.edu/hbase/electric/imgele/voldiv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97"/>
          <a:stretch/>
        </p:blipFill>
        <p:spPr bwMode="auto">
          <a:xfrm>
            <a:off x="1349477" y="1470998"/>
            <a:ext cx="6445045" cy="261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4328651" y="3817622"/>
                <a:ext cx="3465871" cy="2037487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</p:spPr>
            <p:txBody>
              <a:bodyPr anchor="ctr">
                <a:no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000" b="1" cap="small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DIN" pitchFamily="50" charset="0"/>
                    <a:cs typeface="DINCond-RegularAlternate"/>
                  </a:rPr>
                  <a:t>P</a:t>
                </a:r>
                <a:r>
                  <a:rPr lang="en-US" sz="4000" b="1" cap="small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DIN" pitchFamily="50" charset="0"/>
                    <a:cs typeface="DINCond-RegularAlternate"/>
                  </a:rPr>
                  <a:t>aralelo</a:t>
                </a:r>
                <a:endParaRPr lang="en-US" sz="4000" b="1" cap="small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DIN" pitchFamily="50" charset="0"/>
                  <a:cs typeface="DINCond-RegularAlternate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1" i="1" cap="small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1" cap="small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pt-BR" sz="4000" b="1" i="1" cap="small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𝒆𝒒</m:t>
                          </m:r>
                        </m:sub>
                      </m:sSub>
                      <m:r>
                        <a:rPr lang="pt-BR" sz="4000" b="1" i="1" cap="small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DINCond-RegularAlternate"/>
                        </a:rPr>
                        <m:t>=</m:t>
                      </m:r>
                      <m:f>
                        <m:fPr>
                          <m:ctrlPr>
                            <a:rPr lang="pt-BR" sz="4000" b="1" i="1" cap="small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4000" b="1" i="1" cap="small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b="1" i="1" cap="small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pt-BR" sz="4000" b="1" i="1" cap="small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4000" b="1" i="1" cap="small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b="1" i="1" cap="small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pt-BR" sz="4000" b="1" i="1" cap="small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4000" b="1" i="1" cap="small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b="1" i="1" cap="small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pt-BR" sz="4000" b="1" i="1" cap="small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r>
                            <a:rPr lang="pt-BR" sz="4000" b="1" i="1" cap="small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4000" b="1" i="1" cap="small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b="1" i="1" cap="small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pt-BR" sz="4000" b="1" i="1" cap="small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b="1" cap="small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DIN" pitchFamily="50" charset="0"/>
                  <a:cs typeface="DINCond-RegularAlternate"/>
                </a:endParaRPr>
              </a:p>
            </p:txBody>
          </p:sp>
        </mc:Choice>
        <mc:Fallback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651" y="3817622"/>
                <a:ext cx="3465871" cy="2037487"/>
              </a:xfrm>
              <a:prstGeom prst="rect">
                <a:avLst/>
              </a:prstGeom>
              <a:blipFill rotWithShape="0">
                <a:blip r:embed="rId3"/>
                <a:stretch>
                  <a:fillRect t="-29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353665" y="2595716"/>
            <a:ext cx="1415845" cy="1221906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599" y="6164246"/>
            <a:ext cx="7612626" cy="53670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cap="small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DIN" pitchFamily="50" charset="0"/>
                <a:cs typeface="DINCond-RegularAlternate"/>
              </a:rPr>
              <a:t>Paralelo</a:t>
            </a:r>
            <a:r>
              <a:rPr lang="en-US" sz="2800" b="1" cap="small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DIN" pitchFamily="50" charset="0"/>
                <a:cs typeface="DINCond-RegularAlternate"/>
              </a:rPr>
              <a:t> = divide </a:t>
            </a:r>
            <a:r>
              <a:rPr lang="en-US" sz="2800" b="1" cap="small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DIN" pitchFamily="50" charset="0"/>
                <a:cs typeface="DINCond-RegularAlternate"/>
              </a:rPr>
              <a:t>corrente</a:t>
            </a:r>
            <a:r>
              <a:rPr lang="en-US" sz="2800" b="1" cap="small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DIN" pitchFamily="50" charset="0"/>
                <a:cs typeface="DINCond-RegularAlternate"/>
              </a:rPr>
              <a:t>, </a:t>
            </a:r>
            <a:r>
              <a:rPr lang="en-US" sz="2800" b="1" cap="small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DIN" pitchFamily="50" charset="0"/>
                <a:cs typeface="DINCond-RegularAlternate"/>
              </a:rPr>
              <a:t>mesma</a:t>
            </a:r>
            <a:r>
              <a:rPr lang="en-US" sz="2800" b="1" cap="small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DIN" pitchFamily="50" charset="0"/>
                <a:cs typeface="DINCond-RegularAlternate"/>
              </a:rPr>
              <a:t> </a:t>
            </a:r>
            <a:r>
              <a:rPr lang="en-US" sz="2800" b="1" cap="small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DIN" pitchFamily="50" charset="0"/>
                <a:cs typeface="DINCond-RegularAlternate"/>
              </a:rPr>
              <a:t>tensão</a:t>
            </a:r>
            <a:endParaRPr lang="en-US" sz="2800" b="1" cap="small" dirty="0" smtClean="0">
              <a:solidFill>
                <a:schemeClr val="tx2">
                  <a:lumMod val="60000"/>
                  <a:lumOff val="40000"/>
                </a:schemeClr>
              </a:solidFill>
              <a:latin typeface="DIN" pitchFamily="50" charset="0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53352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newsinmind.com/wp/wp-content/uploads/2012/12/bigstockphoto_Migraine_Headache_11336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0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5506720"/>
            <a:ext cx="9144000" cy="13318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b="1" cap="small" dirty="0" err="1" smtClean="0">
                <a:latin typeface="DIN" pitchFamily="50" charset="0"/>
                <a:cs typeface="DINCond-RegularAlternate"/>
              </a:rPr>
              <a:t>Não</a:t>
            </a:r>
            <a:r>
              <a:rPr lang="en-US" sz="3200" b="1" cap="small" dirty="0" smtClean="0">
                <a:latin typeface="DIN" pitchFamily="50" charset="0"/>
                <a:cs typeface="DINCond-RegularAlternate"/>
              </a:rPr>
              <a:t> </a:t>
            </a:r>
            <a:r>
              <a:rPr lang="en-US" sz="3200" b="1" cap="small" dirty="0" err="1" smtClean="0">
                <a:latin typeface="DIN" pitchFamily="50" charset="0"/>
                <a:cs typeface="DINCond-RegularAlternate"/>
              </a:rPr>
              <a:t>lembro</a:t>
            </a:r>
            <a:r>
              <a:rPr lang="en-US" sz="3200" b="1" cap="small" dirty="0" smtClean="0">
                <a:latin typeface="DIN" pitchFamily="50" charset="0"/>
                <a:cs typeface="DINCond-RegularAlternate"/>
              </a:rPr>
              <a:t> de </a:t>
            </a:r>
            <a:r>
              <a:rPr lang="en-US" sz="3200" b="1" cap="small" dirty="0" err="1" smtClean="0">
                <a:latin typeface="DIN" pitchFamily="50" charset="0"/>
                <a:cs typeface="DINCond-RegularAlternate"/>
              </a:rPr>
              <a:t>mais</a:t>
            </a:r>
            <a:r>
              <a:rPr lang="en-US" sz="3200" b="1" cap="small" dirty="0" smtClean="0">
                <a:latin typeface="DIN" pitchFamily="50" charset="0"/>
                <a:cs typeface="DINCond-RegularAlternate"/>
              </a:rPr>
              <a:t> nada da </a:t>
            </a:r>
            <a:r>
              <a:rPr lang="en-US" sz="3200" b="1" cap="small" dirty="0" err="1" smtClean="0">
                <a:latin typeface="DIN" pitchFamily="50" charset="0"/>
                <a:cs typeface="DINCond-RegularAlternate"/>
              </a:rPr>
              <a:t>semana</a:t>
            </a:r>
            <a:r>
              <a:rPr lang="en-US" sz="3200" b="1" cap="small" dirty="0" smtClean="0">
                <a:latin typeface="DIN" pitchFamily="50" charset="0"/>
                <a:cs typeface="DINCond-RegularAlternate"/>
              </a:rPr>
              <a:t> </a:t>
            </a:r>
            <a:r>
              <a:rPr lang="en-US" sz="3200" b="1" cap="small" dirty="0" err="1" smtClean="0">
                <a:latin typeface="DIN" pitchFamily="50" charset="0"/>
                <a:cs typeface="DINCond-RegularAlternate"/>
              </a:rPr>
              <a:t>passada</a:t>
            </a:r>
            <a:r>
              <a:rPr lang="en-US" sz="3200" b="1" cap="small" dirty="0" smtClean="0">
                <a:latin typeface="DIN" pitchFamily="50" charset="0"/>
                <a:cs typeface="DINCond-RegularAlternate"/>
              </a:rPr>
              <a:t>...</a:t>
            </a:r>
            <a:endParaRPr lang="en-US" sz="3200" b="1" cap="small" dirty="0">
              <a:latin typeface="DIN" pitchFamily="50" charset="0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93839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Resistores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em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Série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3076" name="Picture 4" descr="http://hyperphysics.phy-astr.gsu.edu/hbase/electric/imgele/voldiv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25"/>
          <a:stretch/>
        </p:blipFill>
        <p:spPr bwMode="auto">
          <a:xfrm>
            <a:off x="1349477" y="1470998"/>
            <a:ext cx="6445045" cy="258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3900949" y="3817622"/>
                <a:ext cx="3465871" cy="20374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anchor="ctr">
                <a:no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000" b="1" cap="small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DIN" pitchFamily="50" charset="0"/>
                    <a:cs typeface="DINCond-RegularAlternate"/>
                  </a:rPr>
                  <a:t>Série</a:t>
                </a:r>
                <a:endParaRPr lang="en-US" sz="4000" b="1" cap="small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DIN" pitchFamily="50" charset="0"/>
                  <a:cs typeface="DINCond-RegularAlternate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1" i="1" cap="small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1" cap="small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pt-BR" sz="4000" b="1" i="1" cap="small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𝒆𝒒</m:t>
                          </m:r>
                        </m:sub>
                      </m:sSub>
                      <m:r>
                        <a:rPr lang="pt-BR" sz="4000" b="1" i="1" cap="small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DINCond-RegularAlternate"/>
                        </a:rPr>
                        <m:t>=</m:t>
                      </m:r>
                      <m:sSub>
                        <m:sSubPr>
                          <m:ctrlPr>
                            <a:rPr lang="pt-BR" sz="4000" b="1" i="1" cap="small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1" cap="small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pt-BR" sz="4000" b="1" i="1" cap="small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pt-BR" sz="4000" b="1" i="1" cap="small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4000" b="1" i="1" cap="small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1" cap="small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pt-BR" sz="4000" b="1" i="1" cap="small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US" sz="4000" b="1" cap="small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DIN" pitchFamily="50" charset="0"/>
                  <a:cs typeface="DINCond-RegularAlternate"/>
                </a:endParaRPr>
              </a:p>
            </p:txBody>
          </p:sp>
        </mc:Choice>
        <mc:Fallback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949" y="3817622"/>
                <a:ext cx="3465871" cy="20374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353666" y="1814052"/>
            <a:ext cx="560438" cy="2003570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599" y="6164246"/>
            <a:ext cx="7612626" cy="53670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cap="small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DIN" pitchFamily="50" charset="0"/>
                <a:cs typeface="DINCond-RegularAlternate"/>
              </a:rPr>
              <a:t>Série</a:t>
            </a:r>
            <a:r>
              <a:rPr lang="en-US" sz="2800" b="1" cap="small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DIN" pitchFamily="50" charset="0"/>
                <a:cs typeface="DINCond-RegularAlternate"/>
              </a:rPr>
              <a:t> = divide </a:t>
            </a:r>
            <a:r>
              <a:rPr lang="en-US" sz="2800" b="1" cap="small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DIN" pitchFamily="50" charset="0"/>
                <a:cs typeface="DINCond-RegularAlternate"/>
              </a:rPr>
              <a:t>tensão</a:t>
            </a:r>
            <a:r>
              <a:rPr lang="en-US" sz="2800" b="1" cap="small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DIN" pitchFamily="50" charset="0"/>
                <a:cs typeface="DINCond-RegularAlternate"/>
              </a:rPr>
              <a:t>, </a:t>
            </a:r>
            <a:r>
              <a:rPr lang="en-US" sz="2800" b="1" cap="small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DIN" pitchFamily="50" charset="0"/>
                <a:cs typeface="DINCond-RegularAlternate"/>
              </a:rPr>
              <a:t>mesma</a:t>
            </a:r>
            <a:r>
              <a:rPr lang="en-US" sz="2800" b="1" cap="small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DIN" pitchFamily="50" charset="0"/>
                <a:cs typeface="DINCond-RegularAlternate"/>
              </a:rPr>
              <a:t> </a:t>
            </a:r>
            <a:r>
              <a:rPr lang="en-US" sz="2800" b="1" cap="small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DIN" pitchFamily="50" charset="0"/>
                <a:cs typeface="DINCond-RegularAlternate"/>
              </a:rPr>
              <a:t>corrente</a:t>
            </a:r>
            <a:endParaRPr lang="en-US" sz="2800" b="1" cap="small" dirty="0" smtClean="0">
              <a:solidFill>
                <a:schemeClr val="tx2">
                  <a:lumMod val="60000"/>
                  <a:lumOff val="40000"/>
                </a:schemeClr>
              </a:solidFill>
              <a:latin typeface="DIN" pitchFamily="50" charset="0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51612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Divisor de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tensão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: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Potenciômetro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6" name="Picture 2" descr="http://sub.allaboutcircuits.com/images/003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12" y="2046185"/>
            <a:ext cx="7529375" cy="367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81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3613355" cy="4387645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VREF: máximo do ADC</a:t>
            </a:r>
          </a:p>
          <a:p>
            <a:r>
              <a:rPr lang="pt-BR" dirty="0" smtClean="0">
                <a:latin typeface="DINCond-Regular" pitchFamily="50" charset="0"/>
              </a:rPr>
              <a:t>Resolução: tamanho da variável inteira (</a:t>
            </a:r>
            <a:r>
              <a:rPr lang="pt-BR" b="1" dirty="0" smtClean="0">
                <a:latin typeface="DINCond-Regular" pitchFamily="50" charset="0"/>
              </a:rPr>
              <a:t>digital</a:t>
            </a:r>
            <a:r>
              <a:rPr lang="pt-BR" dirty="0" smtClean="0">
                <a:latin typeface="DINCond-Regular" pitchFamily="50" charset="0"/>
              </a:rPr>
              <a:t>) usada pra representar sinal (</a:t>
            </a:r>
            <a:r>
              <a:rPr lang="pt-BR" b="1" dirty="0" smtClean="0">
                <a:latin typeface="DINCond-Regular" pitchFamily="50" charset="0"/>
              </a:rPr>
              <a:t>analógico</a:t>
            </a:r>
            <a:r>
              <a:rPr lang="pt-BR" dirty="0" smtClean="0">
                <a:latin typeface="DINCond-Regular" pitchFamily="50" charset="0"/>
              </a:rPr>
              <a:t>)</a:t>
            </a:r>
          </a:p>
          <a:p>
            <a:r>
              <a:rPr lang="pt-BR" dirty="0" smtClean="0">
                <a:latin typeface="DINCond-Regular" pitchFamily="50" charset="0"/>
              </a:rPr>
              <a:t># de Canais: quanto sinais dá pra ler com o mesmo circuito ADC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ADC: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Conversor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Digital-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Analógico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13314" name="Picture 2" descr="http://myvirtualgarage.files.wordpress.com/2012/07/twobi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923" y="1600199"/>
            <a:ext cx="4350877" cy="369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9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94471"/>
          </a:xfrm>
        </p:spPr>
        <p:txBody>
          <a:bodyPr>
            <a:noAutofit/>
          </a:bodyPr>
          <a:lstStyle/>
          <a:p>
            <a:r>
              <a:rPr lang="pt-BR" dirty="0" err="1" smtClean="0">
                <a:latin typeface="DINCond-Regular" pitchFamily="50" charset="0"/>
              </a:rPr>
              <a:t>Dêem</a:t>
            </a:r>
            <a:r>
              <a:rPr lang="pt-BR" dirty="0" smtClean="0">
                <a:latin typeface="DINCond-Regular" pitchFamily="50" charset="0"/>
              </a:rPr>
              <a:t> upload no código e observem o </a:t>
            </a:r>
            <a:r>
              <a:rPr lang="pt-BR" dirty="0">
                <a:latin typeface="DINCond-Regular" pitchFamily="50" charset="0"/>
              </a:rPr>
              <a:t>comportamento</a:t>
            </a:r>
          </a:p>
          <a:p>
            <a:r>
              <a:rPr lang="pt-BR" dirty="0">
                <a:latin typeface="DINCond-Regular" pitchFamily="50" charset="0"/>
              </a:rPr>
              <a:t>Passo-a-passo do </a:t>
            </a:r>
            <a:r>
              <a:rPr lang="pt-BR" dirty="0" smtClean="0">
                <a:latin typeface="DINCond-Regular" pitchFamily="50" charset="0"/>
              </a:rPr>
              <a:t>código</a:t>
            </a:r>
            <a:r>
              <a:rPr lang="pt-BR" dirty="0">
                <a:latin typeface="DINCond-Regular" pitchFamily="50" charset="0"/>
              </a:rPr>
              <a:t>: </a:t>
            </a:r>
            <a:r>
              <a:rPr lang="pt-BR" dirty="0" err="1">
                <a:latin typeface="DINCond-Regular" pitchFamily="50" charset="0"/>
              </a:rPr>
              <a:t>analogWrite</a:t>
            </a:r>
            <a:r>
              <a:rPr lang="pt-BR" dirty="0">
                <a:latin typeface="DINCond-Regular" pitchFamily="50" charset="0"/>
              </a:rPr>
              <a:t>, </a:t>
            </a:r>
            <a:r>
              <a:rPr lang="pt-BR" dirty="0" err="1" smtClean="0">
                <a:latin typeface="DINCond-Regular" pitchFamily="50" charset="0"/>
              </a:rPr>
              <a:t>map</a:t>
            </a:r>
            <a:r>
              <a:rPr lang="pt-BR" dirty="0" smtClean="0">
                <a:latin typeface="DINCond-Regular" pitchFamily="50" charset="0"/>
              </a:rPr>
              <a:t>, </a:t>
            </a:r>
            <a:r>
              <a:rPr lang="pt-BR" dirty="0" err="1" smtClean="0">
                <a:latin typeface="DINCond-Regular" pitchFamily="50" charset="0"/>
              </a:rPr>
              <a:t>const</a:t>
            </a:r>
            <a:endParaRPr lang="pt-BR" dirty="0" smtClean="0">
              <a:latin typeface="DINCond-Regular" pitchFamily="50" charset="0"/>
            </a:endParaRPr>
          </a:p>
          <a:p>
            <a:r>
              <a:rPr lang="pt-BR" dirty="0" smtClean="0">
                <a:latin typeface="DINCond-Regular" pitchFamily="50" charset="0"/>
              </a:rPr>
              <a:t>Abram o Serial Monitor e vejam o </a:t>
            </a:r>
            <a:r>
              <a:rPr lang="pt-BR" dirty="0" err="1" smtClean="0">
                <a:latin typeface="DINCond-Regular" pitchFamily="50" charset="0"/>
              </a:rPr>
              <a:t>map</a:t>
            </a:r>
            <a:r>
              <a:rPr lang="pt-BR" dirty="0" smtClean="0">
                <a:latin typeface="DINCond-Regular" pitchFamily="50" charset="0"/>
              </a:rPr>
              <a:t> funcionar!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Lesson3_2_AnalogInOutSerial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2276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93377" y="4724691"/>
            <a:ext cx="7957246" cy="1769806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Contador de 8 bits: ciclos de 0 -&gt; 255</a:t>
            </a:r>
          </a:p>
          <a:p>
            <a:r>
              <a:rPr lang="pt-BR" dirty="0" smtClean="0">
                <a:latin typeface="DINCond-Regular" pitchFamily="50" charset="0"/>
              </a:rPr>
              <a:t>Circuitos “lentos”: só respondem ao valor médio!</a:t>
            </a:r>
          </a:p>
          <a:p>
            <a:r>
              <a:rPr lang="pt-BR" dirty="0" smtClean="0">
                <a:latin typeface="DINCond-Regular" pitchFamily="50" charset="0"/>
              </a:rPr>
              <a:t>Outros casos pedem um capacitor... mas não vem ao caso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PWM: </a:t>
            </a:r>
            <a:r>
              <a:rPr lang="en-US" sz="36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Modulação</a:t>
            </a:r>
            <a:r>
              <a:rPr lang="en-US" sz="36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por</a:t>
            </a:r>
            <a:r>
              <a:rPr lang="en-US" sz="36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Largura</a:t>
            </a:r>
            <a:r>
              <a:rPr lang="en-US" sz="36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de </a:t>
            </a:r>
            <a:r>
              <a:rPr lang="en-US" sz="36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Pulso</a:t>
            </a:r>
            <a:endParaRPr lang="en-US" sz="36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8194" name="Picture 2" descr="http://www.hho4free.com/images/duty_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77" y="1260577"/>
            <a:ext cx="7957246" cy="325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5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farm9.staticflickr.com/8347/8229393567_3026f453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433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94471"/>
          </a:xfrm>
        </p:spPr>
        <p:txBody>
          <a:bodyPr>
            <a:noAutofit/>
          </a:bodyPr>
          <a:lstStyle/>
          <a:p>
            <a:r>
              <a:rPr lang="pt-BR" dirty="0" err="1" smtClean="0">
                <a:latin typeface="DINCond-Regular" pitchFamily="50" charset="0"/>
              </a:rPr>
              <a:t>Dêem</a:t>
            </a:r>
            <a:r>
              <a:rPr lang="pt-BR" dirty="0" smtClean="0">
                <a:latin typeface="DINCond-Regular" pitchFamily="50" charset="0"/>
              </a:rPr>
              <a:t> upload no código e observem o comportamento</a:t>
            </a:r>
          </a:p>
          <a:p>
            <a:r>
              <a:rPr lang="pt-BR" dirty="0" smtClean="0">
                <a:latin typeface="DINCond-Regular" pitchFamily="50" charset="0"/>
              </a:rPr>
              <a:t>Passo-a-passo </a:t>
            </a:r>
            <a:r>
              <a:rPr lang="pt-BR" dirty="0">
                <a:latin typeface="DINCond-Regular" pitchFamily="50" charset="0"/>
              </a:rPr>
              <a:t>do </a:t>
            </a:r>
            <a:r>
              <a:rPr lang="pt-BR" dirty="0" smtClean="0">
                <a:latin typeface="DINCond-Regular" pitchFamily="50" charset="0"/>
              </a:rPr>
              <a:t>código: </a:t>
            </a:r>
            <a:r>
              <a:rPr lang="pt-BR" dirty="0" err="1" smtClean="0">
                <a:latin typeface="DINCond-Regular" pitchFamily="50" charset="0"/>
              </a:rPr>
              <a:t>map</a:t>
            </a:r>
            <a:r>
              <a:rPr lang="pt-BR" dirty="0" smtClean="0">
                <a:latin typeface="DINCond-Regular" pitchFamily="50" charset="0"/>
              </a:rPr>
              <a:t> em outro contexto, switch/case</a:t>
            </a:r>
            <a:endParaRPr lang="pt-BR" dirty="0">
              <a:latin typeface="DINCond-Regular" pitchFamily="50" charset="0"/>
            </a:endParaRPr>
          </a:p>
          <a:p>
            <a:r>
              <a:rPr lang="pt-BR" dirty="0">
                <a:latin typeface="DINCond-Regular" pitchFamily="50" charset="0"/>
              </a:rPr>
              <a:t>Funcionou como esperado</a:t>
            </a:r>
            <a:r>
              <a:rPr lang="pt-BR" dirty="0" smtClean="0">
                <a:latin typeface="DINCond-Regular" pitchFamily="50" charset="0"/>
              </a:rPr>
              <a:t>? Se não, o que faltou?</a:t>
            </a:r>
          </a:p>
          <a:p>
            <a:r>
              <a:rPr lang="pt-BR" dirty="0" smtClean="0">
                <a:latin typeface="DINCond-Regular" pitchFamily="50" charset="0"/>
              </a:rPr>
              <a:t>Mais um comando: break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Lesson3_3_PotBar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578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94471"/>
          </a:xfrm>
        </p:spPr>
        <p:txBody>
          <a:bodyPr>
            <a:noAutofit/>
          </a:bodyPr>
          <a:lstStyle/>
          <a:p>
            <a:r>
              <a:rPr lang="pt-BR" dirty="0" err="1" smtClean="0">
                <a:latin typeface="DINCond-Regular" pitchFamily="50" charset="0"/>
              </a:rPr>
              <a:t>Dêem</a:t>
            </a:r>
            <a:r>
              <a:rPr lang="pt-BR" dirty="0" smtClean="0">
                <a:latin typeface="DINCond-Regular" pitchFamily="50" charset="0"/>
              </a:rPr>
              <a:t> upload no código e observem o </a:t>
            </a:r>
            <a:r>
              <a:rPr lang="pt-BR" dirty="0">
                <a:latin typeface="DINCond-Regular" pitchFamily="50" charset="0"/>
              </a:rPr>
              <a:t>comportamento</a:t>
            </a:r>
          </a:p>
          <a:p>
            <a:r>
              <a:rPr lang="pt-BR" dirty="0" smtClean="0">
                <a:latin typeface="DINCond-Regular" pitchFamily="50" charset="0"/>
              </a:rPr>
              <a:t>O que mudou pro exemplo anterior?</a:t>
            </a:r>
          </a:p>
          <a:p>
            <a:r>
              <a:rPr lang="pt-BR" dirty="0" smtClean="0">
                <a:latin typeface="DINCond-Regular" pitchFamily="50" charset="0"/>
              </a:rPr>
              <a:t>Passo-a-passo </a:t>
            </a:r>
            <a:r>
              <a:rPr lang="pt-BR" dirty="0">
                <a:latin typeface="DINCond-Regular" pitchFamily="50" charset="0"/>
              </a:rPr>
              <a:t>do </a:t>
            </a:r>
            <a:r>
              <a:rPr lang="pt-BR" dirty="0" smtClean="0">
                <a:latin typeface="DINCond-Regular" pitchFamily="50" charset="0"/>
              </a:rPr>
              <a:t>código</a:t>
            </a:r>
            <a:r>
              <a:rPr lang="pt-BR" dirty="0">
                <a:latin typeface="DINCond-Regular" pitchFamily="50" charset="0"/>
              </a:rPr>
              <a:t>: vetor, </a:t>
            </a:r>
            <a:r>
              <a:rPr lang="pt-BR" dirty="0" err="1">
                <a:latin typeface="DINCond-Regular" pitchFamily="50" charset="0"/>
              </a:rPr>
              <a:t>while</a:t>
            </a:r>
            <a:r>
              <a:rPr lang="pt-BR" dirty="0">
                <a:latin typeface="DINCond-Regular" pitchFamily="50" charset="0"/>
              </a:rPr>
              <a:t>, </a:t>
            </a:r>
            <a:r>
              <a:rPr lang="pt-BR" dirty="0" smtClean="0">
                <a:latin typeface="DINCond-Regular" pitchFamily="50" charset="0"/>
              </a:rPr>
              <a:t>for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Lesson3_4_PotLoopBar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7900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81042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Às vezes você quer </a:t>
            </a:r>
            <a:r>
              <a:rPr lang="pt-BR" dirty="0" smtClean="0">
                <a:latin typeface="DINCond-Regular" pitchFamily="50" charset="0"/>
              </a:rPr>
              <a:t>guardar vários dados de forma fácil...</a:t>
            </a:r>
            <a:endParaRPr lang="pt-BR" dirty="0" smtClean="0">
              <a:latin typeface="DINCond-Regular" pitchFamily="50" charset="0"/>
            </a:endParaRPr>
          </a:p>
          <a:p>
            <a:r>
              <a:rPr lang="pt-BR" dirty="0" smtClean="0">
                <a:latin typeface="DINCond-Regular" pitchFamily="50" charset="0"/>
              </a:rPr>
              <a:t>Vetores permitem você fazer isso, acessando com índices</a:t>
            </a:r>
          </a:p>
          <a:p>
            <a:r>
              <a:rPr lang="pt-BR" dirty="0" smtClean="0">
                <a:latin typeface="DINCond-Regular" pitchFamily="50" charset="0"/>
              </a:rPr>
              <a:t>Tamanho fixo, determinado quando você declara!</a:t>
            </a:r>
            <a:endParaRPr lang="pt-BR" dirty="0" smtClean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Vetores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31" b="45255"/>
          <a:stretch/>
        </p:blipFill>
        <p:spPr>
          <a:xfrm>
            <a:off x="1005786" y="3775568"/>
            <a:ext cx="1067239" cy="10784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79923" y="6488668"/>
            <a:ext cx="3864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arduino.cc/en/Reference/Array</a:t>
            </a:r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31" b="45255"/>
          <a:stretch/>
        </p:blipFill>
        <p:spPr>
          <a:xfrm>
            <a:off x="2223648" y="3775568"/>
            <a:ext cx="1067239" cy="1078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31" b="45255"/>
          <a:stretch/>
        </p:blipFill>
        <p:spPr>
          <a:xfrm>
            <a:off x="3441510" y="3775568"/>
            <a:ext cx="1067239" cy="10784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31" b="45255"/>
          <a:stretch/>
        </p:blipFill>
        <p:spPr>
          <a:xfrm>
            <a:off x="4659372" y="3775568"/>
            <a:ext cx="1067239" cy="10784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31" b="45255"/>
          <a:stretch/>
        </p:blipFill>
        <p:spPr>
          <a:xfrm>
            <a:off x="5877232" y="3775568"/>
            <a:ext cx="1067239" cy="10784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7" t="-3744" r="29568" b="52122"/>
          <a:stretch/>
        </p:blipFill>
        <p:spPr>
          <a:xfrm>
            <a:off x="3456478" y="5018462"/>
            <a:ext cx="1037302" cy="10169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7" t="-3744" r="29568" b="52122"/>
          <a:stretch/>
        </p:blipFill>
        <p:spPr>
          <a:xfrm>
            <a:off x="5892200" y="5018462"/>
            <a:ext cx="1037302" cy="10169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7" t="-3744" r="29568" b="52122"/>
          <a:stretch/>
        </p:blipFill>
        <p:spPr>
          <a:xfrm>
            <a:off x="7110060" y="5018462"/>
            <a:ext cx="1037302" cy="10169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7" t="-3744" r="29568" b="52122"/>
          <a:stretch/>
        </p:blipFill>
        <p:spPr>
          <a:xfrm>
            <a:off x="4674340" y="5018462"/>
            <a:ext cx="1037302" cy="10169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40" t="11978" r="-5325" b="36400"/>
          <a:stretch/>
        </p:blipFill>
        <p:spPr>
          <a:xfrm>
            <a:off x="1020754" y="5018462"/>
            <a:ext cx="1037302" cy="1016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40" t="11978" r="-5325" b="36400"/>
          <a:stretch/>
        </p:blipFill>
        <p:spPr>
          <a:xfrm>
            <a:off x="2238616" y="5018462"/>
            <a:ext cx="1037302" cy="101690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7" t="53905" r="48454" b="-8650"/>
          <a:stretch/>
        </p:blipFill>
        <p:spPr>
          <a:xfrm>
            <a:off x="7095092" y="3805064"/>
            <a:ext cx="1067239" cy="1078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62179" y="5265306"/>
            <a:ext cx="39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1</a:t>
            </a:r>
            <a:endParaRPr lang="fr-FR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80041" y="5265306"/>
            <a:ext cx="39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0</a:t>
            </a:r>
            <a:endParaRPr lang="fr-FR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215763" y="5265306"/>
            <a:ext cx="39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97903" y="5265306"/>
            <a:ext cx="39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33623" y="5265306"/>
            <a:ext cx="39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3</a:t>
            </a:r>
            <a:endParaRPr lang="fr-FR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344317" y="4053170"/>
            <a:ext cx="39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0</a:t>
            </a:r>
            <a:endParaRPr lang="fr-FR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562179" y="4053170"/>
            <a:ext cx="39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1</a:t>
            </a:r>
            <a:endParaRPr lang="fr-FR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780041" y="4053170"/>
            <a:ext cx="39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2</a:t>
            </a:r>
            <a:endParaRPr lang="fr-FR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433623" y="4053170"/>
            <a:ext cx="39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0</a:t>
            </a:r>
            <a:endParaRPr lang="fr-FR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997903" y="4053170"/>
            <a:ext cx="39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3</a:t>
            </a:r>
            <a:endParaRPr lang="fr-FR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215763" y="4053170"/>
            <a:ext cx="39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4</a:t>
            </a:r>
            <a:endParaRPr lang="fr-FR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44317" y="5265306"/>
            <a:ext cx="39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0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26975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Enquanto</a:t>
            </a:r>
            <a:r>
              <a:rPr lang="pt-BR" dirty="0" smtClean="0">
                <a:latin typeface="DINCond-Regular" pitchFamily="50" charset="0"/>
              </a:rPr>
              <a:t> </a:t>
            </a:r>
            <a:r>
              <a:rPr lang="pt-BR" dirty="0" smtClean="0">
                <a:latin typeface="DINCond-Regular" pitchFamily="50" charset="0"/>
              </a:rPr>
              <a:t>condição for verdadeira, </a:t>
            </a:r>
            <a:r>
              <a:rPr lang="pt-BR" dirty="0">
                <a:latin typeface="DINCond-Regular" pitchFamily="50" charset="0"/>
              </a:rPr>
              <a:t>executa bloco de </a:t>
            </a:r>
            <a:r>
              <a:rPr lang="pt-BR" dirty="0" smtClean="0">
                <a:latin typeface="DINCond-Regular" pitchFamily="50" charset="0"/>
              </a:rPr>
              <a:t>código</a:t>
            </a:r>
          </a:p>
          <a:p>
            <a:endParaRPr lang="pt-BR" sz="1200" dirty="0" smtClean="0"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 </a:t>
            </a:r>
            <a:r>
              <a:rPr lang="pt-BR" dirty="0" err="1" smtClean="0">
                <a:latin typeface="DINCond-Regular" pitchFamily="50" charset="0"/>
              </a:rPr>
              <a:t>sensorValue</a:t>
            </a:r>
            <a:r>
              <a:rPr lang="pt-BR" dirty="0" smtClean="0">
                <a:latin typeface="DINCond-Regular" pitchFamily="50" charset="0"/>
              </a:rPr>
              <a:t> </a:t>
            </a:r>
            <a:r>
              <a:rPr lang="pt-BR" dirty="0" smtClean="0">
                <a:latin typeface="DINCond-Regular" pitchFamily="50" charset="0"/>
              </a:rPr>
              <a:t>= </a:t>
            </a:r>
            <a:r>
              <a:rPr lang="pt-BR" dirty="0">
                <a:latin typeface="DINCond-Regular" pitchFamily="50" charset="0"/>
              </a:rPr>
              <a:t>0</a:t>
            </a:r>
            <a:r>
              <a:rPr lang="pt-BR" dirty="0" smtClean="0">
                <a:latin typeface="DINCond-Regular" pitchFamily="50" charset="0"/>
              </a:rPr>
              <a:t>;</a:t>
            </a:r>
            <a:endParaRPr lang="pt-BR" dirty="0"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while</a:t>
            </a:r>
            <a:r>
              <a:rPr lang="pt-BR" dirty="0" smtClean="0">
                <a:latin typeface="DINCond-Regular" pitchFamily="50" charset="0"/>
              </a:rPr>
              <a:t>(</a:t>
            </a:r>
            <a:r>
              <a:rPr lang="pt-BR" dirty="0" err="1" smtClean="0">
                <a:latin typeface="DINCond-Regular" pitchFamily="50" charset="0"/>
              </a:rPr>
              <a:t>sensorValue</a:t>
            </a:r>
            <a:r>
              <a:rPr lang="pt-BR" dirty="0" smtClean="0">
                <a:latin typeface="DINCond-Regular" pitchFamily="50" charset="0"/>
              </a:rPr>
              <a:t> &lt; 300)</a:t>
            </a:r>
            <a:endParaRPr lang="pt-BR" dirty="0" smtClean="0"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dirty="0" smtClean="0">
                <a:latin typeface="DINCond-Regular" pitchFamily="50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DINCond-Regular" pitchFamily="50" charset="0"/>
              </a:rPr>
              <a:t>	</a:t>
            </a: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Cond-Regular" pitchFamily="50" charset="0"/>
              </a:rPr>
              <a:t>// código que vai ser executado se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DINCond-Regular" pitchFamily="50" charset="0"/>
              </a:rPr>
              <a:t>sensorValue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Cond-Regular" pitchFamily="50" charset="0"/>
              </a:rPr>
              <a:t>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Cond-Regular" pitchFamily="50" charset="0"/>
              </a:rPr>
              <a:t>&lt;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Cond-Regular" pitchFamily="50" charset="0"/>
              </a:rPr>
              <a:t>300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DINCond-Regular" pitchFamily="50" charset="0"/>
              </a:rPr>
              <a:t>	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Cond-Regular" pitchFamily="50" charset="0"/>
              </a:rPr>
              <a:t>	</a:t>
            </a:r>
            <a:r>
              <a:rPr lang="pt-BR" dirty="0" err="1" smtClean="0">
                <a:latin typeface="DINCond-Regular" pitchFamily="50" charset="0"/>
              </a:rPr>
              <a:t>sensorValue</a:t>
            </a:r>
            <a:r>
              <a:rPr lang="pt-BR" dirty="0" smtClean="0">
                <a:latin typeface="DINCond-Regular" pitchFamily="50" charset="0"/>
              </a:rPr>
              <a:t> = 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analogRead</a:t>
            </a:r>
            <a:r>
              <a:rPr lang="pt-BR" dirty="0" smtClean="0">
                <a:latin typeface="DINCond-Regular" pitchFamily="50" charset="0"/>
              </a:rPr>
              <a:t>(A0);</a:t>
            </a:r>
            <a:endParaRPr lang="pt-BR" dirty="0" smtClean="0"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dirty="0" smtClean="0">
                <a:latin typeface="DINCond-Regular" pitchFamily="50" charset="0"/>
              </a:rPr>
              <a:t>	}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while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45319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www.visualrponline.com.br/produto-imagem/400/cdcd-012_entrada-e-saida-de-veiculos-8a14260a215cedf0d83ef689ed61c4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Igual ao </a:t>
            </a:r>
            <a:r>
              <a:rPr lang="pt-BR" dirty="0" err="1" smtClean="0">
                <a:latin typeface="DINCond-Regular" pitchFamily="50" charset="0"/>
              </a:rPr>
              <a:t>while</a:t>
            </a:r>
            <a:r>
              <a:rPr lang="pt-BR" dirty="0" smtClean="0">
                <a:latin typeface="DINCond-Regular" pitchFamily="50" charset="0"/>
              </a:rPr>
              <a:t>, só que testa condição no final. Ou seja: executa pelo menos uma vez, independente da condição.</a:t>
            </a:r>
            <a:endParaRPr lang="pt-BR" dirty="0" smtClean="0">
              <a:latin typeface="DINCond-Regular" pitchFamily="50" charset="0"/>
            </a:endParaRPr>
          </a:p>
          <a:p>
            <a:endParaRPr lang="pt-BR" sz="1200" dirty="0" smtClean="0"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 </a:t>
            </a:r>
            <a:r>
              <a:rPr lang="pt-BR" dirty="0" err="1" smtClean="0">
                <a:latin typeface="DINCond-Regular" pitchFamily="50" charset="0"/>
              </a:rPr>
              <a:t>sensorValue</a:t>
            </a:r>
            <a:r>
              <a:rPr lang="pt-BR" dirty="0" smtClean="0">
                <a:latin typeface="DINCond-Regular" pitchFamily="50" charset="0"/>
              </a:rPr>
              <a:t>;</a:t>
            </a:r>
            <a:endParaRPr lang="pt-BR" dirty="0"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do</a:t>
            </a:r>
            <a:endParaRPr lang="pt-BR" dirty="0" smtClean="0">
              <a:solidFill>
                <a:schemeClr val="accent6">
                  <a:lumMod val="75000"/>
                </a:schemeClr>
              </a:solidFill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smtClean="0">
                <a:latin typeface="DINCond-Regular" pitchFamily="50" charset="0"/>
              </a:rPr>
              <a:t>{</a:t>
            </a:r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DINCond-Regular" pitchFamily="50" charset="0"/>
              </a:rPr>
              <a:t>	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Cond-Regular" pitchFamily="50" charset="0"/>
              </a:rPr>
              <a:t>	</a:t>
            </a:r>
            <a:r>
              <a:rPr lang="pt-BR" dirty="0" err="1" smtClean="0">
                <a:latin typeface="DINCond-Regular" pitchFamily="50" charset="0"/>
              </a:rPr>
              <a:t>sensorValue</a:t>
            </a:r>
            <a:r>
              <a:rPr lang="pt-BR" dirty="0" smtClean="0">
                <a:latin typeface="DINCond-Regular" pitchFamily="50" charset="0"/>
              </a:rPr>
              <a:t> = 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analogRead</a:t>
            </a:r>
            <a:r>
              <a:rPr lang="pt-BR" dirty="0" smtClean="0">
                <a:latin typeface="DINCond-Regular" pitchFamily="50" charset="0"/>
              </a:rPr>
              <a:t>(A0);</a:t>
            </a:r>
            <a:endParaRPr lang="pt-BR" dirty="0" smtClean="0"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smtClean="0">
                <a:latin typeface="DINCond-Regular" pitchFamily="50" charset="0"/>
              </a:rPr>
              <a:t>}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while</a:t>
            </a:r>
            <a:r>
              <a:rPr lang="pt-BR" dirty="0">
                <a:latin typeface="DINCond-Regular" pitchFamily="50" charset="0"/>
              </a:rPr>
              <a:t>(</a:t>
            </a:r>
            <a:r>
              <a:rPr lang="pt-BR" dirty="0" err="1">
                <a:latin typeface="DINCond-Regular" pitchFamily="50" charset="0"/>
              </a:rPr>
              <a:t>sensorValue</a:t>
            </a:r>
            <a:r>
              <a:rPr lang="pt-BR" dirty="0">
                <a:latin typeface="DINCond-Regular" pitchFamily="50" charset="0"/>
              </a:rPr>
              <a:t> &gt; 300</a:t>
            </a:r>
            <a:r>
              <a:rPr lang="pt-BR" dirty="0" smtClean="0">
                <a:latin typeface="DINCond-Regular" pitchFamily="50" charset="0"/>
              </a:rPr>
              <a:t>);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do/while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5378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5568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Executa </a:t>
            </a:r>
            <a:r>
              <a:rPr lang="pt-BR" b="1" dirty="0" err="1" smtClean="0">
                <a:latin typeface="DINCond-Regular" pitchFamily="50" charset="0"/>
              </a:rPr>
              <a:t>initialização</a:t>
            </a:r>
            <a:r>
              <a:rPr lang="pt-BR" b="1" dirty="0" smtClean="0">
                <a:latin typeface="DINCond-Regular" pitchFamily="50" charset="0"/>
              </a:rPr>
              <a:t> </a:t>
            </a:r>
            <a:r>
              <a:rPr lang="pt-BR" dirty="0" smtClean="0">
                <a:latin typeface="DINCond-Regular" pitchFamily="50" charset="0"/>
              </a:rPr>
              <a:t>e então repete bloco de código enquanto </a:t>
            </a:r>
            <a:r>
              <a:rPr lang="pt-BR" b="1" dirty="0" smtClean="0">
                <a:latin typeface="DINCond-Regular" pitchFamily="50" charset="0"/>
              </a:rPr>
              <a:t>condição</a:t>
            </a:r>
            <a:r>
              <a:rPr lang="pt-BR" dirty="0" smtClean="0">
                <a:latin typeface="DINCond-Regular" pitchFamily="50" charset="0"/>
              </a:rPr>
              <a:t> for verdadeira. Antes de testar a condição, executa a </a:t>
            </a:r>
            <a:r>
              <a:rPr lang="pt-BR" b="1" dirty="0" smtClean="0">
                <a:latin typeface="DINCond-Regular" pitchFamily="50" charset="0"/>
              </a:rPr>
              <a:t>expressão de fim de ciclo</a:t>
            </a:r>
            <a:r>
              <a:rPr lang="pt-BR" dirty="0" smtClean="0">
                <a:latin typeface="DINCond-Regular" pitchFamily="50" charset="0"/>
              </a:rPr>
              <a:t> (e.g. incremento/decremento)</a:t>
            </a:r>
            <a:endParaRPr lang="pt-BR" dirty="0" smtClean="0">
              <a:latin typeface="DINCond-Regular" pitchFamily="50" charset="0"/>
            </a:endParaRPr>
          </a:p>
          <a:p>
            <a:pPr marL="0" indent="0">
              <a:buNone/>
            </a:pPr>
            <a:endParaRPr lang="pt-BR" dirty="0"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for</a:t>
            </a:r>
            <a:r>
              <a:rPr lang="pt-BR" dirty="0" smtClean="0">
                <a:latin typeface="DINCond-Regular" pitchFamily="50" charset="0"/>
              </a:rPr>
              <a:t>(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 </a:t>
            </a:r>
            <a:r>
              <a:rPr lang="pt-BR" dirty="0" smtClean="0">
                <a:latin typeface="DINCond-Regular" pitchFamily="50" charset="0"/>
              </a:rPr>
              <a:t>i </a:t>
            </a:r>
            <a:r>
              <a:rPr lang="pt-BR" dirty="0">
                <a:latin typeface="DINCond-Regular" pitchFamily="50" charset="0"/>
              </a:rPr>
              <a:t>= </a:t>
            </a:r>
            <a:r>
              <a:rPr lang="pt-BR" dirty="0" smtClean="0">
                <a:latin typeface="DINCond-Regular" pitchFamily="50" charset="0"/>
              </a:rPr>
              <a:t>0</a:t>
            </a:r>
            <a:r>
              <a:rPr lang="pt-BR" dirty="0">
                <a:latin typeface="DINCond-Regular" pitchFamily="50" charset="0"/>
              </a:rPr>
              <a:t>; </a:t>
            </a:r>
            <a:r>
              <a:rPr lang="pt-BR" dirty="0" smtClean="0">
                <a:latin typeface="DINCond-Regular" pitchFamily="50" charset="0"/>
              </a:rPr>
              <a:t>i &lt; 6</a:t>
            </a:r>
            <a:r>
              <a:rPr lang="pt-BR" dirty="0" smtClean="0">
                <a:latin typeface="DINCond-Regular" pitchFamily="50" charset="0"/>
              </a:rPr>
              <a:t>; i++)</a:t>
            </a:r>
            <a:endParaRPr lang="pt-BR" dirty="0" smtClean="0"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dirty="0" smtClean="0">
                <a:latin typeface="DINCond-Regular" pitchFamily="50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DINCond-Regular" pitchFamily="50" charset="0"/>
              </a:rPr>
              <a:t>	</a:t>
            </a: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DINCond-Regular" pitchFamily="50" charset="0"/>
              </a:rPr>
              <a:t>// Imprime 0, 1, 2, 3, 4, 5 na porta serial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DINCond-Regular" pitchFamily="50" charset="0"/>
              </a:rPr>
              <a:t>	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Cond-Regular" pitchFamily="50" charset="0"/>
              </a:rPr>
              <a:t>	</a:t>
            </a:r>
            <a:r>
              <a:rPr lang="pt-BR" b="1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Serial</a:t>
            </a:r>
            <a:r>
              <a:rPr lang="pt-BR" dirty="0" err="1" smtClean="0">
                <a:latin typeface="DINCond-Regular" pitchFamily="50" charset="0"/>
              </a:rPr>
              <a:t>.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println</a:t>
            </a:r>
            <a:r>
              <a:rPr lang="pt-BR" dirty="0" smtClean="0">
                <a:latin typeface="DINCond-Regular" pitchFamily="50" charset="0"/>
              </a:rPr>
              <a:t>(i);</a:t>
            </a:r>
            <a:endParaRPr lang="pt-BR" dirty="0" smtClean="0"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dirty="0" smtClean="0">
                <a:latin typeface="DINCond-Regular" pitchFamily="50" charset="0"/>
              </a:rPr>
              <a:t>	}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for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4011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Sai imediatamente do laço de repetição mais interno </a:t>
            </a:r>
          </a:p>
          <a:p>
            <a:r>
              <a:rPr lang="pt-BR" dirty="0" smtClean="0">
                <a:latin typeface="DINCond-Regular" pitchFamily="50" charset="0"/>
              </a:rPr>
              <a:t>Sai imediatamente do switch/case</a:t>
            </a:r>
            <a:endParaRPr lang="pt-BR" dirty="0" smtClean="0">
              <a:latin typeface="DINCond-Regular" pitchFamily="50" charset="0"/>
            </a:endParaRPr>
          </a:p>
          <a:p>
            <a:pPr marL="0" indent="0">
              <a:buNone/>
            </a:pPr>
            <a:endParaRPr lang="pt-BR" sz="1200" dirty="0"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while</a:t>
            </a:r>
            <a:r>
              <a:rPr lang="pt-BR" dirty="0" smtClean="0">
                <a:latin typeface="DINCond-Regular" pitchFamily="50" charset="0"/>
              </a:rPr>
              <a:t>(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true</a:t>
            </a:r>
            <a:r>
              <a:rPr lang="pt-BR" dirty="0" smtClean="0">
                <a:latin typeface="DINCond-Regular" pitchFamily="50" charset="0"/>
              </a:rPr>
              <a:t>)</a:t>
            </a:r>
            <a:endParaRPr lang="pt-BR" dirty="0" smtClean="0"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dirty="0" smtClean="0">
                <a:latin typeface="DINCond-Regular" pitchFamily="50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DINCond-Regular" pitchFamily="50" charset="0"/>
              </a:rPr>
              <a:t>	</a:t>
            </a: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if</a:t>
            </a:r>
            <a:r>
              <a:rPr lang="pt-BR" dirty="0" smtClean="0">
                <a:latin typeface="DINCond-Regular" pitchFamily="50" charset="0"/>
              </a:rPr>
              <a:t>(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digitalRead</a:t>
            </a:r>
            <a:r>
              <a:rPr lang="pt-BR" dirty="0" smtClean="0">
                <a:latin typeface="DINCond-Regular" pitchFamily="50" charset="0"/>
              </a:rPr>
              <a:t>(3))</a:t>
            </a:r>
          </a:p>
          <a:p>
            <a:pPr marL="0" indent="0">
              <a:buNone/>
            </a:pPr>
            <a:r>
              <a:rPr lang="pt-BR" dirty="0">
                <a:latin typeface="DINCond-Regular" pitchFamily="50" charset="0"/>
              </a:rPr>
              <a:t>	</a:t>
            </a:r>
            <a:r>
              <a:rPr lang="pt-BR" dirty="0" smtClean="0">
                <a:latin typeface="DINCond-Regular" pitchFamily="50" charset="0"/>
              </a:rPr>
              <a:t>		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break</a:t>
            </a:r>
            <a:r>
              <a:rPr lang="pt-BR" dirty="0" smtClean="0">
                <a:latin typeface="DINCond-Regular" pitchFamily="50" charset="0"/>
              </a:rPr>
              <a:t>;</a:t>
            </a:r>
            <a:endParaRPr lang="pt-BR" dirty="0" smtClean="0"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dirty="0" smtClean="0">
                <a:latin typeface="DINCond-Regular" pitchFamily="50" charset="0"/>
              </a:rPr>
              <a:t>	}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break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43302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Pula direto para a próxima execução do for, sem terminar o restante do bloco de código</a:t>
            </a:r>
            <a:endParaRPr lang="pt-BR" sz="100" dirty="0" smtClean="0"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dirty="0">
                <a:latin typeface="DINCond-Regular" pitchFamily="50" charset="0"/>
              </a:rPr>
              <a:t>	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for</a:t>
            </a:r>
            <a:r>
              <a:rPr lang="pt-BR" dirty="0">
                <a:latin typeface="DINCond-Regular" pitchFamily="50" charset="0"/>
              </a:rPr>
              <a:t>(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 </a:t>
            </a:r>
            <a:r>
              <a:rPr lang="pt-BR" dirty="0">
                <a:latin typeface="DINCond-Regular" pitchFamily="50" charset="0"/>
              </a:rPr>
              <a:t>i = 0; i &lt; 6; i++)</a:t>
            </a:r>
          </a:p>
          <a:p>
            <a:pPr marL="0" indent="0">
              <a:buNone/>
            </a:pPr>
            <a:r>
              <a:rPr lang="pt-BR" dirty="0">
                <a:latin typeface="DINCond-Regular" pitchFamily="50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DINCond-Regular" pitchFamily="50" charset="0"/>
              </a:rPr>
              <a:t>		</a:t>
            </a:r>
            <a:r>
              <a:rPr lang="pt-BR" b="1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Serial</a:t>
            </a:r>
            <a:r>
              <a:rPr lang="pt-BR" dirty="0" err="1" smtClean="0">
                <a:latin typeface="DINCond-Regular" pitchFamily="50" charset="0"/>
              </a:rPr>
              <a:t>.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println</a:t>
            </a:r>
            <a:r>
              <a:rPr lang="pt-BR" dirty="0" smtClean="0">
                <a:latin typeface="DINCond-Regular" pitchFamily="50" charset="0"/>
              </a:rPr>
              <a:t>(i);</a:t>
            </a:r>
          </a:p>
          <a:p>
            <a:pPr marL="0" indent="0">
              <a:buNone/>
            </a:pPr>
            <a:r>
              <a:rPr lang="pt-BR" dirty="0">
                <a:latin typeface="DINCond-Regular" pitchFamily="50" charset="0"/>
              </a:rPr>
              <a:t>	</a:t>
            </a: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if</a:t>
            </a:r>
            <a:r>
              <a:rPr lang="pt-BR" dirty="0" smtClean="0">
                <a:latin typeface="DINCond-Regular" pitchFamily="50" charset="0"/>
              </a:rPr>
              <a:t>(i &gt; 2)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DINCond-Regular" pitchFamily="50" charset="0"/>
              </a:rPr>
              <a:t>// Imprime 0, !, 1, !, 2, 3, 4, 5 na porta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DINCond-Regular" pitchFamily="50" charset="0"/>
              </a:rPr>
              <a:t>serial</a:t>
            </a:r>
            <a:endParaRPr lang="pt-BR" dirty="0" smtClean="0"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dirty="0">
                <a:latin typeface="DINCond-Regular" pitchFamily="50" charset="0"/>
              </a:rPr>
              <a:t>	</a:t>
            </a:r>
            <a:r>
              <a:rPr lang="pt-BR" dirty="0" smtClean="0">
                <a:latin typeface="DINCond-Regular" pitchFamily="50" charset="0"/>
              </a:rPr>
              <a:t>		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continue</a:t>
            </a:r>
            <a:r>
              <a:rPr lang="pt-BR" dirty="0" smtClean="0">
                <a:latin typeface="DINCond-Regular" pitchFamily="50" charset="0"/>
              </a:rPr>
              <a:t>;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	</a:t>
            </a:r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	</a:t>
            </a:r>
            <a:r>
              <a:rPr lang="pt-BR" b="1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Serial</a:t>
            </a:r>
            <a:r>
              <a:rPr lang="pt-BR" dirty="0" err="1" smtClean="0">
                <a:latin typeface="DINCond-Regular" pitchFamily="50" charset="0"/>
              </a:rPr>
              <a:t>.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println</a:t>
            </a:r>
            <a:r>
              <a:rPr lang="pt-BR" dirty="0" smtClean="0">
                <a:latin typeface="DINCond-Regular" pitchFamily="50" charset="0"/>
              </a:rPr>
              <a:t>(“!”);</a:t>
            </a:r>
            <a:endParaRPr lang="pt-BR" dirty="0"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dirty="0">
                <a:latin typeface="DINCond-Regular" pitchFamily="50" charset="0"/>
              </a:rPr>
              <a:t>	}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continue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63420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94471"/>
          </a:xfrm>
        </p:spPr>
        <p:txBody>
          <a:bodyPr>
            <a:noAutofit/>
          </a:bodyPr>
          <a:lstStyle/>
          <a:p>
            <a:r>
              <a:rPr lang="pt-BR" dirty="0" err="1" smtClean="0">
                <a:latin typeface="DINCond-Regular" pitchFamily="50" charset="0"/>
              </a:rPr>
              <a:t>Dêem</a:t>
            </a:r>
            <a:r>
              <a:rPr lang="pt-BR" dirty="0" smtClean="0">
                <a:latin typeface="DINCond-Regular" pitchFamily="50" charset="0"/>
              </a:rPr>
              <a:t> upload no código e observem o </a:t>
            </a:r>
            <a:r>
              <a:rPr lang="pt-BR" dirty="0">
                <a:latin typeface="DINCond-Regular" pitchFamily="50" charset="0"/>
              </a:rPr>
              <a:t>comportamento</a:t>
            </a:r>
          </a:p>
          <a:p>
            <a:r>
              <a:rPr lang="pt-BR" dirty="0">
                <a:latin typeface="DINCond-Regular" pitchFamily="50" charset="0"/>
              </a:rPr>
              <a:t>Passo-a-passo do </a:t>
            </a:r>
            <a:r>
              <a:rPr lang="pt-BR" dirty="0" smtClean="0">
                <a:latin typeface="DINCond-Regular" pitchFamily="50" charset="0"/>
              </a:rPr>
              <a:t>código</a:t>
            </a:r>
          </a:p>
          <a:p>
            <a:r>
              <a:rPr lang="pt-BR" dirty="0" smtClean="0">
                <a:latin typeface="DINCond-Regular" pitchFamily="50" charset="0"/>
              </a:rPr>
              <a:t>Como fazer ficar mais rápido/devagar?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Lesson3_5_Fading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97407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297858"/>
            <a:ext cx="8229600" cy="4828305"/>
          </a:xfrm>
        </p:spPr>
        <p:txBody>
          <a:bodyPr>
            <a:noAutofit/>
          </a:bodyPr>
          <a:lstStyle/>
          <a:p>
            <a:r>
              <a:rPr lang="pt-BR" b="1" dirty="0" smtClean="0">
                <a:latin typeface="DINCond-Regular" pitchFamily="50" charset="0"/>
              </a:rPr>
              <a:t>Lesson2_5_UpDownBar </a:t>
            </a:r>
            <a:r>
              <a:rPr lang="pt-BR" b="1" dirty="0">
                <a:latin typeface="DINCond-Regular" pitchFamily="50" charset="0"/>
              </a:rPr>
              <a:t>+</a:t>
            </a:r>
            <a:r>
              <a:rPr lang="pt-BR" b="1" dirty="0" smtClean="0">
                <a:latin typeface="DINCond-Regular" pitchFamily="50" charset="0"/>
              </a:rPr>
              <a:t> Lesson_3_2_AnalogInOutSerial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Quero que o potenciômetro mude o brilho dos </a:t>
            </a:r>
            <a:r>
              <a:rPr lang="pt-BR" dirty="0" err="1" smtClean="0">
                <a:latin typeface="DINCond-Regular" pitchFamily="50" charset="0"/>
              </a:rPr>
              <a:t>LEDs</a:t>
            </a:r>
            <a:endParaRPr lang="pt-BR" dirty="0" smtClean="0">
              <a:latin typeface="DINCond-Regular" pitchFamily="50" charset="0"/>
            </a:endParaRPr>
          </a:p>
          <a:p>
            <a:pPr lvl="1"/>
            <a:r>
              <a:rPr lang="pt-BR" dirty="0" smtClean="0">
                <a:latin typeface="DINCond-Regular" pitchFamily="50" charset="0"/>
              </a:rPr>
              <a:t>E os botões digam quantos estão ligados/desligados!</a:t>
            </a:r>
          </a:p>
          <a:p>
            <a:r>
              <a:rPr lang="pt-BR" b="1" dirty="0" smtClean="0">
                <a:latin typeface="DINCond-Regular" pitchFamily="50" charset="0"/>
              </a:rPr>
              <a:t>Árvore de natal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Quero três padrões diferentes de pisca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O potenciômetro deve mudar a velocidade de todos padrões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Os botões devem permitir escolher qual padrão é executado</a:t>
            </a:r>
          </a:p>
          <a:p>
            <a:pPr marL="457200" lvl="1" indent="0">
              <a:buNone/>
            </a:pPr>
            <a:endParaRPr lang="pt-BR" sz="1050" dirty="0" smtClean="0">
              <a:latin typeface="DINCond-Regular" pitchFamily="50" charset="0"/>
            </a:endParaRPr>
          </a:p>
          <a:p>
            <a:pPr marL="457200" lvl="1" indent="0">
              <a:buNone/>
            </a:pPr>
            <a:r>
              <a:rPr lang="pt-BR" b="1" dirty="0" smtClean="0">
                <a:latin typeface="DINCond-Regular" pitchFamily="50" charset="0"/>
              </a:rPr>
              <a:t>Entradas							Saídas</a:t>
            </a:r>
            <a:endParaRPr lang="pt-BR" b="1" dirty="0">
              <a:latin typeface="DINCond-Regular" pitchFamily="50" charset="0"/>
            </a:endParaRPr>
          </a:p>
          <a:p>
            <a:pPr marL="457200" lvl="1" indent="0">
              <a:buNone/>
            </a:pPr>
            <a:r>
              <a:rPr lang="pt-BR" dirty="0" smtClean="0">
                <a:latin typeface="DINCond-Regular" pitchFamily="50" charset="0"/>
              </a:rPr>
              <a:t>Botões</a:t>
            </a:r>
            <a:r>
              <a:rPr lang="pt-BR" dirty="0">
                <a:latin typeface="DINCond-Regular" pitchFamily="50" charset="0"/>
              </a:rPr>
              <a:t>: pinos </a:t>
            </a:r>
            <a:r>
              <a:rPr lang="pt-BR" dirty="0" smtClean="0">
                <a:latin typeface="DINCond-Regular" pitchFamily="50" charset="0"/>
              </a:rPr>
              <a:t>A1 </a:t>
            </a:r>
            <a:r>
              <a:rPr lang="pt-BR" dirty="0">
                <a:latin typeface="DINCond-Regular" pitchFamily="50" charset="0"/>
              </a:rPr>
              <a:t>e </a:t>
            </a:r>
            <a:r>
              <a:rPr lang="pt-BR" dirty="0">
                <a:latin typeface="DINCond-Regular" pitchFamily="50" charset="0"/>
              </a:rPr>
              <a:t>A2				</a:t>
            </a:r>
            <a:r>
              <a:rPr lang="pt-BR" dirty="0" err="1">
                <a:latin typeface="DINCond-Regular" pitchFamily="50" charset="0"/>
              </a:rPr>
              <a:t>LEDs</a:t>
            </a:r>
            <a:r>
              <a:rPr lang="pt-BR" dirty="0">
                <a:latin typeface="DINCond-Regular" pitchFamily="50" charset="0"/>
              </a:rPr>
              <a:t>: pinos 11, 10, 9, 6, 5, </a:t>
            </a:r>
            <a:r>
              <a:rPr lang="pt-BR" dirty="0" smtClean="0">
                <a:latin typeface="DINCond-Regular" pitchFamily="50" charset="0"/>
              </a:rPr>
              <a:t>3</a:t>
            </a:r>
            <a:endParaRPr lang="pt-BR" dirty="0" smtClean="0">
              <a:latin typeface="DINCond-Regular" pitchFamily="50" charset="0"/>
            </a:endParaRPr>
          </a:p>
          <a:p>
            <a:pPr marL="457200" lvl="1" indent="0">
              <a:buNone/>
            </a:pPr>
            <a:r>
              <a:rPr lang="pt-BR" dirty="0" smtClean="0">
                <a:latin typeface="DINCond-Regular" pitchFamily="50" charset="0"/>
              </a:rPr>
              <a:t>Potenciômetro: pino A0</a:t>
            </a:r>
            <a:endParaRPr lang="pt-BR" dirty="0" smtClean="0">
              <a:latin typeface="DINCond-Regular" pitchFamily="50" charset="0"/>
            </a:endParaRPr>
          </a:p>
          <a:p>
            <a:pPr marL="0" indent="0" algn="ctr">
              <a:buNone/>
            </a:pPr>
            <a:endParaRPr lang="pt-BR" dirty="0" smtClean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Desafios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57553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Circuitos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básicos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: LED e Resistor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32"/>
          <a:stretch/>
        </p:blipFill>
        <p:spPr>
          <a:xfrm>
            <a:off x="191730" y="1236221"/>
            <a:ext cx="3991611" cy="4515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167" y="4137320"/>
            <a:ext cx="5551030" cy="241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3376501"/>
            <a:ext cx="4409768" cy="2773575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DINCond-Regular" pitchFamily="50" charset="0"/>
              </a:rPr>
              <a:t>Pares de </a:t>
            </a:r>
            <a:r>
              <a:rPr lang="fr-FR" dirty="0" err="1" smtClean="0">
                <a:latin typeface="DINCond-Regular" pitchFamily="50" charset="0"/>
              </a:rPr>
              <a:t>pinos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conectados</a:t>
            </a:r>
            <a:r>
              <a:rPr lang="fr-FR" dirty="0">
                <a:latin typeface="DINCond-Regular" pitchFamily="50" charset="0"/>
              </a:rPr>
              <a:t> </a:t>
            </a:r>
            <a:r>
              <a:rPr lang="fr-FR" dirty="0" smtClean="0">
                <a:latin typeface="DINCond-Regular" pitchFamily="50" charset="0"/>
              </a:rPr>
              <a:t>(</a:t>
            </a:r>
            <a:r>
              <a:rPr lang="fr-FR" dirty="0" err="1" smtClean="0">
                <a:latin typeface="DINCond-Regular" pitchFamily="50" charset="0"/>
              </a:rPr>
              <a:t>lados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opostos</a:t>
            </a:r>
            <a:r>
              <a:rPr lang="fr-FR" dirty="0" smtClean="0">
                <a:latin typeface="DINCond-Regular" pitchFamily="50" charset="0"/>
              </a:rPr>
              <a:t>)</a:t>
            </a:r>
          </a:p>
          <a:p>
            <a:r>
              <a:rPr lang="fr-FR" dirty="0" err="1" smtClean="0">
                <a:latin typeface="DINCond-Regular" pitchFamily="50" charset="0"/>
              </a:rPr>
              <a:t>Normalmente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aberto</a:t>
            </a:r>
            <a:endParaRPr lang="fr-FR" dirty="0" smtClean="0">
              <a:latin typeface="DINCond-Regular" pitchFamily="50" charset="0"/>
            </a:endParaRPr>
          </a:p>
          <a:p>
            <a:r>
              <a:rPr lang="fr-FR" dirty="0" err="1" smtClean="0">
                <a:latin typeface="DINCond-Regular" pitchFamily="50" charset="0"/>
              </a:rPr>
              <a:t>Apertar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botão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fecha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circuito</a:t>
            </a:r>
            <a:r>
              <a:rPr lang="fr-FR" dirty="0">
                <a:latin typeface="DINCond-Regular" pitchFamily="50" charset="0"/>
              </a:rPr>
              <a:t> </a:t>
            </a:r>
            <a:r>
              <a:rPr lang="fr-FR" dirty="0" smtClean="0">
                <a:latin typeface="DINCond-Regular" pitchFamily="50" charset="0"/>
              </a:rPr>
              <a:t>(</a:t>
            </a:r>
            <a:r>
              <a:rPr lang="fr-FR" dirty="0" err="1" smtClean="0">
                <a:latin typeface="DINCond-Regular" pitchFamily="50" charset="0"/>
              </a:rPr>
              <a:t>conecta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pinos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eletricamente</a:t>
            </a:r>
            <a:r>
              <a:rPr lang="fr-FR" dirty="0" smtClean="0">
                <a:latin typeface="DINCond-Regular" pitchFamily="50" charset="0"/>
              </a:rPr>
              <a:t>)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Botão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“Pushbutton”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79" y="1350859"/>
            <a:ext cx="3724275" cy="1914525"/>
          </a:xfrm>
          <a:prstGeom prst="rect">
            <a:avLst/>
          </a:prstGeom>
        </p:spPr>
      </p:pic>
      <p:pic>
        <p:nvPicPr>
          <p:cNvPr id="2052" name="Picture 4" descr="pushbutton schemat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968" y="1350859"/>
            <a:ext cx="3642850" cy="288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-602" t="-1226" r="17168" b="11015"/>
          <a:stretch/>
        </p:blipFill>
        <p:spPr>
          <a:xfrm>
            <a:off x="4719484" y="3684789"/>
            <a:ext cx="3790336" cy="301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Truque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: Pull-up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ou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Pull-down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7172" name="Picture 4" descr="pull up / down resisto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1" t="6483" r="10219" b="51852"/>
          <a:stretch/>
        </p:blipFill>
        <p:spPr bwMode="auto">
          <a:xfrm>
            <a:off x="4505633" y="1573870"/>
            <a:ext cx="4409766" cy="399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ull up / down resisto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9" t="51866" r="7292" b="2968"/>
          <a:stretch/>
        </p:blipFill>
        <p:spPr bwMode="auto">
          <a:xfrm>
            <a:off x="58441" y="2202780"/>
            <a:ext cx="4646295" cy="41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429606" y="1380773"/>
            <a:ext cx="2847862" cy="8220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cap="small" dirty="0" smtClean="0">
                <a:solidFill>
                  <a:schemeClr val="tx2"/>
                </a:solidFill>
                <a:latin typeface="DIN" pitchFamily="50" charset="0"/>
                <a:cs typeface="DINCond-RegularAlternate"/>
              </a:rPr>
              <a:t>Pull-up</a:t>
            </a:r>
            <a:endParaRPr lang="en-US" sz="3600" b="1" cap="small" dirty="0">
              <a:solidFill>
                <a:schemeClr val="tx2"/>
              </a:solidFill>
              <a:latin typeface="DIN" pitchFamily="50" charset="0"/>
              <a:cs typeface="DINCond-RegularAlternate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729036" y="5545091"/>
            <a:ext cx="2847862" cy="8220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cap="small" dirty="0" smtClean="0">
                <a:solidFill>
                  <a:schemeClr val="accent6">
                    <a:lumMod val="75000"/>
                  </a:schemeClr>
                </a:solidFill>
                <a:latin typeface="DIN" pitchFamily="50" charset="0"/>
                <a:cs typeface="DINCond-RegularAlternate"/>
              </a:rPr>
              <a:t>Pull-Down</a:t>
            </a:r>
            <a:endParaRPr lang="en-US" sz="3600" b="1" cap="small" dirty="0">
              <a:solidFill>
                <a:schemeClr val="accent6">
                  <a:lumMod val="75000"/>
                </a:schemeClr>
              </a:solidFill>
              <a:latin typeface="DIN" pitchFamily="50" charset="0"/>
              <a:cs typeface="DINCond-RegularAlternate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023419" y="2079523"/>
            <a:ext cx="280220" cy="1135625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359445" y="4297051"/>
            <a:ext cx="447368" cy="1410575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0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Programando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: Entrada/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Saída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Digital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334297" y="2070605"/>
            <a:ext cx="2635044" cy="59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 smtClean="0">
                <a:solidFill>
                  <a:srgbClr val="FF9900"/>
                </a:solidFill>
                <a:latin typeface="DINCond-Regular" pitchFamily="50" charset="0"/>
              </a:rPr>
              <a:t>pinMode</a:t>
            </a:r>
            <a:r>
              <a:rPr lang="fr-FR" dirty="0" smtClean="0">
                <a:latin typeface="DINCond-Regular" pitchFamily="50" charset="0"/>
              </a:rPr>
              <a:t>(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DINCond-Regular" pitchFamily="50" charset="0"/>
              </a:rPr>
              <a:t>pin</a:t>
            </a:r>
            <a:r>
              <a:rPr lang="fr-FR" dirty="0" smtClean="0">
                <a:latin typeface="DINCond-Regular" pitchFamily="50" charset="0"/>
              </a:rPr>
              <a:t>,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DINCond-Regular" pitchFamily="50" charset="0"/>
              </a:rPr>
              <a:t>mode</a:t>
            </a:r>
            <a:r>
              <a:rPr lang="fr-FR" dirty="0" smtClean="0">
                <a:latin typeface="DINCond-Regular" pitchFamily="50" charset="0"/>
              </a:rPr>
              <a:t>)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7" name="Content Placeholder 9"/>
          <p:cNvSpPr txBox="1">
            <a:spLocks/>
          </p:cNvSpPr>
          <p:nvPr/>
        </p:nvSpPr>
        <p:spPr>
          <a:xfrm>
            <a:off x="334297" y="3738542"/>
            <a:ext cx="3126658" cy="59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 smtClean="0">
                <a:solidFill>
                  <a:srgbClr val="FF9900"/>
                </a:solidFill>
                <a:latin typeface="DINCond-Regular" pitchFamily="50" charset="0"/>
              </a:rPr>
              <a:t>digitalWrite</a:t>
            </a:r>
            <a:r>
              <a:rPr lang="fr-FR" dirty="0" smtClean="0">
                <a:latin typeface="DINCond-Regular" pitchFamily="50" charset="0"/>
              </a:rPr>
              <a:t>(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DINCond-Regular" pitchFamily="50" charset="0"/>
              </a:rPr>
              <a:t>pin</a:t>
            </a:r>
            <a:r>
              <a:rPr lang="fr-FR" dirty="0" smtClean="0">
                <a:latin typeface="DINCond-Regular" pitchFamily="50" charset="0"/>
              </a:rPr>
              <a:t>,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latin typeface="DINCond-Regular" pitchFamily="50" charset="0"/>
              </a:rPr>
              <a:t>level</a:t>
            </a:r>
            <a:r>
              <a:rPr lang="fr-FR" dirty="0" smtClean="0">
                <a:latin typeface="DINCond-Regular" pitchFamily="50" charset="0"/>
              </a:rPr>
              <a:t>)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334297" y="5406479"/>
            <a:ext cx="2163097" cy="59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 smtClean="0">
                <a:solidFill>
                  <a:srgbClr val="FF9900"/>
                </a:solidFill>
                <a:latin typeface="DINCond-Regular" pitchFamily="50" charset="0"/>
              </a:rPr>
              <a:t>digitalRead</a:t>
            </a:r>
            <a:r>
              <a:rPr lang="fr-FR" dirty="0" smtClean="0">
                <a:latin typeface="DINCond-Regular" pitchFamily="50" charset="0"/>
              </a:rPr>
              <a:t>(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DINCond-Regular" pitchFamily="50" charset="0"/>
              </a:rPr>
              <a:t>pin</a:t>
            </a:r>
            <a:r>
              <a:rPr lang="fr-FR" dirty="0" smtClean="0">
                <a:latin typeface="DINCond-Regular" pitchFamily="50" charset="0"/>
              </a:rPr>
              <a:t>)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9" name="Content Placeholder 9"/>
          <p:cNvSpPr txBox="1">
            <a:spLocks/>
          </p:cNvSpPr>
          <p:nvPr/>
        </p:nvSpPr>
        <p:spPr>
          <a:xfrm>
            <a:off x="3767722" y="2070605"/>
            <a:ext cx="3425558" cy="59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DINCond-Regular" pitchFamily="50" charset="0"/>
              </a:rPr>
              <a:t>pin</a:t>
            </a:r>
            <a:r>
              <a:rPr lang="fr-FR" dirty="0" smtClean="0">
                <a:latin typeface="DINCond-Regular" pitchFamily="50" charset="0"/>
              </a:rPr>
              <a:t>: 0-13 (</a:t>
            </a:r>
            <a:r>
              <a:rPr lang="fr-FR" dirty="0" err="1" smtClean="0">
                <a:latin typeface="DINCond-Regular" pitchFamily="50" charset="0"/>
              </a:rPr>
              <a:t>analog</a:t>
            </a:r>
            <a:r>
              <a:rPr lang="fr-FR" dirty="0" smtClean="0">
                <a:latin typeface="DINCond-Regular" pitchFamily="50" charset="0"/>
              </a:rPr>
              <a:t>: A0-A7)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12" name="Content Placeholder 9"/>
          <p:cNvSpPr txBox="1">
            <a:spLocks/>
          </p:cNvSpPr>
          <p:nvPr/>
        </p:nvSpPr>
        <p:spPr>
          <a:xfrm>
            <a:off x="3761823" y="2883487"/>
            <a:ext cx="5132438" cy="3313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DINCond-Regular" pitchFamily="50" charset="0"/>
              </a:rPr>
              <a:t>mode</a:t>
            </a:r>
            <a:r>
              <a:rPr lang="fr-FR" dirty="0" smtClean="0">
                <a:latin typeface="DINCond-Regular" pitchFamily="50" charset="0"/>
              </a:rPr>
              <a:t>:</a:t>
            </a:r>
          </a:p>
          <a:p>
            <a:r>
              <a:rPr lang="fr-FR" dirty="0" smtClean="0">
                <a:latin typeface="DINCond-Regular" pitchFamily="50" charset="0"/>
              </a:rPr>
              <a:t>INPUT para </a:t>
            </a:r>
            <a:r>
              <a:rPr lang="fr-FR" dirty="0" err="1" smtClean="0">
                <a:latin typeface="DINCond-Regular" pitchFamily="50" charset="0"/>
              </a:rPr>
              <a:t>digitalRead</a:t>
            </a:r>
            <a:endParaRPr lang="fr-FR" dirty="0" smtClean="0">
              <a:latin typeface="DINCond-Regular" pitchFamily="50" charset="0"/>
            </a:endParaRPr>
          </a:p>
          <a:p>
            <a:r>
              <a:rPr lang="fr-FR" dirty="0" smtClean="0">
                <a:latin typeface="DINCond-Regular" pitchFamily="50" charset="0"/>
              </a:rPr>
              <a:t>INPUT_PULLUP para </a:t>
            </a:r>
            <a:r>
              <a:rPr lang="fr-FR" dirty="0" err="1" smtClean="0">
                <a:latin typeface="DINCond-Regular" pitchFamily="50" charset="0"/>
              </a:rPr>
              <a:t>digitalRead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com</a:t>
            </a:r>
            <a:r>
              <a:rPr lang="fr-FR" dirty="0" smtClean="0">
                <a:latin typeface="DINCond-Regular" pitchFamily="50" charset="0"/>
              </a:rPr>
              <a:t> pull-up </a:t>
            </a:r>
            <a:r>
              <a:rPr lang="fr-FR" dirty="0" err="1" smtClean="0">
                <a:latin typeface="DINCond-Regular" pitchFamily="50" charset="0"/>
              </a:rPr>
              <a:t>interno</a:t>
            </a:r>
            <a:r>
              <a:rPr lang="fr-FR" dirty="0" smtClean="0">
                <a:latin typeface="DINCond-Regular" pitchFamily="50" charset="0"/>
              </a:rPr>
              <a:t> (&gt; </a:t>
            </a:r>
            <a:r>
              <a:rPr lang="fr-FR" dirty="0" err="1" smtClean="0">
                <a:latin typeface="DINCond-Regular" pitchFamily="50" charset="0"/>
              </a:rPr>
              <a:t>Arduino</a:t>
            </a:r>
            <a:r>
              <a:rPr lang="fr-FR" dirty="0" smtClean="0">
                <a:latin typeface="DINCond-Regular" pitchFamily="50" charset="0"/>
              </a:rPr>
              <a:t> 1.0.5)</a:t>
            </a:r>
          </a:p>
          <a:p>
            <a:r>
              <a:rPr lang="fr-FR" dirty="0" smtClean="0">
                <a:latin typeface="DINCond-Regular" pitchFamily="50" charset="0"/>
              </a:rPr>
              <a:t>OUTPUT para </a:t>
            </a:r>
            <a:r>
              <a:rPr lang="fr-FR" dirty="0" err="1" smtClean="0">
                <a:latin typeface="DINCond-Regular" pitchFamily="50" charset="0"/>
              </a:rPr>
              <a:t>digitalWrite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3774605" y="5884254"/>
            <a:ext cx="3958958" cy="624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latin typeface="DINCond-Regular" pitchFamily="50" charset="0"/>
              </a:rPr>
              <a:t>level</a:t>
            </a:r>
            <a:r>
              <a:rPr lang="fr-FR" dirty="0" smtClean="0">
                <a:latin typeface="DINCond-Regular" pitchFamily="50" charset="0"/>
              </a:rPr>
              <a:t>: HIGH (5V) ou LOW (GND)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10" name="Content Placeholder 9"/>
          <p:cNvSpPr txBox="1">
            <a:spLocks/>
          </p:cNvSpPr>
          <p:nvPr/>
        </p:nvSpPr>
        <p:spPr>
          <a:xfrm>
            <a:off x="334297" y="1258144"/>
            <a:ext cx="2635044" cy="59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 err="1" smtClean="0">
                <a:latin typeface="DINCond-Regular" pitchFamily="50" charset="0"/>
              </a:rPr>
              <a:t>Funções</a:t>
            </a:r>
            <a:endParaRPr lang="fr-FR" b="1" dirty="0">
              <a:latin typeface="DINCond-Regular" pitchFamily="50" charset="0"/>
            </a:endParaRP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3774605" y="1257723"/>
            <a:ext cx="2635044" cy="59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 err="1" smtClean="0">
                <a:latin typeface="DINCond-Regular" pitchFamily="50" charset="0"/>
              </a:rPr>
              <a:t>Argumentos</a:t>
            </a:r>
            <a:endParaRPr lang="fr-FR" b="1" dirty="0">
              <a:latin typeface="DINCond-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68116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Às vezes você quer guardar um dado: número, texto, etc.</a:t>
            </a:r>
          </a:p>
          <a:p>
            <a:r>
              <a:rPr lang="pt-BR" dirty="0" smtClean="0">
                <a:latin typeface="DINCond-Regular" pitchFamily="50" charset="0"/>
              </a:rPr>
              <a:t>Variáveis são “caixinhas” pra fazer isso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>
                <a:solidFill>
                  <a:schemeClr val="bg1"/>
                </a:solidFill>
                <a:latin typeface="DINCond-RegularAlternate"/>
                <a:cs typeface="DINCond-RegularAlternate"/>
              </a:rPr>
              <a:t>Variáveis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48" y="3213357"/>
            <a:ext cx="4499913" cy="29128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55807" y="6488668"/>
            <a:ext cx="508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arduino.cc/en/Reference/VariableDeclaration</a:t>
            </a:r>
            <a:endParaRPr lang="fr-FR" dirty="0"/>
          </a:p>
        </p:txBody>
      </p:sp>
      <p:sp>
        <p:nvSpPr>
          <p:cNvPr id="7" name="Content Placeholder 9"/>
          <p:cNvSpPr txBox="1">
            <a:spLocks/>
          </p:cNvSpPr>
          <p:nvPr/>
        </p:nvSpPr>
        <p:spPr>
          <a:xfrm>
            <a:off x="6232021" y="2662196"/>
            <a:ext cx="2454779" cy="3614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hlinkClick r:id="rId4"/>
              </a:rPr>
              <a:t>char</a:t>
            </a:r>
            <a:endParaRPr lang="en-US" sz="2400" dirty="0"/>
          </a:p>
          <a:p>
            <a:r>
              <a:rPr lang="en-US" sz="2400" dirty="0">
                <a:hlinkClick r:id="rId5"/>
              </a:rPr>
              <a:t>byte</a:t>
            </a:r>
            <a:endParaRPr lang="en-US" sz="2400" dirty="0"/>
          </a:p>
          <a:p>
            <a:r>
              <a:rPr lang="en-US" sz="2400" dirty="0" err="1">
                <a:hlinkClick r:id="rId6"/>
              </a:rPr>
              <a:t>int</a:t>
            </a:r>
            <a:endParaRPr lang="en-US" sz="2400" dirty="0"/>
          </a:p>
          <a:p>
            <a:r>
              <a:rPr lang="en-US" sz="2400" u="sng" dirty="0">
                <a:hlinkClick r:id="rId7"/>
              </a:rPr>
              <a:t>unsigned </a:t>
            </a:r>
            <a:r>
              <a:rPr lang="en-US" sz="2400" u="sng" dirty="0" err="1">
                <a:hlinkClick r:id="rId7"/>
              </a:rPr>
              <a:t>int</a:t>
            </a:r>
            <a:endParaRPr lang="en-US" sz="2400" dirty="0"/>
          </a:p>
          <a:p>
            <a:r>
              <a:rPr lang="en-US" sz="2400" dirty="0">
                <a:hlinkClick r:id="rId8"/>
              </a:rPr>
              <a:t>long</a:t>
            </a:r>
            <a:endParaRPr lang="en-US" sz="2400" dirty="0"/>
          </a:p>
          <a:p>
            <a:r>
              <a:rPr lang="en-US" sz="2400" dirty="0">
                <a:hlinkClick r:id="rId9"/>
              </a:rPr>
              <a:t>unsigned long</a:t>
            </a:r>
            <a:endParaRPr lang="en-US" sz="2400" dirty="0"/>
          </a:p>
          <a:p>
            <a:r>
              <a:rPr lang="en-US" sz="2400" dirty="0">
                <a:hlinkClick r:id="rId10"/>
              </a:rPr>
              <a:t>float</a:t>
            </a:r>
            <a:endParaRPr lang="en-US" sz="2400" dirty="0"/>
          </a:p>
          <a:p>
            <a:r>
              <a:rPr lang="en-US" sz="2400" dirty="0" smtClean="0">
                <a:hlinkClick r:id="rId11"/>
              </a:rPr>
              <a:t>double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46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322" y="1009650"/>
            <a:ext cx="3293356" cy="48387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97607" y="361950"/>
            <a:ext cx="1981200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>if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18678" y="2900362"/>
            <a:ext cx="2327715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>if/else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73197" y="5187131"/>
            <a:ext cx="3448050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err="1" smtClean="0">
                <a:latin typeface="DIN" pitchFamily="50" charset="0"/>
                <a:cs typeface="DINCond-RegularAlternate"/>
              </a:rPr>
              <a:t>operadores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1392" y="2900362"/>
            <a:ext cx="3185651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err="1" smtClean="0">
                <a:latin typeface="DIN" pitchFamily="50" charset="0"/>
                <a:cs typeface="DINCond-RegularAlternate"/>
              </a:rPr>
              <a:t>expressões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21392" y="5200650"/>
            <a:ext cx="3533468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>switch/case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541423" y="163923"/>
            <a:ext cx="2634323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err="1" smtClean="0">
                <a:latin typeface="DIN" pitchFamily="50" charset="0"/>
                <a:cs typeface="DINCond-RegularAlternate"/>
              </a:rPr>
              <a:t>condição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0076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2639</TotalTime>
  <Words>652</Words>
  <Application>Microsoft Office PowerPoint</Application>
  <PresentationFormat>On-screen Show (4:3)</PresentationFormat>
  <Paragraphs>179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Cambria Math</vt:lpstr>
      <vt:lpstr>DIN</vt:lpstr>
      <vt:lpstr>DINCond-Medium</vt:lpstr>
      <vt:lpstr>DINCond-Regular</vt:lpstr>
      <vt:lpstr>DINCond-RegularAlternate</vt:lpstr>
      <vt:lpstr>DINPro-Black</vt:lpstr>
      <vt:lpstr>DINPro-Regular</vt:lpstr>
      <vt:lpstr>Office Theme</vt:lpstr>
      <vt:lpstr>WTF is an Arduino?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barina</dc:creator>
  <cp:lastModifiedBy>George Brindeiro</cp:lastModifiedBy>
  <cp:revision>105</cp:revision>
  <dcterms:created xsi:type="dcterms:W3CDTF">2014-03-30T18:43:31Z</dcterms:created>
  <dcterms:modified xsi:type="dcterms:W3CDTF">2014-06-11T21:34:10Z</dcterms:modified>
</cp:coreProperties>
</file>