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5" r:id="rId3"/>
    <p:sldId id="406" r:id="rId4"/>
    <p:sldId id="407" r:id="rId5"/>
    <p:sldId id="409" r:id="rId6"/>
    <p:sldId id="410" r:id="rId7"/>
    <p:sldId id="411" r:id="rId8"/>
    <p:sldId id="412" r:id="rId9"/>
    <p:sldId id="413" r:id="rId10"/>
    <p:sldId id="378" r:id="rId11"/>
    <p:sldId id="372" r:id="rId12"/>
    <p:sldId id="414" r:id="rId13"/>
    <p:sldId id="328" r:id="rId14"/>
    <p:sldId id="417" r:id="rId15"/>
    <p:sldId id="415" r:id="rId16"/>
    <p:sldId id="416" r:id="rId17"/>
    <p:sldId id="418" r:id="rId18"/>
    <p:sldId id="419" r:id="rId19"/>
    <p:sldId id="420" r:id="rId20"/>
    <p:sldId id="421" r:id="rId21"/>
    <p:sldId id="438" r:id="rId22"/>
    <p:sldId id="429" r:id="rId23"/>
    <p:sldId id="430" r:id="rId24"/>
    <p:sldId id="431" r:id="rId25"/>
    <p:sldId id="432" r:id="rId26"/>
    <p:sldId id="423" r:id="rId27"/>
    <p:sldId id="359" r:id="rId28"/>
    <p:sldId id="424" r:id="rId29"/>
    <p:sldId id="426" r:id="rId30"/>
    <p:sldId id="434" r:id="rId31"/>
    <p:sldId id="433" r:id="rId32"/>
    <p:sldId id="435" r:id="rId33"/>
    <p:sldId id="436" r:id="rId34"/>
    <p:sldId id="437" r:id="rId35"/>
    <p:sldId id="425" r:id="rId36"/>
    <p:sldId id="427" r:id="rId37"/>
    <p:sldId id="428" r:id="rId38"/>
    <p:sldId id="34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TF is an Arduino?" id="{7BCE4924-7EDE-C74E-84E7-ADDFFB02163B}">
          <p14:sldIdLst>
            <p14:sldId id="256"/>
          </p14:sldIdLst>
        </p14:section>
        <p14:section name="Lembrete da aula passada" id="{8AE020AE-D875-400B-A303-303A731CED48}">
          <p14:sldIdLst>
            <p14:sldId id="345"/>
            <p14:sldId id="406"/>
            <p14:sldId id="407"/>
            <p14:sldId id="409"/>
            <p14:sldId id="410"/>
            <p14:sldId id="411"/>
            <p14:sldId id="412"/>
            <p14:sldId id="413"/>
            <p14:sldId id="378"/>
            <p14:sldId id="372"/>
            <p14:sldId id="414"/>
          </p14:sldIdLst>
        </p14:section>
        <p14:section name="Encontro #4: Temporização e Interrupções" id="{E2C98603-A469-42FF-9BCE-8BF202E8E164}">
          <p14:sldIdLst>
            <p14:sldId id="328"/>
          </p14:sldIdLst>
        </p14:section>
        <p14:section name="Conceito: Semáforo" id="{3E3C56D6-E8FB-48C4-AA19-6B80F3B61B7D}">
          <p14:sldIdLst>
            <p14:sldId id="417"/>
          </p14:sldIdLst>
        </p14:section>
        <p14:section name="Montagem do Circuito" id="{C660543C-811D-420A-AD25-EB15A3C0D879}">
          <p14:sldIdLst>
            <p14:sldId id="415"/>
            <p14:sldId id="416"/>
          </p14:sldIdLst>
        </p14:section>
        <p14:section name="Lógica: Máquina de Estados" id="{EEDE7FE7-3AC2-44C1-B20C-773F30B3905A}">
          <p14:sldIdLst>
            <p14:sldId id="418"/>
            <p14:sldId id="419"/>
            <p14:sldId id="420"/>
            <p14:sldId id="421"/>
          </p14:sldIdLst>
        </p14:section>
        <p14:section name="Funções de Saída" id="{813963B6-1CF5-4ADD-8E46-F16D7CAF29B3}">
          <p14:sldIdLst>
            <p14:sldId id="438"/>
            <p14:sldId id="429"/>
            <p14:sldId id="430"/>
            <p14:sldId id="431"/>
            <p14:sldId id="432"/>
            <p14:sldId id="423"/>
            <p14:sldId id="359"/>
          </p14:sldIdLst>
        </p14:section>
        <p14:section name="Interrupção Externa para Botão" id="{59E9E588-F872-4B15-B036-E32E7E80F938}">
          <p14:sldIdLst>
            <p14:sldId id="424"/>
            <p14:sldId id="426"/>
          </p14:sldIdLst>
        </p14:section>
        <p14:section name="Temporização" id="{D090F680-088B-4F86-9175-4EBB1AE8B6D6}">
          <p14:sldIdLst>
            <p14:sldId id="434"/>
            <p14:sldId id="433"/>
            <p14:sldId id="435"/>
            <p14:sldId id="436"/>
            <p14:sldId id="437"/>
            <p14:sldId id="425"/>
          </p14:sldIdLst>
        </p14:section>
        <p14:section name="Adicionando animação do Blink" id="{832EF5EE-38D8-4CB9-B4D1-28A58A45170C}">
          <p14:sldIdLst>
            <p14:sldId id="427"/>
          </p14:sldIdLst>
        </p14:section>
        <p14:section name="Juntando tudo: Semáforo completo!" id="{9FA0BE38-0B95-463E-BA07-EFA6C8E54362}">
          <p14:sldIdLst>
            <p14:sldId id="428"/>
          </p14:sldIdLst>
        </p14:section>
        <p14:section name="Próxima aula..." id="{9C94DC2E-F5C7-47B6-8A87-4A8A755E562A}">
          <p14:sldIdLst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DD00"/>
    <a:srgbClr val="FF9900"/>
    <a:srgbClr val="F79646"/>
    <a:srgbClr val="FF9140"/>
    <a:srgbClr val="782828"/>
    <a:srgbClr val="FF0066"/>
    <a:srgbClr val="000000"/>
    <a:srgbClr val="EA3C06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59" autoAdjust="0"/>
    <p:restoredTop sz="94333" autoAdjust="0"/>
  </p:normalViewPr>
  <p:slideViewPr>
    <p:cSldViewPr snapToGrid="0" snapToObjects="1">
      <p:cViewPr>
        <p:scale>
          <a:sx n="66" d="100"/>
          <a:sy n="66" d="100"/>
        </p:scale>
        <p:origin x="12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3975-147D-2E45-8C2D-3E2E89AE00F6}" type="datetimeFigureOut">
              <a:rPr lang="en-US" smtClean="0"/>
              <a:t>18/6/2014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rgebrindeiro/wtf-is-an-arduin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attachInterrup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ramalho/arduino-1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UnsignedLong" TargetMode="External"/><Relationship Id="rId2" Type="http://schemas.openxmlformats.org/officeDocument/2006/relationships/hyperlink" Target="http://arduino.cc/en/Reference/milli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ramalho/arduino-10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Arra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420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DINCond-Medium"/>
                <a:cs typeface="DINCond-Medium"/>
              </a:rPr>
              <a:t>WTF is an Arduino?</a:t>
            </a:r>
            <a:endParaRPr lang="en-US" sz="6000" dirty="0">
              <a:solidFill>
                <a:schemeClr val="bg1"/>
              </a:solidFill>
              <a:latin typeface="DINCond-Medium"/>
              <a:cs typeface="DINCond-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6984"/>
            <a:ext cx="6400800" cy="656306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George Brindeiro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a_principal_compl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39" y="4899429"/>
            <a:ext cx="2505522" cy="11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7813" y="3013502"/>
            <a:ext cx="8008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>
                <a:latin typeface="DINCond-Regular" pitchFamily="50" charset="0"/>
                <a:hlinkClick r:id="rId2"/>
              </a:rPr>
              <a:t>http://</a:t>
            </a:r>
            <a:r>
              <a:rPr lang="fr-FR" sz="4800" dirty="0" smtClean="0">
                <a:latin typeface="DINCond-Regular" pitchFamily="50" charset="0"/>
                <a:hlinkClick r:id="rId2"/>
              </a:rPr>
              <a:t>arduino.cc/en/Reference/HomePage</a:t>
            </a:r>
            <a:endParaRPr lang="fr-FR" sz="4800" dirty="0">
              <a:latin typeface="DINCond-Regular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2152" y="1497575"/>
            <a:ext cx="8059696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Arduino Reference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5061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err="1" smtClean="0">
                <a:latin typeface="DINCond-Regular" pitchFamily="50" charset="0"/>
              </a:rPr>
              <a:t>Arquivos</a:t>
            </a:r>
            <a:r>
              <a:rPr lang="fr-FR" dirty="0" smtClean="0">
                <a:latin typeface="DINCond-Regular" pitchFamily="50" charset="0"/>
              </a:rPr>
              <a:t> do </a:t>
            </a:r>
            <a:r>
              <a:rPr lang="fr-FR" dirty="0" err="1" smtClean="0">
                <a:latin typeface="DINCond-Regular" pitchFamily="50" charset="0"/>
              </a:rPr>
              <a:t>curso</a:t>
            </a:r>
            <a:r>
              <a:rPr lang="fr-FR" dirty="0" smtClean="0">
                <a:latin typeface="DINCond-Regular" pitchFamily="50" charset="0"/>
              </a:rPr>
              <a:t>:</a:t>
            </a:r>
            <a:br>
              <a:rPr lang="fr-FR" dirty="0" smtClean="0">
                <a:latin typeface="DINCond-Regular" pitchFamily="50" charset="0"/>
              </a:rPr>
            </a:br>
            <a:r>
              <a:rPr lang="fr-FR" dirty="0">
                <a:latin typeface="DINCond-Regular" pitchFamily="50" charset="0"/>
                <a:hlinkClick r:id="rId2"/>
              </a:rPr>
              <a:t>https://</a:t>
            </a:r>
            <a:r>
              <a:rPr lang="fr-FR" dirty="0" smtClean="0">
                <a:latin typeface="DINCond-Regular" pitchFamily="50" charset="0"/>
                <a:hlinkClick r:id="rId2"/>
              </a:rPr>
              <a:t>github.com/georgebrindeiro/wtf-is-an-arduino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</a:rPr>
              <a:t>Download</a:t>
            </a:r>
            <a:r>
              <a:rPr lang="fr-FR" dirty="0" smtClean="0">
                <a:latin typeface="DINCond-Regular" pitchFamily="50" charset="0"/>
              </a:rPr>
              <a:t> ZIP e </a:t>
            </a:r>
            <a:r>
              <a:rPr lang="fr-FR" dirty="0" err="1" smtClean="0">
                <a:latin typeface="DINCond-Regular" pitchFamily="50" charset="0"/>
              </a:rPr>
              <a:t>extrair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em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seguida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File -&gt; </a:t>
            </a:r>
            <a:r>
              <a:rPr lang="fr-FR" dirty="0" err="1" smtClean="0">
                <a:latin typeface="DINCond-Regular" pitchFamily="50" charset="0"/>
              </a:rPr>
              <a:t>Preferences</a:t>
            </a:r>
            <a:r>
              <a:rPr lang="fr-FR" dirty="0" smtClean="0">
                <a:latin typeface="DINCond-Regular" pitchFamily="50" charset="0"/>
              </a:rPr>
              <a:t> -&gt; </a:t>
            </a:r>
            <a:r>
              <a:rPr lang="fr-FR" dirty="0" err="1" smtClean="0">
                <a:latin typeface="DINCond-Regular" pitchFamily="50" charset="0"/>
              </a:rPr>
              <a:t>Sketchbook</a:t>
            </a:r>
            <a:r>
              <a:rPr lang="fr-FR" dirty="0" smtClean="0">
                <a:latin typeface="DINCond-Regular" pitchFamily="50" charset="0"/>
              </a:rPr>
              <a:t> location</a:t>
            </a:r>
          </a:p>
          <a:p>
            <a:r>
              <a:rPr lang="fr-FR" dirty="0" err="1" smtClean="0">
                <a:latin typeface="DINCond-Regular" pitchFamily="50" charset="0"/>
              </a:rPr>
              <a:t>Colocar</a:t>
            </a:r>
            <a:r>
              <a:rPr lang="fr-FR" dirty="0" smtClean="0">
                <a:latin typeface="DINCond-Regular" pitchFamily="50" charset="0"/>
              </a:rPr>
              <a:t> a </a:t>
            </a:r>
            <a:r>
              <a:rPr lang="fr-FR" dirty="0" err="1" smtClean="0">
                <a:latin typeface="DINCond-Regular" pitchFamily="50" charset="0"/>
              </a:rPr>
              <a:t>pasta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extraída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wtf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-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is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-an-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arduino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/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sketchbook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Atualizando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o sketchbook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06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97858"/>
            <a:ext cx="8229600" cy="4828305"/>
          </a:xfrm>
        </p:spPr>
        <p:txBody>
          <a:bodyPr>
            <a:noAutofit/>
          </a:bodyPr>
          <a:lstStyle/>
          <a:p>
            <a:r>
              <a:rPr lang="pt-BR" b="1" dirty="0" smtClean="0">
                <a:latin typeface="DINCond-Regular" pitchFamily="50" charset="0"/>
              </a:rPr>
              <a:t>Lesson2_5_UpDownBar </a:t>
            </a:r>
            <a:r>
              <a:rPr lang="pt-BR" b="1" dirty="0">
                <a:latin typeface="DINCond-Regular" pitchFamily="50" charset="0"/>
              </a:rPr>
              <a:t>+</a:t>
            </a:r>
            <a:r>
              <a:rPr lang="pt-BR" b="1" dirty="0" smtClean="0">
                <a:latin typeface="DINCond-Regular" pitchFamily="50" charset="0"/>
              </a:rPr>
              <a:t> Lesson_3_2_AnalogInOutSerial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Quero </a:t>
            </a:r>
            <a:r>
              <a:rPr lang="pt-BR" dirty="0" smtClean="0">
                <a:latin typeface="DINCond-Regular" pitchFamily="50" charset="0"/>
              </a:rPr>
              <a:t>que o potenciômetro </a:t>
            </a:r>
            <a:r>
              <a:rPr lang="pt-BR" dirty="0" smtClean="0">
                <a:latin typeface="DINCond-Regular" pitchFamily="50" charset="0"/>
              </a:rPr>
              <a:t>mude </a:t>
            </a:r>
            <a:r>
              <a:rPr lang="pt-BR" dirty="0" smtClean="0">
                <a:latin typeface="DINCond-Regular" pitchFamily="50" charset="0"/>
              </a:rPr>
              <a:t>o brilho dos </a:t>
            </a:r>
            <a:r>
              <a:rPr lang="pt-BR" dirty="0" err="1" smtClean="0">
                <a:latin typeface="DINCond-Regular" pitchFamily="50" charset="0"/>
              </a:rPr>
              <a:t>LEDs</a:t>
            </a:r>
            <a:endParaRPr lang="pt-BR" dirty="0" smtClean="0">
              <a:latin typeface="DINCond-Regular" pitchFamily="50" charset="0"/>
            </a:endParaRPr>
          </a:p>
          <a:p>
            <a:pPr lvl="1"/>
            <a:r>
              <a:rPr lang="pt-BR" dirty="0" smtClean="0">
                <a:latin typeface="DINCond-Regular" pitchFamily="50" charset="0"/>
              </a:rPr>
              <a:t>E os botões digam quantos estão ligados/desligados!</a:t>
            </a:r>
          </a:p>
          <a:p>
            <a:r>
              <a:rPr lang="pt-BR" b="1" dirty="0" smtClean="0">
                <a:latin typeface="DINCond-Regular" pitchFamily="50" charset="0"/>
              </a:rPr>
              <a:t>Árvore de natal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Quero três padrões diferentes de pisca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O potenciômetro deve mudar a velocidade de todos padrões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Os botões devem permitir escolher qual padrão é executado</a:t>
            </a:r>
          </a:p>
          <a:p>
            <a:pPr marL="457200" lvl="1" indent="0">
              <a:buNone/>
            </a:pPr>
            <a:endParaRPr lang="pt-BR" sz="1050" dirty="0" smtClean="0">
              <a:latin typeface="DINCond-Regular" pitchFamily="50" charset="0"/>
            </a:endParaRPr>
          </a:p>
          <a:p>
            <a:pPr marL="457200" lvl="1" indent="0">
              <a:buNone/>
            </a:pPr>
            <a:r>
              <a:rPr lang="pt-BR" b="1" dirty="0" smtClean="0">
                <a:latin typeface="DINCond-Regular" pitchFamily="50" charset="0"/>
              </a:rPr>
              <a:t>Entradas							Saídas</a:t>
            </a:r>
            <a:endParaRPr lang="pt-BR" b="1" dirty="0">
              <a:latin typeface="DINCond-Regular" pitchFamily="50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DINCond-Regular" pitchFamily="50" charset="0"/>
              </a:rPr>
              <a:t>Botões</a:t>
            </a:r>
            <a:r>
              <a:rPr lang="pt-BR" dirty="0">
                <a:latin typeface="DINCond-Regular" pitchFamily="50" charset="0"/>
              </a:rPr>
              <a:t>: pinos </a:t>
            </a:r>
            <a:r>
              <a:rPr lang="pt-BR" dirty="0" smtClean="0">
                <a:latin typeface="DINCond-Regular" pitchFamily="50" charset="0"/>
              </a:rPr>
              <a:t>A1 </a:t>
            </a:r>
            <a:r>
              <a:rPr lang="pt-BR" dirty="0">
                <a:latin typeface="DINCond-Regular" pitchFamily="50" charset="0"/>
              </a:rPr>
              <a:t>e A2				</a:t>
            </a:r>
            <a:r>
              <a:rPr lang="pt-BR" dirty="0" err="1">
                <a:latin typeface="DINCond-Regular" pitchFamily="50" charset="0"/>
              </a:rPr>
              <a:t>LEDs</a:t>
            </a:r>
            <a:r>
              <a:rPr lang="pt-BR" dirty="0">
                <a:latin typeface="DINCond-Regular" pitchFamily="50" charset="0"/>
              </a:rPr>
              <a:t>: pinos 11, 10, 9, 6, 5, </a:t>
            </a:r>
            <a:r>
              <a:rPr lang="pt-BR" dirty="0" smtClean="0">
                <a:latin typeface="DINCond-Regular" pitchFamily="50" charset="0"/>
              </a:rPr>
              <a:t>3</a:t>
            </a:r>
          </a:p>
          <a:p>
            <a:pPr marL="457200" lvl="1" indent="0">
              <a:buNone/>
            </a:pPr>
            <a:r>
              <a:rPr lang="pt-BR" dirty="0" smtClean="0">
                <a:latin typeface="DINCond-Regular" pitchFamily="50" charset="0"/>
              </a:rPr>
              <a:t>Potenciômetro: pino A0</a:t>
            </a:r>
          </a:p>
          <a:p>
            <a:pPr marL="0" indent="0" algn="ctr">
              <a:buNone/>
            </a:pP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Desafios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Conseguiram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952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sz="6600" dirty="0" smtClean="0">
                <a:solidFill>
                  <a:schemeClr val="bg1"/>
                </a:solidFill>
                <a:latin typeface="DINPro-Black" panose="02000503030000020004" pitchFamily="50" charset="0"/>
              </a:rPr>
              <a:t>4 </a:t>
            </a:r>
            <a:endParaRPr lang="fr-FR" sz="6600" dirty="0">
              <a:solidFill>
                <a:schemeClr val="bg1"/>
              </a:solidFill>
              <a:latin typeface="DINPro-Black" panose="02000503030000020004" pitchFamily="50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Temporização e Interrupções:</a:t>
            </a:r>
          </a:p>
          <a:p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Indo a</a:t>
            </a:r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lém do setup e loop</a:t>
            </a:r>
            <a:endParaRPr lang="pt-BR" cap="small" dirty="0" smtClean="0">
              <a:solidFill>
                <a:schemeClr val="bg1">
                  <a:lumMod val="95000"/>
                </a:schemeClr>
              </a:solidFill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amco.biz/FLL/stop_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754165"/>
            <a:ext cx="3274142" cy="4411108"/>
          </a:xfrm>
        </p:spPr>
        <p:txBody>
          <a:bodyPr>
            <a:noAutofit/>
          </a:bodyPr>
          <a:lstStyle/>
          <a:p>
            <a:r>
              <a:rPr lang="fr-FR" sz="4000" dirty="0">
                <a:latin typeface="DINCond-Regular" pitchFamily="50" charset="0"/>
              </a:rPr>
              <a:t>6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resistores</a:t>
            </a:r>
            <a:r>
              <a:rPr lang="fr-FR" sz="4000" dirty="0" smtClean="0">
                <a:latin typeface="DINCond-Regular" pitchFamily="50" charset="0"/>
              </a:rPr>
              <a:t> 330R</a:t>
            </a:r>
          </a:p>
          <a:p>
            <a:r>
              <a:rPr lang="fr-FR" sz="4000" dirty="0">
                <a:latin typeface="DINCond-Regular" pitchFamily="50" charset="0"/>
              </a:rPr>
              <a:t>5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LEDs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>
                <a:latin typeface="DINCond-Regular" pitchFamily="50" charset="0"/>
              </a:rPr>
              <a:t>1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botão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Fios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jumper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Protoboard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Arduino</a:t>
            </a:r>
            <a:endParaRPr lang="fr-FR" sz="4000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Vamos</a:t>
            </a:r>
            <a:r>
              <a:rPr lang="en-US" sz="4000" dirty="0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montar</a:t>
            </a:r>
            <a:r>
              <a:rPr lang="en-US" sz="4000" dirty="0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!</a:t>
            </a:r>
            <a:endParaRPr lang="en-US" sz="4000" dirty="0">
              <a:solidFill>
                <a:prstClr val="white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49"/>
          <a:stretch/>
        </p:blipFill>
        <p:spPr>
          <a:xfrm>
            <a:off x="4025901" y="1754165"/>
            <a:ext cx="4660900" cy="45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Esse código vai testar se está tudo ligado corretamente</a:t>
            </a:r>
          </a:p>
          <a:p>
            <a:r>
              <a:rPr lang="pt-BR" dirty="0" smtClean="0">
                <a:latin typeface="DINCond-Regular" pitchFamily="50" charset="0"/>
              </a:rPr>
              <a:t>Vale a pena sempre pensar em códigos assim em projetos maiores. Isso impede que você fique na dúvida se o problema tá no circuito ou no código!</a:t>
            </a:r>
            <a:endParaRPr lang="pt-BR" dirty="0" smtClean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Operador módulo (%) retorna o resto de uma divisão inteira</a:t>
            </a:r>
          </a:p>
          <a:p>
            <a:pPr lvl="1"/>
            <a:r>
              <a:rPr lang="pt-BR" dirty="0">
                <a:latin typeface="DINCond-Regular" pitchFamily="50" charset="0"/>
              </a:rPr>
              <a:t>7</a:t>
            </a:r>
            <a:r>
              <a:rPr lang="pt-BR" dirty="0" smtClean="0">
                <a:latin typeface="DINCond-Regular" pitchFamily="50" charset="0"/>
              </a:rPr>
              <a:t> / 4 = 1 (divisão inteira) ou 3.75 (divisão ponto flutuante)</a:t>
            </a:r>
          </a:p>
          <a:p>
            <a:pPr lvl="1"/>
            <a:r>
              <a:rPr lang="pt-BR" dirty="0">
                <a:latin typeface="DINCond-Regular" pitchFamily="50" charset="0"/>
              </a:rPr>
              <a:t>7</a:t>
            </a:r>
            <a:r>
              <a:rPr lang="pt-BR" dirty="0" smtClean="0">
                <a:latin typeface="DINCond-Regular" pitchFamily="50" charset="0"/>
              </a:rPr>
              <a:t> % 4 = 3 (resto da divisão inteira)</a:t>
            </a:r>
          </a:p>
          <a:p>
            <a:r>
              <a:rPr lang="pt-BR" dirty="0" smtClean="0">
                <a:latin typeface="DINCond-Regular" pitchFamily="50" charset="0"/>
              </a:rPr>
              <a:t>Isso permite criar ciclos de tamanho fixo de forma fácil!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Lesson4_1_TestSemaphoreCircuit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02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197" y="1469572"/>
            <a:ext cx="4087091" cy="2928257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Quais situações existem?</a:t>
            </a:r>
          </a:p>
          <a:p>
            <a:r>
              <a:rPr lang="pt-BR" dirty="0" smtClean="0">
                <a:latin typeface="DINCond-Regular" pitchFamily="50" charset="0"/>
              </a:rPr>
              <a:t>Quais eventos externos são relevantes para o sistema?</a:t>
            </a:r>
          </a:p>
          <a:p>
            <a:r>
              <a:rPr lang="pt-BR" dirty="0" smtClean="0">
                <a:latin typeface="DINCond-Regular" pitchFamily="50" charset="0"/>
              </a:rPr>
              <a:t>Quais os critérios para a troca de comportamento?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Como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implementar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a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lógica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052" name="Picture 4" descr="http://www.autoguide.com/auto-news/wp-content/uploads/2010/11/hour-glass-stoplight-conc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397829"/>
            <a:ext cx="4087091" cy="233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diytrade.com/cdimg/1332164/18157023/0/1295309347/300mm_Static_LED_Pedestrian_Traffic_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53" y="1064079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k6.picdn.net/shutterstock/videos/2351390/preview/stock-footage-countdown-at-a-pedestrian-traffic-light-handhel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97829"/>
            <a:ext cx="4122058" cy="230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driversed.com/images/v2008coursecontent/push_button_ped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r="21001"/>
          <a:stretch/>
        </p:blipFill>
        <p:spPr bwMode="auto">
          <a:xfrm>
            <a:off x="6545944" y="1321077"/>
            <a:ext cx="2452914" cy="294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Estados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do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sistema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57055"/>
              </p:ext>
            </p:extLst>
          </p:nvPr>
        </p:nvGraphicFramePr>
        <p:xfrm>
          <a:off x="457200" y="1600196"/>
          <a:ext cx="8229600" cy="46264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0000"/>
                <a:gridCol w="1698171"/>
                <a:gridCol w="2148115"/>
                <a:gridCol w="3113314"/>
              </a:tblGrid>
              <a:tr h="77107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latin typeface="DINCond-Light" pitchFamily="50" charset="0"/>
                        </a:rPr>
                        <a:t>Estado</a:t>
                      </a:r>
                      <a:endParaRPr lang="fr-FR" sz="2400" dirty="0">
                        <a:latin typeface="DINCond-Light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DINCond-Light" pitchFamily="50" charset="0"/>
                        </a:rPr>
                        <a:t>Carros</a:t>
                      </a:r>
                      <a:endParaRPr lang="fr-FR" sz="2400" dirty="0">
                        <a:latin typeface="DINCond-Light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latin typeface="DINCond-Light" pitchFamily="50" charset="0"/>
                        </a:rPr>
                        <a:t>Pedestres</a:t>
                      </a:r>
                      <a:endParaRPr lang="fr-FR" sz="2400" dirty="0">
                        <a:latin typeface="DINCond-Light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latin typeface="DINCond-Light" pitchFamily="50" charset="0"/>
                        </a:rPr>
                        <a:t>Transição</a:t>
                      </a:r>
                      <a:endParaRPr lang="fr-FR" sz="2400" dirty="0">
                        <a:latin typeface="DINCond-Light" pitchFamily="50" charset="0"/>
                      </a:endParaRPr>
                    </a:p>
                  </a:txBody>
                  <a:tcPr anchor="ctr"/>
                </a:tc>
              </a:tr>
              <a:tr h="771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VERDE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VERMELHO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pedWaiting</a:t>
                      </a:r>
                      <a:r>
                        <a:rPr lang="fr-FR" b="1" baseline="0" dirty="0" smtClean="0"/>
                        <a:t> &amp;&amp; (t &gt; t0)</a:t>
                      </a:r>
                      <a:endParaRPr lang="fr-FR" b="1" dirty="0"/>
                    </a:p>
                  </a:txBody>
                  <a:tcPr anchor="ctr"/>
                </a:tc>
              </a:tr>
              <a:tr h="771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DD00"/>
                          </a:solidFill>
                        </a:rPr>
                        <a:t>AMARELO</a:t>
                      </a:r>
                      <a:endParaRPr lang="fr-FR" b="1" dirty="0">
                        <a:solidFill>
                          <a:srgbClr val="FFDD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VERMELHO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(t</a:t>
                      </a:r>
                      <a:r>
                        <a:rPr lang="fr-FR" b="1" baseline="0" dirty="0" smtClean="0"/>
                        <a:t> &gt; t1)</a:t>
                      </a:r>
                      <a:endParaRPr lang="fr-FR" b="1" dirty="0"/>
                    </a:p>
                  </a:txBody>
                  <a:tcPr anchor="ctr"/>
                </a:tc>
              </a:tr>
              <a:tr h="771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VERMELHO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VERMELHO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(t</a:t>
                      </a:r>
                      <a:r>
                        <a:rPr lang="fr-FR" b="1" baseline="0" dirty="0" smtClean="0"/>
                        <a:t> &gt; t2)</a:t>
                      </a:r>
                      <a:endParaRPr lang="fr-FR" b="1" dirty="0"/>
                    </a:p>
                  </a:txBody>
                  <a:tcPr anchor="ctr"/>
                </a:tc>
              </a:tr>
              <a:tr h="771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VERMELHO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VERDE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(t &gt; t3)</a:t>
                      </a:r>
                      <a:endParaRPr lang="fr-FR" b="1" dirty="0"/>
                    </a:p>
                  </a:txBody>
                  <a:tcPr anchor="ctr"/>
                </a:tc>
              </a:tr>
              <a:tr h="771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VERMELHO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VERMELHO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(t &gt; t4)</a:t>
                      </a:r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Máquina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Estados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57" y="1413272"/>
            <a:ext cx="6894286" cy="50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newsinmind.com/wp/wp-content/uploads/2012/12/bigstockphoto_Migraine_Headache_1133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06720"/>
            <a:ext cx="9144000" cy="13318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Não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lembro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de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mais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nada da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semana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passada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...</a:t>
            </a:r>
            <a:endParaRPr lang="en-US" sz="32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38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Esse código vai mostrar como programar uma máquina de estados usando switch/case, para projetos com </a:t>
            </a:r>
            <a:r>
              <a:rPr lang="pt-BR" dirty="0" err="1" smtClean="0">
                <a:latin typeface="DINCond-Regular" pitchFamily="50" charset="0"/>
              </a:rPr>
              <a:t>Arduino</a:t>
            </a:r>
            <a:endParaRPr lang="pt-BR" dirty="0" smtClean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Para simplificar, vamos usar o botão para ativar a transição de um estado para outro. Nos próximos exemplos vamos incluir a temporização e a interação com o pedestre</a:t>
            </a:r>
          </a:p>
          <a:p>
            <a:r>
              <a:rPr lang="pt-BR" dirty="0" smtClean="0">
                <a:latin typeface="DINCond-Regular" pitchFamily="50" charset="0"/>
              </a:rPr>
              <a:t>Usamos funções para deixar o código mais legível</a:t>
            </a:r>
          </a:p>
          <a:p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Lesson4_2_TestStateMachine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075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Funções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609600" y="1955800"/>
            <a:ext cx="5029200" cy="4220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fatorial(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n)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res = 1;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for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num = 1; num &lt; n; num++)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	res = res*num;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return</a:t>
            </a:r>
            <a:r>
              <a:rPr lang="pt-BR" dirty="0" smtClean="0">
                <a:latin typeface="DINCond-Regular" pitchFamily="50" charset="0"/>
              </a:rPr>
              <a:t> res;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}</a:t>
            </a:r>
            <a:endParaRPr lang="pt-BR" dirty="0" smtClean="0"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Funções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609600" y="1955800"/>
            <a:ext cx="5029200" cy="4220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fatorial(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n)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res = 1;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for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num = 1; num &lt; n; num++)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	res = res*num;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return</a:t>
            </a:r>
            <a:r>
              <a:rPr lang="pt-BR" dirty="0" smtClean="0">
                <a:latin typeface="DINCond-Regular" pitchFamily="50" charset="0"/>
              </a:rPr>
              <a:t> res;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}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38800" y="1955800"/>
            <a:ext cx="3403600" cy="3091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Parâmetros</a:t>
            </a:r>
            <a:endParaRPr lang="en-US" sz="4800" b="1" cap="small" dirty="0" smtClean="0">
              <a:latin typeface="DIN" pitchFamily="50" charset="0"/>
              <a:cs typeface="DINCond-RegularAlternate"/>
            </a:endParaRPr>
          </a:p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/>
            </a:r>
            <a:br>
              <a:rPr lang="en-US" sz="4800" b="1" cap="small" dirty="0" smtClean="0">
                <a:latin typeface="DIN" pitchFamily="50" charset="0"/>
                <a:cs typeface="DINCond-RegularAlternate"/>
              </a:rPr>
            </a:b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Variáveis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que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são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“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enviadas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” para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uso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dentro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das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funções</a:t>
            </a:r>
            <a:endParaRPr lang="en-US" sz="3600" dirty="0">
              <a:latin typeface="DINCond-Regular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832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Funções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609600" y="1955800"/>
            <a:ext cx="5029200" cy="4220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fatorial(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n)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res = 1;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for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num = 1; num &lt; n; num++)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	res = res*num;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return</a:t>
            </a:r>
            <a:r>
              <a:rPr lang="pt-BR" dirty="0" smtClean="0">
                <a:latin typeface="DINCond-Regular" pitchFamily="50" charset="0"/>
              </a:rPr>
              <a:t> res;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}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38800" y="1955800"/>
            <a:ext cx="3185651" cy="26485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Escopo</a:t>
            </a:r>
            <a:endParaRPr lang="en-US" sz="4800" b="1" cap="small" dirty="0" smtClean="0">
              <a:latin typeface="DIN" pitchFamily="50" charset="0"/>
              <a:cs typeface="DINCond-RegularAlternate"/>
            </a:endParaRPr>
          </a:p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/>
            </a:r>
            <a:br>
              <a:rPr lang="en-US" sz="4800" b="1" cap="small" dirty="0" smtClean="0">
                <a:latin typeface="DIN" pitchFamily="50" charset="0"/>
                <a:cs typeface="DINCond-RegularAlternate"/>
              </a:rPr>
            </a:br>
            <a:r>
              <a:rPr lang="en-US" sz="3600" dirty="0" smtClean="0">
                <a:latin typeface="DINCond-Regular" pitchFamily="50" charset="0"/>
                <a:cs typeface="DINCond-RegularAlternate"/>
              </a:rPr>
              <a:t>Tempo/</a:t>
            </a:r>
            <a:r>
              <a:rPr lang="en-US" sz="3600" dirty="0" err="1">
                <a:latin typeface="DINCond-Regular" pitchFamily="50" charset="0"/>
                <a:cs typeface="DINCond-RegularAlternate"/>
              </a:rPr>
              <a:t>E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spaço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de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vida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das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variáveis</a:t>
            </a:r>
            <a:endParaRPr lang="en-US" sz="3600" dirty="0">
              <a:latin typeface="DINCond-Regular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062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Funções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609600" y="1955800"/>
            <a:ext cx="5029200" cy="4220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fatorial(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n)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res = 1;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for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num = 1; num &lt; n; num++)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	res = res*num;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return</a:t>
            </a:r>
            <a:r>
              <a:rPr lang="pt-BR" dirty="0" smtClean="0">
                <a:latin typeface="DINCond-Regular" pitchFamily="50" charset="0"/>
              </a:rPr>
              <a:t> res;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}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38800" y="1955800"/>
            <a:ext cx="3403600" cy="3091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Retorno</a:t>
            </a:r>
            <a:endParaRPr lang="en-US" sz="4800" b="1" cap="small" dirty="0" smtClean="0">
              <a:latin typeface="DIN" pitchFamily="50" charset="0"/>
              <a:cs typeface="DINCond-RegularAlternate"/>
            </a:endParaRPr>
          </a:p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/>
            </a:r>
            <a:br>
              <a:rPr lang="en-US" sz="4800" b="1" cap="small" dirty="0" smtClean="0">
                <a:latin typeface="DIN" pitchFamily="50" charset="0"/>
                <a:cs typeface="DINCond-RegularAlternate"/>
              </a:rPr>
            </a:b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Variáveis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que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são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“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retornadas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”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como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resultado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das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funções</a:t>
            </a:r>
            <a:endParaRPr lang="en-US" sz="3600" dirty="0">
              <a:latin typeface="DINCond-Regular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963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Funções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609600" y="1407886"/>
            <a:ext cx="6807200" cy="476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quemGanhou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golsTime1,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golsTime2)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(golsTime1 &gt; golsTime2)</a:t>
            </a: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	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return</a:t>
            </a:r>
            <a:r>
              <a:rPr lang="pt-BR" dirty="0"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1;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else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(golsTime1 &lt; golsTime2</a:t>
            </a:r>
            <a:r>
              <a:rPr lang="pt-BR" dirty="0">
                <a:latin typeface="DINCond-Regular" pitchFamily="50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	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return</a:t>
            </a:r>
            <a:r>
              <a:rPr lang="pt-BR" dirty="0"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2;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else</a:t>
            </a:r>
            <a:endParaRPr lang="pt-BR" dirty="0" smtClean="0">
              <a:solidFill>
                <a:schemeClr val="accent6">
                  <a:lumMod val="75000"/>
                </a:schemeClr>
              </a:solidFill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return</a:t>
            </a:r>
            <a:r>
              <a:rPr lang="pt-BR" dirty="0" smtClean="0">
                <a:latin typeface="DINCond-Regular" pitchFamily="50" charset="0"/>
              </a:rPr>
              <a:t> 0;</a:t>
            </a:r>
            <a:endParaRPr lang="pt-BR" dirty="0">
              <a:latin typeface="DINCond-Regular" pitchFamily="50" charset="0"/>
            </a:endParaRPr>
          </a:p>
          <a:p>
            <a:pPr marL="0" indent="0">
              <a:buFont typeface="Arial"/>
              <a:buNone/>
            </a:pPr>
            <a:r>
              <a:rPr lang="pt-BR" dirty="0" smtClean="0">
                <a:latin typeface="DINCond-Regular" pitchFamily="50" charset="0"/>
              </a:rPr>
              <a:t>}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15000" y="2108200"/>
            <a:ext cx="3403600" cy="4749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>
                <a:latin typeface="DIN" pitchFamily="50" charset="0"/>
                <a:cs typeface="DINCond-RegularAlternate"/>
              </a:rPr>
              <a:t>Retorno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  <a:p>
            <a:r>
              <a:rPr lang="en-US" sz="3600" b="1" cap="small" dirty="0">
                <a:latin typeface="DIN" pitchFamily="50" charset="0"/>
                <a:cs typeface="DINCond-RegularAlternate"/>
              </a:rPr>
              <a:t/>
            </a:r>
            <a:br>
              <a:rPr lang="en-US" sz="3600" b="1" cap="small" dirty="0">
                <a:latin typeface="DIN" pitchFamily="50" charset="0"/>
                <a:cs typeface="DINCond-RegularAlternate"/>
              </a:rPr>
            </a:b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Podemos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passar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quantas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variáveis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quisermos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como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parâmetro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, mas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só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retornar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uma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como</a:t>
            </a:r>
            <a:r>
              <a:rPr lang="en-US" sz="3600" dirty="0" smtClean="0">
                <a:latin typeface="DINCond-Regular" pitchFamily="50" charset="0"/>
                <a:cs typeface="DINCond-RegularAlternate"/>
              </a:rPr>
              <a:t> </a:t>
            </a:r>
            <a:r>
              <a:rPr lang="en-US" sz="3600" dirty="0" err="1" smtClean="0">
                <a:latin typeface="DINCond-Regular" pitchFamily="50" charset="0"/>
                <a:cs typeface="DINCond-RegularAlternate"/>
              </a:rPr>
              <a:t>resultado</a:t>
            </a:r>
            <a:endParaRPr lang="en-US" sz="3600" dirty="0">
              <a:latin typeface="DINCond-Regular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810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Esse código vai mostrar como usar funções para simplificar a leitura do que é feito em cada estado, além de evitar repetir trechos de código sem necessidade</a:t>
            </a:r>
          </a:p>
          <a:p>
            <a:r>
              <a:rPr lang="pt-BR" dirty="0" smtClean="0">
                <a:latin typeface="DINCond-Regular" pitchFamily="50" charset="0"/>
              </a:rPr>
              <a:t>Poucas mudanças! Apenas adicionamos funções auxiliares para acender as luzes de acordo com a nossa lógica</a:t>
            </a:r>
          </a:p>
          <a:p>
            <a:r>
              <a:rPr lang="pt-BR" dirty="0" smtClean="0">
                <a:latin typeface="DINCond-Regular" pitchFamily="50" charset="0"/>
              </a:rPr>
              <a:t>Quando começamos a fazer muita coisa em cada estado, demora pro </a:t>
            </a:r>
            <a:r>
              <a:rPr lang="pt-BR" dirty="0" err="1" smtClean="0">
                <a:latin typeface="DINCond-Regular" pitchFamily="50" charset="0"/>
              </a:rPr>
              <a:t>Arduino</a:t>
            </a:r>
            <a:r>
              <a:rPr lang="pt-BR" dirty="0" smtClean="0">
                <a:latin typeface="DINCond-Regular" pitchFamily="50" charset="0"/>
              </a:rPr>
              <a:t> verificar se o botão foi pressionado...</a:t>
            </a:r>
          </a:p>
          <a:p>
            <a:r>
              <a:rPr lang="pt-BR" dirty="0" smtClean="0">
                <a:latin typeface="DINCond-Regular" pitchFamily="50" charset="0"/>
              </a:rPr>
              <a:t>Como lidar com essa situação?</a:t>
            </a:r>
          </a:p>
          <a:p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Lesson4_3_TestOutputFunctions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253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farm9.staticflickr.com/8347/8229393567_3026f45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3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97743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Interatividade sem tomar todo o tempo</a:t>
            </a:r>
          </a:p>
          <a:p>
            <a:r>
              <a:rPr lang="pt-BR" dirty="0" smtClean="0">
                <a:latin typeface="DINCond-Regular" pitchFamily="50" charset="0"/>
              </a:rPr>
              <a:t>O sinal em um pino desvia o fluxo do programa imediatamente!</a:t>
            </a:r>
          </a:p>
          <a:p>
            <a:r>
              <a:rPr lang="pt-BR" dirty="0" smtClean="0">
                <a:latin typeface="DINCond-Regular" pitchFamily="50" charset="0"/>
              </a:rPr>
              <a:t>Não funciona em todos os pinos... (no UNO, pinos 2 e 3)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Interrupção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Externa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0571" y="6418330"/>
            <a:ext cx="475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arduino.cc/en/Reference/attachInterrupt</a:t>
            </a:r>
            <a:endParaRPr lang="fr-FR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460828" y="3650343"/>
            <a:ext cx="8229600" cy="2503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attachInterrupt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latin typeface="DINCond-Regular" pitchFamily="50" charset="0"/>
              </a:rPr>
              <a:t>interrupt</a:t>
            </a:r>
            <a:r>
              <a:rPr lang="pt-BR" dirty="0">
                <a:latin typeface="DINCond-Regular" pitchFamily="50" charset="0"/>
              </a:rPr>
              <a:t>, ISR, </a:t>
            </a:r>
            <a:r>
              <a:rPr lang="pt-BR" dirty="0" err="1">
                <a:latin typeface="DINCond-Regular" pitchFamily="50" charset="0"/>
              </a:rPr>
              <a:t>mode</a:t>
            </a:r>
            <a:r>
              <a:rPr lang="pt-BR" dirty="0" smtClean="0">
                <a:latin typeface="DINCond-Regular" pitchFamily="50" charset="0"/>
              </a:rPr>
              <a:t>)</a:t>
            </a:r>
          </a:p>
          <a:p>
            <a:r>
              <a:rPr lang="pt-BR" dirty="0" err="1" smtClean="0">
                <a:latin typeface="DINCond-Regular" pitchFamily="50" charset="0"/>
              </a:rPr>
              <a:t>interrupt</a:t>
            </a:r>
            <a:r>
              <a:rPr lang="pt-BR" dirty="0" smtClean="0">
                <a:latin typeface="DINCond-Regular" pitchFamily="50" charset="0"/>
              </a:rPr>
              <a:t>: 	0 (pino 2) ou 1 (pino 3)</a:t>
            </a:r>
          </a:p>
          <a:p>
            <a:r>
              <a:rPr lang="pt-BR" dirty="0" smtClean="0">
                <a:latin typeface="DINCond-Regular" pitchFamily="50" charset="0"/>
              </a:rPr>
              <a:t>ISR: 		nome da função que vai ser chamada</a:t>
            </a:r>
          </a:p>
          <a:p>
            <a:r>
              <a:rPr lang="pt-BR" dirty="0" err="1" smtClean="0">
                <a:latin typeface="DINCond-Regular" pitchFamily="50" charset="0"/>
              </a:rPr>
              <a:t>mode</a:t>
            </a:r>
            <a:r>
              <a:rPr lang="pt-BR" dirty="0" smtClean="0">
                <a:latin typeface="DINCond-Regular" pitchFamily="50" charset="0"/>
              </a:rPr>
              <a:t>: 		</a:t>
            </a:r>
            <a:r>
              <a:rPr lang="en-US" dirty="0" smtClean="0">
                <a:solidFill>
                  <a:srgbClr val="002060"/>
                </a:solidFill>
                <a:latin typeface="DINCond-Regular" pitchFamily="50" charset="0"/>
              </a:rPr>
              <a:t>LOW</a:t>
            </a:r>
            <a:r>
              <a:rPr lang="en-US" dirty="0" smtClean="0">
                <a:latin typeface="DINCond-Regular" pitchFamily="50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DINCond-Regular" pitchFamily="50" charset="0"/>
              </a:rPr>
              <a:t>CHANGE</a:t>
            </a:r>
            <a:r>
              <a:rPr lang="en-US" dirty="0" smtClean="0">
                <a:latin typeface="DINCond-Regular" pitchFamily="50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DINCond-Regular" pitchFamily="50" charset="0"/>
              </a:rPr>
              <a:t>RISING</a:t>
            </a:r>
            <a:r>
              <a:rPr lang="en-US" dirty="0" smtClean="0">
                <a:latin typeface="DINCond-Regular" pitchFamily="50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DINCond-Regular" pitchFamily="50" charset="0"/>
              </a:rPr>
              <a:t>FALLING</a:t>
            </a:r>
            <a:endParaRPr lang="pt-BR" dirty="0" smtClean="0">
              <a:solidFill>
                <a:srgbClr val="002060"/>
              </a:solidFill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Esse código funciona exatamente da mesma forma que o primeiro, mas permite a resposta imediata ao botão</a:t>
            </a:r>
          </a:p>
          <a:p>
            <a:r>
              <a:rPr lang="pt-BR" dirty="0" smtClean="0">
                <a:latin typeface="DINCond-Regular" pitchFamily="50" charset="0"/>
              </a:rPr>
              <a:t>Mesmo se adicionarmos um </a:t>
            </a:r>
            <a:r>
              <a:rPr lang="pt-BR" dirty="0" err="1" smtClean="0">
                <a:latin typeface="DINCond-Regular" pitchFamily="50" charset="0"/>
              </a:rPr>
              <a:t>delay</a:t>
            </a:r>
            <a:r>
              <a:rPr lang="pt-BR" dirty="0" smtClean="0">
                <a:latin typeface="DINCond-Regular" pitchFamily="50" charset="0"/>
              </a:rPr>
              <a:t> grande na função de cada estado, não temos problemas de interatividade</a:t>
            </a:r>
          </a:p>
          <a:p>
            <a:r>
              <a:rPr lang="pt-BR" dirty="0" smtClean="0">
                <a:latin typeface="DINCond-Regular" pitchFamily="50" charset="0"/>
              </a:rPr>
              <a:t>Ainda existe o problema de “</a:t>
            </a:r>
            <a:r>
              <a:rPr lang="pt-BR" dirty="0" err="1" smtClean="0">
                <a:latin typeface="DINCond-Regular" pitchFamily="50" charset="0"/>
              </a:rPr>
              <a:t>bounce</a:t>
            </a:r>
            <a:r>
              <a:rPr lang="pt-BR" dirty="0" smtClean="0">
                <a:latin typeface="DINCond-Regular" pitchFamily="50" charset="0"/>
              </a:rPr>
              <a:t>”... como lidar?</a:t>
            </a:r>
          </a:p>
          <a:p>
            <a:r>
              <a:rPr lang="pt-BR" dirty="0" smtClean="0">
                <a:latin typeface="DINCond-Regular" pitchFamily="50" charset="0"/>
              </a:rPr>
              <a:t>Exemplo de código comentado usando temporização</a:t>
            </a:r>
          </a:p>
          <a:p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Lesson4_4_TestButtonInterrupt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707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38112"/>
            <a:ext cx="8924925" cy="6581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374" y="5868769"/>
            <a:ext cx="515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DINPro-Regular" panose="02000503030000020004" pitchFamily="50" charset="0"/>
              </a:rPr>
              <a:t>Fonte:</a:t>
            </a:r>
          </a:p>
          <a:p>
            <a:r>
              <a:rPr lang="fr-FR" dirty="0" smtClean="0">
                <a:latin typeface="DINPro-Regular" panose="02000503030000020004" pitchFamily="50" charset="0"/>
                <a:hlinkClick r:id="rId3"/>
              </a:rPr>
              <a:t>https</a:t>
            </a:r>
            <a:r>
              <a:rPr lang="fr-FR" dirty="0">
                <a:latin typeface="DINPro-Regular" panose="02000503030000020004" pitchFamily="50" charset="0"/>
                <a:hlinkClick r:id="rId3"/>
              </a:rPr>
              <a:t>://</a:t>
            </a:r>
            <a:r>
              <a:rPr lang="fr-FR" dirty="0" smtClean="0">
                <a:latin typeface="DINPro-Regular" panose="02000503030000020004" pitchFamily="50" charset="0"/>
                <a:hlinkClick r:id="rId3"/>
              </a:rPr>
              <a:t>speakerdeck.com/ramalho/arduino-101</a:t>
            </a:r>
            <a:endParaRPr lang="fr-FR" dirty="0"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tytmb.files.wordpress.com/2011/03/clocks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6" b="10842"/>
          <a:stretch/>
        </p:blipFill>
        <p:spPr bwMode="auto">
          <a:xfrm>
            <a:off x="0" y="-14514"/>
            <a:ext cx="914067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88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DINCond-Regular" pitchFamily="50" charset="0"/>
              </a:rPr>
              <a:t>Já ouviram falar em </a:t>
            </a:r>
            <a:r>
              <a:rPr lang="pt-BR" sz="4000" dirty="0" err="1" smtClean="0">
                <a:latin typeface="DINCond-Regular" pitchFamily="50" charset="0"/>
              </a:rPr>
              <a:t>clock</a:t>
            </a:r>
            <a:r>
              <a:rPr lang="pt-BR" sz="4000" dirty="0" smtClean="0">
                <a:latin typeface="DINCond-Regular" pitchFamily="50" charset="0"/>
              </a:rPr>
              <a:t> de um computador?</a:t>
            </a:r>
          </a:p>
          <a:p>
            <a:r>
              <a:rPr lang="pt-BR" sz="4000" dirty="0" smtClean="0">
                <a:latin typeface="DINCond-Regular" pitchFamily="50" charset="0"/>
              </a:rPr>
              <a:t>Quantos GHz tem o seu computador?</a:t>
            </a:r>
          </a:p>
          <a:p>
            <a:r>
              <a:rPr lang="pt-BR" sz="4000" dirty="0" smtClean="0">
                <a:latin typeface="DINCond-Regular" pitchFamily="50" charset="0"/>
              </a:rPr>
              <a:t>O que isso significa?</a:t>
            </a:r>
          </a:p>
          <a:p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Temporização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61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78858"/>
            <a:ext cx="4579257" cy="5299034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DINCond-Regular" pitchFamily="50" charset="0"/>
              </a:rPr>
              <a:t>O </a:t>
            </a:r>
            <a:r>
              <a:rPr lang="pt-BR" sz="4000" dirty="0" err="1" smtClean="0">
                <a:latin typeface="DINCond-Regular" pitchFamily="50" charset="0"/>
              </a:rPr>
              <a:t>microcontrolador</a:t>
            </a:r>
            <a:r>
              <a:rPr lang="pt-BR" sz="4000" dirty="0" smtClean="0">
                <a:latin typeface="DINCond-Regular" pitchFamily="50" charset="0"/>
              </a:rPr>
              <a:t> no “coração” do </a:t>
            </a:r>
            <a:r>
              <a:rPr lang="pt-BR" sz="4000" dirty="0" err="1" smtClean="0">
                <a:latin typeface="DINCond-Regular" pitchFamily="50" charset="0"/>
              </a:rPr>
              <a:t>Arduino</a:t>
            </a:r>
            <a:r>
              <a:rPr lang="pt-BR" sz="4000" dirty="0">
                <a:latin typeface="DINCond-Regular" pitchFamily="50" charset="0"/>
              </a:rPr>
              <a:t> </a:t>
            </a:r>
            <a:r>
              <a:rPr lang="pt-BR" sz="4000" dirty="0" smtClean="0">
                <a:latin typeface="DINCond-Regular" pitchFamily="50" charset="0"/>
              </a:rPr>
              <a:t>UNO, o ATmega</a:t>
            </a:r>
            <a:r>
              <a:rPr lang="pt-BR" sz="4000" dirty="0" smtClean="0">
                <a:latin typeface="DINCond-Regular" pitchFamily="50" charset="0"/>
              </a:rPr>
              <a:t>328, usa um cristal de 16 MHz</a:t>
            </a:r>
          </a:p>
          <a:p>
            <a:r>
              <a:rPr lang="pt-BR" sz="4000" dirty="0" smtClean="0">
                <a:latin typeface="DINCond-Regular" pitchFamily="50" charset="0"/>
              </a:rPr>
              <a:t>Dá pra gente usar isso pra contar o tempo, usando um contador interno de pulsos do </a:t>
            </a:r>
            <a:r>
              <a:rPr lang="pt-BR" sz="4000" dirty="0" err="1" smtClean="0">
                <a:latin typeface="DINCond-Regular" pitchFamily="50" charset="0"/>
              </a:rPr>
              <a:t>clock</a:t>
            </a:r>
            <a:r>
              <a:rPr lang="pt-BR" sz="4000" dirty="0" smtClean="0">
                <a:latin typeface="DINCond-Regular" pitchFamily="50" charset="0"/>
              </a:rPr>
              <a:t>!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Temporização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3314" name="Picture 2" descr="http://arduino.cc/en/uploads/Main/ArduinoUno_R3_Front_450p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4" t="9531" r="37031" b="7960"/>
          <a:stretch/>
        </p:blipFill>
        <p:spPr bwMode="auto">
          <a:xfrm>
            <a:off x="5421087" y="1378857"/>
            <a:ext cx="3265713" cy="52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672114" y="3846286"/>
            <a:ext cx="2206172" cy="15965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Que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horas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são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7980" y="6488668"/>
            <a:ext cx="372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arduino.cc/en/Reference/millis</a:t>
            </a:r>
            <a:endParaRPr lang="fr-FR" dirty="0"/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97743"/>
          </a:xfrm>
        </p:spPr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função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millis</a:t>
            </a:r>
            <a:r>
              <a:rPr lang="pt-BR" dirty="0" smtClean="0">
                <a:latin typeface="DINCond-Regular" pitchFamily="50" charset="0"/>
              </a:rPr>
              <a:t>(): quanto tempo desde o início do programa?</a:t>
            </a:r>
          </a:p>
          <a:p>
            <a:r>
              <a:rPr lang="pt-BR" dirty="0" err="1" smtClean="0">
                <a:latin typeface="DINCond-Regular" pitchFamily="50" charset="0"/>
              </a:rPr>
              <a:t>unsigned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long</a:t>
            </a:r>
            <a:r>
              <a:rPr lang="pt-BR" dirty="0">
                <a:latin typeface="DINCond-Regular" pitchFamily="50" charset="0"/>
              </a:rPr>
              <a:t>: </a:t>
            </a:r>
            <a:r>
              <a:rPr lang="pt-BR" dirty="0" smtClean="0">
                <a:latin typeface="DINCond-Regular" pitchFamily="50" charset="0"/>
              </a:rPr>
              <a:t>32 bits </a:t>
            </a:r>
            <a:r>
              <a:rPr lang="pt-BR" dirty="0">
                <a:latin typeface="DINCond-Regular" pitchFamily="50" charset="0"/>
              </a:rPr>
              <a:t>(</a:t>
            </a:r>
            <a:r>
              <a:rPr lang="pt-BR" dirty="0" smtClean="0">
                <a:latin typeface="DINCond-Regular" pitchFamily="50" charset="0"/>
              </a:rPr>
              <a:t>faixa de 0 a 4 294 967 295)</a:t>
            </a:r>
          </a:p>
          <a:p>
            <a:r>
              <a:rPr lang="en-US" dirty="0" err="1" smtClean="0">
                <a:latin typeface="DINCond-Regular" pitchFamily="50" charset="0"/>
              </a:rPr>
              <a:t>Contador</a:t>
            </a:r>
            <a:r>
              <a:rPr lang="en-US" dirty="0" smtClean="0">
                <a:latin typeface="DINCond-Regular" pitchFamily="50" charset="0"/>
              </a:rPr>
              <a:t> </a:t>
            </a:r>
            <a:r>
              <a:rPr lang="en-US" dirty="0" err="1" smtClean="0">
                <a:latin typeface="DINCond-Regular" pitchFamily="50" charset="0"/>
              </a:rPr>
              <a:t>volta</a:t>
            </a:r>
            <a:r>
              <a:rPr lang="en-US" dirty="0" smtClean="0">
                <a:latin typeface="DINCond-Regular" pitchFamily="50" charset="0"/>
              </a:rPr>
              <a:t> para zero </a:t>
            </a:r>
            <a:r>
              <a:rPr lang="en-US" dirty="0" err="1" smtClean="0">
                <a:latin typeface="DINCond-Regular" pitchFamily="50" charset="0"/>
              </a:rPr>
              <a:t>depois</a:t>
            </a:r>
            <a:r>
              <a:rPr lang="en-US" dirty="0" smtClean="0">
                <a:latin typeface="DINCond-Regular" pitchFamily="50" charset="0"/>
              </a:rPr>
              <a:t> de </a:t>
            </a:r>
            <a:r>
              <a:rPr lang="en-US" dirty="0" err="1" smtClean="0">
                <a:latin typeface="DINCond-Regular" pitchFamily="50" charset="0"/>
              </a:rPr>
              <a:t>aproximadamente</a:t>
            </a:r>
            <a:r>
              <a:rPr lang="en-US" dirty="0" smtClean="0">
                <a:latin typeface="DINCond-Regular" pitchFamily="50" charset="0"/>
              </a:rPr>
              <a:t> 50 </a:t>
            </a:r>
            <a:r>
              <a:rPr lang="en-US" dirty="0" err="1" smtClean="0">
                <a:latin typeface="DINCond-Regular" pitchFamily="50" charset="0"/>
              </a:rPr>
              <a:t>dias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60828" y="3650343"/>
            <a:ext cx="8229600" cy="125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unsigned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long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millis</a:t>
            </a:r>
            <a:r>
              <a:rPr lang="pt-BR" dirty="0" smtClean="0">
                <a:latin typeface="DINCond-Regular" pitchFamily="50" charset="0"/>
              </a:rPr>
              <a:t>()</a:t>
            </a:r>
          </a:p>
          <a:p>
            <a:r>
              <a:rPr lang="pt-BR" dirty="0" smtClean="0">
                <a:latin typeface="DINCond-Regular" pitchFamily="50" charset="0"/>
              </a:rPr>
              <a:t>retorna: quantos </a:t>
            </a:r>
            <a:r>
              <a:rPr lang="pt-BR" dirty="0" err="1" smtClean="0">
                <a:latin typeface="DINCond-Regular" pitchFamily="50" charset="0"/>
              </a:rPr>
              <a:t>milisegundos</a:t>
            </a:r>
            <a:r>
              <a:rPr lang="pt-BR" dirty="0" smtClean="0">
                <a:latin typeface="DINCond-Regular" pitchFamily="50" charset="0"/>
              </a:rPr>
              <a:t> desde o início do programa</a:t>
            </a:r>
            <a:endParaRPr lang="pt-BR" dirty="0" smtClean="0">
              <a:solidFill>
                <a:srgbClr val="002060"/>
              </a:solidFill>
              <a:latin typeface="DINCond-Regular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" y="6467288"/>
            <a:ext cx="457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arduino.cc/en/Reference/UnsignedLong</a:t>
            </a:r>
            <a:endParaRPr lang="fr-FR" dirty="0"/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366485" y="5211802"/>
            <a:ext cx="8411029" cy="125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>
                <a:latin typeface="DINCond-Regular" pitchFamily="50" charset="0"/>
              </a:rPr>
              <a:t>CUIDADO: </a:t>
            </a:r>
            <a:r>
              <a:rPr lang="pt-BR" dirty="0" smtClean="0">
                <a:latin typeface="DINCond-Regular" pitchFamily="50" charset="0"/>
              </a:rPr>
              <a:t>fazer contas de tempo com outros tipos inteiros pode te dar problemas. Evite dores de cabeça e use sempre </a:t>
            </a:r>
            <a:r>
              <a:rPr lang="pt-BR" dirty="0" err="1" smtClean="0">
                <a:latin typeface="DINCond-Regular" pitchFamily="50" charset="0"/>
              </a:rPr>
              <a:t>unsigned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long</a:t>
            </a:r>
            <a:r>
              <a:rPr lang="pt-BR" dirty="0" smtClean="0">
                <a:latin typeface="DINCond-Regular" pitchFamily="50" charset="0"/>
              </a:rPr>
              <a:t>!</a:t>
            </a:r>
            <a:endParaRPr lang="pt-BR" dirty="0" smtClean="0">
              <a:solidFill>
                <a:srgbClr val="002060"/>
              </a:solidFill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Já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chegamos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Já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chegamos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/>
              <a:t> </a:t>
            </a:r>
            <a:r>
              <a:rPr lang="en-US" dirty="0" err="1"/>
              <a:t>isStateTimeOver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/>
              <a:t> state)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unsigned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long </a:t>
            </a:r>
            <a:r>
              <a:rPr lang="en-US" dirty="0"/>
              <a:t>t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 smtClean="0"/>
              <a:t>(t-</a:t>
            </a:r>
            <a:r>
              <a:rPr lang="en-US" dirty="0" err="1" smtClean="0"/>
              <a:t>t_init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t_state</a:t>
            </a:r>
            <a:r>
              <a:rPr lang="en-US" dirty="0"/>
              <a:t>[state</a:t>
            </a:r>
            <a:r>
              <a:rPr lang="en-US" dirty="0" smtClean="0"/>
              <a:t>])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true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false;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3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Esse código vai fazer a transição de estados baseada </a:t>
            </a:r>
            <a:r>
              <a:rPr lang="pt-BR" b="1" dirty="0" smtClean="0">
                <a:latin typeface="DINCond-Regular" pitchFamily="50" charset="0"/>
              </a:rPr>
              <a:t>exclusivamente</a:t>
            </a:r>
            <a:r>
              <a:rPr lang="pt-BR" dirty="0" smtClean="0">
                <a:latin typeface="DINCond-Regular" pitchFamily="50" charset="0"/>
              </a:rPr>
              <a:t> em intervalos de tempo pré-estabelecidos</a:t>
            </a:r>
          </a:p>
          <a:p>
            <a:r>
              <a:rPr lang="pt-BR" dirty="0" smtClean="0">
                <a:latin typeface="DINCond-Regular" pitchFamily="50" charset="0"/>
              </a:rPr>
              <a:t>O botão de pedestre está ativado, mas não influencia na lógica do programa! Vamos fazer isso no próximo passo 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</a:t>
            </a:r>
          </a:p>
          <a:p>
            <a:r>
              <a:rPr lang="pt-BR" b="1" dirty="0" smtClean="0">
                <a:latin typeface="DINCond-Regular" pitchFamily="50" charset="0"/>
                <a:sym typeface="Wingdings" panose="05000000000000000000" pitchFamily="2" charset="2"/>
              </a:rPr>
              <a:t>MUITO IMPORTANTE: 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guardar novo tempo de início </a:t>
            </a:r>
            <a:r>
              <a:rPr lang="pt-BR" dirty="0" err="1" smtClean="0">
                <a:latin typeface="DINCond-Regular" pitchFamily="50" charset="0"/>
                <a:sym typeface="Wingdings" panose="05000000000000000000" pitchFamily="2" charset="2"/>
              </a:rPr>
              <a:t>t_init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 em cada transição! Sem isso, o sistema fica perdido!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Lesson4_5_TestTiming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159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Esse código vai adicionar apenas o LED piscando quando o tempo para pedestres está terminando</a:t>
            </a:r>
          </a:p>
          <a:p>
            <a:r>
              <a:rPr lang="pt-BR" dirty="0" smtClean="0">
                <a:latin typeface="DINCond-Regular" pitchFamily="50" charset="0"/>
              </a:rPr>
              <a:t>Usando mais uma variável de estado (</a:t>
            </a:r>
            <a:r>
              <a:rPr lang="pt-BR" dirty="0" err="1" smtClean="0">
                <a:latin typeface="DINCond-Regular" pitchFamily="50" charset="0"/>
              </a:rPr>
              <a:t>blink_state</a:t>
            </a:r>
            <a:r>
              <a:rPr lang="pt-BR" dirty="0" smtClean="0">
                <a:latin typeface="DINCond-Regular" pitchFamily="50" charset="0"/>
              </a:rPr>
              <a:t>) e um intervalo de tempo (</a:t>
            </a:r>
            <a:r>
              <a:rPr lang="pt-BR" dirty="0" err="1" smtClean="0">
                <a:latin typeface="DINCond-Regular" pitchFamily="50" charset="0"/>
              </a:rPr>
              <a:t>t_blink</a:t>
            </a:r>
            <a:r>
              <a:rPr lang="pt-BR" dirty="0" smtClean="0">
                <a:latin typeface="DINCond-Regular" pitchFamily="50" charset="0"/>
              </a:rPr>
              <a:t>) podemos incorporar isso sem muito problema com um </a:t>
            </a:r>
            <a:r>
              <a:rPr lang="pt-BR" dirty="0" err="1" smtClean="0">
                <a:latin typeface="DINCond-Regular" pitchFamily="50" charset="0"/>
              </a:rPr>
              <a:t>while</a:t>
            </a:r>
            <a:endParaRPr lang="pt-BR" dirty="0" smtClean="0">
              <a:latin typeface="DINCond-Regular" pitchFamily="50" charset="0"/>
              <a:sym typeface="Wingdings" panose="05000000000000000000" pitchFamily="2" charset="2"/>
            </a:endParaRPr>
          </a:p>
          <a:p>
            <a:r>
              <a:rPr lang="pt-BR" b="1" dirty="0" smtClean="0">
                <a:latin typeface="DINCond-Regular" pitchFamily="50" charset="0"/>
                <a:sym typeface="Wingdings" panose="05000000000000000000" pitchFamily="2" charset="2"/>
              </a:rPr>
              <a:t>Notem</a:t>
            </a:r>
            <a:r>
              <a:rPr lang="pt-BR" b="1" dirty="0" smtClean="0">
                <a:latin typeface="DINCond-Regular" pitchFamily="50" charset="0"/>
                <a:sym typeface="Wingdings" panose="05000000000000000000" pitchFamily="2" charset="2"/>
              </a:rPr>
              <a:t>: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 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agora o código 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entra uma só vez na função state_4()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Lesson4_6_TestBlink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854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Agora é só integrar o botão de pedestre!</a:t>
            </a:r>
          </a:p>
          <a:p>
            <a:r>
              <a:rPr lang="pt-BR" dirty="0" smtClean="0">
                <a:latin typeface="DINCond-Regular" pitchFamily="50" charset="0"/>
              </a:rPr>
              <a:t>Fazemos isso com uma variável booleana (</a:t>
            </a:r>
            <a:r>
              <a:rPr lang="pt-BR" dirty="0" err="1" smtClean="0">
                <a:latin typeface="DINCond-Regular" pitchFamily="50" charset="0"/>
              </a:rPr>
              <a:t>true</a:t>
            </a:r>
            <a:r>
              <a:rPr lang="pt-BR" dirty="0" smtClean="0">
                <a:latin typeface="DINCond-Regular" pitchFamily="50" charset="0"/>
              </a:rPr>
              <a:t>/false) que chamamos de </a:t>
            </a:r>
            <a:r>
              <a:rPr lang="pt-BR" dirty="0" err="1" smtClean="0">
                <a:latin typeface="DINCond-Regular" pitchFamily="50" charset="0"/>
              </a:rPr>
              <a:t>pedWaiting</a:t>
            </a:r>
            <a:r>
              <a:rPr lang="pt-BR" dirty="0" smtClean="0">
                <a:latin typeface="DINCond-Regular" pitchFamily="50" charset="0"/>
              </a:rPr>
              <a:t>, que muda para </a:t>
            </a:r>
            <a:r>
              <a:rPr lang="pt-BR" dirty="0" err="1" smtClean="0">
                <a:latin typeface="DINCond-Regular" pitchFamily="50" charset="0"/>
              </a:rPr>
              <a:t>true</a:t>
            </a:r>
            <a:r>
              <a:rPr lang="pt-BR" dirty="0" smtClean="0">
                <a:latin typeface="DINCond-Regular" pitchFamily="50" charset="0"/>
              </a:rPr>
              <a:t> quando o botão é pressionado, para sinalizar que há alguém esperando</a:t>
            </a:r>
          </a:p>
          <a:p>
            <a:r>
              <a:rPr lang="pt-BR" dirty="0" smtClean="0">
                <a:latin typeface="DINCond-Regular" pitchFamily="50" charset="0"/>
              </a:rPr>
              <a:t>Essa variável é </a:t>
            </a:r>
            <a:r>
              <a:rPr lang="pt-BR" dirty="0" err="1" smtClean="0">
                <a:latin typeface="DINCond-Regular" pitchFamily="50" charset="0"/>
              </a:rPr>
              <a:t>resetada</a:t>
            </a:r>
            <a:r>
              <a:rPr lang="pt-BR" dirty="0" smtClean="0">
                <a:latin typeface="DINCond-Regular" pitchFamily="50" charset="0"/>
              </a:rPr>
              <a:t> para false quando o sinal fecha novamente, o que faz com que toques no meio do ciclo não levem o sinal a abrir novamente</a:t>
            </a:r>
          </a:p>
          <a:p>
            <a:r>
              <a:rPr lang="pt-BR" dirty="0" smtClean="0">
                <a:latin typeface="DINCond-Regular" pitchFamily="50" charset="0"/>
              </a:rPr>
              <a:t>Usamos essa variável na condição de transição do estado 0!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Lesson4_7_Semaphore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571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97858"/>
            <a:ext cx="8229600" cy="4828305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DINCond-Regular" pitchFamily="50" charset="0"/>
              </a:rPr>
              <a:t>Conceber um projeto</a:t>
            </a:r>
            <a:r>
              <a:rPr lang="pt-BR" sz="4000" dirty="0" smtClean="0">
                <a:latin typeface="DINCond-Regular" pitchFamily="50" charset="0"/>
              </a:rPr>
              <a:t> em grupo, com orientação</a:t>
            </a:r>
          </a:p>
          <a:p>
            <a:r>
              <a:rPr lang="pt-BR" sz="4000" dirty="0" smtClean="0">
                <a:latin typeface="DINCond-Regular" pitchFamily="50" charset="0"/>
              </a:rPr>
              <a:t>Apresentação sobre sensores/atuadores</a:t>
            </a:r>
          </a:p>
          <a:p>
            <a:r>
              <a:rPr lang="pt-BR" sz="4000" dirty="0" smtClean="0">
                <a:latin typeface="DINCond-Regular" pitchFamily="50" charset="0"/>
              </a:rPr>
              <a:t>Dicas de onde comprar e onde aprender mais</a:t>
            </a:r>
            <a:endParaRPr lang="pt-BR" sz="4000" dirty="0">
              <a:latin typeface="DINCond-Regular" pitchFamily="50" charset="0"/>
            </a:endParaRPr>
          </a:p>
          <a:p>
            <a:r>
              <a:rPr lang="pt-BR" sz="4000" dirty="0" smtClean="0">
                <a:latin typeface="DINCond-Regular" pitchFamily="50" charset="0"/>
              </a:rPr>
              <a:t>Mais um projeto passo-a-passo, como o de hoje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Próxima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aula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1371" y="5064910"/>
            <a:ext cx="7881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cap="all" dirty="0" smtClean="0">
                <a:latin typeface="DINCond-Regular" pitchFamily="50" charset="0"/>
              </a:rPr>
              <a:t>Mais alguma </a:t>
            </a:r>
            <a:r>
              <a:rPr lang="pt-BR" sz="5400" cap="all" dirty="0" err="1" smtClean="0">
                <a:latin typeface="DINCond-Regular" pitchFamily="50" charset="0"/>
              </a:rPr>
              <a:t>idéia</a:t>
            </a:r>
            <a:r>
              <a:rPr lang="pt-BR" sz="5400" cap="all" dirty="0">
                <a:latin typeface="DINCond-Regular" pitchFamily="50" charset="0"/>
              </a:rPr>
              <a:t>?</a:t>
            </a:r>
            <a:endParaRPr lang="fr-FR" sz="5400" cap="all" dirty="0"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47637"/>
            <a:ext cx="8848725" cy="6562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374" y="5868769"/>
            <a:ext cx="515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DINPro-Regular" panose="02000503030000020004" pitchFamily="50" charset="0"/>
              </a:rPr>
              <a:t>Fonte:</a:t>
            </a:r>
          </a:p>
          <a:p>
            <a:r>
              <a:rPr lang="fr-FR" dirty="0" smtClean="0">
                <a:latin typeface="DINPro-Regular" panose="02000503030000020004" pitchFamily="50" charset="0"/>
                <a:hlinkClick r:id="rId3"/>
              </a:rPr>
              <a:t>https</a:t>
            </a:r>
            <a:r>
              <a:rPr lang="fr-FR" dirty="0">
                <a:latin typeface="DINPro-Regular" panose="02000503030000020004" pitchFamily="50" charset="0"/>
                <a:hlinkClick r:id="rId3"/>
              </a:rPr>
              <a:t>://</a:t>
            </a:r>
            <a:r>
              <a:rPr lang="fr-FR" dirty="0" smtClean="0">
                <a:latin typeface="DINPro-Regular" panose="02000503030000020004" pitchFamily="50" charset="0"/>
                <a:hlinkClick r:id="rId3"/>
              </a:rPr>
              <a:t>speakerdeck.com/ramalho/arduino-101</a:t>
            </a:r>
            <a:endParaRPr lang="fr-FR" dirty="0"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Divisor de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tensão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Potenciômetro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6" name="Picture 2" descr="http://sub.allaboutcircuits.com/images/00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2" y="2046185"/>
            <a:ext cx="7529375" cy="367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3613355" cy="4387645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VREF: máximo do ADC</a:t>
            </a:r>
          </a:p>
          <a:p>
            <a:r>
              <a:rPr lang="pt-BR" dirty="0" smtClean="0">
                <a:latin typeface="DINCond-Regular" pitchFamily="50" charset="0"/>
              </a:rPr>
              <a:t>Resolução: tamanho da variável inteira (</a:t>
            </a:r>
            <a:r>
              <a:rPr lang="pt-BR" b="1" dirty="0" smtClean="0">
                <a:latin typeface="DINCond-Regular" pitchFamily="50" charset="0"/>
              </a:rPr>
              <a:t>digital</a:t>
            </a:r>
            <a:r>
              <a:rPr lang="pt-BR" dirty="0" smtClean="0">
                <a:latin typeface="DINCond-Regular" pitchFamily="50" charset="0"/>
              </a:rPr>
              <a:t>) usada pra representar sinal (</a:t>
            </a:r>
            <a:r>
              <a:rPr lang="pt-BR" b="1" dirty="0" smtClean="0">
                <a:latin typeface="DINCond-Regular" pitchFamily="50" charset="0"/>
              </a:rPr>
              <a:t>analógico</a:t>
            </a:r>
            <a:r>
              <a:rPr lang="pt-BR" dirty="0" smtClean="0">
                <a:latin typeface="DINCond-Regular" pitchFamily="50" charset="0"/>
              </a:rPr>
              <a:t>)</a:t>
            </a:r>
          </a:p>
          <a:p>
            <a:r>
              <a:rPr lang="pt-BR" dirty="0" smtClean="0">
                <a:latin typeface="DINCond-Regular" pitchFamily="50" charset="0"/>
              </a:rPr>
              <a:t># de Canais: quanto sinais dá pra ler com o mesmo circuito ADC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ADC: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Conversor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Digital-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Analógico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3314" name="Picture 2" descr="http://myvirtualgarage.files.wordpress.com/2012/07/twobi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23" y="1600199"/>
            <a:ext cx="4350877" cy="36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3377" y="4724691"/>
            <a:ext cx="7957246" cy="1769806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Contador de 8 bits: ciclos de 0 -&gt; 255</a:t>
            </a:r>
          </a:p>
          <a:p>
            <a:r>
              <a:rPr lang="pt-BR" dirty="0" smtClean="0">
                <a:latin typeface="DINCond-Regular" pitchFamily="50" charset="0"/>
              </a:rPr>
              <a:t>Circuitos “lentos”: só respondem ao valor médio!</a:t>
            </a:r>
          </a:p>
          <a:p>
            <a:r>
              <a:rPr lang="pt-BR" dirty="0" smtClean="0">
                <a:latin typeface="DINCond-Regular" pitchFamily="50" charset="0"/>
              </a:rPr>
              <a:t>Outros casos pedem um capacitor... mas não vem ao caso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PWM: </a:t>
            </a:r>
            <a:r>
              <a:rPr lang="en-US" sz="36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Modulação</a:t>
            </a:r>
            <a:r>
              <a:rPr lang="en-US" sz="36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por</a:t>
            </a:r>
            <a:r>
              <a:rPr lang="en-US" sz="36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Largura</a:t>
            </a:r>
            <a:r>
              <a:rPr lang="en-US" sz="36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Pulso</a:t>
            </a:r>
            <a:endParaRPr lang="en-US" sz="36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8194" name="Picture 2" descr="http://www.hho4free.com/images/duty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7" y="1260577"/>
            <a:ext cx="7957246" cy="32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1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81042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Às vezes você quer guardar vários dados de forma fácil...</a:t>
            </a:r>
          </a:p>
          <a:p>
            <a:r>
              <a:rPr lang="pt-BR" dirty="0" smtClean="0">
                <a:latin typeface="DINCond-Regular" pitchFamily="50" charset="0"/>
              </a:rPr>
              <a:t>Vetores permitem você fazer isso, acessando com índices</a:t>
            </a:r>
          </a:p>
          <a:p>
            <a:r>
              <a:rPr lang="pt-BR" dirty="0" smtClean="0">
                <a:latin typeface="DINCond-Regular" pitchFamily="50" charset="0"/>
              </a:rPr>
              <a:t>Tamanho fixo, determinado quando você declara!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Vetores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1005786" y="3775568"/>
            <a:ext cx="1067239" cy="10784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79923" y="6488668"/>
            <a:ext cx="3864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arduino.cc/en/Reference/Array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2223648" y="3775568"/>
            <a:ext cx="1067239" cy="1078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3441510" y="3775568"/>
            <a:ext cx="1067239" cy="1078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4659372" y="3775568"/>
            <a:ext cx="1067239" cy="10784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31" b="45255"/>
          <a:stretch/>
        </p:blipFill>
        <p:spPr>
          <a:xfrm>
            <a:off x="5877232" y="3775568"/>
            <a:ext cx="1067239" cy="1078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-3744" r="29568" b="52122"/>
          <a:stretch/>
        </p:blipFill>
        <p:spPr>
          <a:xfrm>
            <a:off x="3456478" y="5018462"/>
            <a:ext cx="1037302" cy="1016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-3744" r="29568" b="52122"/>
          <a:stretch/>
        </p:blipFill>
        <p:spPr>
          <a:xfrm>
            <a:off x="5892200" y="5018462"/>
            <a:ext cx="1037302" cy="10169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-3744" r="29568" b="52122"/>
          <a:stretch/>
        </p:blipFill>
        <p:spPr>
          <a:xfrm>
            <a:off x="7110060" y="5018462"/>
            <a:ext cx="1037302" cy="10169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7" t="-3744" r="29568" b="52122"/>
          <a:stretch/>
        </p:blipFill>
        <p:spPr>
          <a:xfrm>
            <a:off x="4674340" y="5018462"/>
            <a:ext cx="1037302" cy="1016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0" t="11978" r="-5325" b="36400"/>
          <a:stretch/>
        </p:blipFill>
        <p:spPr>
          <a:xfrm>
            <a:off x="1020754" y="5018462"/>
            <a:ext cx="1037302" cy="1016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0" t="11978" r="-5325" b="36400"/>
          <a:stretch/>
        </p:blipFill>
        <p:spPr>
          <a:xfrm>
            <a:off x="2238616" y="5018462"/>
            <a:ext cx="1037302" cy="10169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t="53905" r="48454" b="-8650"/>
          <a:stretch/>
        </p:blipFill>
        <p:spPr>
          <a:xfrm>
            <a:off x="7095092" y="3805064"/>
            <a:ext cx="1067239" cy="1078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2179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80041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0</a:t>
            </a:r>
            <a:endParaRPr lang="fr-FR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15763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97903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3623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3</a:t>
            </a:r>
            <a:endParaRPr lang="fr-FR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44317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0</a:t>
            </a:r>
            <a:endParaRPr lang="fr-FR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62179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1</a:t>
            </a:r>
            <a:endParaRPr lang="fr-FR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80041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2</a:t>
            </a:r>
            <a:endParaRPr lang="fr-FR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33623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0</a:t>
            </a:r>
            <a:endParaRPr lang="fr-FR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997903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3</a:t>
            </a:r>
            <a:endParaRPr lang="fr-FR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15763" y="4053170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4</a:t>
            </a:r>
            <a:endParaRPr lang="fr-FR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44317" y="5265306"/>
            <a:ext cx="39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0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3226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22" y="1009650"/>
            <a:ext cx="3293356" cy="4838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7607" y="361950"/>
            <a:ext cx="198120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while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20949" y="1933422"/>
            <a:ext cx="2573296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do/while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57252" y="5187131"/>
            <a:ext cx="3863995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analogWrite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619" y="3891731"/>
            <a:ext cx="3185651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continue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21392" y="5200650"/>
            <a:ext cx="3533468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for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541423" y="163923"/>
            <a:ext cx="3455093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analogRead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33486" y="3702922"/>
            <a:ext cx="3185651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break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7484" y="1933422"/>
            <a:ext cx="3185651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map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401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1063</Words>
  <Application>Microsoft Office PowerPoint</Application>
  <PresentationFormat>On-screen Show (4:3)</PresentationFormat>
  <Paragraphs>225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DIN</vt:lpstr>
      <vt:lpstr>DINCond-Light</vt:lpstr>
      <vt:lpstr>DINCond-Medium</vt:lpstr>
      <vt:lpstr>DINCond-Regular</vt:lpstr>
      <vt:lpstr>DINCond-RegularAlternate</vt:lpstr>
      <vt:lpstr>DINPro-Black</vt:lpstr>
      <vt:lpstr>DINPro-Regular</vt:lpstr>
      <vt:lpstr>Wingdings</vt:lpstr>
      <vt:lpstr>Office Theme</vt:lpstr>
      <vt:lpstr>WTF is an Arduino?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barina</dc:creator>
  <cp:lastModifiedBy>George Brindeiro</cp:lastModifiedBy>
  <cp:revision>134</cp:revision>
  <dcterms:created xsi:type="dcterms:W3CDTF">2014-03-30T18:43:31Z</dcterms:created>
  <dcterms:modified xsi:type="dcterms:W3CDTF">2014-06-18T20:59:10Z</dcterms:modified>
</cp:coreProperties>
</file>