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945600" cy="32918400"/>
  <p:notesSz cx="7010400" cy="9296400"/>
  <p:embeddedFontLst>
    <p:embeddedFont>
      <p:font typeface="Calibri" panose="020F0502020204030204" pitchFamily="34" charset="0"/>
      <p:regular r:id="rId4"/>
      <p:bold r:id="rId5"/>
      <p:italic r:id="rId6"/>
      <p:boldItalic r:id="rId7"/>
    </p:embeddedFon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2lCnrPOAb5FD/7LHIg2ZKJEG5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4660"/>
  </p:normalViewPr>
  <p:slideViewPr>
    <p:cSldViewPr snapToGrid="0">
      <p:cViewPr>
        <p:scale>
          <a:sx n="68" d="100"/>
          <a:sy n="68" d="100"/>
        </p:scale>
        <p:origin x="420" y="-9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344738" y="696913"/>
            <a:ext cx="23225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dirty="0"/>
          </a:p>
        </p:txBody>
      </p:sp>
      <p:sp>
        <p:nvSpPr>
          <p:cNvPr id="82" name="Google Shape;82;p1:notes"/>
          <p:cNvSpPr>
            <a:spLocks noGrp="1" noRot="1" noChangeAspect="1"/>
          </p:cNvSpPr>
          <p:nvPr>
            <p:ph type="sldImg" idx="2"/>
          </p:nvPr>
        </p:nvSpPr>
        <p:spPr>
          <a:xfrm>
            <a:off x="2343150" y="696913"/>
            <a:ext cx="23241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45920" y="5387343"/>
            <a:ext cx="18653700" cy="11460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2743200" y="17289783"/>
            <a:ext cx="16459200" cy="79476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4" name="Google Shape;14;p3"/>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29590" y="9742050"/>
            <a:ext cx="20886300" cy="18928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122541" y="13335000"/>
            <a:ext cx="27896700" cy="4731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78749" y="8740050"/>
            <a:ext cx="27896700" cy="13921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508760" y="8763000"/>
            <a:ext cx="18928200" cy="2088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497331" y="8206751"/>
            <a:ext cx="18928200" cy="13693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497331" y="22029431"/>
            <a:ext cx="18928200" cy="7200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26" name="Google Shape;26;p5"/>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508760" y="8763000"/>
            <a:ext cx="9327000" cy="2088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1109960" y="8763000"/>
            <a:ext cx="9327000" cy="2088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511619"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511621" y="8069583"/>
            <a:ext cx="9284100" cy="3954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1511621" y="12024360"/>
            <a:ext cx="9284100" cy="17685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1109961" y="8069583"/>
            <a:ext cx="9329700" cy="3954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1109961" y="12024360"/>
            <a:ext cx="9329700" cy="17685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511619" y="2194560"/>
            <a:ext cx="7077900" cy="7680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9329739" y="4739648"/>
            <a:ext cx="11109900" cy="23393400"/>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1511619" y="9875520"/>
            <a:ext cx="7077900" cy="18295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511619" y="2194560"/>
            <a:ext cx="7077900" cy="7680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9329739" y="4739648"/>
            <a:ext cx="11109900" cy="23393400"/>
          </a:xfrm>
          <a:prstGeom prst="rect">
            <a:avLst/>
          </a:prstGeom>
          <a:noFill/>
          <a:ln>
            <a:noFill/>
          </a:ln>
        </p:spPr>
      </p:sp>
      <p:sp>
        <p:nvSpPr>
          <p:cNvPr id="64" name="Google Shape;64;p11"/>
          <p:cNvSpPr txBox="1">
            <a:spLocks noGrp="1"/>
          </p:cNvSpPr>
          <p:nvPr>
            <p:ph type="body" idx="1"/>
          </p:nvPr>
        </p:nvSpPr>
        <p:spPr>
          <a:xfrm>
            <a:off x="1511619" y="9875520"/>
            <a:ext cx="7077900" cy="18295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508760" y="1752607"/>
            <a:ext cx="18928200" cy="6362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508760" y="8763000"/>
            <a:ext cx="18928200" cy="20886300"/>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8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8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learn.microsoft.com/da-dk/azure/open-datasets/dataset-genomics-data-lake"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7511545/" TargetMode="External"/><Relationship Id="rId11" Type="http://schemas.openxmlformats.org/officeDocument/2006/relationships/image" Target="../media/image5.png"/><Relationship Id="rId5" Type="http://schemas.openxmlformats.org/officeDocument/2006/relationships/hyperlink" Target="https://github.com/ncbi/datasets" TargetMode="External"/><Relationship Id="rId10" Type="http://schemas.openxmlformats.org/officeDocument/2006/relationships/image" Target="../media/image4.png"/><Relationship Id="rId4" Type="http://schemas.openxmlformats.org/officeDocument/2006/relationships/hyperlink" Target="https://github.com/JEFworks/public-bioinformatics-datasets"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35975"/>
          <a:stretch/>
        </p:blipFill>
        <p:spPr>
          <a:xfrm>
            <a:off x="-59083" y="31469471"/>
            <a:ext cx="22004683" cy="1445190"/>
          </a:xfrm>
          <a:prstGeom prst="rect">
            <a:avLst/>
          </a:prstGeom>
          <a:noFill/>
          <a:ln>
            <a:noFill/>
          </a:ln>
        </p:spPr>
      </p:pic>
      <p:pic>
        <p:nvPicPr>
          <p:cNvPr id="85" name="Google Shape;85;p1"/>
          <p:cNvPicPr preferRelativeResize="0"/>
          <p:nvPr/>
        </p:nvPicPr>
        <p:blipFill>
          <a:blip r:embed="rId3">
            <a:alphaModFix/>
          </a:blip>
          <a:stretch>
            <a:fillRect/>
          </a:stretch>
        </p:blipFill>
        <p:spPr>
          <a:xfrm>
            <a:off x="0" y="-54187"/>
            <a:ext cx="21945600" cy="2811600"/>
          </a:xfrm>
          <a:prstGeom prst="rect">
            <a:avLst/>
          </a:prstGeom>
          <a:noFill/>
          <a:ln>
            <a:noFill/>
          </a:ln>
        </p:spPr>
      </p:pic>
      <p:sp>
        <p:nvSpPr>
          <p:cNvPr id="86" name="Google Shape;86;p1"/>
          <p:cNvSpPr txBox="1"/>
          <p:nvPr/>
        </p:nvSpPr>
        <p:spPr>
          <a:xfrm>
            <a:off x="11233604" y="20713422"/>
            <a:ext cx="4876800" cy="5847714"/>
          </a:xfrm>
          <a:prstGeom prst="rect">
            <a:avLst/>
          </a:prstGeom>
          <a:noFill/>
          <a:ln>
            <a:noFill/>
          </a:ln>
        </p:spPr>
        <p:txBody>
          <a:bodyPr spcFirstLastPara="1" wrap="square" lIns="91425" tIns="45700" rIns="91425" bIns="45700" anchor="t" anchorCtr="0">
            <a:spAutoFit/>
          </a:bodyPr>
          <a:lstStyle/>
          <a:p>
            <a:pPr marL="342900" lvl="0" indent="-342900">
              <a:buSzPts val="2400"/>
              <a:buFont typeface="Arial"/>
              <a:buChar char="•"/>
            </a:pPr>
            <a:r>
              <a:rPr lang="en-US" sz="2200" dirty="0">
                <a:latin typeface="Open Sans"/>
                <a:ea typeface="Open Sans"/>
                <a:cs typeface="Open Sans"/>
                <a:sym typeface="Open Sans"/>
              </a:rPr>
              <a:t>ACCESS-CI</a:t>
            </a:r>
          </a:p>
          <a:p>
            <a:pPr marL="342900" lvl="0" indent="-342900">
              <a:buSzPts val="2400"/>
              <a:buFont typeface="Arial"/>
              <a:buChar char="•"/>
            </a:pPr>
            <a:endParaRPr lang="en-US" sz="22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EDGE Bioinformatics Gateway</a:t>
            </a:r>
          </a:p>
          <a:p>
            <a:pPr marL="342900" lvl="0" indent="-342900">
              <a:buSzPts val="2400"/>
              <a:buFont typeface="Arial"/>
              <a:buChar char="•"/>
            </a:pPr>
            <a:endParaRPr lang="en-US" sz="22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KEGG (Kyoto Encyclopedia of Genes and Genomes)</a:t>
            </a:r>
          </a:p>
          <a:p>
            <a:pPr lvl="0">
              <a:buSzPts val="2400"/>
            </a:pPr>
            <a:endParaRPr lang="en-US" sz="22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NERSC (National Energy Research Scientific Computing Center)</a:t>
            </a:r>
          </a:p>
          <a:p>
            <a:pPr marL="342900" lvl="0" indent="-342900">
              <a:buSzPts val="2400"/>
              <a:buFont typeface="Arial"/>
              <a:buChar char="•"/>
            </a:pPr>
            <a:endParaRPr lang="en-US" sz="22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Science Gateways Community Institute (SGCI)</a:t>
            </a:r>
          </a:p>
          <a:p>
            <a:pPr marL="342900" lvl="0" indent="-342900">
              <a:buSzPts val="2400"/>
              <a:buFont typeface="Arial"/>
              <a:buChar char="•"/>
            </a:pPr>
            <a:endParaRPr lang="en-US" sz="2200" dirty="0">
              <a:latin typeface="Open Sans"/>
              <a:ea typeface="Open Sans"/>
              <a:cs typeface="Open Sans"/>
              <a:sym typeface="Open Sans"/>
            </a:endParaRPr>
          </a:p>
          <a:p>
            <a:pPr marL="342900" lvl="0" indent="-342900">
              <a:buSzPts val="2400"/>
              <a:buFont typeface="Arial"/>
              <a:buChar char="•"/>
            </a:pPr>
            <a:r>
              <a:rPr lang="en-US" sz="2200" b="0" i="0" u="none" strike="noStrike" cap="none" dirty="0">
                <a:solidFill>
                  <a:srgbClr val="000000"/>
                </a:solidFill>
                <a:latin typeface="Open Sans"/>
                <a:ea typeface="Open Sans"/>
                <a:cs typeface="Open Sans"/>
                <a:sym typeface="Open Sans"/>
              </a:rPr>
              <a:t>ORNL Portal</a:t>
            </a:r>
          </a:p>
          <a:p>
            <a:pPr marL="342900" lvl="0" indent="-342900">
              <a:buSzPts val="2400"/>
              <a:buFont typeface="Arial"/>
              <a:buChar char="•"/>
            </a:pPr>
            <a:endParaRPr lang="en-US" sz="2200" b="0" i="0" u="none" strike="noStrike" cap="none" dirty="0">
              <a:solidFill>
                <a:srgbClr val="000000"/>
              </a:solidFill>
              <a:latin typeface="Open Sans"/>
              <a:ea typeface="Open Sans"/>
              <a:cs typeface="Open Sans"/>
              <a:sym typeface="Open Sans"/>
            </a:endParaRPr>
          </a:p>
          <a:p>
            <a:pPr marL="342900" lvl="0" indent="-342900">
              <a:buSzPts val="2400"/>
              <a:buFont typeface="Arial"/>
              <a:buChar char="•"/>
            </a:pPr>
            <a:r>
              <a:rPr lang="en-US" sz="2200" dirty="0" err="1"/>
              <a:t>AnVIL</a:t>
            </a:r>
            <a:endParaRPr sz="2200" b="0" i="0" u="none" strike="noStrike" cap="none" dirty="0">
              <a:solidFill>
                <a:srgbClr val="000000"/>
              </a:solidFill>
              <a:sym typeface="Arial"/>
            </a:endParaRPr>
          </a:p>
        </p:txBody>
      </p:sp>
      <p:sp>
        <p:nvSpPr>
          <p:cNvPr id="87" name="Google Shape;87;p1"/>
          <p:cNvSpPr txBox="1"/>
          <p:nvPr/>
        </p:nvSpPr>
        <p:spPr>
          <a:xfrm>
            <a:off x="11314542" y="4178480"/>
            <a:ext cx="10006943" cy="7540485"/>
          </a:xfrm>
          <a:prstGeom prst="rect">
            <a:avLst/>
          </a:prstGeom>
          <a:noFill/>
          <a:ln>
            <a:noFill/>
          </a:ln>
        </p:spPr>
        <p:txBody>
          <a:bodyPr spcFirstLastPara="1" wrap="square" lIns="91425" tIns="45700" rIns="91425" bIns="45700" anchor="t" anchorCtr="0">
            <a:spAutoFit/>
          </a:bodyPr>
          <a:lstStyle/>
          <a:p>
            <a:pPr lvl="0">
              <a:buSzPts val="2400"/>
            </a:pPr>
            <a:r>
              <a:rPr lang="en-US" sz="2200" b="1" dirty="0">
                <a:latin typeface="Open Sans"/>
                <a:ea typeface="Open Sans"/>
                <a:cs typeface="Open Sans"/>
                <a:sym typeface="Open Sans"/>
              </a:rPr>
              <a:t>Environment Setup</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Install Python 3.8+ and Visual Studio Code</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Install Python packages: </a:t>
            </a:r>
            <a:r>
              <a:rPr lang="en-US" sz="2200" dirty="0" err="1">
                <a:latin typeface="Open Sans"/>
                <a:ea typeface="Open Sans"/>
                <a:cs typeface="Open Sans"/>
                <a:sym typeface="Open Sans"/>
              </a:rPr>
              <a:t>biopython</a:t>
            </a:r>
            <a:r>
              <a:rPr lang="en-US" sz="2200" dirty="0">
                <a:latin typeface="Open Sans"/>
                <a:ea typeface="Open Sans"/>
                <a:cs typeface="Open Sans"/>
                <a:sym typeface="Open Sans"/>
              </a:rPr>
              <a:t>, pandas, </a:t>
            </a:r>
            <a:r>
              <a:rPr lang="en-US" sz="2200" dirty="0" err="1">
                <a:latin typeface="Open Sans"/>
                <a:ea typeface="Open Sans"/>
                <a:cs typeface="Open Sans"/>
                <a:sym typeface="Open Sans"/>
              </a:rPr>
              <a:t>numpy</a:t>
            </a:r>
            <a:r>
              <a:rPr lang="en-US" sz="2200" dirty="0">
                <a:latin typeface="Open Sans"/>
                <a:ea typeface="Open Sans"/>
                <a:cs typeface="Open Sans"/>
                <a:sym typeface="Open Sans"/>
              </a:rPr>
              <a:t>, matplotlib</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Learn basic Bash commands for file operations</a:t>
            </a:r>
          </a:p>
          <a:p>
            <a:pPr lvl="0">
              <a:buSzPts val="2400"/>
            </a:pPr>
            <a:r>
              <a:rPr lang="en-US" sz="2200" b="1" dirty="0">
                <a:latin typeface="Open Sans"/>
                <a:ea typeface="Open Sans"/>
                <a:cs typeface="Open Sans"/>
                <a:sym typeface="Open Sans"/>
              </a:rPr>
              <a:t>Version Control</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Install Git and create a GitHub account</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Configure Git with your name and email</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Create a repository for your bioinformatics projects</a:t>
            </a:r>
          </a:p>
          <a:p>
            <a:pPr lvl="0">
              <a:buSzPts val="2400"/>
            </a:pPr>
            <a:r>
              <a:rPr lang="en-US" sz="2200" b="1" dirty="0">
                <a:latin typeface="Open Sans"/>
                <a:ea typeface="Open Sans"/>
                <a:cs typeface="Open Sans"/>
                <a:sym typeface="Open Sans"/>
              </a:rPr>
              <a:t>Bioinformatics Tools</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Familiarize yourself with NCBI databases and BLAST</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Install </a:t>
            </a:r>
            <a:r>
              <a:rPr lang="en-US" sz="2200" dirty="0" err="1">
                <a:latin typeface="Open Sans"/>
                <a:ea typeface="Open Sans"/>
                <a:cs typeface="Open Sans"/>
                <a:sym typeface="Open Sans"/>
              </a:rPr>
              <a:t>Clustal</a:t>
            </a:r>
            <a:r>
              <a:rPr lang="en-US" sz="2200" dirty="0">
                <a:latin typeface="Open Sans"/>
                <a:ea typeface="Open Sans"/>
                <a:cs typeface="Open Sans"/>
                <a:sym typeface="Open Sans"/>
              </a:rPr>
              <a:t> Omega and HMMER</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Learn to use MEGA and </a:t>
            </a:r>
            <a:r>
              <a:rPr lang="en-US" sz="2200" dirty="0" err="1">
                <a:latin typeface="Open Sans"/>
                <a:ea typeface="Open Sans"/>
                <a:cs typeface="Open Sans"/>
                <a:sym typeface="Open Sans"/>
              </a:rPr>
              <a:t>RAxML</a:t>
            </a:r>
            <a:r>
              <a:rPr lang="en-US" sz="2200" dirty="0">
                <a:latin typeface="Open Sans"/>
                <a:ea typeface="Open Sans"/>
                <a:cs typeface="Open Sans"/>
                <a:sym typeface="Open Sans"/>
              </a:rPr>
              <a:t> for phylogenetic analysis</a:t>
            </a:r>
          </a:p>
          <a:p>
            <a:pPr lvl="0">
              <a:buSzPts val="2400"/>
            </a:pPr>
            <a:r>
              <a:rPr lang="en-US" sz="2200" b="1" dirty="0">
                <a:latin typeface="Open Sans"/>
                <a:ea typeface="Open Sans"/>
                <a:cs typeface="Open Sans"/>
                <a:sym typeface="Open Sans"/>
              </a:rPr>
              <a:t>Programming</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Focus on Python basics, file I/O, </a:t>
            </a:r>
            <a:r>
              <a:rPr lang="en-US" sz="2200" dirty="0" err="1">
                <a:latin typeface="Open Sans"/>
                <a:ea typeface="Open Sans"/>
                <a:cs typeface="Open Sans"/>
                <a:sym typeface="Open Sans"/>
              </a:rPr>
              <a:t>Biopython</a:t>
            </a:r>
            <a:r>
              <a:rPr lang="en-US" sz="2200" dirty="0">
                <a:latin typeface="Open Sans"/>
                <a:ea typeface="Open Sans"/>
                <a:cs typeface="Open Sans"/>
                <a:sym typeface="Open Sans"/>
              </a:rPr>
              <a:t>, Pandas, and Matplotlib</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Practice writing Bash scripts for automation</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Learn to use </a:t>
            </a:r>
            <a:r>
              <a:rPr lang="en-US" sz="2200" dirty="0" err="1">
                <a:latin typeface="Open Sans"/>
                <a:ea typeface="Open Sans"/>
                <a:cs typeface="Open Sans"/>
                <a:sym typeface="Open Sans"/>
              </a:rPr>
              <a:t>Scikit</a:t>
            </a:r>
            <a:r>
              <a:rPr lang="en-US" sz="2200" dirty="0">
                <a:latin typeface="Open Sans"/>
                <a:ea typeface="Open Sans"/>
                <a:cs typeface="Open Sans"/>
                <a:sym typeface="Open Sans"/>
              </a:rPr>
              <a:t>-learn for machine learning tasks</a:t>
            </a:r>
          </a:p>
          <a:p>
            <a:pPr lvl="0">
              <a:buSzPts val="2400"/>
            </a:pPr>
            <a:r>
              <a:rPr lang="en-US" sz="2200" b="1" dirty="0">
                <a:latin typeface="Open Sans"/>
                <a:ea typeface="Open Sans"/>
                <a:cs typeface="Open Sans"/>
                <a:sym typeface="Open Sans"/>
              </a:rPr>
              <a:t>Additional Resources</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Explore </a:t>
            </a:r>
            <a:r>
              <a:rPr lang="en-US" sz="2200" dirty="0" err="1">
                <a:latin typeface="Open Sans"/>
                <a:ea typeface="Open Sans"/>
                <a:cs typeface="Open Sans"/>
                <a:sym typeface="Open Sans"/>
              </a:rPr>
              <a:t>Biopython</a:t>
            </a:r>
            <a:r>
              <a:rPr lang="en-US" sz="2200" dirty="0">
                <a:latin typeface="Open Sans"/>
                <a:ea typeface="Open Sans"/>
                <a:cs typeface="Open Sans"/>
                <a:sym typeface="Open Sans"/>
              </a:rPr>
              <a:t> documentation</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Review NCBI tutorials</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Check relevant GitHub repositories for example code</a:t>
            </a:r>
          </a:p>
          <a:p>
            <a:pPr marL="342900" lvl="0" indent="-342900">
              <a:buSzPts val="2400"/>
              <a:buFont typeface="Arial" panose="020B0604020202020204" pitchFamily="34" charset="0"/>
              <a:buChar char="•"/>
            </a:pPr>
            <a:r>
              <a:rPr lang="en-US" sz="2200" dirty="0">
                <a:latin typeface="Open Sans"/>
                <a:ea typeface="Open Sans"/>
                <a:cs typeface="Open Sans"/>
                <a:sym typeface="Open Sans"/>
              </a:rPr>
              <a:t>Remember to commit to your work regularly and practice good version control habits..</a:t>
            </a:r>
            <a:endParaRPr sz="2200" b="0" i="0" u="none" strike="noStrike" cap="none" dirty="0">
              <a:solidFill>
                <a:schemeClr val="dk1"/>
              </a:solidFill>
              <a:latin typeface="Calibri"/>
              <a:ea typeface="Calibri"/>
              <a:cs typeface="Calibri"/>
              <a:sym typeface="Calibri"/>
            </a:endParaRPr>
          </a:p>
        </p:txBody>
      </p:sp>
      <p:sp>
        <p:nvSpPr>
          <p:cNvPr id="88" name="Google Shape;88;p1"/>
          <p:cNvSpPr txBox="1"/>
          <p:nvPr/>
        </p:nvSpPr>
        <p:spPr>
          <a:xfrm>
            <a:off x="193947" y="4283742"/>
            <a:ext cx="4876800" cy="12957353"/>
          </a:xfrm>
          <a:prstGeom prst="rect">
            <a:avLst/>
          </a:prstGeom>
          <a:noFill/>
          <a:ln>
            <a:noFill/>
          </a:ln>
        </p:spPr>
        <p:txBody>
          <a:bodyPr spcFirstLastPara="1" wrap="square" lIns="91425" tIns="45700" rIns="91425" bIns="45700" anchor="t" anchorCtr="0">
            <a:spAutoFit/>
          </a:bodyPr>
          <a:lstStyle/>
          <a:p>
            <a:pPr lvl="0" algn="just">
              <a:buSzPts val="2400"/>
            </a:pPr>
            <a:r>
              <a:rPr lang="en-US" sz="2200" dirty="0">
                <a:latin typeface="Open Sans"/>
                <a:ea typeface="Open Sans"/>
                <a:cs typeface="Open Sans"/>
                <a:sym typeface="Open Sans"/>
              </a:rPr>
              <a:t>The revised General Bioinformatics Course offers a comprehensive and hands-on approach to modern bioinformatics, with a strong emphasis on high-performance computing (HPC) applications. This course integrates fundamental bioinformatics concepts with practical HPC skills, providing students with a solid foundation in both areas. The curriculum begins with an introduction to basic programming, coding, and HPC concepts, including access to scientific gateways and bash scripting. As the course progresses, it delves into advanced topics such as large-scale genomic data analysis, structural bioinformatics, HPC-based visualization of biological datasets, and HPC-enabled comparative genomics. Students will gain practical experience through project-based modules, utilizing a local supercomputer setup for hands-on learning. The course culminates in a final exam structured as an HPC-based project, allowing students to apply their acquired knowledge in a real-world scenario. By combining theoretical knowledge with practical skills in HPC and bioinformatics, this course prepares students for the computational challenges of modern biological research and equips them with valuable tools for data-intensive scientific discovery</a:t>
            </a:r>
            <a:endParaRPr sz="2200" b="0" i="0" u="none" strike="noStrike" cap="none" dirty="0">
              <a:solidFill>
                <a:schemeClr val="dk1"/>
              </a:solidFill>
              <a:latin typeface="Calibri"/>
              <a:ea typeface="Calibri"/>
              <a:cs typeface="Calibri"/>
              <a:sym typeface="Calibri"/>
            </a:endParaRPr>
          </a:p>
        </p:txBody>
      </p:sp>
      <p:sp>
        <p:nvSpPr>
          <p:cNvPr id="89" name="Google Shape;89;p1"/>
          <p:cNvSpPr/>
          <p:nvPr/>
        </p:nvSpPr>
        <p:spPr>
          <a:xfrm>
            <a:off x="206893" y="3218360"/>
            <a:ext cx="4876800" cy="9603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600" b="1" i="0" u="none" strike="noStrike" cap="none" dirty="0">
                <a:solidFill>
                  <a:schemeClr val="lt1"/>
                </a:solidFill>
                <a:latin typeface="Calibri"/>
                <a:ea typeface="Calibri"/>
                <a:cs typeface="Calibri"/>
                <a:sym typeface="Calibri"/>
              </a:rPr>
              <a:t>Revised Course Description</a:t>
            </a:r>
            <a:endParaRPr sz="1200" b="0" i="0" u="none" strike="noStrike" cap="none" dirty="0">
              <a:solidFill>
                <a:srgbClr val="000000"/>
              </a:solidFill>
              <a:sym typeface="Arial"/>
            </a:endParaRPr>
          </a:p>
        </p:txBody>
      </p:sp>
      <p:sp>
        <p:nvSpPr>
          <p:cNvPr id="90" name="Google Shape;90;p1"/>
          <p:cNvSpPr/>
          <p:nvPr/>
        </p:nvSpPr>
        <p:spPr>
          <a:xfrm>
            <a:off x="206893" y="17500822"/>
            <a:ext cx="4876800" cy="9600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600" b="1" i="0" u="none" strike="noStrike" cap="none" dirty="0">
                <a:solidFill>
                  <a:schemeClr val="lt1"/>
                </a:solidFill>
                <a:latin typeface="Calibri"/>
                <a:ea typeface="Calibri"/>
                <a:cs typeface="Calibri"/>
                <a:sym typeface="Calibri"/>
              </a:rPr>
              <a:t>Implementation Schedule</a:t>
            </a:r>
            <a:endParaRPr sz="1200" b="0" i="0" u="none" strike="noStrike" cap="none" dirty="0">
              <a:solidFill>
                <a:srgbClr val="000000"/>
              </a:solidFill>
              <a:sym typeface="Arial"/>
            </a:endParaRPr>
          </a:p>
        </p:txBody>
      </p:sp>
      <p:sp>
        <p:nvSpPr>
          <p:cNvPr id="91" name="Google Shape;91;p1"/>
          <p:cNvSpPr/>
          <p:nvPr/>
        </p:nvSpPr>
        <p:spPr>
          <a:xfrm>
            <a:off x="5754253" y="3199422"/>
            <a:ext cx="4876800" cy="9600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600" b="1" i="0" u="none" strike="noStrike" cap="none" dirty="0">
                <a:solidFill>
                  <a:schemeClr val="lt1"/>
                </a:solidFill>
                <a:latin typeface="Calibri"/>
                <a:ea typeface="Calibri"/>
                <a:cs typeface="Calibri"/>
                <a:sym typeface="Calibri"/>
              </a:rPr>
              <a:t>Sample HPC/Gateways Exercise</a:t>
            </a:r>
            <a:endParaRPr sz="3600" b="0" i="0" u="none" strike="noStrike" cap="none" dirty="0">
              <a:solidFill>
                <a:srgbClr val="000000"/>
              </a:solidFill>
              <a:sym typeface="Arial"/>
            </a:endParaRPr>
          </a:p>
        </p:txBody>
      </p:sp>
      <p:sp>
        <p:nvSpPr>
          <p:cNvPr id="92" name="Google Shape;92;p1"/>
          <p:cNvSpPr/>
          <p:nvPr/>
        </p:nvSpPr>
        <p:spPr>
          <a:xfrm>
            <a:off x="5780118" y="17500822"/>
            <a:ext cx="4876800" cy="9600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600" b="1" i="0" u="none" strike="noStrike" cap="none" dirty="0">
                <a:solidFill>
                  <a:schemeClr val="lt1"/>
                </a:solidFill>
                <a:latin typeface="Calibri"/>
                <a:ea typeface="Calibri"/>
                <a:cs typeface="Calibri"/>
                <a:sym typeface="Calibri"/>
              </a:rPr>
              <a:t>Resource Needs/List</a:t>
            </a:r>
            <a:endParaRPr sz="1200" b="0" i="0" u="none" strike="noStrike" cap="none" dirty="0">
              <a:solidFill>
                <a:srgbClr val="000000"/>
              </a:solidFill>
              <a:sym typeface="Arial"/>
            </a:endParaRPr>
          </a:p>
        </p:txBody>
      </p:sp>
      <p:sp>
        <p:nvSpPr>
          <p:cNvPr id="93" name="Google Shape;93;p1"/>
          <p:cNvSpPr/>
          <p:nvPr/>
        </p:nvSpPr>
        <p:spPr>
          <a:xfrm>
            <a:off x="11314543" y="3218360"/>
            <a:ext cx="10180200" cy="9600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600" b="1" i="0" u="none" strike="noStrike" cap="none" dirty="0">
                <a:solidFill>
                  <a:schemeClr val="lt1"/>
                </a:solidFill>
                <a:latin typeface="Calibri"/>
                <a:ea typeface="Calibri"/>
                <a:cs typeface="Calibri"/>
                <a:sym typeface="Calibri"/>
              </a:rPr>
              <a:t>Gateway Community Mentor Syllabus Suggestions</a:t>
            </a:r>
            <a:endParaRPr sz="1200" b="0" i="0" u="none" strike="noStrike" cap="none" dirty="0">
              <a:solidFill>
                <a:srgbClr val="000000"/>
              </a:solidFill>
              <a:sym typeface="Arial"/>
            </a:endParaRPr>
          </a:p>
        </p:txBody>
      </p:sp>
      <p:sp>
        <p:nvSpPr>
          <p:cNvPr id="94" name="Google Shape;94;p1"/>
          <p:cNvSpPr/>
          <p:nvPr/>
        </p:nvSpPr>
        <p:spPr>
          <a:xfrm>
            <a:off x="11288683" y="19390764"/>
            <a:ext cx="4876800" cy="9603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600" b="1" i="0" u="none" strike="noStrike" cap="none" dirty="0">
                <a:solidFill>
                  <a:schemeClr val="lt1"/>
                </a:solidFill>
                <a:latin typeface="Calibri"/>
                <a:ea typeface="Calibri"/>
                <a:cs typeface="Calibri"/>
                <a:sym typeface="Calibri"/>
              </a:rPr>
              <a:t>Resources / Science Gateways</a:t>
            </a:r>
            <a:endParaRPr sz="1600" b="0" i="0" u="none" strike="noStrike" cap="none" dirty="0">
              <a:solidFill>
                <a:srgbClr val="000000"/>
              </a:solidFill>
              <a:sym typeface="Arial"/>
            </a:endParaRPr>
          </a:p>
        </p:txBody>
      </p:sp>
      <p:sp>
        <p:nvSpPr>
          <p:cNvPr id="95" name="Google Shape;95;p1"/>
          <p:cNvSpPr/>
          <p:nvPr/>
        </p:nvSpPr>
        <p:spPr>
          <a:xfrm>
            <a:off x="11168977" y="27065254"/>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a:ea typeface="Calibri"/>
                <a:cs typeface="Calibri"/>
                <a:sym typeface="Calibri"/>
              </a:rPr>
              <a:t>Use Cases</a:t>
            </a:r>
            <a:endParaRPr sz="1400" b="0" i="0" u="none" strike="noStrike" cap="none" dirty="0">
              <a:solidFill>
                <a:srgbClr val="000000"/>
              </a:solidFill>
              <a:sym typeface="Arial"/>
            </a:endParaRPr>
          </a:p>
        </p:txBody>
      </p:sp>
      <p:sp>
        <p:nvSpPr>
          <p:cNvPr id="96" name="Google Shape;96;p1"/>
          <p:cNvSpPr/>
          <p:nvPr/>
        </p:nvSpPr>
        <p:spPr>
          <a:xfrm>
            <a:off x="11314542" y="11841945"/>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Datasets</a:t>
            </a:r>
            <a:endParaRPr sz="1400" b="0" i="0" u="none" strike="noStrike" cap="none">
              <a:solidFill>
                <a:srgbClr val="000000"/>
              </a:solidFill>
              <a:sym typeface="Arial"/>
            </a:endParaRPr>
          </a:p>
        </p:txBody>
      </p:sp>
      <p:sp>
        <p:nvSpPr>
          <p:cNvPr id="97" name="Google Shape;97;p1"/>
          <p:cNvSpPr/>
          <p:nvPr/>
        </p:nvSpPr>
        <p:spPr>
          <a:xfrm>
            <a:off x="16551971" y="11842264"/>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600" b="1" i="0" u="none" strike="noStrike" cap="none" dirty="0">
                <a:solidFill>
                  <a:schemeClr val="lt1"/>
                </a:solidFill>
                <a:latin typeface="Calibri"/>
                <a:ea typeface="Calibri"/>
                <a:cs typeface="Calibri"/>
                <a:sym typeface="Calibri"/>
              </a:rPr>
              <a:t>Possible Expansions</a:t>
            </a:r>
            <a:endParaRPr sz="1600" b="0" i="0" u="none" strike="noStrike" cap="none" dirty="0">
              <a:solidFill>
                <a:srgbClr val="000000"/>
              </a:solidFill>
              <a:sym typeface="Arial"/>
            </a:endParaRPr>
          </a:p>
        </p:txBody>
      </p:sp>
      <p:sp>
        <p:nvSpPr>
          <p:cNvPr id="98" name="Google Shape;98;p1"/>
          <p:cNvSpPr txBox="1"/>
          <p:nvPr/>
        </p:nvSpPr>
        <p:spPr>
          <a:xfrm>
            <a:off x="128960" y="18531052"/>
            <a:ext cx="4917452" cy="11941690"/>
          </a:xfrm>
          <a:prstGeom prst="rect">
            <a:avLst/>
          </a:prstGeom>
          <a:noFill/>
          <a:ln>
            <a:noFill/>
          </a:ln>
        </p:spPr>
        <p:txBody>
          <a:bodyPr spcFirstLastPara="1" wrap="square" lIns="91425" tIns="45700" rIns="91425" bIns="45700" anchor="t" anchorCtr="0">
            <a:spAutoFit/>
          </a:bodyPr>
          <a:lstStyle/>
          <a:p>
            <a:pPr lvl="0">
              <a:buSzPts val="2400"/>
            </a:pPr>
            <a:r>
              <a:rPr lang="en-US" sz="2200" b="1" dirty="0">
                <a:latin typeface="Open Sans"/>
                <a:ea typeface="Open Sans"/>
                <a:cs typeface="Open Sans"/>
                <a:sym typeface="Open Sans"/>
              </a:rPr>
              <a:t>The course will be offered during the Spring and Fall Semesters, from 2025.</a:t>
            </a:r>
          </a:p>
          <a:p>
            <a:pPr lvl="0">
              <a:buSzPts val="2400"/>
            </a:pPr>
            <a:endParaRPr lang="en-US" sz="2200" b="1" dirty="0">
              <a:latin typeface="Open Sans"/>
              <a:ea typeface="Open Sans"/>
              <a:cs typeface="Open Sans"/>
              <a:sym typeface="Open Sans"/>
            </a:endParaRPr>
          </a:p>
          <a:p>
            <a:pPr lvl="0">
              <a:buSzPts val="2400"/>
            </a:pPr>
            <a:r>
              <a:rPr lang="en-US" sz="2200" b="1" dirty="0">
                <a:latin typeface="Open Sans"/>
                <a:ea typeface="Open Sans"/>
                <a:cs typeface="Open Sans"/>
                <a:sym typeface="Open Sans"/>
              </a:rPr>
              <a:t>Weeks 1-9: Foundations</a:t>
            </a:r>
          </a:p>
          <a:p>
            <a:pPr lvl="0">
              <a:buSzPts val="2400"/>
            </a:pPr>
            <a:r>
              <a:rPr lang="en-US" sz="2200" u="sng" dirty="0">
                <a:latin typeface="Open Sans"/>
                <a:ea typeface="Open Sans"/>
                <a:cs typeface="Open Sans"/>
                <a:sym typeface="Open Sans"/>
              </a:rPr>
              <a:t>Weeks 1-2: </a:t>
            </a:r>
            <a:r>
              <a:rPr lang="en-US" sz="2200" dirty="0">
                <a:latin typeface="Open Sans"/>
                <a:ea typeface="Open Sans"/>
                <a:cs typeface="Open Sans"/>
                <a:sym typeface="Open Sans"/>
              </a:rPr>
              <a:t>Course introduction, scientific gateway access, bash basics</a:t>
            </a:r>
          </a:p>
          <a:p>
            <a:pPr lvl="0">
              <a:buSzPts val="2400"/>
            </a:pPr>
            <a:r>
              <a:rPr lang="en-US" sz="2200" u="sng" dirty="0">
                <a:latin typeface="Open Sans"/>
                <a:ea typeface="Open Sans"/>
                <a:cs typeface="Open Sans"/>
                <a:sym typeface="Open Sans"/>
              </a:rPr>
              <a:t>Weeks 3-4: </a:t>
            </a:r>
            <a:r>
              <a:rPr lang="en-US" sz="2200" dirty="0">
                <a:latin typeface="Open Sans"/>
                <a:ea typeface="Open Sans"/>
                <a:cs typeface="Open Sans"/>
                <a:sym typeface="Open Sans"/>
              </a:rPr>
              <a:t>Programming fundamentals for bioinformatics</a:t>
            </a:r>
          </a:p>
          <a:p>
            <a:pPr lvl="0">
              <a:buSzPts val="2400"/>
            </a:pPr>
            <a:r>
              <a:rPr lang="en-US" sz="2200" u="sng" dirty="0">
                <a:latin typeface="Open Sans"/>
                <a:ea typeface="Open Sans"/>
                <a:cs typeface="Open Sans"/>
                <a:sym typeface="Open Sans"/>
              </a:rPr>
              <a:t>Weeks 5-6: </a:t>
            </a:r>
            <a:r>
              <a:rPr lang="en-US" sz="2200" dirty="0">
                <a:latin typeface="Open Sans"/>
                <a:ea typeface="Open Sans"/>
                <a:cs typeface="Open Sans"/>
                <a:sym typeface="Open Sans"/>
              </a:rPr>
              <a:t>HPC fundamentals and introduction to bioinformatics</a:t>
            </a:r>
          </a:p>
          <a:p>
            <a:pPr lvl="0">
              <a:buSzPts val="2400"/>
            </a:pPr>
            <a:r>
              <a:rPr lang="en-US" sz="2200" u="sng" dirty="0">
                <a:latin typeface="Open Sans"/>
                <a:ea typeface="Open Sans"/>
                <a:cs typeface="Open Sans"/>
                <a:sym typeface="Open Sans"/>
              </a:rPr>
              <a:t>Weeks 7-9: </a:t>
            </a:r>
            <a:r>
              <a:rPr lang="en-US" sz="2200" dirty="0">
                <a:latin typeface="Open Sans"/>
                <a:ea typeface="Open Sans"/>
                <a:cs typeface="Open Sans"/>
                <a:sym typeface="Open Sans"/>
              </a:rPr>
              <a:t>Biological databases, sequence alignment, BLAST</a:t>
            </a:r>
          </a:p>
          <a:p>
            <a:pPr lvl="0">
              <a:buSzPts val="2400"/>
            </a:pPr>
            <a:endParaRPr lang="en-US" sz="2200" b="1" dirty="0">
              <a:latin typeface="Open Sans"/>
              <a:ea typeface="Open Sans"/>
              <a:cs typeface="Open Sans"/>
              <a:sym typeface="Open Sans"/>
            </a:endParaRPr>
          </a:p>
          <a:p>
            <a:pPr lvl="0">
              <a:buSzPts val="2400"/>
            </a:pPr>
            <a:r>
              <a:rPr lang="en-US" sz="2200" b="1" dirty="0">
                <a:latin typeface="Open Sans"/>
                <a:ea typeface="Open Sans"/>
                <a:cs typeface="Open Sans"/>
                <a:sym typeface="Open Sans"/>
              </a:rPr>
              <a:t>Weeks 10-15: Advanced HPC Projects</a:t>
            </a:r>
          </a:p>
          <a:p>
            <a:pPr lvl="0">
              <a:buSzPts val="2400"/>
            </a:pPr>
            <a:r>
              <a:rPr lang="en-US" sz="2200" u="sng" dirty="0">
                <a:latin typeface="Open Sans"/>
                <a:ea typeface="Open Sans"/>
                <a:cs typeface="Open Sans"/>
                <a:sym typeface="Open Sans"/>
              </a:rPr>
              <a:t>Weeks 10-11: </a:t>
            </a:r>
            <a:r>
              <a:rPr lang="en-US" sz="2200" dirty="0">
                <a:latin typeface="Open Sans"/>
                <a:ea typeface="Open Sans"/>
                <a:cs typeface="Open Sans"/>
                <a:sym typeface="Open Sans"/>
              </a:rPr>
              <a:t>Large-scale genomic data analysis with HPC</a:t>
            </a:r>
          </a:p>
          <a:p>
            <a:pPr lvl="0">
              <a:buSzPts val="2400"/>
            </a:pPr>
            <a:r>
              <a:rPr lang="en-US" sz="2200" u="sng" dirty="0">
                <a:latin typeface="Open Sans"/>
                <a:ea typeface="Open Sans"/>
                <a:cs typeface="Open Sans"/>
                <a:sym typeface="Open Sans"/>
              </a:rPr>
              <a:t>Weeks 12-13: </a:t>
            </a:r>
            <a:r>
              <a:rPr lang="en-US" sz="2200" dirty="0">
                <a:latin typeface="Open Sans"/>
                <a:ea typeface="Open Sans"/>
                <a:cs typeface="Open Sans"/>
                <a:sym typeface="Open Sans"/>
              </a:rPr>
              <a:t>HPC for structural bioinformatics and data visualization</a:t>
            </a:r>
          </a:p>
          <a:p>
            <a:pPr lvl="0">
              <a:buSzPts val="2400"/>
            </a:pPr>
            <a:r>
              <a:rPr lang="en-US" sz="2200" u="sng" dirty="0">
                <a:latin typeface="Open Sans"/>
                <a:ea typeface="Open Sans"/>
                <a:cs typeface="Open Sans"/>
                <a:sym typeface="Open Sans"/>
              </a:rPr>
              <a:t>Weeks 14-15: </a:t>
            </a:r>
            <a:r>
              <a:rPr lang="en-US" sz="2200" dirty="0">
                <a:latin typeface="Open Sans"/>
                <a:ea typeface="Open Sans"/>
                <a:cs typeface="Open Sans"/>
                <a:sym typeface="Open Sans"/>
              </a:rPr>
              <a:t>HPC-enabled comparative genomics</a:t>
            </a:r>
          </a:p>
          <a:p>
            <a:pPr lvl="0">
              <a:buSzPts val="2400"/>
            </a:pPr>
            <a:r>
              <a:rPr lang="en-US" sz="2200" u="sng" dirty="0">
                <a:latin typeface="Open Sans"/>
                <a:ea typeface="Open Sans"/>
                <a:cs typeface="Open Sans"/>
                <a:sym typeface="Open Sans"/>
              </a:rPr>
              <a:t>Week 16: </a:t>
            </a:r>
            <a:r>
              <a:rPr lang="en-US" sz="2200" dirty="0">
                <a:latin typeface="Open Sans"/>
                <a:ea typeface="Open Sans"/>
                <a:cs typeface="Open Sans"/>
                <a:sym typeface="Open Sans"/>
              </a:rPr>
              <a:t>Review and Project Preparation</a:t>
            </a:r>
          </a:p>
          <a:p>
            <a:pPr lvl="0">
              <a:buSzPts val="2400"/>
            </a:pPr>
            <a:endParaRPr lang="en-US" sz="2200" dirty="0">
              <a:latin typeface="Open Sans"/>
              <a:ea typeface="Open Sans"/>
              <a:cs typeface="Open Sans"/>
              <a:sym typeface="Open Sans"/>
            </a:endParaRPr>
          </a:p>
          <a:p>
            <a:pPr lvl="0">
              <a:buSzPts val="2400"/>
            </a:pPr>
            <a:r>
              <a:rPr lang="en-US" sz="2200" b="1" dirty="0">
                <a:latin typeface="Open Sans"/>
                <a:ea typeface="Open Sans"/>
                <a:cs typeface="Open Sans"/>
                <a:sym typeface="Open Sans"/>
              </a:rPr>
              <a:t>Week 17: Final Exam (HPC-based project)</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Throughout each semester, students will utilize a local 4GPU supercomputer for hands-on HPC experience.</a:t>
            </a:r>
          </a:p>
        </p:txBody>
      </p:sp>
      <p:sp>
        <p:nvSpPr>
          <p:cNvPr id="99" name="Google Shape;99;p1"/>
          <p:cNvSpPr txBox="1"/>
          <p:nvPr/>
        </p:nvSpPr>
        <p:spPr>
          <a:xfrm>
            <a:off x="5754253" y="4178480"/>
            <a:ext cx="4876800" cy="12957353"/>
          </a:xfrm>
          <a:prstGeom prst="rect">
            <a:avLst/>
          </a:prstGeom>
          <a:noFill/>
          <a:ln>
            <a:noFill/>
          </a:ln>
        </p:spPr>
        <p:txBody>
          <a:bodyPr spcFirstLastPara="1" wrap="square" lIns="91425" tIns="45700" rIns="91425" bIns="45700" anchor="t" anchorCtr="0">
            <a:spAutoFit/>
          </a:bodyPr>
          <a:lstStyle/>
          <a:p>
            <a:pPr lvl="0" algn="just">
              <a:buSzPts val="2400"/>
            </a:pPr>
            <a:r>
              <a:rPr lang="en-US" sz="2200" b="1" dirty="0">
                <a:latin typeface="Open Sans"/>
                <a:ea typeface="Open Sans"/>
                <a:cs typeface="Open Sans"/>
                <a:sym typeface="Open Sans"/>
              </a:rPr>
              <a:t>1. Parallel BLAST Search</a:t>
            </a:r>
          </a:p>
          <a:p>
            <a:pPr lvl="0" algn="just">
              <a:buSzPts val="2400"/>
            </a:pPr>
            <a:r>
              <a:rPr lang="en-US" sz="2200" dirty="0">
                <a:latin typeface="Open Sans"/>
                <a:ea typeface="Open Sans"/>
                <a:cs typeface="Open Sans"/>
                <a:sym typeface="Open Sans"/>
              </a:rPr>
              <a:t>Use an HPC cluster to perform a parallel BLAST search on a large sequence set. Split a FASTA file, submit parallel jobs, and combine results.</a:t>
            </a:r>
          </a:p>
          <a:p>
            <a:pPr lvl="0" algn="just">
              <a:buSzPts val="2400"/>
            </a:pPr>
            <a:r>
              <a:rPr lang="en-US" sz="2200" b="1" dirty="0">
                <a:latin typeface="Open Sans"/>
                <a:ea typeface="Open Sans"/>
                <a:cs typeface="Open Sans"/>
                <a:sym typeface="Open Sans"/>
              </a:rPr>
              <a:t>2. Large-Scale Multiple Sequence Alignment</a:t>
            </a:r>
          </a:p>
          <a:p>
            <a:pPr lvl="0" algn="just">
              <a:buSzPts val="2400"/>
            </a:pPr>
            <a:r>
              <a:rPr lang="en-US" sz="2200" dirty="0">
                <a:latin typeface="Open Sans"/>
                <a:ea typeface="Open Sans"/>
                <a:cs typeface="Open Sans"/>
                <a:sym typeface="Open Sans"/>
              </a:rPr>
              <a:t>Utilize HPC to align hundreds or thousands of sequences using tools like MAFFT or </a:t>
            </a:r>
            <a:r>
              <a:rPr lang="en-US" sz="2200" dirty="0" err="1">
                <a:latin typeface="Open Sans"/>
                <a:ea typeface="Open Sans"/>
                <a:cs typeface="Open Sans"/>
                <a:sym typeface="Open Sans"/>
              </a:rPr>
              <a:t>Clustal</a:t>
            </a:r>
            <a:r>
              <a:rPr lang="en-US" sz="2200" dirty="0">
                <a:latin typeface="Open Sans"/>
                <a:ea typeface="Open Sans"/>
                <a:cs typeface="Open Sans"/>
                <a:sym typeface="Open Sans"/>
              </a:rPr>
              <a:t> Omega optimized for parallel execution.</a:t>
            </a:r>
          </a:p>
          <a:p>
            <a:pPr lvl="0" algn="just">
              <a:buSzPts val="2400"/>
            </a:pPr>
            <a:r>
              <a:rPr lang="en-US" sz="2200" b="1" dirty="0">
                <a:latin typeface="Open Sans"/>
                <a:ea typeface="Open Sans"/>
                <a:cs typeface="Open Sans"/>
                <a:sym typeface="Open Sans"/>
              </a:rPr>
              <a:t>3. Genome Assembly Pipeline</a:t>
            </a:r>
          </a:p>
          <a:p>
            <a:pPr lvl="0" algn="just">
              <a:buSzPts val="2400"/>
            </a:pPr>
            <a:r>
              <a:rPr lang="en-US" sz="2200" dirty="0">
                <a:latin typeface="Open Sans"/>
                <a:ea typeface="Open Sans"/>
                <a:cs typeface="Open Sans"/>
                <a:sym typeface="Open Sans"/>
              </a:rPr>
              <a:t>Develop a genome assembly workflow on a scientific gateway. Upload raw data, configure and run assembly tools, and visualize results.</a:t>
            </a:r>
          </a:p>
          <a:p>
            <a:pPr lvl="0" algn="just">
              <a:buSzPts val="2400"/>
            </a:pPr>
            <a:r>
              <a:rPr lang="en-US" sz="2200" b="1" dirty="0">
                <a:latin typeface="Open Sans"/>
                <a:ea typeface="Open Sans"/>
                <a:cs typeface="Open Sans"/>
                <a:sym typeface="Open Sans"/>
              </a:rPr>
              <a:t>4. Machine Learning for Protein Structure Prediction</a:t>
            </a:r>
          </a:p>
          <a:p>
            <a:pPr lvl="0" algn="just">
              <a:buSzPts val="2400"/>
            </a:pPr>
            <a:r>
              <a:rPr lang="en-US" sz="2200" dirty="0">
                <a:latin typeface="Open Sans"/>
                <a:ea typeface="Open Sans"/>
                <a:cs typeface="Open Sans"/>
                <a:sym typeface="Open Sans"/>
              </a:rPr>
              <a:t>Use HPC to train and run a machine learning model (e.g. simplified </a:t>
            </a:r>
            <a:r>
              <a:rPr lang="en-US" sz="2200" dirty="0" err="1">
                <a:latin typeface="Open Sans"/>
                <a:ea typeface="Open Sans"/>
                <a:cs typeface="Open Sans"/>
                <a:sym typeface="Open Sans"/>
              </a:rPr>
              <a:t>AlphaFold</a:t>
            </a:r>
            <a:r>
              <a:rPr lang="en-US" sz="2200" dirty="0">
                <a:latin typeface="Open Sans"/>
                <a:ea typeface="Open Sans"/>
                <a:cs typeface="Open Sans"/>
                <a:sym typeface="Open Sans"/>
              </a:rPr>
              <a:t>-inspired) for protein structure prediction.</a:t>
            </a:r>
          </a:p>
          <a:p>
            <a:pPr lvl="0" algn="just">
              <a:buSzPts val="2400"/>
            </a:pPr>
            <a:r>
              <a:rPr lang="en-US" sz="2200" b="1" dirty="0">
                <a:latin typeface="Open Sans"/>
                <a:ea typeface="Open Sans"/>
                <a:cs typeface="Open Sans"/>
                <a:sym typeface="Open Sans"/>
              </a:rPr>
              <a:t>5. Large-Scale Phylogenetic Analysis</a:t>
            </a:r>
          </a:p>
          <a:p>
            <a:pPr lvl="0" algn="just">
              <a:buSzPts val="2400"/>
            </a:pPr>
            <a:r>
              <a:rPr lang="en-US" sz="2200" dirty="0">
                <a:latin typeface="Open Sans"/>
                <a:ea typeface="Open Sans"/>
                <a:cs typeface="Open Sans"/>
                <a:sym typeface="Open Sans"/>
              </a:rPr>
              <a:t>Conduct phylogenetic analysis on a large dataset using HPC. Perform multiple sequence alignment and build trees using parallel tools like </a:t>
            </a:r>
            <a:r>
              <a:rPr lang="en-US" sz="2200" dirty="0" err="1">
                <a:latin typeface="Open Sans"/>
                <a:ea typeface="Open Sans"/>
                <a:cs typeface="Open Sans"/>
                <a:sym typeface="Open Sans"/>
              </a:rPr>
              <a:t>RAxML</a:t>
            </a:r>
            <a:r>
              <a:rPr lang="en-US" sz="2200" dirty="0">
                <a:latin typeface="Open Sans"/>
                <a:ea typeface="Open Sans"/>
                <a:cs typeface="Open Sans"/>
                <a:sym typeface="Open Sans"/>
              </a:rPr>
              <a:t> or IQ-TREE.</a:t>
            </a:r>
          </a:p>
          <a:p>
            <a:pPr lvl="0" algn="just">
              <a:buSzPts val="2400"/>
            </a:pPr>
            <a:r>
              <a:rPr lang="en-US" sz="2200" b="1" dirty="0">
                <a:latin typeface="Open Sans"/>
                <a:ea typeface="Open Sans"/>
                <a:cs typeface="Open Sans"/>
                <a:sym typeface="Open Sans"/>
              </a:rPr>
              <a:t>6. Virtual Screening for Drug Discovery</a:t>
            </a:r>
          </a:p>
          <a:p>
            <a:pPr lvl="0" algn="just">
              <a:buSzPts val="2400"/>
            </a:pPr>
            <a:r>
              <a:rPr lang="en-US" sz="2200" dirty="0">
                <a:latin typeface="Open Sans"/>
                <a:ea typeface="Open Sans"/>
                <a:cs typeface="Open Sans"/>
                <a:sym typeface="Open Sans"/>
              </a:rPr>
              <a:t>Conduct a virtual screening experiment using molecular docking on an HPC system, utilizing tools like </a:t>
            </a:r>
            <a:r>
              <a:rPr lang="en-US" sz="2200" dirty="0" err="1">
                <a:latin typeface="Open Sans"/>
                <a:ea typeface="Open Sans"/>
                <a:cs typeface="Open Sans"/>
                <a:sym typeface="Open Sans"/>
              </a:rPr>
              <a:t>AutoDock</a:t>
            </a:r>
            <a:r>
              <a:rPr lang="en-US" sz="2200" dirty="0">
                <a:latin typeface="Open Sans"/>
                <a:ea typeface="Open Sans"/>
                <a:cs typeface="Open Sans"/>
                <a:sym typeface="Open Sans"/>
              </a:rPr>
              <a:t> Vina to identify potential drug candidates</a:t>
            </a:r>
          </a:p>
          <a:p>
            <a:pPr lvl="0" algn="just">
              <a:buSzPts val="2400"/>
            </a:pPr>
            <a:endParaRPr sz="2200" b="0" i="0" u="none" strike="noStrike" cap="none" dirty="0">
              <a:solidFill>
                <a:schemeClr val="dk1"/>
              </a:solidFill>
              <a:latin typeface="Calibri"/>
              <a:ea typeface="Calibri"/>
              <a:cs typeface="Calibri"/>
              <a:sym typeface="Calibri"/>
            </a:endParaRPr>
          </a:p>
        </p:txBody>
      </p:sp>
      <p:sp>
        <p:nvSpPr>
          <p:cNvPr id="100" name="Google Shape;100;p1"/>
          <p:cNvSpPr txBox="1"/>
          <p:nvPr/>
        </p:nvSpPr>
        <p:spPr>
          <a:xfrm>
            <a:off x="5701608" y="18531052"/>
            <a:ext cx="4876800" cy="11941690"/>
          </a:xfrm>
          <a:prstGeom prst="rect">
            <a:avLst/>
          </a:prstGeom>
          <a:noFill/>
          <a:ln>
            <a:noFill/>
          </a:ln>
        </p:spPr>
        <p:txBody>
          <a:bodyPr spcFirstLastPara="1" wrap="square" lIns="91425" tIns="45700" rIns="91425" bIns="45700" anchor="t" anchorCtr="0">
            <a:spAutoFit/>
          </a:bodyPr>
          <a:lstStyle/>
          <a:p>
            <a:pPr lvl="0">
              <a:buSzPts val="2400"/>
            </a:pPr>
            <a:r>
              <a:rPr lang="en-US" sz="2200" dirty="0">
                <a:latin typeface="Open Sans"/>
                <a:ea typeface="Open Sans"/>
                <a:cs typeface="Open Sans"/>
                <a:sym typeface="Open Sans"/>
              </a:rPr>
              <a:t>1. Textbook: "Bioinformatics and Functional Genomics" by Jonathan Pevsner, 3rd edition</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2. Computer lab or personal computers with internet access</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3. Python programming environment (e.g., Anaconda distribution)</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4. </a:t>
            </a:r>
            <a:r>
              <a:rPr lang="en-US" sz="2200" dirty="0" err="1">
                <a:latin typeface="Open Sans"/>
                <a:ea typeface="Open Sans"/>
                <a:cs typeface="Open Sans"/>
                <a:sym typeface="Open Sans"/>
              </a:rPr>
              <a:t>Biopython</a:t>
            </a:r>
            <a:r>
              <a:rPr lang="en-US" sz="2200" dirty="0">
                <a:latin typeface="Open Sans"/>
                <a:ea typeface="Open Sans"/>
                <a:cs typeface="Open Sans"/>
                <a:sym typeface="Open Sans"/>
              </a:rPr>
              <a:t> library</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5. Access to biological databases (e.g., NCBI, </a:t>
            </a:r>
            <a:r>
              <a:rPr lang="en-US" sz="2200" dirty="0" err="1">
                <a:latin typeface="Open Sans"/>
                <a:ea typeface="Open Sans"/>
                <a:cs typeface="Open Sans"/>
                <a:sym typeface="Open Sans"/>
              </a:rPr>
              <a:t>Ensembl</a:t>
            </a:r>
            <a:r>
              <a:rPr lang="en-US" sz="2200" dirty="0">
                <a:latin typeface="Open Sans"/>
                <a:ea typeface="Open Sans"/>
                <a:cs typeface="Open Sans"/>
                <a:sym typeface="Open Sans"/>
              </a:rPr>
              <a:t>, </a:t>
            </a:r>
            <a:r>
              <a:rPr lang="en-US" sz="2200" dirty="0" err="1">
                <a:latin typeface="Open Sans"/>
                <a:ea typeface="Open Sans"/>
                <a:cs typeface="Open Sans"/>
                <a:sym typeface="Open Sans"/>
              </a:rPr>
              <a:t>UniProt</a:t>
            </a:r>
            <a:r>
              <a:rPr lang="en-US" sz="2200" dirty="0">
                <a:latin typeface="Open Sans"/>
                <a:ea typeface="Open Sans"/>
                <a:cs typeface="Open Sans"/>
                <a:sym typeface="Open Sans"/>
              </a:rPr>
              <a:t>)</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6. BLAST software or web interface</a:t>
            </a:r>
          </a:p>
          <a:p>
            <a:pPr lvl="0">
              <a:buSzPts val="2400"/>
            </a:pPr>
            <a:r>
              <a:rPr lang="en-US" sz="2200" dirty="0">
                <a:latin typeface="Open Sans"/>
                <a:ea typeface="Open Sans"/>
                <a:cs typeface="Open Sans"/>
                <a:sym typeface="Open Sans"/>
              </a:rPr>
              <a:t>Multiple sequence alignment tools (e.g., </a:t>
            </a:r>
            <a:r>
              <a:rPr lang="en-US" sz="2200" dirty="0" err="1">
                <a:latin typeface="Open Sans"/>
                <a:ea typeface="Open Sans"/>
                <a:cs typeface="Open Sans"/>
                <a:sym typeface="Open Sans"/>
              </a:rPr>
              <a:t>Clustal</a:t>
            </a:r>
            <a:r>
              <a:rPr lang="en-US" sz="2200" dirty="0">
                <a:latin typeface="Open Sans"/>
                <a:ea typeface="Open Sans"/>
                <a:cs typeface="Open Sans"/>
                <a:sym typeface="Open Sans"/>
              </a:rPr>
              <a:t> Omega, MUSCLE)</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7. Phylogenetic analysis software (e.g., MEGA, </a:t>
            </a:r>
            <a:r>
              <a:rPr lang="en-US" sz="2200" dirty="0" err="1">
                <a:latin typeface="Open Sans"/>
                <a:ea typeface="Open Sans"/>
                <a:cs typeface="Open Sans"/>
                <a:sym typeface="Open Sans"/>
              </a:rPr>
              <a:t>PhyML</a:t>
            </a:r>
            <a:r>
              <a:rPr lang="en-US" sz="2200" dirty="0">
                <a:latin typeface="Open Sans"/>
                <a:ea typeface="Open Sans"/>
                <a:cs typeface="Open Sans"/>
                <a:sym typeface="Open Sans"/>
              </a:rPr>
              <a:t>)</a:t>
            </a:r>
          </a:p>
          <a:p>
            <a:pPr lvl="0">
              <a:buSzPts val="2400"/>
            </a:pPr>
            <a:r>
              <a:rPr lang="en-US" sz="2200" dirty="0">
                <a:latin typeface="Open Sans"/>
                <a:ea typeface="Open Sans"/>
                <a:cs typeface="Open Sans"/>
                <a:sym typeface="Open Sans"/>
              </a:rPr>
              <a:t>Machine learning libraries (e.g., </a:t>
            </a:r>
            <a:r>
              <a:rPr lang="en-US" sz="2200" dirty="0" err="1">
                <a:latin typeface="Open Sans"/>
                <a:ea typeface="Open Sans"/>
                <a:cs typeface="Open Sans"/>
                <a:sym typeface="Open Sans"/>
              </a:rPr>
              <a:t>scikit</a:t>
            </a:r>
            <a:r>
              <a:rPr lang="en-US" sz="2200" dirty="0">
                <a:latin typeface="Open Sans"/>
                <a:ea typeface="Open Sans"/>
                <a:cs typeface="Open Sans"/>
                <a:sym typeface="Open Sans"/>
              </a:rPr>
              <a:t>-learn, TensorFlow)</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8. Access to </a:t>
            </a:r>
            <a:r>
              <a:rPr lang="en-US" sz="2200" dirty="0" err="1">
                <a:latin typeface="Open Sans"/>
                <a:ea typeface="Open Sans"/>
                <a:cs typeface="Open Sans"/>
                <a:sym typeface="Open Sans"/>
              </a:rPr>
              <a:t>AlphaFold</a:t>
            </a:r>
            <a:r>
              <a:rPr lang="en-US" sz="2200" dirty="0">
                <a:latin typeface="Open Sans"/>
                <a:ea typeface="Open Sans"/>
                <a:cs typeface="Open Sans"/>
                <a:sym typeface="Open Sans"/>
              </a:rPr>
              <a:t> database and visualization tools (e.g., </a:t>
            </a:r>
            <a:r>
              <a:rPr lang="en-US" sz="2200" dirty="0" err="1">
                <a:latin typeface="Open Sans"/>
                <a:ea typeface="Open Sans"/>
                <a:cs typeface="Open Sans"/>
                <a:sym typeface="Open Sans"/>
              </a:rPr>
              <a:t>PyMOL</a:t>
            </a:r>
            <a:r>
              <a:rPr lang="en-US" sz="2200" dirty="0">
                <a:latin typeface="Open Sans"/>
                <a:ea typeface="Open Sans"/>
                <a:cs typeface="Open Sans"/>
                <a:sym typeface="Open Sans"/>
              </a:rPr>
              <a:t>)</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9. High-performance computing resources for large-scale analyses (e.g. local 4GP )</a:t>
            </a:r>
          </a:p>
          <a:p>
            <a:pPr lvl="0">
              <a:buSzPts val="2400"/>
            </a:pPr>
            <a:endParaRPr lang="en-US" sz="2200" dirty="0">
              <a:latin typeface="Open Sans"/>
              <a:ea typeface="Open Sans"/>
              <a:cs typeface="Open Sans"/>
              <a:sym typeface="Open Sans"/>
            </a:endParaRPr>
          </a:p>
          <a:p>
            <a:pPr lvl="0">
              <a:buSzPts val="2400"/>
            </a:pPr>
            <a:r>
              <a:rPr lang="en-US" sz="2200" dirty="0">
                <a:latin typeface="Open Sans"/>
                <a:ea typeface="Open Sans"/>
                <a:cs typeface="Open Sans"/>
                <a:sym typeface="Open Sans"/>
              </a:rPr>
              <a:t>10. Version control system (e.g., Git)</a:t>
            </a:r>
          </a:p>
          <a:p>
            <a:pPr lvl="0">
              <a:buSzPts val="2400"/>
            </a:pPr>
            <a:r>
              <a:rPr lang="en-US" sz="2200" dirty="0">
                <a:latin typeface="Open Sans"/>
                <a:ea typeface="Open Sans"/>
                <a:cs typeface="Open Sans"/>
                <a:sym typeface="Open Sans"/>
              </a:rPr>
              <a:t>Access to scientific literature databases</a:t>
            </a:r>
          </a:p>
        </p:txBody>
      </p:sp>
      <p:sp>
        <p:nvSpPr>
          <p:cNvPr id="101" name="Google Shape;101;p1"/>
          <p:cNvSpPr txBox="1"/>
          <p:nvPr/>
        </p:nvSpPr>
        <p:spPr>
          <a:xfrm>
            <a:off x="11149880" y="27791845"/>
            <a:ext cx="4876800" cy="3816389"/>
          </a:xfrm>
          <a:prstGeom prst="rect">
            <a:avLst/>
          </a:prstGeom>
          <a:noFill/>
          <a:ln>
            <a:noFill/>
          </a:ln>
        </p:spPr>
        <p:txBody>
          <a:bodyPr spcFirstLastPara="1" wrap="square" lIns="91425" tIns="45700" rIns="91425" bIns="45700" anchor="t" anchorCtr="0">
            <a:spAutoFit/>
          </a:bodyPr>
          <a:lstStyle/>
          <a:p>
            <a:pPr marL="342900" lvl="0" indent="-342900">
              <a:buSzPts val="2400"/>
              <a:buFont typeface="Arial" panose="020B0604020202020204" pitchFamily="34" charset="0"/>
              <a:buChar char="•"/>
            </a:pPr>
            <a:r>
              <a:rPr lang="en-US" sz="2200" dirty="0">
                <a:latin typeface="Open Sans"/>
                <a:ea typeface="Open Sans"/>
                <a:cs typeface="Open Sans"/>
                <a:sym typeface="Open Sans"/>
              </a:rPr>
              <a:t>Genomic Data Analysis</a:t>
            </a:r>
          </a:p>
          <a:p>
            <a:pPr marL="342900" lvl="0" indent="-342900">
              <a:buSzPts val="2400"/>
              <a:buFont typeface="Arial" panose="020B0604020202020204" pitchFamily="34" charset="0"/>
              <a:buChar char="•"/>
            </a:pPr>
            <a:endParaRPr lang="en-US" sz="2200" dirty="0">
              <a:latin typeface="Open Sans"/>
              <a:ea typeface="Open Sans"/>
              <a:cs typeface="Open Sans"/>
              <a:sym typeface="Open Sans"/>
            </a:endParaRPr>
          </a:p>
          <a:p>
            <a:pPr marL="342900" lvl="0" indent="-342900">
              <a:buSzPts val="2400"/>
              <a:buFont typeface="Arial" panose="020B0604020202020204" pitchFamily="34" charset="0"/>
              <a:buChar char="•"/>
            </a:pPr>
            <a:r>
              <a:rPr lang="en-US" sz="2200" dirty="0">
                <a:latin typeface="Open Sans"/>
                <a:ea typeface="Open Sans"/>
                <a:cs typeface="Open Sans"/>
                <a:sym typeface="Open Sans"/>
              </a:rPr>
              <a:t>Protein Structure Prediction</a:t>
            </a:r>
          </a:p>
          <a:p>
            <a:pPr marL="342900" lvl="0" indent="-342900">
              <a:buSzPts val="2400"/>
              <a:buFont typeface="Arial" panose="020B0604020202020204" pitchFamily="34" charset="0"/>
              <a:buChar char="•"/>
            </a:pPr>
            <a:endParaRPr lang="en-US" sz="2200" dirty="0">
              <a:latin typeface="Open Sans"/>
              <a:ea typeface="Open Sans"/>
              <a:cs typeface="Open Sans"/>
              <a:sym typeface="Open Sans"/>
            </a:endParaRPr>
          </a:p>
          <a:p>
            <a:pPr marL="342900" lvl="0" indent="-342900">
              <a:buSzPts val="2400"/>
              <a:buFont typeface="Arial" panose="020B0604020202020204" pitchFamily="34" charset="0"/>
              <a:buChar char="•"/>
            </a:pPr>
            <a:r>
              <a:rPr lang="en-US" sz="2200" dirty="0">
                <a:latin typeface="Open Sans"/>
                <a:ea typeface="Open Sans"/>
                <a:cs typeface="Open Sans"/>
                <a:sym typeface="Open Sans"/>
              </a:rPr>
              <a:t>Metagenomics Analysis</a:t>
            </a:r>
          </a:p>
          <a:p>
            <a:pPr marL="342900" lvl="0" indent="-342900">
              <a:buSzPts val="2400"/>
              <a:buFont typeface="Arial" panose="020B0604020202020204" pitchFamily="34" charset="0"/>
              <a:buChar char="•"/>
            </a:pPr>
            <a:endParaRPr lang="en-US" sz="2200" dirty="0">
              <a:latin typeface="Open Sans"/>
              <a:ea typeface="Open Sans"/>
              <a:cs typeface="Open Sans"/>
              <a:sym typeface="Open Sans"/>
            </a:endParaRPr>
          </a:p>
          <a:p>
            <a:pPr marL="342900" lvl="0" indent="-342900">
              <a:buSzPts val="2400"/>
              <a:buFont typeface="Arial" panose="020B0604020202020204" pitchFamily="34" charset="0"/>
              <a:buChar char="•"/>
            </a:pPr>
            <a:r>
              <a:rPr lang="en-US" sz="2200" dirty="0">
                <a:latin typeface="Open Sans"/>
                <a:ea typeface="Open Sans"/>
                <a:cs typeface="Open Sans"/>
                <a:sym typeface="Open Sans"/>
              </a:rPr>
              <a:t>Machine Learning for Genomic Classification</a:t>
            </a:r>
          </a:p>
          <a:p>
            <a:pPr marL="342900" lvl="0" indent="-342900">
              <a:buSzPts val="2400"/>
              <a:buFont typeface="Arial" panose="020B0604020202020204" pitchFamily="34" charset="0"/>
              <a:buChar char="•"/>
            </a:pPr>
            <a:endParaRPr lang="en-US" sz="2200" dirty="0">
              <a:latin typeface="Open Sans"/>
              <a:ea typeface="Open Sans"/>
              <a:cs typeface="Open Sans"/>
              <a:sym typeface="Open Sans"/>
            </a:endParaRPr>
          </a:p>
          <a:p>
            <a:pPr marL="342900" lvl="0" indent="-342900">
              <a:buSzPts val="2400"/>
              <a:buFont typeface="Arial" panose="020B0604020202020204" pitchFamily="34" charset="0"/>
              <a:buChar char="•"/>
            </a:pPr>
            <a:r>
              <a:rPr lang="en-US" sz="2200" dirty="0">
                <a:latin typeface="Open Sans"/>
                <a:ea typeface="Open Sans"/>
                <a:cs typeface="Open Sans"/>
                <a:sym typeface="Open Sans"/>
              </a:rPr>
              <a:t>Comparative Genomics </a:t>
            </a:r>
          </a:p>
          <a:p>
            <a:pPr lvl="0">
              <a:buSzPts val="2400"/>
            </a:pPr>
            <a:endParaRPr sz="2200" b="0" i="0" u="none" strike="noStrike" cap="none" dirty="0">
              <a:solidFill>
                <a:srgbClr val="000000"/>
              </a:solidFill>
              <a:sym typeface="Arial"/>
            </a:endParaRPr>
          </a:p>
        </p:txBody>
      </p:sp>
      <p:sp>
        <p:nvSpPr>
          <p:cNvPr id="102" name="Google Shape;102;p1"/>
          <p:cNvSpPr txBox="1"/>
          <p:nvPr/>
        </p:nvSpPr>
        <p:spPr>
          <a:xfrm>
            <a:off x="11288683" y="12630259"/>
            <a:ext cx="4876800" cy="6093936"/>
          </a:xfrm>
          <a:prstGeom prst="rect">
            <a:avLst/>
          </a:prstGeom>
          <a:noFill/>
          <a:ln>
            <a:noFill/>
          </a:ln>
        </p:spPr>
        <p:txBody>
          <a:bodyPr spcFirstLastPara="1" wrap="square" lIns="91425" tIns="45700" rIns="91425" bIns="45700" anchor="t" anchorCtr="0">
            <a:spAutoFit/>
          </a:bodyPr>
          <a:lstStyle/>
          <a:p>
            <a:pPr marL="342900" lvl="0" indent="-342900">
              <a:buSzPts val="2400"/>
              <a:buFont typeface="Arial" panose="020B0604020202020204" pitchFamily="34" charset="0"/>
              <a:buChar char="•"/>
            </a:pPr>
            <a:r>
              <a:rPr lang="en-US" sz="2200" dirty="0">
                <a:latin typeface="Open Sans"/>
                <a:ea typeface="Open Sans"/>
                <a:cs typeface="Open Sans"/>
                <a:sym typeface="Open Sans"/>
              </a:rPr>
              <a:t>Public Bioinformatics Dataset from </a:t>
            </a:r>
            <a:r>
              <a:rPr lang="en-US" sz="2200" dirty="0" err="1">
                <a:latin typeface="Open Sans"/>
                <a:ea typeface="Open Sans"/>
                <a:cs typeface="Open Sans"/>
                <a:sym typeface="Open Sans"/>
              </a:rPr>
              <a:t>JEFworks</a:t>
            </a:r>
            <a:r>
              <a:rPr lang="en-US" sz="2200" dirty="0">
                <a:latin typeface="Open Sans"/>
                <a:ea typeface="Open Sans"/>
                <a:cs typeface="Open Sans"/>
                <a:sym typeface="Open Sans"/>
              </a:rPr>
              <a:t> GitHub repository:</a:t>
            </a:r>
          </a:p>
          <a:p>
            <a:pPr lvl="0">
              <a:buSzPts val="2400"/>
            </a:pPr>
            <a:r>
              <a:rPr lang="en-US" sz="2200" dirty="0">
                <a:latin typeface="Open Sans"/>
                <a:ea typeface="Open Sans"/>
                <a:cs typeface="Open Sans"/>
                <a:sym typeface="Open Sans"/>
                <a:hlinkClick r:id="rId4"/>
              </a:rPr>
              <a:t>https://github.com/JEFworks/public-bioinformatics-datasets</a:t>
            </a:r>
            <a:endParaRPr lang="en-US" sz="2200" dirty="0">
              <a:latin typeface="Open Sans"/>
              <a:ea typeface="Open Sans"/>
              <a:cs typeface="Open Sans"/>
              <a:sym typeface="Open Sans"/>
            </a:endParaRPr>
          </a:p>
          <a:p>
            <a:pPr lvl="0">
              <a:buSzPts val="2400"/>
            </a:pPr>
            <a:endParaRPr lang="en-US" sz="16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NCBI Datasets:</a:t>
            </a:r>
          </a:p>
          <a:p>
            <a:pPr lvl="0">
              <a:buSzPts val="2400"/>
            </a:pPr>
            <a:r>
              <a:rPr lang="en-US" sz="2200" dirty="0">
                <a:latin typeface="Open Sans"/>
                <a:ea typeface="Open Sans"/>
                <a:cs typeface="Open Sans"/>
                <a:sym typeface="Open Sans"/>
                <a:hlinkClick r:id="rId5"/>
              </a:rPr>
              <a:t>https://github.com/ncbi/datasets</a:t>
            </a:r>
            <a:endParaRPr lang="en-US" sz="2200" dirty="0">
              <a:latin typeface="Open Sans"/>
              <a:ea typeface="Open Sans"/>
              <a:cs typeface="Open Sans"/>
              <a:sym typeface="Open Sans"/>
            </a:endParaRPr>
          </a:p>
          <a:p>
            <a:pPr lvl="0">
              <a:buSzPts val="2400"/>
            </a:pPr>
            <a:endParaRPr lang="en-US" sz="22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Metagenomic Dataset from the CURE:</a:t>
            </a:r>
          </a:p>
          <a:p>
            <a:pPr lvl="0">
              <a:buSzPts val="2400"/>
            </a:pPr>
            <a:r>
              <a:rPr lang="en-US" sz="2200" dirty="0">
                <a:latin typeface="Open Sans"/>
                <a:ea typeface="Open Sans"/>
                <a:cs typeface="Open Sans"/>
                <a:sym typeface="Open Sans"/>
                <a:hlinkClick r:id="rId6"/>
              </a:rPr>
              <a:t>https://www.ncbi.nlm.nih.gov/pmc/articles/PMC7511545/</a:t>
            </a:r>
            <a:endParaRPr lang="en-US" sz="2200" dirty="0">
              <a:latin typeface="Open Sans"/>
              <a:ea typeface="Open Sans"/>
              <a:cs typeface="Open Sans"/>
              <a:sym typeface="Open Sans"/>
            </a:endParaRPr>
          </a:p>
          <a:p>
            <a:pPr lvl="0">
              <a:buSzPts val="2400"/>
            </a:pPr>
            <a:endParaRPr lang="en-US" sz="2200" dirty="0">
              <a:latin typeface="Open Sans"/>
              <a:ea typeface="Open Sans"/>
              <a:cs typeface="Open Sans"/>
              <a:sym typeface="Open Sans"/>
            </a:endParaRPr>
          </a:p>
          <a:p>
            <a:pPr marL="342900" lvl="0" indent="-342900">
              <a:buSzPts val="2400"/>
              <a:buFont typeface="Arial"/>
              <a:buChar char="•"/>
            </a:pPr>
            <a:r>
              <a:rPr lang="en-US" sz="2200" dirty="0">
                <a:latin typeface="Open Sans"/>
                <a:ea typeface="Open Sans"/>
                <a:cs typeface="Open Sans"/>
                <a:sym typeface="Open Sans"/>
              </a:rPr>
              <a:t>Genomics Data Lake from Azure Open Datasets:</a:t>
            </a:r>
          </a:p>
          <a:p>
            <a:pPr lvl="0">
              <a:buSzPts val="2400"/>
            </a:pPr>
            <a:r>
              <a:rPr lang="en-US" sz="2200" dirty="0">
                <a:latin typeface="Open Sans"/>
                <a:ea typeface="Open Sans"/>
                <a:cs typeface="Open Sans"/>
                <a:sym typeface="Open Sans"/>
                <a:hlinkClick r:id="rId7"/>
              </a:rPr>
              <a:t>https://learn.microsoft.com/da-dk/azure/open-datasets/dataset-genomics-data-lake</a:t>
            </a:r>
            <a:endParaRPr lang="en-US" sz="2200" dirty="0">
              <a:latin typeface="Open Sans"/>
              <a:ea typeface="Open Sans"/>
              <a:cs typeface="Open Sans"/>
              <a:sym typeface="Open Sans"/>
            </a:endParaRPr>
          </a:p>
        </p:txBody>
      </p:sp>
      <p:sp>
        <p:nvSpPr>
          <p:cNvPr id="103" name="Google Shape;103;p1"/>
          <p:cNvSpPr txBox="1"/>
          <p:nvPr/>
        </p:nvSpPr>
        <p:spPr>
          <a:xfrm>
            <a:off x="16551971" y="12734994"/>
            <a:ext cx="4876800" cy="7540485"/>
          </a:xfrm>
          <a:prstGeom prst="rect">
            <a:avLst/>
          </a:prstGeom>
          <a:noFill/>
          <a:ln>
            <a:noFill/>
          </a:ln>
        </p:spPr>
        <p:txBody>
          <a:bodyPr spcFirstLastPara="1" wrap="square" lIns="91425" tIns="45700" rIns="91425" bIns="45700" anchor="t" anchorCtr="0">
            <a:spAutoFit/>
          </a:bodyPr>
          <a:lstStyle/>
          <a:p>
            <a:pPr lvl="0">
              <a:buSzPts val="2400"/>
            </a:pPr>
            <a:r>
              <a:rPr lang="en-US" sz="2200" b="1" dirty="0">
                <a:latin typeface="Open Sans"/>
                <a:ea typeface="Open Sans"/>
                <a:cs typeface="Open Sans"/>
                <a:sym typeface="Open Sans"/>
              </a:rPr>
              <a:t>Team Teaching / Co-Teaching: </a:t>
            </a:r>
            <a:r>
              <a:rPr lang="en-US" sz="2200" dirty="0">
                <a:latin typeface="Open Sans"/>
                <a:ea typeface="Open Sans"/>
                <a:cs typeface="Open Sans"/>
                <a:sym typeface="Open Sans"/>
              </a:rPr>
              <a:t>This course is taught in the Department of Natural Sciences. Students who enrolled in this course are Biology majors with little or no background in Computer Science. A ‘sister’ course </a:t>
            </a:r>
            <a:r>
              <a:rPr lang="en-US" sz="2200" i="1" dirty="0">
                <a:latin typeface="Open Sans"/>
                <a:ea typeface="Open Sans"/>
                <a:cs typeface="Open Sans"/>
                <a:sym typeface="Open Sans"/>
              </a:rPr>
              <a:t>(CSCI 2300 Computational Informatics)  </a:t>
            </a:r>
            <a:r>
              <a:rPr lang="en-US" sz="2200" dirty="0">
                <a:latin typeface="Open Sans"/>
                <a:ea typeface="Open Sans"/>
                <a:cs typeface="Open Sans"/>
                <a:sym typeface="Open Sans"/>
              </a:rPr>
              <a:t>is taught in the Computer Sciences program Both courses can be co-taught to actuate a cross-disciplinary perspective for students.</a:t>
            </a:r>
          </a:p>
          <a:p>
            <a:pPr lvl="0">
              <a:buSzPts val="2400"/>
            </a:pPr>
            <a:endParaRPr lang="en-US" sz="2200" dirty="0">
              <a:latin typeface="Open Sans"/>
              <a:ea typeface="Open Sans"/>
              <a:cs typeface="Open Sans"/>
              <a:sym typeface="Open Sans"/>
            </a:endParaRPr>
          </a:p>
          <a:p>
            <a:pPr lvl="0">
              <a:buSzPts val="2400"/>
            </a:pPr>
            <a:r>
              <a:rPr lang="en-US" sz="2200" b="1" dirty="0">
                <a:latin typeface="Open Sans"/>
                <a:ea typeface="Open Sans"/>
                <a:cs typeface="Open Sans"/>
                <a:sym typeface="Open Sans"/>
              </a:rPr>
              <a:t>Future consideration:  </a:t>
            </a:r>
          </a:p>
          <a:p>
            <a:pPr marL="457200" lvl="0" indent="-457200">
              <a:buSzPts val="2400"/>
              <a:buAutoNum type="arabicParenBoth"/>
            </a:pPr>
            <a:r>
              <a:rPr lang="en-US" sz="2200" dirty="0">
                <a:latin typeface="Open Sans"/>
                <a:ea typeface="Open Sans"/>
                <a:cs typeface="Open Sans"/>
                <a:sym typeface="Open Sans"/>
              </a:rPr>
              <a:t>Either consolidate the two courses and carefully arrange the contents; or </a:t>
            </a:r>
          </a:p>
          <a:p>
            <a:pPr marL="457200" lvl="0" indent="-457200">
              <a:buSzPts val="2400"/>
              <a:buAutoNum type="arabicParenBoth"/>
            </a:pPr>
            <a:r>
              <a:rPr lang="en-US" sz="2200" dirty="0">
                <a:latin typeface="Open Sans"/>
                <a:ea typeface="Open Sans"/>
                <a:cs typeface="Open Sans"/>
                <a:sym typeface="Open Sans"/>
              </a:rPr>
              <a:t>Develop interdisciplinary collaboration (set up a Computational Biology Lab to expand opportunities in both directions to our students. </a:t>
            </a:r>
          </a:p>
        </p:txBody>
      </p:sp>
      <p:pic>
        <p:nvPicPr>
          <p:cNvPr id="104" name="Google Shape;104;p1"/>
          <p:cNvPicPr preferRelativeResize="0"/>
          <p:nvPr/>
        </p:nvPicPr>
        <p:blipFill rotWithShape="1">
          <a:blip r:embed="rId8">
            <a:alphaModFix/>
          </a:blip>
          <a:srcRect/>
          <a:stretch/>
        </p:blipFill>
        <p:spPr>
          <a:xfrm>
            <a:off x="20683325" y="790186"/>
            <a:ext cx="975360" cy="975360"/>
          </a:xfrm>
          <a:prstGeom prst="rect">
            <a:avLst/>
          </a:prstGeom>
          <a:noFill/>
          <a:ln>
            <a:noFill/>
          </a:ln>
        </p:spPr>
      </p:pic>
      <p:sp>
        <p:nvSpPr>
          <p:cNvPr id="105" name="Google Shape;105;p1"/>
          <p:cNvSpPr txBox="1"/>
          <p:nvPr/>
        </p:nvSpPr>
        <p:spPr>
          <a:xfrm>
            <a:off x="20473207" y="2218518"/>
            <a:ext cx="14349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205164"/>
                </a:solidFill>
                <a:sym typeface="Arial"/>
              </a:rPr>
              <a:t>SGX3 award # 2231406</a:t>
            </a:r>
            <a:endParaRPr sz="1400" b="0" i="0" u="none" strike="noStrike" cap="none">
              <a:solidFill>
                <a:srgbClr val="205164"/>
              </a:solidFill>
              <a:sym typeface="Arial"/>
            </a:endParaRPr>
          </a:p>
        </p:txBody>
      </p:sp>
      <p:sp>
        <p:nvSpPr>
          <p:cNvPr id="106" name="Google Shape;106;p1"/>
          <p:cNvSpPr txBox="1"/>
          <p:nvPr/>
        </p:nvSpPr>
        <p:spPr>
          <a:xfrm>
            <a:off x="2013536" y="40832"/>
            <a:ext cx="18382874" cy="2123618"/>
          </a:xfrm>
          <a:prstGeom prst="rect">
            <a:avLst/>
          </a:prstGeom>
          <a:noFill/>
          <a:ln>
            <a:noFill/>
          </a:ln>
        </p:spPr>
        <p:txBody>
          <a:bodyPr spcFirstLastPara="1" wrap="square" lIns="91425" tIns="45700" rIns="91425" bIns="45700" anchor="t" anchorCtr="0">
            <a:spAutoFit/>
          </a:bodyPr>
          <a:lstStyle/>
          <a:p>
            <a:pPr lvl="0" algn="ctr">
              <a:buSzPts val="5400"/>
            </a:pPr>
            <a:r>
              <a:rPr lang="en-US" sz="6600" b="1" dirty="0">
                <a:solidFill>
                  <a:srgbClr val="2B2B5F"/>
                </a:solidFill>
                <a:latin typeface="Calibri"/>
                <a:ea typeface="Calibri"/>
                <a:cs typeface="Calibri"/>
                <a:sym typeface="Calibri"/>
              </a:rPr>
              <a:t>HPC-Enabled Curriculum Enhancement of a General Bioinformatics Course at Albany State University.</a:t>
            </a:r>
          </a:p>
        </p:txBody>
      </p:sp>
      <p:sp>
        <p:nvSpPr>
          <p:cNvPr id="107" name="Google Shape;107;p1"/>
          <p:cNvSpPr/>
          <p:nvPr/>
        </p:nvSpPr>
        <p:spPr>
          <a:xfrm>
            <a:off x="18574107" y="22009599"/>
            <a:ext cx="2920636" cy="21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Calibri"/>
                <a:ea typeface="Calibri"/>
                <a:cs typeface="Calibri"/>
                <a:sym typeface="Calibri"/>
              </a:rPr>
              <a:t>Olabisi Ojo, PhD</a:t>
            </a:r>
          </a:p>
          <a:p>
            <a:pPr marL="0" marR="0" lvl="0" indent="0" algn="l" rtl="0">
              <a:lnSpc>
                <a:spcPct val="100000"/>
              </a:lnSpc>
              <a:spcBef>
                <a:spcPts val="0"/>
              </a:spcBef>
              <a:spcAft>
                <a:spcPts val="0"/>
              </a:spcAft>
              <a:buClr>
                <a:srgbClr val="000000"/>
              </a:buClr>
              <a:buSzPts val="2000"/>
              <a:buFont typeface="Arial"/>
              <a:buNone/>
            </a:pPr>
            <a:r>
              <a:rPr lang="en-US" sz="2000" dirty="0">
                <a:latin typeface="Calibri"/>
                <a:cs typeface="Calibri"/>
                <a:sym typeface="Calibri"/>
              </a:rPr>
              <a:t>Department of Natural Sciences </a:t>
            </a:r>
          </a:p>
          <a:p>
            <a:pPr marL="0" marR="0" lvl="0" indent="0" algn="l" rtl="0">
              <a:lnSpc>
                <a:spcPct val="100000"/>
              </a:lnSpc>
              <a:spcBef>
                <a:spcPts val="0"/>
              </a:spcBef>
              <a:spcAft>
                <a:spcPts val="0"/>
              </a:spcAft>
              <a:buClr>
                <a:srgbClr val="000000"/>
              </a:buClr>
              <a:buSzPts val="2000"/>
              <a:buFont typeface="Arial"/>
              <a:buNone/>
            </a:pPr>
            <a:r>
              <a:rPr lang="en-US" sz="2000" dirty="0">
                <a:latin typeface="Calibri"/>
                <a:cs typeface="Calibri"/>
                <a:sym typeface="Calibri"/>
              </a:rPr>
              <a:t>(Biology Program)</a:t>
            </a:r>
            <a:endParaRPr sz="140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Albany State University</a:t>
            </a:r>
            <a:endParaRPr sz="14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1" dirty="0">
                <a:latin typeface="Calibri"/>
                <a:ea typeface="Times New Roman"/>
                <a:cs typeface="Calibri"/>
                <a:sym typeface="Calibri"/>
              </a:rPr>
              <a:t>o</a:t>
            </a:r>
            <a:r>
              <a:rPr lang="en-US" sz="2000" b="0" i="1" u="none" strike="noStrike" cap="none" dirty="0">
                <a:solidFill>
                  <a:srgbClr val="000000"/>
                </a:solidFill>
                <a:latin typeface="Calibri"/>
                <a:ea typeface="Times New Roman"/>
                <a:cs typeface="Calibri"/>
                <a:sym typeface="Calibri"/>
              </a:rPr>
              <a:t>labisi.ojo@asurams.edu</a:t>
            </a:r>
            <a:endParaRPr sz="2000" b="0" i="1" u="none" strike="noStrike" cap="none" dirty="0">
              <a:solidFill>
                <a:srgbClr val="000000"/>
              </a:solidFill>
              <a:latin typeface="Times New Roman"/>
              <a:ea typeface="Times New Roman"/>
              <a:cs typeface="Times New Roman"/>
              <a:sym typeface="Times New Roman"/>
            </a:endParaRPr>
          </a:p>
        </p:txBody>
      </p:sp>
      <p:sp>
        <p:nvSpPr>
          <p:cNvPr id="110" name="Google Shape;110;p1"/>
          <p:cNvSpPr/>
          <p:nvPr/>
        </p:nvSpPr>
        <p:spPr>
          <a:xfrm>
            <a:off x="18546365" y="25463886"/>
            <a:ext cx="3306260" cy="2194500"/>
          </a:xfrm>
          <a:prstGeom prst="rect">
            <a:avLst/>
          </a:prstGeom>
          <a:noFill/>
          <a:ln>
            <a:noFill/>
          </a:ln>
        </p:spPr>
        <p:txBody>
          <a:bodyPr spcFirstLastPara="1" wrap="square" lIns="91425" tIns="45700" rIns="91425" bIns="45700" anchor="t" anchorCtr="0">
            <a:noAutofit/>
          </a:bodyPr>
          <a:lstStyle/>
          <a:p>
            <a:pPr>
              <a:buSzPts val="2000"/>
            </a:pPr>
            <a:r>
              <a:rPr lang="en-US" sz="2000" b="1" dirty="0">
                <a:solidFill>
                  <a:schemeClr val="dk1"/>
                </a:solidFill>
                <a:latin typeface="Calibri"/>
                <a:ea typeface="Calibri"/>
                <a:cs typeface="Calibri"/>
                <a:sym typeface="Calibri"/>
              </a:rPr>
              <a:t>HPC/Gateways Co-Mentor</a:t>
            </a:r>
            <a:endParaRPr lang="en-US" sz="2000" dirty="0">
              <a:solidFill>
                <a:schemeClr val="dk1"/>
              </a:solidFill>
              <a:latin typeface="Calibri"/>
              <a:ea typeface="Calibri"/>
              <a:cs typeface="Calibri"/>
              <a:sym typeface="Calibri"/>
            </a:endParaRPr>
          </a:p>
          <a:p>
            <a:pPr lvl="0">
              <a:buSzPts val="2000"/>
            </a:pPr>
            <a:r>
              <a:rPr lang="en-US" sz="2000" b="1" dirty="0">
                <a:solidFill>
                  <a:schemeClr val="dk1"/>
                </a:solidFill>
                <a:latin typeface="Calibri"/>
                <a:ea typeface="Calibri"/>
                <a:cs typeface="Calibri"/>
                <a:sym typeface="Calibri"/>
              </a:rPr>
              <a:t>Sheryl Bradford, PhD</a:t>
            </a:r>
          </a:p>
          <a:p>
            <a:pPr lvl="0">
              <a:buSzPts val="2000"/>
            </a:pPr>
            <a:r>
              <a:rPr lang="en-US" sz="2000" dirty="0">
                <a:solidFill>
                  <a:schemeClr val="dk1"/>
                </a:solidFill>
                <a:latin typeface="Calibri"/>
                <a:ea typeface="Calibri"/>
                <a:cs typeface="Calibri"/>
                <a:sym typeface="Calibri"/>
              </a:rPr>
              <a:t>School of Science, Aviation, Health &amp; Technology.</a:t>
            </a:r>
          </a:p>
          <a:p>
            <a:pPr lvl="0">
              <a:buSzPts val="2000"/>
            </a:pPr>
            <a:r>
              <a:rPr lang="en-US" sz="2000" dirty="0">
                <a:solidFill>
                  <a:schemeClr val="dk1"/>
                </a:solidFill>
                <a:latin typeface="Calibri"/>
                <a:ea typeface="Calibri"/>
                <a:cs typeface="Calibri"/>
                <a:sym typeface="Calibri"/>
              </a:rPr>
              <a:t>Elizabeth City State University</a:t>
            </a:r>
          </a:p>
          <a:p>
            <a:pPr lvl="0">
              <a:buSzPts val="2000"/>
            </a:pPr>
            <a:r>
              <a:rPr lang="en-US" sz="2000" i="1" dirty="0">
                <a:solidFill>
                  <a:schemeClr val="dk1"/>
                </a:solidFill>
                <a:latin typeface="Calibri"/>
                <a:ea typeface="Calibri"/>
                <a:cs typeface="Calibri"/>
                <a:sym typeface="Calibri"/>
              </a:rPr>
              <a:t>sbradford@ecsu.edu</a:t>
            </a:r>
            <a:endParaRPr sz="2000" b="0" i="1" u="none" strike="noStrike" cap="none" dirty="0">
              <a:solidFill>
                <a:schemeClr val="dk1"/>
              </a:solidFill>
              <a:latin typeface="Times New Roman"/>
              <a:ea typeface="Times New Roman"/>
              <a:cs typeface="Times New Roman"/>
              <a:sym typeface="Times New Roman"/>
            </a:endParaRPr>
          </a:p>
        </p:txBody>
      </p:sp>
      <p:sp>
        <p:nvSpPr>
          <p:cNvPr id="111" name="Google Shape;111;p1"/>
          <p:cNvSpPr/>
          <p:nvPr/>
        </p:nvSpPr>
        <p:spPr>
          <a:xfrm>
            <a:off x="18559478" y="29016569"/>
            <a:ext cx="3307100" cy="21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Calibri"/>
                <a:ea typeface="Calibri"/>
                <a:cs typeface="Calibri"/>
                <a:sym typeface="Calibri"/>
              </a:rPr>
              <a:t>HPC/Gateways Mentor</a:t>
            </a:r>
            <a:endParaRPr sz="1400" b="0" i="0" u="none" strike="noStrike" cap="none" dirty="0">
              <a:solidFill>
                <a:srgbClr val="000000"/>
              </a:solidFill>
              <a:sym typeface="Arial"/>
            </a:endParaRPr>
          </a:p>
          <a:p>
            <a:pPr lvl="0">
              <a:buSzPts val="2000"/>
            </a:pPr>
            <a:r>
              <a:rPr lang="en-US" sz="2000" b="1" dirty="0">
                <a:solidFill>
                  <a:schemeClr val="dk1"/>
                </a:solidFill>
                <a:latin typeface="Calibri"/>
                <a:ea typeface="Calibri"/>
                <a:cs typeface="Calibri"/>
                <a:sym typeface="Calibri"/>
              </a:rPr>
              <a:t>Hector </a:t>
            </a:r>
            <a:r>
              <a:rPr lang="en-US" sz="2000" b="1" dirty="0" err="1">
                <a:solidFill>
                  <a:schemeClr val="dk1"/>
                </a:solidFill>
                <a:latin typeface="Calibri"/>
                <a:ea typeface="Calibri"/>
                <a:cs typeface="Calibri"/>
                <a:sym typeface="Calibri"/>
              </a:rPr>
              <a:t>Corzo</a:t>
            </a:r>
            <a:r>
              <a:rPr lang="en-US" sz="2000" b="1" dirty="0">
                <a:solidFill>
                  <a:schemeClr val="dk1"/>
                </a:solidFill>
                <a:latin typeface="Calibri"/>
                <a:ea typeface="Calibri"/>
                <a:cs typeface="Calibri"/>
                <a:sym typeface="Calibri"/>
              </a:rPr>
              <a:t>, PhD. </a:t>
            </a:r>
          </a:p>
          <a:p>
            <a:pPr lvl="0">
              <a:buSzPts val="2000"/>
            </a:pPr>
            <a:r>
              <a:rPr lang="en-US" sz="2000" dirty="0">
                <a:solidFill>
                  <a:schemeClr val="dk1"/>
                </a:solidFill>
                <a:latin typeface="Calibri"/>
                <a:ea typeface="Calibri"/>
                <a:cs typeface="Calibri"/>
                <a:sym typeface="Calibri"/>
              </a:rPr>
              <a:t>National Center for Computational Sciences,</a:t>
            </a:r>
          </a:p>
          <a:p>
            <a:pPr lvl="0">
              <a:buSzPts val="2000"/>
            </a:pPr>
            <a:r>
              <a:rPr lang="en-US" sz="2000" dirty="0">
                <a:solidFill>
                  <a:schemeClr val="dk1"/>
                </a:solidFill>
                <a:latin typeface="Calibri"/>
                <a:ea typeface="Calibri"/>
                <a:cs typeface="Calibri"/>
                <a:sym typeface="Calibri"/>
              </a:rPr>
              <a:t>Oak Ridge National Laboratory</a:t>
            </a:r>
          </a:p>
          <a:p>
            <a:pPr lvl="0">
              <a:buSzPts val="2000"/>
            </a:pPr>
            <a:r>
              <a:rPr lang="en-US" sz="2000" i="1" dirty="0">
                <a:solidFill>
                  <a:schemeClr val="dk1"/>
                </a:solidFill>
                <a:latin typeface="Calibri"/>
                <a:ea typeface="Calibri"/>
                <a:cs typeface="Calibri"/>
                <a:sym typeface="Calibri"/>
              </a:rPr>
              <a:t>hernandezchf@ornl.gov </a:t>
            </a:r>
            <a:endParaRPr sz="2000" b="0" i="1" u="none" strike="noStrike" cap="none" dirty="0">
              <a:solidFill>
                <a:schemeClr val="dk1"/>
              </a:solidFill>
              <a:latin typeface="Times New Roman"/>
              <a:ea typeface="Times New Roman"/>
              <a:cs typeface="Times New Roman"/>
              <a:sym typeface="Times New Roman"/>
            </a:endParaRPr>
          </a:p>
        </p:txBody>
      </p:sp>
      <p:sp>
        <p:nvSpPr>
          <p:cNvPr id="113" name="Google Shape;113;p1"/>
          <p:cNvSpPr/>
          <p:nvPr/>
        </p:nvSpPr>
        <p:spPr>
          <a:xfrm>
            <a:off x="16404643" y="21103685"/>
            <a:ext cx="4876800" cy="6858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Authors</a:t>
            </a:r>
            <a:endParaRPr sz="1400" b="0" i="0" u="none" strike="noStrike" cap="none">
              <a:solidFill>
                <a:srgbClr val="000000"/>
              </a:solidFill>
              <a:sym typeface="Arial"/>
            </a:endParaRPr>
          </a:p>
        </p:txBody>
      </p:sp>
      <p:pic>
        <p:nvPicPr>
          <p:cNvPr id="114" name="Google Shape;114;p1"/>
          <p:cNvPicPr preferRelativeResize="0"/>
          <p:nvPr/>
        </p:nvPicPr>
        <p:blipFill>
          <a:blip r:embed="rId9">
            <a:alphaModFix/>
          </a:blip>
          <a:stretch>
            <a:fillRect/>
          </a:stretch>
        </p:blipFill>
        <p:spPr>
          <a:xfrm>
            <a:off x="193950" y="215398"/>
            <a:ext cx="1625636" cy="975367"/>
          </a:xfrm>
          <a:prstGeom prst="rect">
            <a:avLst/>
          </a:prstGeom>
          <a:noFill/>
          <a:ln>
            <a:noFill/>
          </a:ln>
        </p:spPr>
      </p:pic>
      <p:sp>
        <p:nvSpPr>
          <p:cNvPr id="115" name="Google Shape;115;p1"/>
          <p:cNvSpPr txBox="1"/>
          <p:nvPr/>
        </p:nvSpPr>
        <p:spPr>
          <a:xfrm>
            <a:off x="12352385" y="31871700"/>
            <a:ext cx="9306300" cy="1046700"/>
          </a:xfrm>
          <a:prstGeom prst="rect">
            <a:avLst/>
          </a:prstGeom>
          <a:noFill/>
          <a:ln>
            <a:noFill/>
          </a:ln>
        </p:spPr>
        <p:txBody>
          <a:bodyPr spcFirstLastPara="1" wrap="square" lIns="91425" tIns="91425" rIns="91425" bIns="91425" anchor="t" anchorCtr="0">
            <a:spAutoFit/>
          </a:bodyPr>
          <a:lstStyle/>
          <a:p>
            <a:pPr marL="914400" lvl="0" indent="0" algn="r" rtl="0">
              <a:spcBef>
                <a:spcPts val="0"/>
              </a:spcBef>
              <a:spcAft>
                <a:spcPts val="0"/>
              </a:spcAft>
              <a:buNone/>
            </a:pPr>
            <a:r>
              <a:rPr lang="en-US" sz="2800" b="1" dirty="0">
                <a:solidFill>
                  <a:srgbClr val="454545"/>
                </a:solidFill>
                <a:latin typeface="Calibri"/>
                <a:ea typeface="Calibri"/>
                <a:cs typeface="Calibri"/>
                <a:sym typeface="Calibri"/>
              </a:rPr>
              <a:t>MORE INFORMATION → https://hackhpc.github.io/facultyhack-gateways23</a:t>
            </a:r>
            <a:r>
              <a:rPr lang="en-US" sz="2800" dirty="0">
                <a:solidFill>
                  <a:schemeClr val="lt1"/>
                </a:solidFill>
                <a:latin typeface="Times New Roman"/>
                <a:ea typeface="Times New Roman"/>
                <a:cs typeface="Times New Roman"/>
                <a:sym typeface="Times New Roman"/>
              </a:rPr>
              <a:t>  </a:t>
            </a:r>
            <a:r>
              <a:rPr lang="en-US" sz="2800" dirty="0">
                <a:solidFill>
                  <a:srgbClr val="F28753"/>
                </a:solidFill>
                <a:latin typeface="Times New Roman"/>
                <a:ea typeface="Times New Roman"/>
                <a:cs typeface="Times New Roman"/>
                <a:sym typeface="Times New Roman"/>
              </a:rPr>
              <a:t>__</a:t>
            </a:r>
            <a:endParaRPr dirty="0"/>
          </a:p>
        </p:txBody>
      </p:sp>
      <p:pic>
        <p:nvPicPr>
          <p:cNvPr id="3" name="Picture 2">
            <a:extLst>
              <a:ext uri="{FF2B5EF4-FFF2-40B4-BE49-F238E27FC236}">
                <a16:creationId xmlns:a16="http://schemas.microsoft.com/office/drawing/2014/main" id="{7419107E-6661-4F90-8035-59132169F099}"/>
              </a:ext>
            </a:extLst>
          </p:cNvPr>
          <p:cNvPicPr>
            <a:picLocks noChangeAspect="1"/>
          </p:cNvPicPr>
          <p:nvPr/>
        </p:nvPicPr>
        <p:blipFill>
          <a:blip r:embed="rId10"/>
          <a:stretch>
            <a:fillRect/>
          </a:stretch>
        </p:blipFill>
        <p:spPr>
          <a:xfrm>
            <a:off x="16551971" y="22053118"/>
            <a:ext cx="2062805" cy="2625388"/>
          </a:xfrm>
          <a:prstGeom prst="rect">
            <a:avLst/>
          </a:prstGeom>
        </p:spPr>
      </p:pic>
      <p:pic>
        <p:nvPicPr>
          <p:cNvPr id="6" name="Picture 5">
            <a:extLst>
              <a:ext uri="{FF2B5EF4-FFF2-40B4-BE49-F238E27FC236}">
                <a16:creationId xmlns:a16="http://schemas.microsoft.com/office/drawing/2014/main" id="{C2CE1292-B862-459B-A01B-63E65B343886}"/>
              </a:ext>
            </a:extLst>
          </p:cNvPr>
          <p:cNvPicPr>
            <a:picLocks noChangeAspect="1"/>
          </p:cNvPicPr>
          <p:nvPr/>
        </p:nvPicPr>
        <p:blipFill rotWithShape="1">
          <a:blip r:embed="rId11"/>
          <a:srcRect r="6383"/>
          <a:stretch/>
        </p:blipFill>
        <p:spPr>
          <a:xfrm>
            <a:off x="16603097" y="25538211"/>
            <a:ext cx="2011680" cy="2674801"/>
          </a:xfrm>
          <a:prstGeom prst="rect">
            <a:avLst/>
          </a:prstGeom>
        </p:spPr>
      </p:pic>
      <p:pic>
        <p:nvPicPr>
          <p:cNvPr id="7" name="Picture 6">
            <a:extLst>
              <a:ext uri="{FF2B5EF4-FFF2-40B4-BE49-F238E27FC236}">
                <a16:creationId xmlns:a16="http://schemas.microsoft.com/office/drawing/2014/main" id="{4AADBA24-DCB3-4400-8B33-3CC0C7D3B8A7}"/>
              </a:ext>
            </a:extLst>
          </p:cNvPr>
          <p:cNvPicPr>
            <a:picLocks noChangeAspect="1"/>
          </p:cNvPicPr>
          <p:nvPr/>
        </p:nvPicPr>
        <p:blipFill>
          <a:blip r:embed="rId12"/>
          <a:stretch>
            <a:fillRect/>
          </a:stretch>
        </p:blipFill>
        <p:spPr>
          <a:xfrm>
            <a:off x="16598151" y="29097256"/>
            <a:ext cx="1978275" cy="1978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1129</Words>
  <Application>Microsoft Office PowerPoint</Application>
  <PresentationFormat>Custom</PresentationFormat>
  <Paragraphs>139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Times New Roman</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Ojo, Olabisi O.</cp:lastModifiedBy>
  <cp:revision>22</cp:revision>
  <cp:lastPrinted>2024-10-02T20:43:11Z</cp:lastPrinted>
  <dcterms:created xsi:type="dcterms:W3CDTF">2022-08-16T17:08:39Z</dcterms:created>
  <dcterms:modified xsi:type="dcterms:W3CDTF">2024-10-02T21:14:03Z</dcterms:modified>
</cp:coreProperties>
</file>