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ru-RU"/>
              <a:t>Образец заголовка</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1/24/2023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1/24/2023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ru-RU"/>
              <a:t>Образец заголовка</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1/24/2023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ru-RU"/>
              <a:t>Образец заголовка</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1/24/2023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ru-RU"/>
              <a:t>Образец заголовка</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5800" y="3132666"/>
            <a:ext cx="5311775" cy="308601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3132666"/>
            <a:ext cx="5334000" cy="308601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ru-RU"/>
              <a:t>Образец заголовка</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1/24/2023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ru.wikipedia.org/wiki/%D0%92%D0%B8%D0%BA%D0%B8%D0%BF%D0%B5%D0%B4%D0%B8%D1%8F:%D0%98%D0%B7%D0%B1%D0%B5%D0%B3%D0%B0%D0%B9%D1%82%D0%B5_%D0%BD%D0%B5%D0%BE%D0%BF%D1%80%D0%B5%D0%B4%D0%B5%D0%BB%D1%91%D0%BD%D0%BD%D1%8B%D1%85_%D0%B2%D1%8B%D1%80%D0%B0%D0%B6%D0%B5%D0%BD%D0%B8%D0%B9"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ru.wikipedia.org/wiki/GNOME_Games#Mines"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2C4151-9DA1-D9E6-ED0D-C2F1CF29CFB8}"/>
              </a:ext>
            </a:extLst>
          </p:cNvPr>
          <p:cNvSpPr>
            <a:spLocks noGrp="1"/>
          </p:cNvSpPr>
          <p:nvPr>
            <p:ph type="ctrTitle"/>
          </p:nvPr>
        </p:nvSpPr>
        <p:spPr/>
        <p:txBody>
          <a:bodyPr/>
          <a:lstStyle/>
          <a:p>
            <a:pPr algn="ctr"/>
            <a:r>
              <a:rPr lang="ru-RU" dirty="0"/>
              <a:t>Сапер</a:t>
            </a:r>
          </a:p>
        </p:txBody>
      </p:sp>
      <p:sp>
        <p:nvSpPr>
          <p:cNvPr id="3" name="Подзаголовок 2">
            <a:extLst>
              <a:ext uri="{FF2B5EF4-FFF2-40B4-BE49-F238E27FC236}">
                <a16:creationId xmlns:a16="http://schemas.microsoft.com/office/drawing/2014/main" id="{97634666-A8D4-4F21-1CD9-7E2DFB437B76}"/>
              </a:ext>
            </a:extLst>
          </p:cNvPr>
          <p:cNvSpPr>
            <a:spLocks noGrp="1"/>
          </p:cNvSpPr>
          <p:nvPr>
            <p:ph type="subTitle" idx="1"/>
          </p:nvPr>
        </p:nvSpPr>
        <p:spPr>
          <a:xfrm>
            <a:off x="8531604" y="5041783"/>
            <a:ext cx="4039999" cy="318782"/>
          </a:xfrm>
        </p:spPr>
        <p:txBody>
          <a:bodyPr>
            <a:normAutofit fontScale="70000" lnSpcReduction="20000"/>
          </a:bodyPr>
          <a:lstStyle/>
          <a:p>
            <a:r>
              <a:rPr lang="ru-RU" b="1" i="0" dirty="0">
                <a:effectLst/>
                <a:latin typeface="-apple-system"/>
              </a:rPr>
              <a:t>Авторы</a:t>
            </a:r>
            <a:r>
              <a:rPr lang="en-US" b="1" i="0" dirty="0">
                <a:effectLst/>
                <a:latin typeface="-apple-system"/>
              </a:rPr>
              <a:t>: </a:t>
            </a:r>
            <a:r>
              <a:rPr lang="ru-RU" b="1" i="0" dirty="0">
                <a:effectLst/>
                <a:latin typeface="-apple-system"/>
              </a:rPr>
              <a:t>Матвей Фролов, Ольга </a:t>
            </a:r>
            <a:r>
              <a:rPr lang="ru-RU" b="1" i="0" dirty="0" err="1">
                <a:effectLst/>
                <a:latin typeface="-apple-system"/>
              </a:rPr>
              <a:t>Булай</a:t>
            </a:r>
            <a:endParaRPr lang="ru-RU" b="1" i="0" dirty="0">
              <a:effectLst/>
              <a:latin typeface="-apple-system"/>
            </a:endParaRPr>
          </a:p>
          <a:p>
            <a:endParaRPr lang="ru-RU" dirty="0"/>
          </a:p>
        </p:txBody>
      </p:sp>
    </p:spTree>
    <p:extLst>
      <p:ext uri="{BB962C8B-B14F-4D97-AF65-F5344CB8AC3E}">
        <p14:creationId xmlns:p14="http://schemas.microsoft.com/office/powerpoint/2010/main" val="67466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C9AED1-C0DC-F700-9F13-C264E7EC872E}"/>
              </a:ext>
            </a:extLst>
          </p:cNvPr>
          <p:cNvSpPr>
            <a:spLocks noGrp="1"/>
          </p:cNvSpPr>
          <p:nvPr>
            <p:ph type="title"/>
          </p:nvPr>
        </p:nvSpPr>
        <p:spPr>
          <a:xfrm>
            <a:off x="453006" y="697261"/>
            <a:ext cx="8610600" cy="1293028"/>
          </a:xfrm>
        </p:spPr>
        <p:txBody>
          <a:bodyPr>
            <a:normAutofit/>
          </a:bodyPr>
          <a:lstStyle/>
          <a:p>
            <a:pPr algn="l"/>
            <a:r>
              <a:rPr lang="ru-RU" b="0" i="0" dirty="0">
                <a:effectLst/>
                <a:latin typeface="Linux Libertine"/>
              </a:rPr>
              <a:t>Принцип игры</a:t>
            </a:r>
            <a:r>
              <a:rPr lang="en-US" dirty="0"/>
              <a:t>:</a:t>
            </a:r>
            <a:endParaRPr lang="ru-RU" dirty="0"/>
          </a:p>
        </p:txBody>
      </p:sp>
      <p:sp>
        <p:nvSpPr>
          <p:cNvPr id="4" name="TextBox 3">
            <a:extLst>
              <a:ext uri="{FF2B5EF4-FFF2-40B4-BE49-F238E27FC236}">
                <a16:creationId xmlns:a16="http://schemas.microsoft.com/office/drawing/2014/main" id="{AF8D4D1B-CBCF-A889-33DB-C18F88A85F01}"/>
              </a:ext>
            </a:extLst>
          </p:cNvPr>
          <p:cNvSpPr txBox="1"/>
          <p:nvPr/>
        </p:nvSpPr>
        <p:spPr>
          <a:xfrm>
            <a:off x="453006" y="1746806"/>
            <a:ext cx="10754686" cy="3970318"/>
          </a:xfrm>
          <a:prstGeom prst="rect">
            <a:avLst/>
          </a:prstGeom>
          <a:noFill/>
        </p:spPr>
        <p:txBody>
          <a:bodyPr wrap="square">
            <a:spAutoFit/>
          </a:bodyPr>
          <a:lstStyle/>
          <a:p>
            <a:r>
              <a:rPr lang="ru-RU" b="0" i="0" dirty="0">
                <a:effectLst/>
                <a:latin typeface="Arial" panose="020B0604020202020204" pitchFamily="34" charset="0"/>
              </a:rPr>
              <a:t>Плоское или объёмное игровое поле разделено на смежные ячейки (квадраты, шестиугольники, кубы и т. п.), некоторые из которых «заминированы»; количество «заминированных» ячеек известно. Целью игры является открытие всех ячеек, не содержащих мины.</a:t>
            </a:r>
            <a:br>
              <a:rPr lang="ru-RU" b="0" i="0" dirty="0">
                <a:effectLst/>
                <a:latin typeface="Arial" panose="020B0604020202020204" pitchFamily="34" charset="0"/>
              </a:rPr>
            </a:br>
            <a:r>
              <a:rPr lang="ru-RU" b="0" i="0" dirty="0">
                <a:effectLst/>
                <a:latin typeface="Arial" panose="020B0604020202020204" pitchFamily="34" charset="0"/>
              </a:rPr>
              <a:t>Игрок открывает ячейки, стараясь не открыть ячейку с миной. Открыв ячейку с миной, он проигрывает. Мины расставляются после первого хода</a:t>
            </a:r>
            <a:r>
              <a:rPr lang="en-US" b="0" i="0" dirty="0">
                <a:effectLst/>
                <a:latin typeface="Arial" panose="020B0604020202020204" pitchFamily="34" charset="0"/>
              </a:rPr>
              <a:t> </a:t>
            </a:r>
            <a:r>
              <a:rPr lang="ru-RU" b="0" i="0" dirty="0">
                <a:effectLst/>
                <a:latin typeface="Arial" panose="020B0604020202020204" pitchFamily="34" charset="0"/>
              </a:rPr>
              <a:t>поэтому в новых версиях</a:t>
            </a:r>
            <a:r>
              <a:rPr lang="ru-RU" b="0" i="0" baseline="30000" dirty="0">
                <a:effectLst/>
                <a:latin typeface="Arial" panose="020B0604020202020204" pitchFamily="34" charset="0"/>
              </a:rPr>
              <a:t>[</a:t>
            </a:r>
            <a:r>
              <a:rPr lang="ru-RU" b="0" i="1" u="none" strike="noStrike" baseline="30000" dirty="0">
                <a:effectLst/>
                <a:latin typeface="Arial" panose="020B0604020202020204" pitchFamily="34" charset="0"/>
                <a:hlinkClick r:id="rId2" tooltip="Википедия:Избегайте неопределённых выражений">
                  <a:extLst>
                    <a:ext uri="{A12FA001-AC4F-418D-AE19-62706E023703}">
                      <ahyp:hlinkClr xmlns:ahyp="http://schemas.microsoft.com/office/drawing/2018/hyperlinkcolor" xmlns="" val="tx"/>
                    </a:ext>
                  </a:extLst>
                </a:hlinkClick>
              </a:rPr>
              <a:t>каких?</a:t>
            </a:r>
            <a:r>
              <a:rPr lang="ru-RU" b="0" i="0" baseline="30000" dirty="0">
                <a:effectLst/>
                <a:latin typeface="Arial" panose="020B0604020202020204" pitchFamily="34" charset="0"/>
              </a:rPr>
              <a:t>]</a:t>
            </a:r>
            <a:r>
              <a:rPr lang="ru-RU" b="0" i="0" dirty="0">
                <a:effectLst/>
                <a:latin typeface="Arial" panose="020B0604020202020204" pitchFamily="34" charset="0"/>
              </a:rPr>
              <a:t> проиграть на первом же ходу невозможно. В первой версии (Windows 95-Windows XP) довольно частая ситуация, что под первой открытой ячейкой оказывалась мина. Если под открытой ячейкой мины нет, то в ней появляется число, показывающее, сколько ячеек, соседствующих с только что открытой, «заминировано» (в каждом варианте игры соседство определяется по-своему); используя эти числа, игрок пытается рассчитать расположение мин, однако иногда даже в середине и в конце игры некоторые ячейки всё же приходится открывать наугад. Если под соседними ячейками тоже нет мин, то открывается некоторая «не заминированная» область до ячеек, в которых есть цифры. «Заминированные» ячейки игрок может пометить, чтобы случайно не открыть их. Открыв все «не заминированные» ячейки, игрок выигрывает.</a:t>
            </a:r>
            <a:endParaRPr lang="ru-RU" dirty="0"/>
          </a:p>
        </p:txBody>
      </p:sp>
    </p:spTree>
    <p:extLst>
      <p:ext uri="{BB962C8B-B14F-4D97-AF65-F5344CB8AC3E}">
        <p14:creationId xmlns:p14="http://schemas.microsoft.com/office/powerpoint/2010/main" val="159295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1E277E-75F9-F71C-CEDD-04231BA86DD6}"/>
              </a:ext>
            </a:extLst>
          </p:cNvPr>
          <p:cNvSpPr>
            <a:spLocks noGrp="1"/>
          </p:cNvSpPr>
          <p:nvPr>
            <p:ph type="title"/>
          </p:nvPr>
        </p:nvSpPr>
        <p:spPr>
          <a:xfrm>
            <a:off x="2895600" y="764373"/>
            <a:ext cx="8610600" cy="1148317"/>
          </a:xfrm>
        </p:spPr>
        <p:txBody>
          <a:bodyPr>
            <a:normAutofit fontScale="90000"/>
          </a:bodyPr>
          <a:lstStyle/>
          <a:p>
            <a:r>
              <a:rPr lang="ru-RU" b="0" i="0" dirty="0">
                <a:effectLst/>
                <a:latin typeface="Linux Libertine"/>
              </a:rPr>
              <a:t>Варианты и особенности</a:t>
            </a:r>
            <a:r>
              <a:rPr lang="en-US" b="0" i="0" dirty="0">
                <a:effectLst/>
                <a:latin typeface="Linux Libertine"/>
              </a:rPr>
              <a:t>:</a:t>
            </a:r>
            <a:r>
              <a:rPr lang="ru-RU" b="0" i="0" dirty="0">
                <a:solidFill>
                  <a:srgbClr val="000000"/>
                </a:solidFill>
                <a:effectLst/>
                <a:latin typeface="Linux Libertine"/>
              </a:rPr>
              <a:t/>
            </a:r>
            <a:br>
              <a:rPr lang="ru-RU" b="0" i="0" dirty="0">
                <a:solidFill>
                  <a:srgbClr val="000000"/>
                </a:solidFill>
                <a:effectLst/>
                <a:latin typeface="Linux Libertine"/>
              </a:rPr>
            </a:br>
            <a:endParaRPr lang="ru-RU" dirty="0"/>
          </a:p>
        </p:txBody>
      </p:sp>
      <p:sp>
        <p:nvSpPr>
          <p:cNvPr id="5" name="TextBox 4">
            <a:extLst>
              <a:ext uri="{FF2B5EF4-FFF2-40B4-BE49-F238E27FC236}">
                <a16:creationId xmlns:a16="http://schemas.microsoft.com/office/drawing/2014/main" id="{7C58AF6A-21ED-5D83-E21B-094AECEB1661}"/>
              </a:ext>
            </a:extLst>
          </p:cNvPr>
          <p:cNvSpPr txBox="1"/>
          <p:nvPr/>
        </p:nvSpPr>
        <p:spPr>
          <a:xfrm>
            <a:off x="746620" y="1714224"/>
            <a:ext cx="8101668" cy="3139321"/>
          </a:xfrm>
          <a:prstGeom prst="rect">
            <a:avLst/>
          </a:prstGeom>
          <a:noFill/>
        </p:spPr>
        <p:txBody>
          <a:bodyPr wrap="square">
            <a:spAutoFit/>
          </a:bodyPr>
          <a:lstStyle/>
          <a:p>
            <a:pPr algn="l"/>
            <a:r>
              <a:rPr lang="ru-RU" b="0" i="0" dirty="0">
                <a:solidFill>
                  <a:schemeClr val="accent1"/>
                </a:solidFill>
                <a:effectLst/>
                <a:latin typeface="Arial" panose="020B0604020202020204" pitchFamily="34" charset="0"/>
              </a:rPr>
              <a:t>Существуют варианты игры с полем и/или ячейками непрямоугольной формы, в трёхмерном пространстве, многопользовательские варианты. В некоторых разновидностях цифры, обозначающие количество заминированных ячеек, различаются по цвету. В стандартных вариантах «Сапёра» и «</a:t>
            </a:r>
            <a:r>
              <a:rPr lang="ru-RU" b="0" i="0" u="none" strike="noStrike" dirty="0" err="1">
                <a:solidFill>
                  <a:schemeClr val="accent1"/>
                </a:solidFill>
                <a:effectLst/>
                <a:latin typeface="Arial" panose="020B0604020202020204" pitchFamily="34" charset="0"/>
                <a:hlinkClick r:id="rId2" tooltip="GNOME Games">
                  <a:extLst>
                    <a:ext uri="{A12FA001-AC4F-418D-AE19-62706E023703}">
                      <ahyp:hlinkClr xmlns:ahyp="http://schemas.microsoft.com/office/drawing/2018/hyperlinkcolor" xmlns="" val="tx"/>
                    </a:ext>
                  </a:extLst>
                </a:hlinkClick>
              </a:rPr>
              <a:t>Mines</a:t>
            </a:r>
            <a:r>
              <a:rPr lang="ru-RU" b="0" i="0" dirty="0">
                <a:solidFill>
                  <a:schemeClr val="accent1"/>
                </a:solidFill>
                <a:effectLst/>
                <a:latin typeface="Arial" panose="020B0604020202020204" pitchFamily="34" charset="0"/>
              </a:rPr>
              <a:t>» цифра 1 — синяя, 2 — зелёная, 3 — красная, 4 — тёмно-синяя 5 — коричневая 6 — бирюзовая 7 — чёрная 8 — белая.</a:t>
            </a:r>
          </a:p>
          <a:p>
            <a:pPr algn="l"/>
            <a:r>
              <a:rPr lang="ru-RU" b="0" i="0" dirty="0">
                <a:solidFill>
                  <a:schemeClr val="accent1"/>
                </a:solidFill>
                <a:effectLst/>
                <a:latin typeface="Arial" panose="020B0604020202020204" pitchFamily="34" charset="0"/>
              </a:rPr>
              <a:t>При некоторых расстановках мин вычислить их расположение невозможно, и игрок оказывается перед необходимостью открывать ячейки наугад. Сапёр для Windows имеет интерактивное поле, если все возможные комбинации на поле уже открыты, то взрыва не последует даже при нажатии наугад на любой неоткрытый участок поля.</a:t>
            </a:r>
          </a:p>
        </p:txBody>
      </p:sp>
    </p:spTree>
    <p:extLst>
      <p:ext uri="{BB962C8B-B14F-4D97-AF65-F5344CB8AC3E}">
        <p14:creationId xmlns:p14="http://schemas.microsoft.com/office/powerpoint/2010/main" val="4022617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221289A7-3254-1EB2-41F0-1BD85B82D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77" y="1459623"/>
            <a:ext cx="5473547" cy="4923574"/>
          </a:xfrm>
          <a:prstGeom prst="rect">
            <a:avLst/>
          </a:prstGeom>
        </p:spPr>
      </p:pic>
      <p:sp>
        <p:nvSpPr>
          <p:cNvPr id="4" name="Заголовок 3">
            <a:extLst>
              <a:ext uri="{FF2B5EF4-FFF2-40B4-BE49-F238E27FC236}">
                <a16:creationId xmlns:a16="http://schemas.microsoft.com/office/drawing/2014/main" id="{E9899729-4063-7159-95F2-DD140B965669}"/>
              </a:ext>
            </a:extLst>
          </p:cNvPr>
          <p:cNvSpPr>
            <a:spLocks noGrp="1"/>
          </p:cNvSpPr>
          <p:nvPr>
            <p:ph type="title"/>
          </p:nvPr>
        </p:nvSpPr>
        <p:spPr>
          <a:xfrm>
            <a:off x="1637252" y="453978"/>
            <a:ext cx="8610600" cy="1293028"/>
          </a:xfrm>
        </p:spPr>
        <p:txBody>
          <a:bodyPr/>
          <a:lstStyle/>
          <a:p>
            <a:pPr algn="ctr"/>
            <a:r>
              <a:rPr lang="ru-RU" dirty="0"/>
              <a:t>Стартовое окно</a:t>
            </a:r>
          </a:p>
        </p:txBody>
      </p:sp>
    </p:spTree>
    <p:extLst>
      <p:ext uri="{BB962C8B-B14F-4D97-AF65-F5344CB8AC3E}">
        <p14:creationId xmlns:p14="http://schemas.microsoft.com/office/powerpoint/2010/main" val="4170116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149AF1-2E60-AA53-21CB-BA48AF919C1E}"/>
              </a:ext>
            </a:extLst>
          </p:cNvPr>
          <p:cNvSpPr>
            <a:spLocks noGrp="1"/>
          </p:cNvSpPr>
          <p:nvPr>
            <p:ph type="title"/>
          </p:nvPr>
        </p:nvSpPr>
        <p:spPr/>
        <p:txBody>
          <a:bodyPr/>
          <a:lstStyle/>
          <a:p>
            <a:r>
              <a:rPr lang="ru-RU" dirty="0"/>
              <a:t>Режимы сложности</a:t>
            </a:r>
            <a:r>
              <a:rPr lang="en-US" dirty="0"/>
              <a:t>:</a:t>
            </a:r>
            <a:endParaRPr lang="ru-RU" dirty="0"/>
          </a:p>
        </p:txBody>
      </p:sp>
      <p:pic>
        <p:nvPicPr>
          <p:cNvPr id="6" name="Объект 5">
            <a:extLst>
              <a:ext uri="{FF2B5EF4-FFF2-40B4-BE49-F238E27FC236}">
                <a16:creationId xmlns:a16="http://schemas.microsoft.com/office/drawing/2014/main" id="{D02C2878-10EB-D0A1-00E4-63028A0029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1659" y="1075648"/>
            <a:ext cx="5850330" cy="5073483"/>
          </a:xfrm>
        </p:spPr>
      </p:pic>
      <p:sp>
        <p:nvSpPr>
          <p:cNvPr id="4" name="Текст 3">
            <a:extLst>
              <a:ext uri="{FF2B5EF4-FFF2-40B4-BE49-F238E27FC236}">
                <a16:creationId xmlns:a16="http://schemas.microsoft.com/office/drawing/2014/main" id="{74BED18D-812D-581C-A2BE-67FAEA173098}"/>
              </a:ext>
            </a:extLst>
          </p:cNvPr>
          <p:cNvSpPr>
            <a:spLocks noGrp="1"/>
          </p:cNvSpPr>
          <p:nvPr>
            <p:ph type="body" sz="half" idx="2"/>
          </p:nvPr>
        </p:nvSpPr>
        <p:spPr/>
        <p:txBody>
          <a:bodyPr/>
          <a:lstStyle/>
          <a:p>
            <a:endParaRPr lang="ru-RU" dirty="0"/>
          </a:p>
        </p:txBody>
      </p:sp>
    </p:spTree>
    <p:extLst>
      <p:ext uri="{BB962C8B-B14F-4D97-AF65-F5344CB8AC3E}">
        <p14:creationId xmlns:p14="http://schemas.microsoft.com/office/powerpoint/2010/main" val="4132370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E52D50-7EC1-36BC-6E5C-27EB6A4C2103}"/>
              </a:ext>
            </a:extLst>
          </p:cNvPr>
          <p:cNvSpPr>
            <a:spLocks noGrp="1"/>
          </p:cNvSpPr>
          <p:nvPr>
            <p:ph type="title"/>
          </p:nvPr>
        </p:nvSpPr>
        <p:spPr>
          <a:xfrm>
            <a:off x="1275126" y="1354821"/>
            <a:ext cx="1417740" cy="937471"/>
          </a:xfrm>
        </p:spPr>
        <p:txBody>
          <a:bodyPr/>
          <a:lstStyle/>
          <a:p>
            <a:r>
              <a:rPr lang="en-US" dirty="0"/>
              <a:t>easy</a:t>
            </a:r>
            <a:endParaRPr lang="ru-RU" dirty="0"/>
          </a:p>
        </p:txBody>
      </p:sp>
      <p:pic>
        <p:nvPicPr>
          <p:cNvPr id="4" name="Рисунок 3">
            <a:extLst>
              <a:ext uri="{FF2B5EF4-FFF2-40B4-BE49-F238E27FC236}">
                <a16:creationId xmlns:a16="http://schemas.microsoft.com/office/drawing/2014/main" id="{A808DAED-03C8-2215-1545-A159D2FC1D84}"/>
              </a:ext>
            </a:extLst>
          </p:cNvPr>
          <p:cNvPicPr>
            <a:picLocks noChangeAspect="1"/>
          </p:cNvPicPr>
          <p:nvPr/>
        </p:nvPicPr>
        <p:blipFill rotWithShape="1">
          <a:blip r:embed="rId2"/>
          <a:srcRect l="34472" t="23976" r="34565" b="26849"/>
          <a:stretch/>
        </p:blipFill>
        <p:spPr>
          <a:xfrm>
            <a:off x="2936146" y="1823556"/>
            <a:ext cx="3775046" cy="3372375"/>
          </a:xfrm>
          <a:prstGeom prst="rect">
            <a:avLst/>
          </a:prstGeom>
        </p:spPr>
      </p:pic>
    </p:spTree>
    <p:extLst>
      <p:ext uri="{BB962C8B-B14F-4D97-AF65-F5344CB8AC3E}">
        <p14:creationId xmlns:p14="http://schemas.microsoft.com/office/powerpoint/2010/main" val="156674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D5848F-043F-A6D3-4D35-3A5482C27D3A}"/>
              </a:ext>
            </a:extLst>
          </p:cNvPr>
          <p:cNvSpPr>
            <a:spLocks noGrp="1"/>
          </p:cNvSpPr>
          <p:nvPr>
            <p:ph type="title"/>
          </p:nvPr>
        </p:nvSpPr>
        <p:spPr>
          <a:xfrm>
            <a:off x="437626" y="1108322"/>
            <a:ext cx="2255240" cy="1293028"/>
          </a:xfrm>
        </p:spPr>
        <p:txBody>
          <a:bodyPr/>
          <a:lstStyle/>
          <a:p>
            <a:r>
              <a:rPr lang="en-US" dirty="0"/>
              <a:t>medium</a:t>
            </a:r>
            <a:endParaRPr lang="ru-RU" dirty="0"/>
          </a:p>
        </p:txBody>
      </p:sp>
      <p:pic>
        <p:nvPicPr>
          <p:cNvPr id="4" name="Рисунок 3">
            <a:extLst>
              <a:ext uri="{FF2B5EF4-FFF2-40B4-BE49-F238E27FC236}">
                <a16:creationId xmlns:a16="http://schemas.microsoft.com/office/drawing/2014/main" id="{FF15FCF5-3194-75C1-DBA5-8B58EBAD925D}"/>
              </a:ext>
            </a:extLst>
          </p:cNvPr>
          <p:cNvPicPr>
            <a:picLocks noChangeAspect="1"/>
          </p:cNvPicPr>
          <p:nvPr/>
        </p:nvPicPr>
        <p:blipFill rotWithShape="1">
          <a:blip r:embed="rId2"/>
          <a:srcRect l="32477" t="25566" r="36422" b="25504"/>
          <a:stretch/>
        </p:blipFill>
        <p:spPr>
          <a:xfrm>
            <a:off x="3171038" y="1751201"/>
            <a:ext cx="3791824" cy="3355597"/>
          </a:xfrm>
          <a:prstGeom prst="rect">
            <a:avLst/>
          </a:prstGeom>
        </p:spPr>
      </p:pic>
    </p:spTree>
    <p:extLst>
      <p:ext uri="{BB962C8B-B14F-4D97-AF65-F5344CB8AC3E}">
        <p14:creationId xmlns:p14="http://schemas.microsoft.com/office/powerpoint/2010/main" val="1219411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4625CA28-EFF0-D63E-24E3-9F189C0A7FE3}"/>
              </a:ext>
            </a:extLst>
          </p:cNvPr>
          <p:cNvSpPr>
            <a:spLocks noGrp="1" noChangeArrowheads="1"/>
          </p:cNvSpPr>
          <p:nvPr>
            <p:ph type="title"/>
          </p:nvPr>
        </p:nvSpPr>
        <p:spPr bwMode="auto">
          <a:xfrm>
            <a:off x="2778155" y="1188443"/>
            <a:ext cx="910827" cy="46166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effectLst/>
                <a:latin typeface="JetBrains Mono"/>
              </a:rPr>
              <a:t>HARD</a:t>
            </a:r>
            <a:endParaRPr kumimoji="0" lang="ru-RU" altLang="ru-RU" sz="2400" b="0" i="0" u="none" strike="noStrike" cap="none" normalizeH="0" baseline="0" dirty="0">
              <a:ln>
                <a:noFill/>
              </a:ln>
              <a:effectLst/>
              <a:latin typeface="Arial" panose="020B0604020202020204" pitchFamily="34" charset="0"/>
            </a:endParaRPr>
          </a:p>
        </p:txBody>
      </p:sp>
      <p:pic>
        <p:nvPicPr>
          <p:cNvPr id="5" name="Рисунок 4">
            <a:extLst>
              <a:ext uri="{FF2B5EF4-FFF2-40B4-BE49-F238E27FC236}">
                <a16:creationId xmlns:a16="http://schemas.microsoft.com/office/drawing/2014/main" id="{00B3E876-DAB2-E476-EB9D-8A428E47F8EC}"/>
              </a:ext>
            </a:extLst>
          </p:cNvPr>
          <p:cNvPicPr>
            <a:picLocks noChangeAspect="1"/>
          </p:cNvPicPr>
          <p:nvPr/>
        </p:nvPicPr>
        <p:blipFill rotWithShape="1">
          <a:blip r:embed="rId2"/>
          <a:srcRect l="34404" t="24556" r="34473" b="27091"/>
          <a:stretch/>
        </p:blipFill>
        <p:spPr>
          <a:xfrm>
            <a:off x="3892490" y="1431994"/>
            <a:ext cx="3794621" cy="3249063"/>
          </a:xfrm>
          <a:prstGeom prst="rect">
            <a:avLst/>
          </a:prstGeom>
        </p:spPr>
      </p:pic>
    </p:spTree>
    <p:extLst>
      <p:ext uri="{BB962C8B-B14F-4D97-AF65-F5344CB8AC3E}">
        <p14:creationId xmlns:p14="http://schemas.microsoft.com/office/powerpoint/2010/main" val="3975461122"/>
      </p:ext>
    </p:extLst>
  </p:cSld>
  <p:clrMapOvr>
    <a:masterClrMapping/>
  </p:clrMapOvr>
</p:sld>
</file>

<file path=ppt/theme/theme1.xml><?xml version="1.0" encoding="utf-8"?>
<a:theme xmlns:a="http://schemas.openxmlformats.org/drawingml/2006/main" name="След самолета">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TM04033937[[fn=След самолета]]</Template>
  <TotalTime>111</TotalTime>
  <Words>82</Words>
  <Application>Microsoft Office PowerPoint</Application>
  <PresentationFormat>Широкоэкранный</PresentationFormat>
  <Paragraphs>12</Paragraphs>
  <Slides>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8</vt:i4>
      </vt:variant>
    </vt:vector>
  </HeadingPairs>
  <TitlesOfParts>
    <vt:vector size="14" baseType="lpstr">
      <vt:lpstr>-apple-system</vt:lpstr>
      <vt:lpstr>Arial</vt:lpstr>
      <vt:lpstr>Century Gothic</vt:lpstr>
      <vt:lpstr>JetBrains Mono</vt:lpstr>
      <vt:lpstr>Linux Libertine</vt:lpstr>
      <vt:lpstr>След самолета</vt:lpstr>
      <vt:lpstr>Сапер</vt:lpstr>
      <vt:lpstr>Принцип игры:</vt:lpstr>
      <vt:lpstr>Варианты и особенности: </vt:lpstr>
      <vt:lpstr>Стартовое окно</vt:lpstr>
      <vt:lpstr>Режимы сложности:</vt:lpstr>
      <vt:lpstr>easy</vt:lpstr>
      <vt:lpstr>medium</vt:lpstr>
      <vt:lpstr>HARD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Сапер</dc:title>
  <dc:creator>Матвей</dc:creator>
  <cp:lastModifiedBy>артем булай</cp:lastModifiedBy>
  <cp:revision>2</cp:revision>
  <dcterms:created xsi:type="dcterms:W3CDTF">2023-01-20T16:12:12Z</dcterms:created>
  <dcterms:modified xsi:type="dcterms:W3CDTF">2023-01-24T19:22:34Z</dcterms:modified>
</cp:coreProperties>
</file>