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0" r:id="rId6"/>
    <p:sldId id="302" r:id="rId7"/>
    <p:sldId id="304" r:id="rId8"/>
    <p:sldId id="303" r:id="rId9"/>
    <p:sldId id="305" r:id="rId10"/>
    <p:sldId id="306" r:id="rId11"/>
    <p:sldId id="307" r:id="rId12"/>
    <p:sldId id="308" r:id="rId13"/>
    <p:sldId id="309" r:id="rId14"/>
    <p:sldId id="310" r:id="rId15"/>
    <p:sldId id="311" r:id="rId16"/>
    <p:sldId id="312" r:id="rId17"/>
    <p:sldId id="314" r:id="rId18"/>
    <p:sldId id="315" r:id="rId19"/>
    <p:sldId id="316" r:id="rId20"/>
    <p:sldId id="317" r:id="rId21"/>
    <p:sldId id="318" r:id="rId22"/>
    <p:sldId id="31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44" d="100"/>
          <a:sy n="44" d="100"/>
        </p:scale>
        <p:origin x="67" y="95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9/10/2022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9/10/2022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9/10/2022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9/10/2022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9/10/2022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9/10/2022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9/10/2022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9/10/2022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9/10/2022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9/10/2022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5.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6.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18.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9.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Autofit/>
          </a:bodyPr>
          <a:lstStyle/>
          <a:p>
            <a:pPr algn="l"/>
            <a:br>
              <a:rPr lang="en-NG" sz="2500" b="0" i="0" u="none" strike="noStrike" baseline="0" dirty="0">
                <a:solidFill>
                  <a:schemeClr val="tx1"/>
                </a:solidFill>
                <a:latin typeface="Times New Roman" panose="02020603050405020304" pitchFamily="18" charset="0"/>
                <a:cs typeface="Times New Roman" panose="02020603050405020304" pitchFamily="18" charset="0"/>
              </a:rPr>
            </a:br>
            <a:r>
              <a:rPr lang="en-GB" sz="2500" b="0" i="0" u="none" strike="noStrike" baseline="0" dirty="0">
                <a:solidFill>
                  <a:schemeClr val="tx1"/>
                </a:solidFill>
                <a:latin typeface="Times New Roman" panose="02020603050405020304" pitchFamily="18" charset="0"/>
                <a:cs typeface="Times New Roman" panose="02020603050405020304" pitchFamily="18" charset="0"/>
              </a:rPr>
              <a:t> </a:t>
            </a:r>
            <a:r>
              <a:rPr lang="en-GB" sz="2500" b="1" i="0" u="none" strike="noStrike" baseline="0" dirty="0">
                <a:solidFill>
                  <a:schemeClr val="tx1"/>
                </a:solidFill>
                <a:latin typeface="Times New Roman" panose="02020603050405020304" pitchFamily="18" charset="0"/>
                <a:cs typeface="Times New Roman" panose="02020603050405020304" pitchFamily="18" charset="0"/>
              </a:rPr>
              <a:t>ADVANCED COMPUTER OPERATIONS (EXCEL 2016 ESSENTIALS COURSE) </a:t>
            </a:r>
            <a:r>
              <a:rPr lang="en-GB" sz="2500" b="0" i="0" u="none" strike="noStrike" baseline="0" dirty="0">
                <a:solidFill>
                  <a:schemeClr val="tx1"/>
                </a:solidFill>
                <a:latin typeface="Times New Roman" panose="02020603050405020304" pitchFamily="18" charset="0"/>
                <a:cs typeface="Times New Roman" panose="02020603050405020304" pitchFamily="18" charset="0"/>
              </a:rPr>
              <a:t>	</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Kayode Oladapo (</a:t>
            </a:r>
            <a:r>
              <a:rPr lang="en-US" sz="1600" dirty="0" err="1"/>
              <a:t>phd</a:t>
            </a:r>
            <a:r>
              <a:rPr lang="en-US" sz="1600" dirty="0"/>
              <a:t>)</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GB" sz="4000" b="1" i="0" u="none" strike="noStrike" baseline="0" dirty="0">
                <a:solidFill>
                  <a:srgbClr val="000000"/>
                </a:solidFill>
                <a:latin typeface="Times New Roman" panose="02020603050405020304" pitchFamily="18" charset="0"/>
                <a:cs typeface="Times New Roman" panose="02020603050405020304" pitchFamily="18" charset="0"/>
              </a:rPr>
              <a:t>Perform conditional operations by using functions 	</a:t>
            </a:r>
          </a:p>
        </p:txBody>
      </p:sp>
      <p:sp>
        <p:nvSpPr>
          <p:cNvPr id="8" name="TextBox 7">
            <a:extLst>
              <a:ext uri="{FF2B5EF4-FFF2-40B4-BE49-F238E27FC236}">
                <a16:creationId xmlns:a16="http://schemas.microsoft.com/office/drawing/2014/main" id="{DC5F51C9-D215-BC54-DCF5-C626057A99D0}"/>
              </a:ext>
            </a:extLst>
          </p:cNvPr>
          <p:cNvSpPr txBox="1"/>
          <p:nvPr/>
        </p:nvSpPr>
        <p:spPr>
          <a:xfrm>
            <a:off x="1097280" y="1922580"/>
            <a:ext cx="10058400" cy="4401205"/>
          </a:xfrm>
          <a:prstGeom prst="rect">
            <a:avLst/>
          </a:prstGeom>
          <a:noFill/>
        </p:spPr>
        <p:txBody>
          <a:bodyPr wrap="square" rtlCol="0">
            <a:spAutoFit/>
          </a:bodyPr>
          <a:lstStyle/>
          <a:p>
            <a:r>
              <a:rPr lang="en-GB" sz="2000" dirty="0">
                <a:solidFill>
                  <a:srgbClr val="000000"/>
                </a:solidFill>
                <a:latin typeface="Segoe UI" panose="020B0502040204020203" pitchFamily="34" charset="0"/>
                <a:cs typeface="Segoe UI" panose="020B0502040204020203" pitchFamily="34" charset="0"/>
              </a:rPr>
              <a:t>B. </a:t>
            </a:r>
            <a:r>
              <a:rPr lang="en-GB" sz="1800" b="0" i="0" u="none" strike="noStrike" baseline="0" dirty="0">
                <a:solidFill>
                  <a:srgbClr val="000000"/>
                </a:solidFill>
                <a:latin typeface="Calibri" panose="020F0502020204030204" pitchFamily="34" charset="0"/>
              </a:rPr>
              <a:t>Perform logical operations by using the SUMIF function 	</a:t>
            </a:r>
          </a:p>
          <a:p>
            <a:endParaRPr lang="en-GB" sz="2000" b="0" i="0" u="none" strike="noStrike" baseline="0" dirty="0">
              <a:solidFill>
                <a:srgbClr val="000000"/>
              </a:solidFill>
              <a:latin typeface="Segoe UI" panose="020B0502040204020203" pitchFamily="34" charset="0"/>
              <a:cs typeface="Segoe UI" panose="020B0502040204020203" pitchFamily="34" charset="0"/>
            </a:endParaRPr>
          </a:p>
          <a:p>
            <a:r>
              <a:rPr lang="en-GB" sz="2000" b="1" i="0" dirty="0">
                <a:solidFill>
                  <a:srgbClr val="1E1E1E"/>
                </a:solidFill>
                <a:effectLst/>
                <a:latin typeface="Segoe UI" panose="020B0502040204020203" pitchFamily="34" charset="0"/>
                <a:cs typeface="Segoe UI" panose="020B0502040204020203" pitchFamily="34" charset="0"/>
              </a:rPr>
              <a:t>SUMIF function: </a:t>
            </a:r>
            <a:r>
              <a:rPr lang="en-GB" sz="2000" b="0" i="0" dirty="0">
                <a:solidFill>
                  <a:srgbClr val="1E1E1E"/>
                </a:solidFill>
                <a:effectLst/>
                <a:latin typeface="Segoe UI" panose="020B0502040204020203" pitchFamily="34" charset="0"/>
                <a:cs typeface="Segoe UI" panose="020B0502040204020203" pitchFamily="34" charset="0"/>
              </a:rPr>
              <a:t>is use to sum the values in a range that meet criteria that you specify. For example, suppose that in a column that contains numbers, you want to sum only the values that are larger than 5. You can use the following formula: </a:t>
            </a:r>
            <a:r>
              <a:rPr lang="en-GB" sz="2000" b="1" i="0" dirty="0">
                <a:solidFill>
                  <a:srgbClr val="1E1E1E"/>
                </a:solidFill>
                <a:effectLst/>
                <a:latin typeface="Segoe UI" panose="020B0502040204020203" pitchFamily="34" charset="0"/>
                <a:cs typeface="Segoe UI" panose="020B0502040204020203" pitchFamily="34" charset="0"/>
              </a:rPr>
              <a:t>=SUMIF(B2:B25,"&gt;5")</a:t>
            </a:r>
          </a:p>
          <a:p>
            <a:pPr algn="l"/>
            <a:r>
              <a:rPr lang="en-GB" sz="2000" b="1" i="0" dirty="0">
                <a:solidFill>
                  <a:srgbClr val="1E1E1E"/>
                </a:solidFill>
                <a:effectLst/>
                <a:latin typeface="Segoe UI" panose="020B0502040204020203" pitchFamily="34" charset="0"/>
                <a:cs typeface="Segoe UI" panose="020B0502040204020203" pitchFamily="34" charset="0"/>
              </a:rPr>
              <a:t>Syntax</a:t>
            </a:r>
          </a:p>
          <a:p>
            <a:pPr algn="l"/>
            <a:r>
              <a:rPr lang="en-GB" sz="2000" b="0" i="0" dirty="0">
                <a:solidFill>
                  <a:srgbClr val="1E1E1E"/>
                </a:solidFill>
                <a:effectLst/>
                <a:latin typeface="Segoe UI" panose="020B0502040204020203" pitchFamily="34" charset="0"/>
                <a:cs typeface="Segoe UI" panose="020B0502040204020203" pitchFamily="34" charset="0"/>
              </a:rPr>
              <a:t>SUMIF(range, criteria, [</a:t>
            </a:r>
            <a:r>
              <a:rPr lang="en-GB" sz="2000" b="0" i="0" dirty="0" err="1">
                <a:solidFill>
                  <a:srgbClr val="1E1E1E"/>
                </a:solidFill>
                <a:effectLst/>
                <a:latin typeface="Segoe UI" panose="020B0502040204020203" pitchFamily="34" charset="0"/>
                <a:cs typeface="Segoe UI" panose="020B0502040204020203" pitchFamily="34" charset="0"/>
              </a:rPr>
              <a:t>sum_range</a:t>
            </a:r>
            <a:r>
              <a:rPr lang="en-GB" sz="2000" b="0" i="0" dirty="0">
                <a:solidFill>
                  <a:srgbClr val="1E1E1E"/>
                </a:solidFill>
                <a:effectLst/>
                <a:latin typeface="Segoe UI" panose="020B0502040204020203" pitchFamily="34" charset="0"/>
                <a:cs typeface="Segoe UI" panose="020B0502040204020203" pitchFamily="34" charset="0"/>
              </a:rPr>
              <a:t>])</a:t>
            </a:r>
          </a:p>
          <a:p>
            <a:pPr algn="l"/>
            <a:r>
              <a:rPr lang="en-GB" sz="2000" b="0" i="0" dirty="0">
                <a:solidFill>
                  <a:srgbClr val="1E1E1E"/>
                </a:solidFill>
                <a:effectLst/>
                <a:latin typeface="Segoe UI" panose="020B0502040204020203" pitchFamily="34" charset="0"/>
                <a:cs typeface="Segoe UI" panose="020B0502040204020203" pitchFamily="34" charset="0"/>
              </a:rPr>
              <a:t>The </a:t>
            </a:r>
            <a:r>
              <a:rPr lang="en-GB" sz="2000" b="1" i="0" dirty="0">
                <a:solidFill>
                  <a:srgbClr val="1E1E1E"/>
                </a:solidFill>
                <a:effectLst/>
                <a:latin typeface="Segoe UI" panose="020B0502040204020203" pitchFamily="34" charset="0"/>
                <a:cs typeface="Segoe UI" panose="020B0502040204020203" pitchFamily="34" charset="0"/>
              </a:rPr>
              <a:t>SUMIF</a:t>
            </a:r>
            <a:r>
              <a:rPr lang="en-GB" sz="2000" b="0" i="0" dirty="0">
                <a:solidFill>
                  <a:srgbClr val="1E1E1E"/>
                </a:solidFill>
                <a:effectLst/>
                <a:latin typeface="Segoe UI" panose="020B0502040204020203" pitchFamily="34" charset="0"/>
                <a:cs typeface="Segoe UI" panose="020B0502040204020203" pitchFamily="34" charset="0"/>
              </a:rPr>
              <a:t> function syntax has the following arguments:</a:t>
            </a:r>
          </a:p>
          <a:p>
            <a:pPr algn="l">
              <a:buFont typeface="Arial" panose="020B0604020202020204" pitchFamily="34" charset="0"/>
              <a:buChar char="•"/>
            </a:pPr>
            <a:r>
              <a:rPr lang="en-GB" sz="2000" b="1" i="0" dirty="0">
                <a:solidFill>
                  <a:srgbClr val="1E1E1E"/>
                </a:solidFill>
                <a:effectLst/>
                <a:latin typeface="Segoe UI" panose="020B0502040204020203" pitchFamily="34" charset="0"/>
                <a:cs typeface="Segoe UI" panose="020B0502040204020203" pitchFamily="34" charset="0"/>
              </a:rPr>
              <a:t>range</a:t>
            </a:r>
            <a:r>
              <a:rPr lang="en-GB" sz="2000" b="0" i="0" dirty="0">
                <a:solidFill>
                  <a:srgbClr val="1E1E1E"/>
                </a:solidFill>
                <a:effectLst/>
                <a:latin typeface="Segoe UI" panose="020B0502040204020203" pitchFamily="34" charset="0"/>
                <a:cs typeface="Segoe UI" panose="020B0502040204020203" pitchFamily="34" charset="0"/>
              </a:rPr>
              <a:t>   Required. The range of cells that you want evaluated by criteria. C</a:t>
            </a:r>
          </a:p>
          <a:p>
            <a:pPr algn="l">
              <a:buFont typeface="Arial" panose="020B0604020202020204" pitchFamily="34" charset="0"/>
              <a:buChar char="•"/>
            </a:pPr>
            <a:r>
              <a:rPr lang="en-GB" sz="2000" b="1" i="0" dirty="0">
                <a:solidFill>
                  <a:srgbClr val="1E1E1E"/>
                </a:solidFill>
                <a:effectLst/>
                <a:latin typeface="Segoe UI" panose="020B0502040204020203" pitchFamily="34" charset="0"/>
                <a:cs typeface="Segoe UI" panose="020B0502040204020203" pitchFamily="34" charset="0"/>
              </a:rPr>
              <a:t>criteria</a:t>
            </a:r>
            <a:r>
              <a:rPr lang="en-GB" sz="2000" b="0" i="0" dirty="0">
                <a:solidFill>
                  <a:srgbClr val="1E1E1E"/>
                </a:solidFill>
                <a:effectLst/>
                <a:latin typeface="Segoe UI" panose="020B0502040204020203" pitchFamily="34" charset="0"/>
                <a:cs typeface="Segoe UI" panose="020B0502040204020203" pitchFamily="34" charset="0"/>
              </a:rPr>
              <a:t>   Required. The criteria in the form of a number, expression, a cell reference, text, or a function that defines which cells will be added. </a:t>
            </a:r>
          </a:p>
          <a:p>
            <a:endParaRPr lang="en-GB" sz="2000" b="0" i="0" dirty="0">
              <a:solidFill>
                <a:srgbClr val="1E1E1E"/>
              </a:solidFill>
              <a:effectLst/>
              <a:latin typeface="Segoe UI" panose="020B0502040204020203" pitchFamily="34" charset="0"/>
              <a:cs typeface="Segoe UI" panose="020B0502040204020203" pitchFamily="34" charset="0"/>
            </a:endParaRPr>
          </a:p>
          <a:p>
            <a:endParaRPr lang="en-GB" sz="2000" b="0" i="0" u="none" strike="noStrike" baseline="0" dirty="0">
              <a:solidFill>
                <a:srgbClr val="00000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81962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GB" sz="4000" b="1" i="0" u="none" strike="noStrike" baseline="0" dirty="0">
                <a:solidFill>
                  <a:srgbClr val="000000"/>
                </a:solidFill>
                <a:latin typeface="Times New Roman" panose="02020603050405020304" pitchFamily="18" charset="0"/>
                <a:cs typeface="Times New Roman" panose="02020603050405020304" pitchFamily="18" charset="0"/>
              </a:rPr>
              <a:t>Perform conditional operations by using functions 	</a:t>
            </a:r>
          </a:p>
        </p:txBody>
      </p:sp>
      <p:sp>
        <p:nvSpPr>
          <p:cNvPr id="8" name="TextBox 7">
            <a:extLst>
              <a:ext uri="{FF2B5EF4-FFF2-40B4-BE49-F238E27FC236}">
                <a16:creationId xmlns:a16="http://schemas.microsoft.com/office/drawing/2014/main" id="{DC5F51C9-D215-BC54-DCF5-C626057A99D0}"/>
              </a:ext>
            </a:extLst>
          </p:cNvPr>
          <p:cNvSpPr txBox="1"/>
          <p:nvPr/>
        </p:nvSpPr>
        <p:spPr>
          <a:xfrm>
            <a:off x="1097280" y="1922580"/>
            <a:ext cx="10058400" cy="4401205"/>
          </a:xfrm>
          <a:prstGeom prst="rect">
            <a:avLst/>
          </a:prstGeom>
          <a:noFill/>
        </p:spPr>
        <p:txBody>
          <a:bodyPr wrap="square" rtlCol="0">
            <a:spAutoFit/>
          </a:bodyPr>
          <a:lstStyle/>
          <a:p>
            <a:r>
              <a:rPr lang="en-GB" sz="2000" dirty="0">
                <a:solidFill>
                  <a:srgbClr val="000000"/>
                </a:solidFill>
                <a:latin typeface="Segoe UI" panose="020B0502040204020203" pitchFamily="34" charset="0"/>
                <a:cs typeface="Segoe UI" panose="020B0502040204020203" pitchFamily="34" charset="0"/>
              </a:rPr>
              <a:t>C. </a:t>
            </a:r>
            <a:r>
              <a:rPr lang="en-GB" sz="2000" b="0" i="0" u="none" strike="noStrike" baseline="0" dirty="0">
                <a:solidFill>
                  <a:srgbClr val="000000"/>
                </a:solidFill>
                <a:latin typeface="Segoe UI" panose="020B0502040204020203" pitchFamily="34" charset="0"/>
                <a:cs typeface="Segoe UI" panose="020B0502040204020203" pitchFamily="34" charset="0"/>
              </a:rPr>
              <a:t>Perform logical operations by using the AVERAGEIF function 	</a:t>
            </a:r>
          </a:p>
          <a:p>
            <a:endParaRPr lang="en-GB" sz="2000" dirty="0">
              <a:solidFill>
                <a:srgbClr val="000000"/>
              </a:solidFill>
              <a:latin typeface="Segoe UI" panose="020B0502040204020203" pitchFamily="34" charset="0"/>
              <a:cs typeface="Segoe UI" panose="020B0502040204020203" pitchFamily="34" charset="0"/>
            </a:endParaRPr>
          </a:p>
          <a:p>
            <a:r>
              <a:rPr lang="en-GB" sz="2000" b="0" i="0" dirty="0">
                <a:solidFill>
                  <a:srgbClr val="1E1E1E"/>
                </a:solidFill>
                <a:effectLst/>
                <a:latin typeface="Segoe UI" panose="020B0502040204020203" pitchFamily="34" charset="0"/>
                <a:cs typeface="Segoe UI" panose="020B0502040204020203" pitchFamily="34" charset="0"/>
              </a:rPr>
              <a:t>AVERAGEIF function: </a:t>
            </a:r>
            <a:r>
              <a:rPr lang="en-GB" sz="2000" dirty="0">
                <a:solidFill>
                  <a:srgbClr val="1E1E1E"/>
                </a:solidFill>
                <a:effectLst/>
                <a:latin typeface="Segoe UI" panose="020B0502040204020203" pitchFamily="34" charset="0"/>
                <a:cs typeface="Segoe UI" panose="020B0502040204020203" pitchFamily="34" charset="0"/>
              </a:rPr>
              <a:t>Returns the average (arithmetic mean) of all the cells in a range that meet a given criteria.</a:t>
            </a:r>
          </a:p>
          <a:p>
            <a:r>
              <a:rPr lang="en-GB" sz="2000" b="0" dirty="0">
                <a:solidFill>
                  <a:srgbClr val="1E1E1E"/>
                </a:solidFill>
                <a:effectLst/>
                <a:latin typeface="Segoe UI" panose="020B0502040204020203" pitchFamily="34" charset="0"/>
                <a:cs typeface="Segoe UI" panose="020B0502040204020203" pitchFamily="34" charset="0"/>
              </a:rPr>
              <a:t>Syntax:  </a:t>
            </a:r>
            <a:r>
              <a:rPr lang="en-GB" sz="2000" b="0" i="0" dirty="0">
                <a:solidFill>
                  <a:srgbClr val="1E1E1E"/>
                </a:solidFill>
                <a:effectLst/>
                <a:latin typeface="Segoe UI" panose="020B0502040204020203" pitchFamily="34" charset="0"/>
                <a:cs typeface="Segoe UI" panose="020B0502040204020203" pitchFamily="34" charset="0"/>
              </a:rPr>
              <a:t>AVERAGEIF(range, criteria, [</a:t>
            </a:r>
            <a:r>
              <a:rPr lang="en-GB" sz="2000" b="0" i="0" dirty="0" err="1">
                <a:solidFill>
                  <a:srgbClr val="1E1E1E"/>
                </a:solidFill>
                <a:effectLst/>
                <a:latin typeface="Segoe UI" panose="020B0502040204020203" pitchFamily="34" charset="0"/>
                <a:cs typeface="Segoe UI" panose="020B0502040204020203" pitchFamily="34" charset="0"/>
              </a:rPr>
              <a:t>average_range</a:t>
            </a:r>
            <a:r>
              <a:rPr lang="en-GB" sz="2000" b="0" i="0" dirty="0">
                <a:solidFill>
                  <a:srgbClr val="1E1E1E"/>
                </a:solidFill>
                <a:effectLst/>
                <a:latin typeface="Segoe UI" panose="020B0502040204020203" pitchFamily="34" charset="0"/>
                <a:cs typeface="Segoe UI" panose="020B0502040204020203" pitchFamily="34" charset="0"/>
              </a:rPr>
              <a:t>])</a:t>
            </a:r>
          </a:p>
          <a:p>
            <a:pPr algn="l"/>
            <a:r>
              <a:rPr lang="en-GB" sz="2000" b="0" i="0" dirty="0">
                <a:solidFill>
                  <a:srgbClr val="1E1E1E"/>
                </a:solidFill>
                <a:effectLst/>
                <a:latin typeface="Segoe UI" panose="020B0502040204020203" pitchFamily="34" charset="0"/>
                <a:cs typeface="Segoe UI" panose="020B0502040204020203" pitchFamily="34" charset="0"/>
              </a:rPr>
              <a:t>The AVERAGEIF function syntax has the following arguments:</a:t>
            </a:r>
          </a:p>
          <a:p>
            <a:pPr algn="l">
              <a:buFont typeface="Arial" panose="020B0604020202020204" pitchFamily="34" charset="0"/>
              <a:buChar char="•"/>
            </a:pPr>
            <a:r>
              <a:rPr lang="en-GB" sz="2000" b="1" i="0" dirty="0">
                <a:solidFill>
                  <a:srgbClr val="1E1E1E"/>
                </a:solidFill>
                <a:effectLst/>
                <a:latin typeface="Segoe UI" panose="020B0502040204020203" pitchFamily="34" charset="0"/>
                <a:cs typeface="Segoe UI" panose="020B0502040204020203" pitchFamily="34" charset="0"/>
              </a:rPr>
              <a:t>Range</a:t>
            </a:r>
            <a:r>
              <a:rPr lang="en-GB" sz="2000" b="0" i="0" dirty="0">
                <a:solidFill>
                  <a:srgbClr val="1E1E1E"/>
                </a:solidFill>
                <a:effectLst/>
                <a:latin typeface="Segoe UI" panose="020B0502040204020203" pitchFamily="34" charset="0"/>
                <a:cs typeface="Segoe UI" panose="020B0502040204020203" pitchFamily="34" charset="0"/>
              </a:rPr>
              <a:t> (Required) - One or more cells to average, including numbers or names, arrays, or references that contain numbers.</a:t>
            </a:r>
          </a:p>
          <a:p>
            <a:pPr algn="l">
              <a:buFont typeface="Arial" panose="020B0604020202020204" pitchFamily="34" charset="0"/>
              <a:buChar char="•"/>
            </a:pPr>
            <a:r>
              <a:rPr lang="en-GB" sz="2000" b="1" i="0" dirty="0">
                <a:solidFill>
                  <a:srgbClr val="1E1E1E"/>
                </a:solidFill>
                <a:effectLst/>
                <a:latin typeface="Segoe UI" panose="020B0502040204020203" pitchFamily="34" charset="0"/>
                <a:cs typeface="Segoe UI" panose="020B0502040204020203" pitchFamily="34" charset="0"/>
              </a:rPr>
              <a:t>Criteria</a:t>
            </a:r>
            <a:r>
              <a:rPr lang="en-GB" sz="2000" b="0" i="0" dirty="0">
                <a:solidFill>
                  <a:srgbClr val="1E1E1E"/>
                </a:solidFill>
                <a:effectLst/>
                <a:latin typeface="Segoe UI" panose="020B0502040204020203" pitchFamily="34" charset="0"/>
                <a:cs typeface="Segoe UI" panose="020B0502040204020203" pitchFamily="34" charset="0"/>
              </a:rPr>
              <a:t> (Required) - The criteria in the form of a number, expression, cell reference, or text that defines which cells are averaged. For example, criteria can be expressed as 32, "32", "&gt;32", "apples", or B4.</a:t>
            </a:r>
          </a:p>
          <a:p>
            <a:pPr algn="l">
              <a:buFont typeface="Arial" panose="020B0604020202020204" pitchFamily="34" charset="0"/>
              <a:buChar char="•"/>
            </a:pPr>
            <a:r>
              <a:rPr lang="en-GB" sz="2000" b="1" i="0" dirty="0" err="1">
                <a:solidFill>
                  <a:srgbClr val="1E1E1E"/>
                </a:solidFill>
                <a:effectLst/>
                <a:latin typeface="Segoe UI" panose="020B0502040204020203" pitchFamily="34" charset="0"/>
                <a:cs typeface="Segoe UI" panose="020B0502040204020203" pitchFamily="34" charset="0"/>
              </a:rPr>
              <a:t>Average_range</a:t>
            </a:r>
            <a:r>
              <a:rPr lang="en-GB" sz="2000" b="0" i="0" dirty="0">
                <a:solidFill>
                  <a:srgbClr val="1E1E1E"/>
                </a:solidFill>
                <a:effectLst/>
                <a:latin typeface="Segoe UI" panose="020B0502040204020203" pitchFamily="34" charset="0"/>
                <a:cs typeface="Segoe UI" panose="020B0502040204020203" pitchFamily="34" charset="0"/>
              </a:rPr>
              <a:t> (Optional) - The actual set of cells to average. If omitted, range is used.</a:t>
            </a:r>
          </a:p>
          <a:p>
            <a:endParaRPr lang="en-GB" sz="2000" b="0" i="0" u="none" strike="noStrike" baseline="0" dirty="0">
              <a:solidFill>
                <a:srgbClr val="000000"/>
              </a:solidFill>
              <a:latin typeface="Segoe UI" panose="020B0502040204020203" pitchFamily="34" charset="0"/>
              <a:cs typeface="Segoe UI" panose="020B0502040204020203" pitchFamily="34" charset="0"/>
            </a:endParaRPr>
          </a:p>
          <a:p>
            <a:endParaRPr lang="en-GB" sz="2000" b="0" i="0" u="none" strike="noStrike" baseline="0" dirty="0">
              <a:solidFill>
                <a:srgbClr val="00000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03900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GB" sz="4000" b="1" i="0" u="none" strike="noStrike" baseline="0" dirty="0">
                <a:solidFill>
                  <a:srgbClr val="000000"/>
                </a:solidFill>
                <a:latin typeface="Times New Roman" panose="02020603050405020304" pitchFamily="18" charset="0"/>
                <a:cs typeface="Times New Roman" panose="02020603050405020304" pitchFamily="18" charset="0"/>
              </a:rPr>
              <a:t>Perform conditional operations by using functions 	</a:t>
            </a:r>
          </a:p>
        </p:txBody>
      </p:sp>
      <p:sp>
        <p:nvSpPr>
          <p:cNvPr id="8" name="TextBox 7">
            <a:extLst>
              <a:ext uri="{FF2B5EF4-FFF2-40B4-BE49-F238E27FC236}">
                <a16:creationId xmlns:a16="http://schemas.microsoft.com/office/drawing/2014/main" id="{DC5F51C9-D215-BC54-DCF5-C626057A99D0}"/>
              </a:ext>
            </a:extLst>
          </p:cNvPr>
          <p:cNvSpPr txBox="1"/>
          <p:nvPr/>
        </p:nvSpPr>
        <p:spPr>
          <a:xfrm>
            <a:off x="1097280" y="1922580"/>
            <a:ext cx="10058400" cy="4093428"/>
          </a:xfrm>
          <a:prstGeom prst="rect">
            <a:avLst/>
          </a:prstGeom>
          <a:noFill/>
        </p:spPr>
        <p:txBody>
          <a:bodyPr wrap="square" rtlCol="0">
            <a:spAutoFit/>
          </a:bodyPr>
          <a:lstStyle/>
          <a:p>
            <a:r>
              <a:rPr lang="en-GB" sz="2000" dirty="0">
                <a:solidFill>
                  <a:srgbClr val="000000"/>
                </a:solidFill>
                <a:latin typeface="Segoe UI" panose="020B0502040204020203" pitchFamily="34" charset="0"/>
                <a:cs typeface="Segoe UI" panose="020B0502040204020203" pitchFamily="34" charset="0"/>
              </a:rPr>
              <a:t>D. </a:t>
            </a:r>
            <a:r>
              <a:rPr lang="en-GB" sz="2000" b="0" i="0" u="none" strike="noStrike" baseline="0" dirty="0">
                <a:solidFill>
                  <a:srgbClr val="000000"/>
                </a:solidFill>
                <a:latin typeface="Segoe UI" panose="020B0502040204020203" pitchFamily="34" charset="0"/>
                <a:cs typeface="Segoe UI" panose="020B0502040204020203" pitchFamily="34" charset="0"/>
              </a:rPr>
              <a:t>Perform statistical operations by using the COUNTIF function 	</a:t>
            </a:r>
          </a:p>
          <a:p>
            <a:endParaRPr lang="en-GB" sz="2000" b="0" i="0" dirty="0">
              <a:solidFill>
                <a:srgbClr val="000000"/>
              </a:solidFill>
              <a:effectLst/>
              <a:latin typeface="Segoe UI" panose="020B0502040204020203" pitchFamily="34" charset="0"/>
              <a:cs typeface="Segoe UI" panose="020B0502040204020203" pitchFamily="34" charset="0"/>
            </a:endParaRPr>
          </a:p>
          <a:p>
            <a:pPr algn="l"/>
            <a:r>
              <a:rPr lang="en-GB" sz="2000" b="0" i="0" dirty="0">
                <a:solidFill>
                  <a:srgbClr val="000000"/>
                </a:solidFill>
                <a:effectLst/>
                <a:latin typeface="Segoe UI" panose="020B0502040204020203" pitchFamily="34" charset="0"/>
                <a:cs typeface="Segoe UI" panose="020B0502040204020203" pitchFamily="34" charset="0"/>
              </a:rPr>
              <a:t>COUNTIF function: </a:t>
            </a:r>
            <a:r>
              <a:rPr lang="en-GB" sz="2000" b="0" i="0" dirty="0">
                <a:solidFill>
                  <a:srgbClr val="1E1E1E"/>
                </a:solidFill>
                <a:effectLst/>
                <a:latin typeface="Segoe UI" panose="020B0502040204020203" pitchFamily="34" charset="0"/>
                <a:cs typeface="Segoe UI" panose="020B0502040204020203" pitchFamily="34" charset="0"/>
              </a:rPr>
              <a:t>to count the number of cells that meet a criterion; for example, to count the number of times a particular city appears in a customer list.</a:t>
            </a:r>
          </a:p>
          <a:p>
            <a:pPr algn="l"/>
            <a:endParaRPr lang="en-GB" sz="2000" b="0" i="0" dirty="0">
              <a:solidFill>
                <a:srgbClr val="1E1E1E"/>
              </a:solidFill>
              <a:effectLst/>
              <a:latin typeface="Segoe UI" panose="020B0502040204020203" pitchFamily="34" charset="0"/>
              <a:cs typeface="Segoe UI" panose="020B0502040204020203" pitchFamily="34" charset="0"/>
            </a:endParaRPr>
          </a:p>
          <a:p>
            <a:pPr algn="l"/>
            <a:r>
              <a:rPr lang="en-GB" sz="2000" b="0" i="0" dirty="0">
                <a:solidFill>
                  <a:srgbClr val="1E1E1E"/>
                </a:solidFill>
                <a:effectLst/>
                <a:latin typeface="Segoe UI" panose="020B0502040204020203" pitchFamily="34" charset="0"/>
                <a:cs typeface="Segoe UI" panose="020B0502040204020203" pitchFamily="34" charset="0"/>
              </a:rPr>
              <a:t>In its simplest form, COUNTIF says:</a:t>
            </a:r>
          </a:p>
          <a:p>
            <a:pPr algn="l"/>
            <a:r>
              <a:rPr lang="en-GB" sz="2000" b="0" i="0" dirty="0">
                <a:solidFill>
                  <a:srgbClr val="1E1E1E"/>
                </a:solidFill>
                <a:effectLst/>
                <a:latin typeface="Segoe UI" panose="020B0502040204020203" pitchFamily="34" charset="0"/>
                <a:cs typeface="Segoe UI" panose="020B0502040204020203" pitchFamily="34" charset="0"/>
              </a:rPr>
              <a:t>=COUNTIF(Where do you want to look?, What do you want to look for?)</a:t>
            </a:r>
          </a:p>
          <a:p>
            <a:pPr algn="l"/>
            <a:endParaRPr lang="en-GB" sz="2000" b="0" i="0" dirty="0">
              <a:solidFill>
                <a:srgbClr val="1E1E1E"/>
              </a:solidFill>
              <a:effectLst/>
              <a:latin typeface="Segoe UI" panose="020B0502040204020203" pitchFamily="34" charset="0"/>
              <a:cs typeface="Segoe UI" panose="020B0502040204020203" pitchFamily="34" charset="0"/>
            </a:endParaRPr>
          </a:p>
          <a:p>
            <a:pPr algn="l"/>
            <a:r>
              <a:rPr lang="en-GB" sz="2000" b="0" i="0" dirty="0">
                <a:solidFill>
                  <a:srgbClr val="1E1E1E"/>
                </a:solidFill>
                <a:effectLst/>
                <a:latin typeface="Segoe UI" panose="020B0502040204020203" pitchFamily="34" charset="0"/>
                <a:cs typeface="Segoe UI" panose="020B0502040204020203" pitchFamily="34" charset="0"/>
              </a:rPr>
              <a:t>For example:</a:t>
            </a:r>
          </a:p>
          <a:p>
            <a:pPr algn="l"/>
            <a:r>
              <a:rPr lang="en-GB" sz="2000" b="0" i="0" dirty="0">
                <a:solidFill>
                  <a:srgbClr val="1E1E1E"/>
                </a:solidFill>
                <a:effectLst/>
                <a:latin typeface="Segoe UI" panose="020B0502040204020203" pitchFamily="34" charset="0"/>
                <a:cs typeface="Segoe UI" panose="020B0502040204020203" pitchFamily="34" charset="0"/>
              </a:rPr>
              <a:t>=COUNTIF(A2:A5,"London")</a:t>
            </a:r>
          </a:p>
          <a:p>
            <a:pPr algn="l"/>
            <a:r>
              <a:rPr lang="en-GB" sz="2000" b="0" i="0" dirty="0">
                <a:solidFill>
                  <a:srgbClr val="1E1E1E"/>
                </a:solidFill>
                <a:effectLst/>
                <a:latin typeface="Segoe UI" panose="020B0502040204020203" pitchFamily="34" charset="0"/>
                <a:cs typeface="Segoe UI" panose="020B0502040204020203" pitchFamily="34" charset="0"/>
              </a:rPr>
              <a:t>=COUNTIF(A2:A5,A4)</a:t>
            </a:r>
          </a:p>
          <a:p>
            <a:endParaRPr lang="en-GB" sz="2000" b="0" i="0" dirty="0">
              <a:solidFill>
                <a:srgbClr val="000000"/>
              </a:solidFill>
              <a:effectLst/>
              <a:latin typeface="Segoe UI" panose="020B0502040204020203" pitchFamily="34" charset="0"/>
              <a:cs typeface="Segoe UI" panose="020B0502040204020203" pitchFamily="34" charset="0"/>
            </a:endParaRPr>
          </a:p>
          <a:p>
            <a:endParaRPr lang="en-GB" sz="2000" b="0" i="0" u="none" strike="noStrike" baseline="0" dirty="0">
              <a:solidFill>
                <a:srgbClr val="00000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651543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GB" sz="4000" b="1" i="0" u="none" strike="noStrike" baseline="0" dirty="0">
                <a:solidFill>
                  <a:srgbClr val="000000"/>
                </a:solidFill>
                <a:latin typeface="Times New Roman" panose="02020603050405020304" pitchFamily="18" charset="0"/>
                <a:cs typeface="Times New Roman" panose="02020603050405020304" pitchFamily="18" charset="0"/>
              </a:rPr>
              <a:t>Perform conditional operations by using functions 	</a:t>
            </a:r>
          </a:p>
        </p:txBody>
      </p:sp>
      <p:sp>
        <p:nvSpPr>
          <p:cNvPr id="8" name="TextBox 7">
            <a:extLst>
              <a:ext uri="{FF2B5EF4-FFF2-40B4-BE49-F238E27FC236}">
                <a16:creationId xmlns:a16="http://schemas.microsoft.com/office/drawing/2014/main" id="{DC5F51C9-D215-BC54-DCF5-C626057A99D0}"/>
              </a:ext>
            </a:extLst>
          </p:cNvPr>
          <p:cNvSpPr txBox="1"/>
          <p:nvPr/>
        </p:nvSpPr>
        <p:spPr>
          <a:xfrm>
            <a:off x="1097280" y="1904995"/>
            <a:ext cx="10058400" cy="4708981"/>
          </a:xfrm>
          <a:prstGeom prst="rect">
            <a:avLst/>
          </a:prstGeom>
          <a:noFill/>
        </p:spPr>
        <p:txBody>
          <a:bodyPr wrap="square" rtlCol="0">
            <a:spAutoFit/>
          </a:bodyPr>
          <a:lstStyle/>
          <a:p>
            <a:r>
              <a:rPr lang="en-GB" sz="2000" dirty="0">
                <a:solidFill>
                  <a:srgbClr val="000000"/>
                </a:solidFill>
                <a:latin typeface="Segoe UI" panose="020B0502040204020203" pitchFamily="34" charset="0"/>
                <a:cs typeface="Segoe UI" panose="020B0502040204020203" pitchFamily="34" charset="0"/>
              </a:rPr>
              <a:t>A. </a:t>
            </a:r>
            <a:r>
              <a:rPr lang="en-GB" sz="2000" b="0" i="0" u="none" strike="noStrike" baseline="0" dirty="0">
                <a:solidFill>
                  <a:srgbClr val="000000"/>
                </a:solidFill>
                <a:latin typeface="Segoe UI" panose="020B0502040204020203" pitchFamily="34" charset="0"/>
                <a:cs typeface="Segoe UI" panose="020B0502040204020203" pitchFamily="34" charset="0"/>
              </a:rPr>
              <a:t>Format text by using RIGHT, LEFT, and MID functions 	</a:t>
            </a:r>
          </a:p>
          <a:p>
            <a:endParaRPr lang="en-GB" sz="2000" b="0" i="0" dirty="0">
              <a:solidFill>
                <a:srgbClr val="1E1E1E"/>
              </a:solidFill>
              <a:effectLst/>
              <a:latin typeface="Segoe UI" panose="020B0502040204020203" pitchFamily="34" charset="0"/>
              <a:cs typeface="Segoe UI" panose="020B0502040204020203" pitchFamily="34" charset="0"/>
            </a:endParaRPr>
          </a:p>
          <a:p>
            <a:r>
              <a:rPr lang="en-GB" sz="2000" b="0" i="0" dirty="0">
                <a:solidFill>
                  <a:srgbClr val="1E1E1E"/>
                </a:solidFill>
                <a:effectLst/>
                <a:latin typeface="Segoe UI" panose="020B0502040204020203" pitchFamily="34" charset="0"/>
                <a:cs typeface="Segoe UI" panose="020B0502040204020203" pitchFamily="34" charset="0"/>
              </a:rPr>
              <a:t>RIGHT, RIGHTB functions</a:t>
            </a:r>
          </a:p>
          <a:p>
            <a:pPr algn="l"/>
            <a:r>
              <a:rPr lang="en-GB" sz="2000" b="0" i="0" dirty="0">
                <a:solidFill>
                  <a:srgbClr val="1E1E1E"/>
                </a:solidFill>
                <a:effectLst/>
                <a:latin typeface="Segoe UI" panose="020B0502040204020203" pitchFamily="34" charset="0"/>
                <a:cs typeface="Segoe UI" panose="020B0502040204020203" pitchFamily="34" charset="0"/>
              </a:rPr>
              <a:t>RIGHT returns the last character or characters in a text string, based on the number of characters you specify.</a:t>
            </a:r>
          </a:p>
          <a:p>
            <a:pPr algn="l"/>
            <a:r>
              <a:rPr lang="en-GB" sz="2000" b="0" i="0" dirty="0">
                <a:solidFill>
                  <a:srgbClr val="1E1E1E"/>
                </a:solidFill>
                <a:effectLst/>
                <a:latin typeface="Segoe UI" panose="020B0502040204020203" pitchFamily="34" charset="0"/>
                <a:cs typeface="Segoe UI" panose="020B0502040204020203" pitchFamily="34" charset="0"/>
              </a:rPr>
              <a:t>RIGHTB returns the last character or characters in a text string, based on the number of bytes you specify.</a:t>
            </a:r>
          </a:p>
          <a:p>
            <a:pPr algn="l"/>
            <a:r>
              <a:rPr lang="en-GB" sz="2000" b="0" i="0" dirty="0">
                <a:solidFill>
                  <a:srgbClr val="1E1E1E"/>
                </a:solidFill>
                <a:effectLst/>
                <a:latin typeface="Segoe UI" panose="020B0502040204020203" pitchFamily="34" charset="0"/>
                <a:cs typeface="Segoe UI" panose="020B0502040204020203" pitchFamily="34" charset="0"/>
              </a:rPr>
              <a:t>Syntax</a:t>
            </a:r>
          </a:p>
          <a:p>
            <a:pPr algn="l"/>
            <a:r>
              <a:rPr lang="en-GB" sz="2000" b="0" i="0" dirty="0">
                <a:solidFill>
                  <a:srgbClr val="1E1E1E"/>
                </a:solidFill>
                <a:effectLst/>
                <a:latin typeface="Segoe UI" panose="020B0502040204020203" pitchFamily="34" charset="0"/>
                <a:cs typeface="Segoe UI" panose="020B0502040204020203" pitchFamily="34" charset="0"/>
              </a:rPr>
              <a:t>RIGHT(text,[</a:t>
            </a:r>
            <a:r>
              <a:rPr lang="en-GB" sz="2000" b="0" i="0" dirty="0" err="1">
                <a:solidFill>
                  <a:srgbClr val="1E1E1E"/>
                </a:solidFill>
                <a:effectLst/>
                <a:latin typeface="Segoe UI" panose="020B0502040204020203" pitchFamily="34" charset="0"/>
                <a:cs typeface="Segoe UI" panose="020B0502040204020203" pitchFamily="34" charset="0"/>
              </a:rPr>
              <a:t>num_chars</a:t>
            </a:r>
            <a:r>
              <a:rPr lang="en-GB" sz="2000" b="0" i="0" dirty="0">
                <a:solidFill>
                  <a:srgbClr val="1E1E1E"/>
                </a:solidFill>
                <a:effectLst/>
                <a:latin typeface="Segoe UI" panose="020B0502040204020203" pitchFamily="34" charset="0"/>
                <a:cs typeface="Segoe UI" panose="020B0502040204020203" pitchFamily="34" charset="0"/>
              </a:rPr>
              <a:t>])		RIGHTB(text,[</a:t>
            </a:r>
            <a:r>
              <a:rPr lang="en-GB" sz="2000" b="0" i="0" dirty="0" err="1">
                <a:solidFill>
                  <a:srgbClr val="1E1E1E"/>
                </a:solidFill>
                <a:effectLst/>
                <a:latin typeface="Segoe UI" panose="020B0502040204020203" pitchFamily="34" charset="0"/>
                <a:cs typeface="Segoe UI" panose="020B0502040204020203" pitchFamily="34" charset="0"/>
              </a:rPr>
              <a:t>num_bytes</a:t>
            </a:r>
            <a:r>
              <a:rPr lang="en-GB" sz="2000" b="0" i="0" dirty="0">
                <a:solidFill>
                  <a:srgbClr val="1E1E1E"/>
                </a:solidFill>
                <a:effectLst/>
                <a:latin typeface="Segoe UI" panose="020B0502040204020203" pitchFamily="34" charset="0"/>
                <a:cs typeface="Segoe UI" panose="020B0502040204020203" pitchFamily="34" charset="0"/>
              </a:rPr>
              <a:t>])</a:t>
            </a:r>
          </a:p>
          <a:p>
            <a:pPr algn="l"/>
            <a:r>
              <a:rPr lang="en-GB" sz="2000" b="0" i="0" dirty="0">
                <a:solidFill>
                  <a:srgbClr val="1E1E1E"/>
                </a:solidFill>
                <a:effectLst/>
                <a:latin typeface="Segoe UI" panose="020B0502040204020203" pitchFamily="34" charset="0"/>
                <a:cs typeface="Segoe UI" panose="020B0502040204020203" pitchFamily="34" charset="0"/>
              </a:rPr>
              <a:t>The RIGHT and RIGHTB functions have the following arguments:</a:t>
            </a:r>
          </a:p>
          <a:p>
            <a:pPr algn="l">
              <a:buFont typeface="Arial" panose="020B0604020202020204" pitchFamily="34" charset="0"/>
              <a:buChar char="•"/>
            </a:pPr>
            <a:r>
              <a:rPr lang="en-GB" sz="2000" b="1" i="0" dirty="0">
                <a:solidFill>
                  <a:srgbClr val="1E1E1E"/>
                </a:solidFill>
                <a:effectLst/>
                <a:latin typeface="Segoe UI" panose="020B0502040204020203" pitchFamily="34" charset="0"/>
                <a:cs typeface="Segoe UI" panose="020B0502040204020203" pitchFamily="34" charset="0"/>
              </a:rPr>
              <a:t>Text</a:t>
            </a:r>
            <a:r>
              <a:rPr lang="en-GB" sz="2000" dirty="0">
                <a:solidFill>
                  <a:srgbClr val="1E1E1E"/>
                </a:solidFill>
                <a:latin typeface="Segoe UI" panose="020B0502040204020203" pitchFamily="34" charset="0"/>
                <a:cs typeface="Segoe UI" panose="020B0502040204020203" pitchFamily="34" charset="0"/>
              </a:rPr>
              <a:t> (</a:t>
            </a:r>
            <a:r>
              <a:rPr lang="en-GB" sz="2000" b="0" i="0" dirty="0">
                <a:solidFill>
                  <a:srgbClr val="1E1E1E"/>
                </a:solidFill>
                <a:effectLst/>
                <a:latin typeface="Segoe UI" panose="020B0502040204020203" pitchFamily="34" charset="0"/>
                <a:cs typeface="Segoe UI" panose="020B0502040204020203" pitchFamily="34" charset="0"/>
              </a:rPr>
              <a:t>Required): The text string containing the characters you want to extract.</a:t>
            </a:r>
          </a:p>
          <a:p>
            <a:pPr algn="l">
              <a:buFont typeface="Arial" panose="020B0604020202020204" pitchFamily="34" charset="0"/>
              <a:buChar char="•"/>
            </a:pPr>
            <a:r>
              <a:rPr lang="en-GB" sz="2000" b="1" i="0" dirty="0" err="1">
                <a:solidFill>
                  <a:srgbClr val="1E1E1E"/>
                </a:solidFill>
                <a:effectLst/>
                <a:latin typeface="Segoe UI" panose="020B0502040204020203" pitchFamily="34" charset="0"/>
                <a:cs typeface="Segoe UI" panose="020B0502040204020203" pitchFamily="34" charset="0"/>
              </a:rPr>
              <a:t>Num_chars</a:t>
            </a:r>
            <a:r>
              <a:rPr lang="en-GB" sz="2000" b="0" i="0" dirty="0">
                <a:solidFill>
                  <a:srgbClr val="1E1E1E"/>
                </a:solidFill>
                <a:effectLst/>
                <a:latin typeface="Segoe UI" panose="020B0502040204020203" pitchFamily="34" charset="0"/>
                <a:cs typeface="Segoe UI" panose="020B0502040204020203" pitchFamily="34" charset="0"/>
              </a:rPr>
              <a:t> (Optional): Specifies the number of characters you want RIGHT to extract.</a:t>
            </a:r>
          </a:p>
          <a:p>
            <a:pPr algn="l">
              <a:buFont typeface="Arial" panose="020B0604020202020204" pitchFamily="34" charset="0"/>
              <a:buChar char="•"/>
            </a:pPr>
            <a:r>
              <a:rPr lang="en-GB" sz="2000" b="1" i="0" dirty="0" err="1">
                <a:solidFill>
                  <a:srgbClr val="1E1E1E"/>
                </a:solidFill>
                <a:effectLst/>
                <a:latin typeface="Segoe UI" panose="020B0502040204020203" pitchFamily="34" charset="0"/>
                <a:cs typeface="Segoe UI" panose="020B0502040204020203" pitchFamily="34" charset="0"/>
              </a:rPr>
              <a:t>Num_bytes</a:t>
            </a:r>
            <a:r>
              <a:rPr lang="en-GB" sz="2000" b="0" i="0" dirty="0">
                <a:solidFill>
                  <a:srgbClr val="1E1E1E"/>
                </a:solidFill>
                <a:effectLst/>
                <a:latin typeface="Segoe UI" panose="020B0502040204020203" pitchFamily="34" charset="0"/>
                <a:cs typeface="Segoe UI" panose="020B0502040204020203" pitchFamily="34" charset="0"/>
              </a:rPr>
              <a:t> (Optional): Specifies the number of characters you want RIGHTB to extract, based on bytes.</a:t>
            </a:r>
          </a:p>
          <a:p>
            <a:endParaRPr lang="en-GB" sz="2000" b="0" i="0" u="none" strike="noStrike" baseline="0" dirty="0">
              <a:solidFill>
                <a:srgbClr val="00000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96061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GB" sz="4000" b="1" i="0" u="none" strike="noStrike" baseline="0" dirty="0">
                <a:solidFill>
                  <a:srgbClr val="000000"/>
                </a:solidFill>
                <a:latin typeface="Times New Roman" panose="02020603050405020304" pitchFamily="18" charset="0"/>
                <a:cs typeface="Times New Roman" panose="02020603050405020304" pitchFamily="18" charset="0"/>
              </a:rPr>
              <a:t>Perform conditional operations by using functions 	</a:t>
            </a:r>
          </a:p>
        </p:txBody>
      </p:sp>
      <p:sp>
        <p:nvSpPr>
          <p:cNvPr id="8" name="TextBox 7">
            <a:extLst>
              <a:ext uri="{FF2B5EF4-FFF2-40B4-BE49-F238E27FC236}">
                <a16:creationId xmlns:a16="http://schemas.microsoft.com/office/drawing/2014/main" id="{DC5F51C9-D215-BC54-DCF5-C626057A99D0}"/>
              </a:ext>
            </a:extLst>
          </p:cNvPr>
          <p:cNvSpPr txBox="1"/>
          <p:nvPr/>
        </p:nvSpPr>
        <p:spPr>
          <a:xfrm>
            <a:off x="1097280" y="1904995"/>
            <a:ext cx="10058400" cy="4708981"/>
          </a:xfrm>
          <a:prstGeom prst="rect">
            <a:avLst/>
          </a:prstGeom>
          <a:noFill/>
        </p:spPr>
        <p:txBody>
          <a:bodyPr wrap="square" rtlCol="0">
            <a:spAutoFit/>
          </a:bodyPr>
          <a:lstStyle/>
          <a:p>
            <a:r>
              <a:rPr lang="en-GB" sz="2000" dirty="0">
                <a:solidFill>
                  <a:srgbClr val="000000"/>
                </a:solidFill>
                <a:latin typeface="Segoe UI" panose="020B0502040204020203" pitchFamily="34" charset="0"/>
                <a:cs typeface="Segoe UI" panose="020B0502040204020203" pitchFamily="34" charset="0"/>
              </a:rPr>
              <a:t>A. </a:t>
            </a:r>
            <a:r>
              <a:rPr lang="en-GB" sz="2000" b="0" i="0" u="none" strike="noStrike" baseline="0" dirty="0">
                <a:solidFill>
                  <a:srgbClr val="000000"/>
                </a:solidFill>
                <a:latin typeface="Segoe UI" panose="020B0502040204020203" pitchFamily="34" charset="0"/>
                <a:cs typeface="Segoe UI" panose="020B0502040204020203" pitchFamily="34" charset="0"/>
              </a:rPr>
              <a:t>Format text by using RIGHT, LEFT, and MID functions 	</a:t>
            </a:r>
          </a:p>
          <a:p>
            <a:pPr algn="l"/>
            <a:endParaRPr lang="en-GB" sz="2000" dirty="0">
              <a:solidFill>
                <a:srgbClr val="1E1E1E"/>
              </a:solidFill>
              <a:latin typeface="Segoe UI" panose="020B0502040204020203" pitchFamily="34" charset="0"/>
              <a:cs typeface="Segoe UI" panose="020B0502040204020203" pitchFamily="34" charset="0"/>
            </a:endParaRPr>
          </a:p>
          <a:p>
            <a:pPr algn="l"/>
            <a:r>
              <a:rPr lang="en-GB" sz="2000" b="0" i="0" dirty="0">
                <a:solidFill>
                  <a:srgbClr val="1E1E1E"/>
                </a:solidFill>
                <a:effectLst/>
                <a:latin typeface="Segoe UI" panose="020B0502040204020203" pitchFamily="34" charset="0"/>
                <a:cs typeface="Segoe UI" panose="020B0502040204020203" pitchFamily="34" charset="0"/>
              </a:rPr>
              <a:t>LEFT, LEFTB functions</a:t>
            </a:r>
          </a:p>
          <a:p>
            <a:pPr algn="l"/>
            <a:r>
              <a:rPr lang="en-GB" sz="2000" b="0" i="0" dirty="0">
                <a:solidFill>
                  <a:srgbClr val="1E1E1E"/>
                </a:solidFill>
                <a:effectLst/>
                <a:latin typeface="Segoe UI" panose="020B0502040204020203" pitchFamily="34" charset="0"/>
                <a:cs typeface="Segoe UI" panose="020B0502040204020203" pitchFamily="34" charset="0"/>
              </a:rPr>
              <a:t>LEFT returns the first character or characters in a text string, based on the number of characters you specify.</a:t>
            </a:r>
          </a:p>
          <a:p>
            <a:pPr algn="l"/>
            <a:r>
              <a:rPr lang="en-GB" sz="2000" b="0" i="0" dirty="0">
                <a:solidFill>
                  <a:srgbClr val="1E1E1E"/>
                </a:solidFill>
                <a:effectLst/>
                <a:latin typeface="Segoe UI" panose="020B0502040204020203" pitchFamily="34" charset="0"/>
                <a:cs typeface="Segoe UI" panose="020B0502040204020203" pitchFamily="34" charset="0"/>
              </a:rPr>
              <a:t>LEFTB returns the first character or characters in a text string, based on the number of bytes you specify.</a:t>
            </a:r>
          </a:p>
          <a:p>
            <a:pPr algn="l"/>
            <a:endParaRPr lang="en-GB" sz="2000" b="0" i="0" dirty="0">
              <a:solidFill>
                <a:srgbClr val="1E1E1E"/>
              </a:solidFill>
              <a:effectLst/>
              <a:latin typeface="Segoe UI" panose="020B0502040204020203" pitchFamily="34" charset="0"/>
              <a:cs typeface="Segoe UI" panose="020B0502040204020203" pitchFamily="34" charset="0"/>
            </a:endParaRPr>
          </a:p>
          <a:p>
            <a:pPr algn="l"/>
            <a:r>
              <a:rPr lang="en-GB" sz="2000" b="0" i="0" dirty="0">
                <a:solidFill>
                  <a:srgbClr val="1E1E1E"/>
                </a:solidFill>
                <a:effectLst/>
                <a:latin typeface="Segoe UI" panose="020B0502040204020203" pitchFamily="34" charset="0"/>
                <a:cs typeface="Segoe UI" panose="020B0502040204020203" pitchFamily="34" charset="0"/>
              </a:rPr>
              <a:t>Syntax: 	LEFT(text, [</a:t>
            </a:r>
            <a:r>
              <a:rPr lang="en-GB" sz="2000" b="0" i="0" dirty="0" err="1">
                <a:solidFill>
                  <a:srgbClr val="1E1E1E"/>
                </a:solidFill>
                <a:effectLst/>
                <a:latin typeface="Segoe UI" panose="020B0502040204020203" pitchFamily="34" charset="0"/>
                <a:cs typeface="Segoe UI" panose="020B0502040204020203" pitchFamily="34" charset="0"/>
              </a:rPr>
              <a:t>num_chars</a:t>
            </a:r>
            <a:r>
              <a:rPr lang="en-GB" sz="2000" b="0" i="0" dirty="0">
                <a:solidFill>
                  <a:srgbClr val="1E1E1E"/>
                </a:solidFill>
                <a:effectLst/>
                <a:latin typeface="Segoe UI" panose="020B0502040204020203" pitchFamily="34" charset="0"/>
                <a:cs typeface="Segoe UI" panose="020B0502040204020203" pitchFamily="34" charset="0"/>
              </a:rPr>
              <a:t>])		LEFTB(text, [</a:t>
            </a:r>
            <a:r>
              <a:rPr lang="en-GB" sz="2000" b="0" i="0" dirty="0" err="1">
                <a:solidFill>
                  <a:srgbClr val="1E1E1E"/>
                </a:solidFill>
                <a:effectLst/>
                <a:latin typeface="Segoe UI" panose="020B0502040204020203" pitchFamily="34" charset="0"/>
                <a:cs typeface="Segoe UI" panose="020B0502040204020203" pitchFamily="34" charset="0"/>
              </a:rPr>
              <a:t>num_bytes</a:t>
            </a:r>
            <a:r>
              <a:rPr lang="en-GB" sz="2000" b="0" i="0" dirty="0">
                <a:solidFill>
                  <a:srgbClr val="1E1E1E"/>
                </a:solidFill>
                <a:effectLst/>
                <a:latin typeface="Segoe UI" panose="020B0502040204020203" pitchFamily="34" charset="0"/>
                <a:cs typeface="Segoe UI" panose="020B0502040204020203" pitchFamily="34" charset="0"/>
              </a:rPr>
              <a:t>])</a:t>
            </a:r>
          </a:p>
          <a:p>
            <a:pPr algn="l"/>
            <a:r>
              <a:rPr lang="en-GB" sz="2000" b="0" i="0" dirty="0">
                <a:solidFill>
                  <a:srgbClr val="1E1E1E"/>
                </a:solidFill>
                <a:effectLst/>
                <a:latin typeface="Segoe UI" panose="020B0502040204020203" pitchFamily="34" charset="0"/>
                <a:cs typeface="Segoe UI" panose="020B0502040204020203" pitchFamily="34" charset="0"/>
              </a:rPr>
              <a:t>The function syntax has the following arguments:</a:t>
            </a:r>
          </a:p>
          <a:p>
            <a:pPr algn="l">
              <a:buFont typeface="Arial" panose="020B0604020202020204" pitchFamily="34" charset="0"/>
              <a:buChar char="•"/>
            </a:pPr>
            <a:r>
              <a:rPr lang="en-GB" sz="2000" b="1" i="0" dirty="0">
                <a:solidFill>
                  <a:srgbClr val="1E1E1E"/>
                </a:solidFill>
                <a:effectLst/>
                <a:latin typeface="Segoe UI" panose="020B0502040204020203" pitchFamily="34" charset="0"/>
                <a:cs typeface="Segoe UI" panose="020B0502040204020203" pitchFamily="34" charset="0"/>
              </a:rPr>
              <a:t>Text</a:t>
            </a:r>
            <a:r>
              <a:rPr lang="en-GB" sz="2000" dirty="0">
                <a:solidFill>
                  <a:srgbClr val="1E1E1E"/>
                </a:solidFill>
                <a:latin typeface="Segoe UI" panose="020B0502040204020203" pitchFamily="34" charset="0"/>
                <a:cs typeface="Segoe UI" panose="020B0502040204020203" pitchFamily="34" charset="0"/>
              </a:rPr>
              <a:t> (</a:t>
            </a:r>
            <a:r>
              <a:rPr lang="en-GB" sz="2000" b="0" i="0" dirty="0">
                <a:solidFill>
                  <a:srgbClr val="1E1E1E"/>
                </a:solidFill>
                <a:effectLst/>
                <a:latin typeface="Segoe UI" panose="020B0502040204020203" pitchFamily="34" charset="0"/>
                <a:cs typeface="Segoe UI" panose="020B0502040204020203" pitchFamily="34" charset="0"/>
              </a:rPr>
              <a:t>Required): The text string that contains the characters you want to extract.</a:t>
            </a:r>
          </a:p>
          <a:p>
            <a:pPr algn="l">
              <a:buFont typeface="Arial" panose="020B0604020202020204" pitchFamily="34" charset="0"/>
              <a:buChar char="•"/>
            </a:pPr>
            <a:r>
              <a:rPr lang="en-GB" sz="2000" b="1" i="0" dirty="0" err="1">
                <a:solidFill>
                  <a:srgbClr val="1E1E1E"/>
                </a:solidFill>
                <a:effectLst/>
                <a:latin typeface="Segoe UI" panose="020B0502040204020203" pitchFamily="34" charset="0"/>
                <a:cs typeface="Segoe UI" panose="020B0502040204020203" pitchFamily="34" charset="0"/>
              </a:rPr>
              <a:t>Num_chars</a:t>
            </a:r>
            <a:r>
              <a:rPr lang="en-GB" sz="2000" dirty="0">
                <a:solidFill>
                  <a:srgbClr val="1E1E1E"/>
                </a:solidFill>
                <a:latin typeface="Segoe UI" panose="020B0502040204020203" pitchFamily="34" charset="0"/>
                <a:cs typeface="Segoe UI" panose="020B0502040204020203" pitchFamily="34" charset="0"/>
              </a:rPr>
              <a:t> (</a:t>
            </a:r>
            <a:r>
              <a:rPr lang="en-GB" sz="2000" b="0" i="0" dirty="0">
                <a:solidFill>
                  <a:srgbClr val="1E1E1E"/>
                </a:solidFill>
                <a:effectLst/>
                <a:latin typeface="Segoe UI" panose="020B0502040204020203" pitchFamily="34" charset="0"/>
                <a:cs typeface="Segoe UI" panose="020B0502040204020203" pitchFamily="34" charset="0"/>
              </a:rPr>
              <a:t>Optional): Specifies the number of characters you want LEFT to extract.</a:t>
            </a:r>
          </a:p>
          <a:p>
            <a:pPr algn="l">
              <a:buFont typeface="Arial" panose="020B0604020202020204" pitchFamily="34" charset="0"/>
              <a:buChar char="•"/>
            </a:pPr>
            <a:r>
              <a:rPr lang="en-GB" sz="2000" b="1" i="0" dirty="0" err="1">
                <a:solidFill>
                  <a:srgbClr val="1E1E1E"/>
                </a:solidFill>
                <a:effectLst/>
                <a:latin typeface="Segoe UI" panose="020B0502040204020203" pitchFamily="34" charset="0"/>
                <a:cs typeface="Segoe UI" panose="020B0502040204020203" pitchFamily="34" charset="0"/>
              </a:rPr>
              <a:t>Num_bytes</a:t>
            </a:r>
            <a:r>
              <a:rPr lang="en-GB" sz="2000" b="1" dirty="0">
                <a:solidFill>
                  <a:srgbClr val="1E1E1E"/>
                </a:solidFill>
                <a:latin typeface="Segoe UI" panose="020B0502040204020203" pitchFamily="34" charset="0"/>
                <a:cs typeface="Segoe UI" panose="020B0502040204020203" pitchFamily="34" charset="0"/>
              </a:rPr>
              <a:t> </a:t>
            </a:r>
            <a:r>
              <a:rPr lang="en-GB" sz="2000" dirty="0">
                <a:solidFill>
                  <a:srgbClr val="1E1E1E"/>
                </a:solidFill>
                <a:latin typeface="Segoe UI" panose="020B0502040204020203" pitchFamily="34" charset="0"/>
                <a:cs typeface="Segoe UI" panose="020B0502040204020203" pitchFamily="34" charset="0"/>
              </a:rPr>
              <a:t>(</a:t>
            </a:r>
            <a:r>
              <a:rPr lang="en-GB" sz="2000" b="0" i="0" dirty="0">
                <a:solidFill>
                  <a:srgbClr val="1E1E1E"/>
                </a:solidFill>
                <a:effectLst/>
                <a:latin typeface="Segoe UI" panose="020B0502040204020203" pitchFamily="34" charset="0"/>
                <a:cs typeface="Segoe UI" panose="020B0502040204020203" pitchFamily="34" charset="0"/>
              </a:rPr>
              <a:t>Optional): Specifies the number of characters you want LEFTB to extract, based on bytes.</a:t>
            </a:r>
          </a:p>
          <a:p>
            <a:endParaRPr lang="en-GB" sz="2000" b="0" i="0" u="none" strike="noStrike" baseline="0" dirty="0">
              <a:solidFill>
                <a:srgbClr val="00000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56273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GB" sz="4000" b="1" i="0" u="none" strike="noStrike" baseline="0" dirty="0">
                <a:solidFill>
                  <a:srgbClr val="000000"/>
                </a:solidFill>
                <a:latin typeface="Times New Roman" panose="02020603050405020304" pitchFamily="18" charset="0"/>
                <a:cs typeface="Times New Roman" panose="02020603050405020304" pitchFamily="18" charset="0"/>
              </a:rPr>
              <a:t>Perform conditional operations by using functions 	</a:t>
            </a:r>
          </a:p>
        </p:txBody>
      </p:sp>
      <p:sp>
        <p:nvSpPr>
          <p:cNvPr id="8" name="TextBox 7">
            <a:extLst>
              <a:ext uri="{FF2B5EF4-FFF2-40B4-BE49-F238E27FC236}">
                <a16:creationId xmlns:a16="http://schemas.microsoft.com/office/drawing/2014/main" id="{DC5F51C9-D215-BC54-DCF5-C626057A99D0}"/>
              </a:ext>
            </a:extLst>
          </p:cNvPr>
          <p:cNvSpPr txBox="1"/>
          <p:nvPr/>
        </p:nvSpPr>
        <p:spPr>
          <a:xfrm>
            <a:off x="1097280" y="1869825"/>
            <a:ext cx="10058400" cy="4401205"/>
          </a:xfrm>
          <a:prstGeom prst="rect">
            <a:avLst/>
          </a:prstGeom>
          <a:noFill/>
        </p:spPr>
        <p:txBody>
          <a:bodyPr wrap="square" rtlCol="0">
            <a:spAutoFit/>
          </a:bodyPr>
          <a:lstStyle/>
          <a:p>
            <a:r>
              <a:rPr lang="en-GB" sz="2000" dirty="0">
                <a:solidFill>
                  <a:srgbClr val="000000"/>
                </a:solidFill>
                <a:latin typeface="Segoe UI" panose="020B0502040204020203" pitchFamily="34" charset="0"/>
                <a:cs typeface="Segoe UI" panose="020B0502040204020203" pitchFamily="34" charset="0"/>
              </a:rPr>
              <a:t>A. </a:t>
            </a:r>
            <a:r>
              <a:rPr lang="en-GB" sz="2000" b="0" i="0" u="none" strike="noStrike" baseline="0" dirty="0">
                <a:solidFill>
                  <a:srgbClr val="000000"/>
                </a:solidFill>
                <a:latin typeface="Segoe UI" panose="020B0502040204020203" pitchFamily="34" charset="0"/>
                <a:cs typeface="Segoe UI" panose="020B0502040204020203" pitchFamily="34" charset="0"/>
              </a:rPr>
              <a:t>Format text by using RIGHT, LEFT, and MID functions 	</a:t>
            </a:r>
          </a:p>
          <a:p>
            <a:pPr algn="l"/>
            <a:r>
              <a:rPr lang="en-GB" sz="2000" b="1" i="0" dirty="0">
                <a:solidFill>
                  <a:srgbClr val="1E1E1E"/>
                </a:solidFill>
                <a:effectLst/>
                <a:latin typeface="Segoe UI" panose="020B0502040204020203" pitchFamily="34" charset="0"/>
                <a:cs typeface="Segoe UI" panose="020B0502040204020203" pitchFamily="34" charset="0"/>
              </a:rPr>
              <a:t>MID, MIDB functions</a:t>
            </a:r>
          </a:p>
          <a:p>
            <a:pPr algn="l"/>
            <a:r>
              <a:rPr lang="en-GB" sz="2000" b="0" i="0" dirty="0">
                <a:solidFill>
                  <a:srgbClr val="1E1E1E"/>
                </a:solidFill>
                <a:effectLst/>
                <a:latin typeface="Segoe UI" panose="020B0502040204020203" pitchFamily="34" charset="0"/>
                <a:cs typeface="Segoe UI" panose="020B0502040204020203" pitchFamily="34" charset="0"/>
              </a:rPr>
              <a:t>MID returns a specific number of characters from a text string, starting at the position you specify, based on the number of characters you specify.</a:t>
            </a:r>
          </a:p>
          <a:p>
            <a:pPr algn="l"/>
            <a:r>
              <a:rPr lang="en-GB" sz="2000" b="0" i="0" dirty="0">
                <a:solidFill>
                  <a:srgbClr val="1E1E1E"/>
                </a:solidFill>
                <a:effectLst/>
                <a:latin typeface="Segoe UI" panose="020B0502040204020203" pitchFamily="34" charset="0"/>
                <a:cs typeface="Segoe UI" panose="020B0502040204020203" pitchFamily="34" charset="0"/>
              </a:rPr>
              <a:t>MIDB returns a specific number of characters from a text string, starting at the position you specify, based on the number of bytes you specify.</a:t>
            </a:r>
          </a:p>
          <a:p>
            <a:pPr algn="l"/>
            <a:r>
              <a:rPr lang="en-GB" sz="2000" b="0" i="0" dirty="0">
                <a:solidFill>
                  <a:srgbClr val="1E1E1E"/>
                </a:solidFill>
                <a:effectLst/>
                <a:latin typeface="Segoe UI" panose="020B0502040204020203" pitchFamily="34" charset="0"/>
                <a:cs typeface="Segoe UI" panose="020B0502040204020203" pitchFamily="34" charset="0"/>
              </a:rPr>
              <a:t>Syntax:	MID(text, </a:t>
            </a:r>
            <a:r>
              <a:rPr lang="en-GB" sz="2000" b="0" i="0" dirty="0" err="1">
                <a:solidFill>
                  <a:srgbClr val="1E1E1E"/>
                </a:solidFill>
                <a:effectLst/>
                <a:latin typeface="Segoe UI" panose="020B0502040204020203" pitchFamily="34" charset="0"/>
                <a:cs typeface="Segoe UI" panose="020B0502040204020203" pitchFamily="34" charset="0"/>
              </a:rPr>
              <a:t>start_num</a:t>
            </a:r>
            <a:r>
              <a:rPr lang="en-GB" sz="2000" b="0" i="0" dirty="0">
                <a:solidFill>
                  <a:srgbClr val="1E1E1E"/>
                </a:solidFill>
                <a:effectLst/>
                <a:latin typeface="Segoe UI" panose="020B0502040204020203" pitchFamily="34" charset="0"/>
                <a:cs typeface="Segoe UI" panose="020B0502040204020203" pitchFamily="34" charset="0"/>
              </a:rPr>
              <a:t>, </a:t>
            </a:r>
            <a:r>
              <a:rPr lang="en-GB" sz="2000" b="0" i="0" dirty="0" err="1">
                <a:solidFill>
                  <a:srgbClr val="1E1E1E"/>
                </a:solidFill>
                <a:effectLst/>
                <a:latin typeface="Segoe UI" panose="020B0502040204020203" pitchFamily="34" charset="0"/>
                <a:cs typeface="Segoe UI" panose="020B0502040204020203" pitchFamily="34" charset="0"/>
              </a:rPr>
              <a:t>num_chars</a:t>
            </a:r>
            <a:r>
              <a:rPr lang="en-GB" sz="2000" b="0" i="0" dirty="0">
                <a:solidFill>
                  <a:srgbClr val="1E1E1E"/>
                </a:solidFill>
                <a:effectLst/>
                <a:latin typeface="Segoe UI" panose="020B0502040204020203" pitchFamily="34" charset="0"/>
                <a:cs typeface="Segoe UI" panose="020B0502040204020203" pitchFamily="34" charset="0"/>
              </a:rPr>
              <a:t>)		MIDB(text, </a:t>
            </a:r>
            <a:r>
              <a:rPr lang="en-GB" sz="2000" b="0" i="0" dirty="0" err="1">
                <a:solidFill>
                  <a:srgbClr val="1E1E1E"/>
                </a:solidFill>
                <a:effectLst/>
                <a:latin typeface="Segoe UI" panose="020B0502040204020203" pitchFamily="34" charset="0"/>
                <a:cs typeface="Segoe UI" panose="020B0502040204020203" pitchFamily="34" charset="0"/>
              </a:rPr>
              <a:t>start_num</a:t>
            </a:r>
            <a:r>
              <a:rPr lang="en-GB" sz="2000" b="0" i="0" dirty="0">
                <a:solidFill>
                  <a:srgbClr val="1E1E1E"/>
                </a:solidFill>
                <a:effectLst/>
                <a:latin typeface="Segoe UI" panose="020B0502040204020203" pitchFamily="34" charset="0"/>
                <a:cs typeface="Segoe UI" panose="020B0502040204020203" pitchFamily="34" charset="0"/>
              </a:rPr>
              <a:t>, </a:t>
            </a:r>
            <a:r>
              <a:rPr lang="en-GB" sz="2000" b="0" i="0" dirty="0" err="1">
                <a:solidFill>
                  <a:srgbClr val="1E1E1E"/>
                </a:solidFill>
                <a:effectLst/>
                <a:latin typeface="Segoe UI" panose="020B0502040204020203" pitchFamily="34" charset="0"/>
                <a:cs typeface="Segoe UI" panose="020B0502040204020203" pitchFamily="34" charset="0"/>
              </a:rPr>
              <a:t>num_bytes</a:t>
            </a:r>
            <a:r>
              <a:rPr lang="en-GB" sz="2000" b="0" i="0" dirty="0">
                <a:solidFill>
                  <a:srgbClr val="1E1E1E"/>
                </a:solidFill>
                <a:effectLst/>
                <a:latin typeface="Segoe UI" panose="020B0502040204020203" pitchFamily="34" charset="0"/>
                <a:cs typeface="Segoe UI" panose="020B0502040204020203" pitchFamily="34" charset="0"/>
              </a:rPr>
              <a:t>)</a:t>
            </a:r>
          </a:p>
          <a:p>
            <a:pPr algn="l"/>
            <a:r>
              <a:rPr lang="en-GB" sz="2000" b="0" i="0" dirty="0">
                <a:solidFill>
                  <a:srgbClr val="1E1E1E"/>
                </a:solidFill>
                <a:effectLst/>
                <a:latin typeface="Segoe UI" panose="020B0502040204020203" pitchFamily="34" charset="0"/>
                <a:cs typeface="Segoe UI" panose="020B0502040204020203" pitchFamily="34" charset="0"/>
              </a:rPr>
              <a:t>The MID and MIDB function syntax has the following arguments:</a:t>
            </a:r>
          </a:p>
          <a:p>
            <a:pPr algn="l">
              <a:buFont typeface="Arial" panose="020B0604020202020204" pitchFamily="34" charset="0"/>
              <a:buChar char="•"/>
            </a:pPr>
            <a:r>
              <a:rPr lang="en-GB" sz="2000" b="1" i="0" dirty="0">
                <a:solidFill>
                  <a:srgbClr val="1E1E1E"/>
                </a:solidFill>
                <a:effectLst/>
                <a:latin typeface="Segoe UI" panose="020B0502040204020203" pitchFamily="34" charset="0"/>
                <a:cs typeface="Segoe UI" panose="020B0502040204020203" pitchFamily="34" charset="0"/>
              </a:rPr>
              <a:t>Text</a:t>
            </a:r>
            <a:r>
              <a:rPr lang="en-GB" sz="2000" dirty="0">
                <a:solidFill>
                  <a:srgbClr val="1E1E1E"/>
                </a:solidFill>
                <a:latin typeface="Segoe UI" panose="020B0502040204020203" pitchFamily="34" charset="0"/>
                <a:cs typeface="Segoe UI" panose="020B0502040204020203" pitchFamily="34" charset="0"/>
              </a:rPr>
              <a:t> (</a:t>
            </a:r>
            <a:r>
              <a:rPr lang="en-GB" sz="2000" b="0" i="0" dirty="0">
                <a:solidFill>
                  <a:srgbClr val="1E1E1E"/>
                </a:solidFill>
                <a:effectLst/>
                <a:latin typeface="Segoe UI" panose="020B0502040204020203" pitchFamily="34" charset="0"/>
                <a:cs typeface="Segoe UI" panose="020B0502040204020203" pitchFamily="34" charset="0"/>
              </a:rPr>
              <a:t>Required): The text string containing the characters you want to extract.</a:t>
            </a:r>
          </a:p>
          <a:p>
            <a:pPr algn="l">
              <a:buFont typeface="Arial" panose="020B0604020202020204" pitchFamily="34" charset="0"/>
              <a:buChar char="•"/>
            </a:pPr>
            <a:r>
              <a:rPr lang="en-GB" sz="2000" b="1" i="0" dirty="0" err="1">
                <a:solidFill>
                  <a:srgbClr val="1E1E1E"/>
                </a:solidFill>
                <a:effectLst/>
                <a:latin typeface="Segoe UI" panose="020B0502040204020203" pitchFamily="34" charset="0"/>
                <a:cs typeface="Segoe UI" panose="020B0502040204020203" pitchFamily="34" charset="0"/>
              </a:rPr>
              <a:t>Start_num</a:t>
            </a:r>
            <a:r>
              <a:rPr lang="en-GB" sz="2000" dirty="0">
                <a:solidFill>
                  <a:srgbClr val="1E1E1E"/>
                </a:solidFill>
                <a:latin typeface="Segoe UI" panose="020B0502040204020203" pitchFamily="34" charset="0"/>
                <a:cs typeface="Segoe UI" panose="020B0502040204020203" pitchFamily="34" charset="0"/>
              </a:rPr>
              <a:t> (</a:t>
            </a:r>
            <a:r>
              <a:rPr lang="en-GB" sz="2000" b="0" i="0" dirty="0">
                <a:solidFill>
                  <a:srgbClr val="1E1E1E"/>
                </a:solidFill>
                <a:effectLst/>
                <a:latin typeface="Segoe UI" panose="020B0502040204020203" pitchFamily="34" charset="0"/>
                <a:cs typeface="Segoe UI" panose="020B0502040204020203" pitchFamily="34" charset="0"/>
              </a:rPr>
              <a:t>Required): The position of the first character you want to extract in text. </a:t>
            </a:r>
          </a:p>
          <a:p>
            <a:pPr algn="l">
              <a:buFont typeface="Arial" panose="020B0604020202020204" pitchFamily="34" charset="0"/>
              <a:buChar char="•"/>
            </a:pPr>
            <a:r>
              <a:rPr lang="en-GB" sz="2000" b="1" i="0" dirty="0" err="1">
                <a:solidFill>
                  <a:srgbClr val="1E1E1E"/>
                </a:solidFill>
                <a:effectLst/>
                <a:latin typeface="Segoe UI" panose="020B0502040204020203" pitchFamily="34" charset="0"/>
                <a:cs typeface="Segoe UI" panose="020B0502040204020203" pitchFamily="34" charset="0"/>
              </a:rPr>
              <a:t>Num_chars</a:t>
            </a:r>
            <a:r>
              <a:rPr lang="en-GB" sz="2000" dirty="0">
                <a:solidFill>
                  <a:srgbClr val="1E1E1E"/>
                </a:solidFill>
                <a:latin typeface="Segoe UI" panose="020B0502040204020203" pitchFamily="34" charset="0"/>
                <a:cs typeface="Segoe UI" panose="020B0502040204020203" pitchFamily="34" charset="0"/>
              </a:rPr>
              <a:t> (</a:t>
            </a:r>
            <a:r>
              <a:rPr lang="en-GB" sz="2000" b="0" i="0" dirty="0">
                <a:solidFill>
                  <a:srgbClr val="1E1E1E"/>
                </a:solidFill>
                <a:effectLst/>
                <a:latin typeface="Segoe UI" panose="020B0502040204020203" pitchFamily="34" charset="0"/>
                <a:cs typeface="Segoe UI" panose="020B0502040204020203" pitchFamily="34" charset="0"/>
              </a:rPr>
              <a:t>Required for MID): Specifies the number of characters you want MID to return from text.</a:t>
            </a:r>
          </a:p>
          <a:p>
            <a:pPr algn="l">
              <a:buFont typeface="Arial" panose="020B0604020202020204" pitchFamily="34" charset="0"/>
              <a:buChar char="•"/>
            </a:pPr>
            <a:r>
              <a:rPr lang="en-GB" sz="2000" b="1" i="0" dirty="0" err="1">
                <a:solidFill>
                  <a:srgbClr val="1E1E1E"/>
                </a:solidFill>
                <a:effectLst/>
                <a:latin typeface="Segoe UI" panose="020B0502040204020203" pitchFamily="34" charset="0"/>
                <a:cs typeface="Segoe UI" panose="020B0502040204020203" pitchFamily="34" charset="0"/>
              </a:rPr>
              <a:t>Num_bytes</a:t>
            </a:r>
            <a:r>
              <a:rPr lang="en-GB" sz="2000" dirty="0">
                <a:solidFill>
                  <a:srgbClr val="1E1E1E"/>
                </a:solidFill>
                <a:latin typeface="Segoe UI" panose="020B0502040204020203" pitchFamily="34" charset="0"/>
                <a:cs typeface="Segoe UI" panose="020B0502040204020203" pitchFamily="34" charset="0"/>
              </a:rPr>
              <a:t> (</a:t>
            </a:r>
            <a:r>
              <a:rPr lang="en-GB" sz="2000" b="0" i="0" dirty="0">
                <a:solidFill>
                  <a:srgbClr val="1E1E1E"/>
                </a:solidFill>
                <a:effectLst/>
                <a:latin typeface="Segoe UI" panose="020B0502040204020203" pitchFamily="34" charset="0"/>
                <a:cs typeface="Segoe UI" panose="020B0502040204020203" pitchFamily="34" charset="0"/>
              </a:rPr>
              <a:t>Required for MIDB): Specifies the number of characters you want MIDB to return from text, in bytes.</a:t>
            </a:r>
          </a:p>
        </p:txBody>
      </p:sp>
    </p:spTree>
    <p:extLst>
      <p:ext uri="{BB962C8B-B14F-4D97-AF65-F5344CB8AC3E}">
        <p14:creationId xmlns:p14="http://schemas.microsoft.com/office/powerpoint/2010/main" val="97984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GB" sz="4000" b="1" i="0" u="none" strike="noStrike" baseline="0" dirty="0">
                <a:solidFill>
                  <a:srgbClr val="000000"/>
                </a:solidFill>
                <a:latin typeface="Times New Roman" panose="02020603050405020304" pitchFamily="18" charset="0"/>
                <a:cs typeface="Times New Roman" panose="02020603050405020304" pitchFamily="18" charset="0"/>
              </a:rPr>
              <a:t>Perform conditional operations by using functions 	</a:t>
            </a:r>
          </a:p>
        </p:txBody>
      </p:sp>
      <p:sp>
        <p:nvSpPr>
          <p:cNvPr id="8" name="TextBox 7">
            <a:extLst>
              <a:ext uri="{FF2B5EF4-FFF2-40B4-BE49-F238E27FC236}">
                <a16:creationId xmlns:a16="http://schemas.microsoft.com/office/drawing/2014/main" id="{DC5F51C9-D215-BC54-DCF5-C626057A99D0}"/>
              </a:ext>
            </a:extLst>
          </p:cNvPr>
          <p:cNvSpPr txBox="1"/>
          <p:nvPr/>
        </p:nvSpPr>
        <p:spPr>
          <a:xfrm>
            <a:off x="1097280" y="1869825"/>
            <a:ext cx="10058400" cy="4708981"/>
          </a:xfrm>
          <a:prstGeom prst="rect">
            <a:avLst/>
          </a:prstGeom>
          <a:noFill/>
        </p:spPr>
        <p:txBody>
          <a:bodyPr wrap="square" rtlCol="0">
            <a:spAutoFit/>
          </a:bodyPr>
          <a:lstStyle/>
          <a:p>
            <a:r>
              <a:rPr lang="en-GB" sz="2000" dirty="0">
                <a:solidFill>
                  <a:srgbClr val="000000"/>
                </a:solidFill>
                <a:latin typeface="Segoe UI" panose="020B0502040204020203" pitchFamily="34" charset="0"/>
                <a:cs typeface="Segoe UI" panose="020B0502040204020203" pitchFamily="34" charset="0"/>
              </a:rPr>
              <a:t>B. </a:t>
            </a:r>
            <a:r>
              <a:rPr lang="en-GB" sz="2000" b="0" i="0" u="none" strike="noStrike" baseline="0" dirty="0">
                <a:solidFill>
                  <a:srgbClr val="000000"/>
                </a:solidFill>
                <a:latin typeface="Segoe UI" panose="020B0502040204020203" pitchFamily="34" charset="0"/>
                <a:cs typeface="Segoe UI" panose="020B0502040204020203" pitchFamily="34" charset="0"/>
              </a:rPr>
              <a:t>Format text by using UPPER, LOWER, and PROPER functions 	</a:t>
            </a:r>
          </a:p>
          <a:p>
            <a:pPr algn="l"/>
            <a:endParaRPr lang="en-GB" sz="2000" b="1" i="0" dirty="0">
              <a:solidFill>
                <a:srgbClr val="1E1E1E"/>
              </a:solidFill>
              <a:effectLst/>
              <a:latin typeface="Segoe UI" panose="020B0502040204020203" pitchFamily="34" charset="0"/>
              <a:cs typeface="Segoe UI" panose="020B0502040204020203" pitchFamily="34" charset="0"/>
            </a:endParaRPr>
          </a:p>
          <a:p>
            <a:pPr algn="l"/>
            <a:r>
              <a:rPr lang="en-GB" sz="2000" b="0" i="0" dirty="0">
                <a:solidFill>
                  <a:srgbClr val="1E1E1E"/>
                </a:solidFill>
                <a:effectLst/>
                <a:latin typeface="Segoe UI" panose="020B0502040204020203" pitchFamily="34" charset="0"/>
                <a:cs typeface="Segoe UI" panose="020B0502040204020203" pitchFamily="34" charset="0"/>
              </a:rPr>
              <a:t>LOWER function: </a:t>
            </a:r>
            <a:r>
              <a:rPr lang="en-GB" sz="2000" dirty="0">
                <a:solidFill>
                  <a:srgbClr val="1E1E1E"/>
                </a:solidFill>
                <a:effectLst/>
                <a:latin typeface="Segoe UI" panose="020B0502040204020203" pitchFamily="34" charset="0"/>
                <a:cs typeface="Segoe UI" panose="020B0502040204020203" pitchFamily="34" charset="0"/>
              </a:rPr>
              <a:t>Converts all uppercase letters in a text string to lowercase.</a:t>
            </a:r>
          </a:p>
          <a:p>
            <a:r>
              <a:rPr lang="en-GB" sz="2000" b="0" dirty="0">
                <a:solidFill>
                  <a:srgbClr val="1E1E1E"/>
                </a:solidFill>
                <a:effectLst/>
                <a:latin typeface="Segoe UI" panose="020B0502040204020203" pitchFamily="34" charset="0"/>
                <a:cs typeface="Segoe UI" panose="020B0502040204020203" pitchFamily="34" charset="0"/>
              </a:rPr>
              <a:t>Syntax: </a:t>
            </a:r>
            <a:r>
              <a:rPr lang="en-GB" sz="2000" dirty="0">
                <a:solidFill>
                  <a:srgbClr val="1E1E1E"/>
                </a:solidFill>
                <a:effectLst/>
                <a:latin typeface="Segoe UI" panose="020B0502040204020203" pitchFamily="34" charset="0"/>
                <a:cs typeface="Segoe UI" panose="020B0502040204020203" pitchFamily="34" charset="0"/>
              </a:rPr>
              <a:t>LOWER(text)</a:t>
            </a:r>
          </a:p>
          <a:p>
            <a:r>
              <a:rPr lang="en-GB" sz="2000" dirty="0">
                <a:solidFill>
                  <a:srgbClr val="1E1E1E"/>
                </a:solidFill>
                <a:effectLst/>
                <a:latin typeface="Segoe UI" panose="020B0502040204020203" pitchFamily="34" charset="0"/>
                <a:cs typeface="Segoe UI" panose="020B0502040204020203" pitchFamily="34" charset="0"/>
              </a:rPr>
              <a:t>The LOWER function syntax has the following arguments:</a:t>
            </a:r>
          </a:p>
          <a:p>
            <a:pPr>
              <a:buFont typeface="Arial" panose="020B0604020202020204" pitchFamily="34" charset="0"/>
              <a:buChar char="•"/>
            </a:pPr>
            <a:r>
              <a:rPr lang="en-GB" sz="2000" b="1" dirty="0">
                <a:solidFill>
                  <a:srgbClr val="1E1E1E"/>
                </a:solidFill>
                <a:effectLst/>
                <a:latin typeface="Segoe UI" panose="020B0502040204020203" pitchFamily="34" charset="0"/>
                <a:cs typeface="Segoe UI" panose="020B0502040204020203" pitchFamily="34" charset="0"/>
              </a:rPr>
              <a:t>Text</a:t>
            </a:r>
            <a:r>
              <a:rPr lang="en-GB" sz="2000" b="1" dirty="0">
                <a:solidFill>
                  <a:srgbClr val="1E1E1E"/>
                </a:solidFill>
                <a:latin typeface="Segoe UI" panose="020B0502040204020203" pitchFamily="34" charset="0"/>
                <a:cs typeface="Segoe UI" panose="020B0502040204020203" pitchFamily="34" charset="0"/>
              </a:rPr>
              <a:t> </a:t>
            </a:r>
            <a:r>
              <a:rPr lang="en-GB" sz="2000" dirty="0">
                <a:solidFill>
                  <a:srgbClr val="1E1E1E"/>
                </a:solidFill>
                <a:latin typeface="Segoe UI" panose="020B0502040204020203" pitchFamily="34" charset="0"/>
                <a:cs typeface="Segoe UI" panose="020B0502040204020203" pitchFamily="34" charset="0"/>
              </a:rPr>
              <a:t>(</a:t>
            </a:r>
            <a:r>
              <a:rPr lang="en-GB" sz="2000" dirty="0">
                <a:solidFill>
                  <a:srgbClr val="1E1E1E"/>
                </a:solidFill>
                <a:effectLst/>
                <a:latin typeface="Segoe UI" panose="020B0502040204020203" pitchFamily="34" charset="0"/>
                <a:cs typeface="Segoe UI" panose="020B0502040204020203" pitchFamily="34" charset="0"/>
              </a:rPr>
              <a:t>Required): The text you want to convert to lowercase. </a:t>
            </a:r>
          </a:p>
          <a:p>
            <a:endParaRPr lang="en-GB" sz="2000" dirty="0">
              <a:solidFill>
                <a:srgbClr val="1E1E1E"/>
              </a:solidFill>
              <a:latin typeface="Segoe UI" panose="020B0502040204020203" pitchFamily="34" charset="0"/>
              <a:cs typeface="Segoe UI" panose="020B0502040204020203" pitchFamily="34" charset="0"/>
            </a:endParaRPr>
          </a:p>
          <a:p>
            <a:r>
              <a:rPr lang="en-GB" sz="2000" b="0" i="0" dirty="0">
                <a:solidFill>
                  <a:srgbClr val="1E1E1E"/>
                </a:solidFill>
                <a:effectLst/>
                <a:latin typeface="Segoe UI" panose="020B0502040204020203" pitchFamily="34" charset="0"/>
                <a:cs typeface="Segoe UI" panose="020B0502040204020203" pitchFamily="34" charset="0"/>
              </a:rPr>
              <a:t>UPPER function: Converts text to uppercase.</a:t>
            </a:r>
          </a:p>
          <a:p>
            <a:pPr algn="l"/>
            <a:r>
              <a:rPr lang="en-GB" sz="2000" b="0" i="0" dirty="0">
                <a:solidFill>
                  <a:srgbClr val="1E1E1E"/>
                </a:solidFill>
                <a:effectLst/>
                <a:latin typeface="Segoe UI" panose="020B0502040204020203" pitchFamily="34" charset="0"/>
                <a:cs typeface="Segoe UI" panose="020B0502040204020203" pitchFamily="34" charset="0"/>
              </a:rPr>
              <a:t>UPPER(text)</a:t>
            </a:r>
          </a:p>
          <a:p>
            <a:pPr algn="l"/>
            <a:r>
              <a:rPr lang="en-GB" sz="2000" b="0" i="0" dirty="0">
                <a:solidFill>
                  <a:srgbClr val="1E1E1E"/>
                </a:solidFill>
                <a:effectLst/>
                <a:latin typeface="Segoe UI" panose="020B0502040204020203" pitchFamily="34" charset="0"/>
                <a:cs typeface="Segoe UI" panose="020B0502040204020203" pitchFamily="34" charset="0"/>
              </a:rPr>
              <a:t>The UPPER function syntax has the following arguments:</a:t>
            </a:r>
          </a:p>
          <a:p>
            <a:pPr algn="l">
              <a:buFont typeface="Arial" panose="020B0604020202020204" pitchFamily="34" charset="0"/>
              <a:buChar char="•"/>
            </a:pPr>
            <a:r>
              <a:rPr lang="en-GB" sz="2000" b="1" i="0" dirty="0">
                <a:solidFill>
                  <a:srgbClr val="1E1E1E"/>
                </a:solidFill>
                <a:effectLst/>
                <a:latin typeface="Segoe UI" panose="020B0502040204020203" pitchFamily="34" charset="0"/>
                <a:cs typeface="Segoe UI" panose="020B0502040204020203" pitchFamily="34" charset="0"/>
              </a:rPr>
              <a:t>Text</a:t>
            </a:r>
            <a:r>
              <a:rPr lang="en-GB" sz="2000" dirty="0">
                <a:solidFill>
                  <a:srgbClr val="1E1E1E"/>
                </a:solidFill>
                <a:latin typeface="Segoe UI" panose="020B0502040204020203" pitchFamily="34" charset="0"/>
                <a:cs typeface="Segoe UI" panose="020B0502040204020203" pitchFamily="34" charset="0"/>
              </a:rPr>
              <a:t> (</a:t>
            </a:r>
            <a:r>
              <a:rPr lang="en-GB" sz="2000" b="0" i="0" dirty="0">
                <a:solidFill>
                  <a:srgbClr val="1E1E1E"/>
                </a:solidFill>
                <a:effectLst/>
                <a:latin typeface="Segoe UI" panose="020B0502040204020203" pitchFamily="34" charset="0"/>
                <a:cs typeface="Segoe UI" panose="020B0502040204020203" pitchFamily="34" charset="0"/>
              </a:rPr>
              <a:t>Required): The text you want converted to uppercase. </a:t>
            </a:r>
          </a:p>
          <a:p>
            <a:pPr algn="l"/>
            <a:endParaRPr lang="en-GB" sz="2000" dirty="0">
              <a:solidFill>
                <a:srgbClr val="1E1E1E"/>
              </a:solidFill>
              <a:latin typeface="Segoe UI" panose="020B0502040204020203" pitchFamily="34" charset="0"/>
              <a:cs typeface="Segoe UI" panose="020B0502040204020203" pitchFamily="34" charset="0"/>
            </a:endParaRPr>
          </a:p>
          <a:p>
            <a:r>
              <a:rPr lang="en-GB" sz="2000" b="0" i="0" dirty="0">
                <a:solidFill>
                  <a:srgbClr val="1E1E1E"/>
                </a:solidFill>
                <a:effectLst/>
                <a:latin typeface="Segoe UI" panose="020B0502040204020203" pitchFamily="34" charset="0"/>
                <a:cs typeface="Segoe UI" panose="020B0502040204020203" pitchFamily="34" charset="0"/>
              </a:rPr>
              <a:t>PROPER function: Capitalizes the first letter in a text string and any other letters in text that follow any character other than a letter. Converts all other letters to lowercase letters.</a:t>
            </a:r>
          </a:p>
        </p:txBody>
      </p:sp>
    </p:spTree>
    <p:extLst>
      <p:ext uri="{BB962C8B-B14F-4D97-AF65-F5344CB8AC3E}">
        <p14:creationId xmlns:p14="http://schemas.microsoft.com/office/powerpoint/2010/main" val="2304972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GB" sz="4000" b="1" i="0" u="none" strike="noStrike" baseline="0" dirty="0">
                <a:solidFill>
                  <a:srgbClr val="000000"/>
                </a:solidFill>
                <a:latin typeface="Times New Roman" panose="02020603050405020304" pitchFamily="18" charset="0"/>
                <a:cs typeface="Times New Roman" panose="02020603050405020304" pitchFamily="18" charset="0"/>
              </a:rPr>
              <a:t>Perform conditional operations by using functions 	</a:t>
            </a:r>
          </a:p>
        </p:txBody>
      </p:sp>
      <p:sp>
        <p:nvSpPr>
          <p:cNvPr id="8" name="TextBox 7">
            <a:extLst>
              <a:ext uri="{FF2B5EF4-FFF2-40B4-BE49-F238E27FC236}">
                <a16:creationId xmlns:a16="http://schemas.microsoft.com/office/drawing/2014/main" id="{DC5F51C9-D215-BC54-DCF5-C626057A99D0}"/>
              </a:ext>
            </a:extLst>
          </p:cNvPr>
          <p:cNvSpPr txBox="1"/>
          <p:nvPr/>
        </p:nvSpPr>
        <p:spPr>
          <a:xfrm>
            <a:off x="1097280" y="1869825"/>
            <a:ext cx="10058400" cy="4401205"/>
          </a:xfrm>
          <a:prstGeom prst="rect">
            <a:avLst/>
          </a:prstGeom>
          <a:noFill/>
        </p:spPr>
        <p:txBody>
          <a:bodyPr wrap="square" rtlCol="0">
            <a:spAutoFit/>
          </a:bodyPr>
          <a:lstStyle/>
          <a:p>
            <a:r>
              <a:rPr lang="en-GB" sz="2000" dirty="0">
                <a:solidFill>
                  <a:srgbClr val="000000"/>
                </a:solidFill>
                <a:latin typeface="Segoe UI" panose="020B0502040204020203" pitchFamily="34" charset="0"/>
                <a:cs typeface="Segoe UI" panose="020B0502040204020203" pitchFamily="34" charset="0"/>
              </a:rPr>
              <a:t>B. </a:t>
            </a:r>
            <a:r>
              <a:rPr lang="en-GB" sz="2000" b="0" i="0" u="none" strike="noStrike" baseline="0" dirty="0">
                <a:solidFill>
                  <a:srgbClr val="000000"/>
                </a:solidFill>
                <a:latin typeface="Segoe UI" panose="020B0502040204020203" pitchFamily="34" charset="0"/>
                <a:cs typeface="Segoe UI" panose="020B0502040204020203" pitchFamily="34" charset="0"/>
              </a:rPr>
              <a:t>Format text by using UPPER, LOWER, and PROPER functions 	</a:t>
            </a:r>
          </a:p>
          <a:p>
            <a:pPr algn="l"/>
            <a:endParaRPr lang="en-GB" sz="2000" b="1" i="0" dirty="0">
              <a:solidFill>
                <a:srgbClr val="1E1E1E"/>
              </a:solidFill>
              <a:effectLst/>
              <a:latin typeface="Segoe UI" panose="020B0502040204020203" pitchFamily="34" charset="0"/>
              <a:cs typeface="Segoe UI" panose="020B0502040204020203" pitchFamily="34" charset="0"/>
            </a:endParaRPr>
          </a:p>
          <a:p>
            <a:r>
              <a:rPr lang="en-GB" sz="2000" b="0" i="0" dirty="0">
                <a:solidFill>
                  <a:srgbClr val="1E1E1E"/>
                </a:solidFill>
                <a:effectLst/>
                <a:latin typeface="Segoe UI" panose="020B0502040204020203" pitchFamily="34" charset="0"/>
                <a:cs typeface="Segoe UI" panose="020B0502040204020203" pitchFamily="34" charset="0"/>
              </a:rPr>
              <a:t>PROPER function: Capitalizes the first letter in a text string and any other letters in text that follow any character other than a letter. Converts all other letters to lowercase letters.</a:t>
            </a:r>
          </a:p>
          <a:p>
            <a:pPr algn="l"/>
            <a:endParaRPr lang="en-GB" sz="2000" b="0" i="0" dirty="0">
              <a:solidFill>
                <a:srgbClr val="1E1E1E"/>
              </a:solidFill>
              <a:effectLst/>
              <a:latin typeface="Segoe UI" panose="020B0502040204020203" pitchFamily="34" charset="0"/>
            </a:endParaRPr>
          </a:p>
          <a:p>
            <a:pPr algn="l"/>
            <a:r>
              <a:rPr lang="en-GB" sz="2000" b="0" i="0" dirty="0">
                <a:solidFill>
                  <a:srgbClr val="1E1E1E"/>
                </a:solidFill>
                <a:effectLst/>
                <a:latin typeface="Segoe UI" panose="020B0502040204020203" pitchFamily="34" charset="0"/>
              </a:rPr>
              <a:t>PROPER(text)</a:t>
            </a:r>
          </a:p>
          <a:p>
            <a:pPr algn="l"/>
            <a:r>
              <a:rPr lang="en-GB" sz="2000" b="0" i="0" dirty="0">
                <a:solidFill>
                  <a:srgbClr val="1E1E1E"/>
                </a:solidFill>
                <a:effectLst/>
                <a:latin typeface="Segoe UI" panose="020B0502040204020203" pitchFamily="34" charset="0"/>
              </a:rPr>
              <a:t>The PROPER function syntax has the following arguments:</a:t>
            </a:r>
          </a:p>
          <a:p>
            <a:pPr algn="l">
              <a:buFont typeface="Arial" panose="020B0604020202020204" pitchFamily="34" charset="0"/>
              <a:buChar char="•"/>
            </a:pPr>
            <a:r>
              <a:rPr lang="en-GB" sz="2000" b="1" i="0" dirty="0">
                <a:solidFill>
                  <a:srgbClr val="1E1E1E"/>
                </a:solidFill>
                <a:effectLst/>
                <a:latin typeface="Segoe UI" panose="020B0502040204020203" pitchFamily="34" charset="0"/>
              </a:rPr>
              <a:t>Text</a:t>
            </a:r>
            <a:r>
              <a:rPr lang="en-GB" sz="2000" dirty="0">
                <a:solidFill>
                  <a:srgbClr val="1E1E1E"/>
                </a:solidFill>
                <a:latin typeface="Segoe UI" panose="020B0502040204020203" pitchFamily="34" charset="0"/>
              </a:rPr>
              <a:t> (</a:t>
            </a:r>
            <a:r>
              <a:rPr lang="en-GB" sz="2000" b="0" i="0" dirty="0">
                <a:solidFill>
                  <a:srgbClr val="1E1E1E"/>
                </a:solidFill>
                <a:effectLst/>
                <a:latin typeface="Segoe UI" panose="020B0502040204020203" pitchFamily="34" charset="0"/>
              </a:rPr>
              <a:t>Required): Text enclosed in quotation marks, a formula that returns text, or a reference to a cell containing the text you want to partially capitalize.</a:t>
            </a:r>
            <a:endParaRPr lang="en-GB" sz="2000" b="0" i="0" dirty="0">
              <a:solidFill>
                <a:srgbClr val="1E1E1E"/>
              </a:solidFill>
              <a:effectLst/>
              <a:latin typeface="Segoe UI" panose="020B0502040204020203" pitchFamily="34" charset="0"/>
              <a:cs typeface="Segoe UI" panose="020B0502040204020203" pitchFamily="34" charset="0"/>
            </a:endParaRPr>
          </a:p>
          <a:p>
            <a:pPr algn="l"/>
            <a:endParaRPr lang="en-GB" sz="2000" b="0" i="0" dirty="0">
              <a:solidFill>
                <a:srgbClr val="1E1E1E"/>
              </a:solidFill>
              <a:effectLst/>
              <a:latin typeface="Segoe UI" panose="020B0502040204020203" pitchFamily="34" charset="0"/>
              <a:cs typeface="Segoe UI" panose="020B0502040204020203" pitchFamily="34" charset="0"/>
            </a:endParaRPr>
          </a:p>
          <a:p>
            <a:endParaRPr lang="en-GB" sz="2000" b="0" i="0" dirty="0">
              <a:solidFill>
                <a:srgbClr val="1E1E1E"/>
              </a:solidFill>
              <a:effectLst/>
              <a:latin typeface="Segoe UI" panose="020B0502040204020203" pitchFamily="34" charset="0"/>
              <a:cs typeface="Segoe UI" panose="020B0502040204020203" pitchFamily="34" charset="0"/>
            </a:endParaRPr>
          </a:p>
          <a:p>
            <a:endParaRPr lang="en-GB" sz="2000" dirty="0">
              <a:solidFill>
                <a:srgbClr val="1E1E1E"/>
              </a:solidFill>
              <a:effectLst/>
              <a:latin typeface="Segoe UI" panose="020B0502040204020203" pitchFamily="34" charset="0"/>
              <a:cs typeface="Segoe UI" panose="020B0502040204020203" pitchFamily="34" charset="0"/>
            </a:endParaRPr>
          </a:p>
          <a:p>
            <a:pPr algn="l"/>
            <a:endParaRPr lang="en-GB" sz="2000" b="0" i="0" dirty="0">
              <a:solidFill>
                <a:srgbClr val="1E1E1E"/>
              </a:solidFill>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38100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GB" sz="4000" b="1" i="0" u="none" strike="noStrike" baseline="0" dirty="0">
                <a:solidFill>
                  <a:srgbClr val="000000"/>
                </a:solidFill>
                <a:latin typeface="Times New Roman" panose="02020603050405020304" pitchFamily="18" charset="0"/>
                <a:cs typeface="Times New Roman" panose="02020603050405020304" pitchFamily="18" charset="0"/>
              </a:rPr>
              <a:t>Perform conditional operations by using functions 	</a:t>
            </a:r>
          </a:p>
        </p:txBody>
      </p:sp>
      <p:sp>
        <p:nvSpPr>
          <p:cNvPr id="8" name="TextBox 7">
            <a:extLst>
              <a:ext uri="{FF2B5EF4-FFF2-40B4-BE49-F238E27FC236}">
                <a16:creationId xmlns:a16="http://schemas.microsoft.com/office/drawing/2014/main" id="{DC5F51C9-D215-BC54-DCF5-C626057A99D0}"/>
              </a:ext>
            </a:extLst>
          </p:cNvPr>
          <p:cNvSpPr txBox="1"/>
          <p:nvPr/>
        </p:nvSpPr>
        <p:spPr>
          <a:xfrm>
            <a:off x="1097280" y="1869825"/>
            <a:ext cx="10058400" cy="3785652"/>
          </a:xfrm>
          <a:prstGeom prst="rect">
            <a:avLst/>
          </a:prstGeom>
          <a:noFill/>
        </p:spPr>
        <p:txBody>
          <a:bodyPr wrap="square" rtlCol="0">
            <a:spAutoFit/>
          </a:bodyPr>
          <a:lstStyle/>
          <a:p>
            <a:r>
              <a:rPr lang="en-GB" sz="2000" dirty="0">
                <a:solidFill>
                  <a:srgbClr val="000000"/>
                </a:solidFill>
                <a:latin typeface="Segoe UI" panose="020B0502040204020203" pitchFamily="34" charset="0"/>
                <a:cs typeface="Segoe UI" panose="020B0502040204020203" pitchFamily="34" charset="0"/>
              </a:rPr>
              <a:t>C. </a:t>
            </a:r>
            <a:r>
              <a:rPr lang="en-GB" sz="2000" i="0" u="none" strike="noStrike" baseline="0" dirty="0">
                <a:solidFill>
                  <a:srgbClr val="000000"/>
                </a:solidFill>
                <a:latin typeface="Segoe UI" panose="020B0502040204020203" pitchFamily="34" charset="0"/>
                <a:cs typeface="Segoe UI" panose="020B0502040204020203" pitchFamily="34" charset="0"/>
              </a:rPr>
              <a:t>Format text by using the CONCATENATE function 	</a:t>
            </a:r>
          </a:p>
          <a:p>
            <a:pPr algn="l"/>
            <a:endParaRPr lang="en-GB" sz="2000" i="0" dirty="0">
              <a:solidFill>
                <a:srgbClr val="1E1E1E"/>
              </a:solidFill>
              <a:effectLst/>
              <a:latin typeface="Segoe UI" panose="020B0502040204020203" pitchFamily="34" charset="0"/>
              <a:cs typeface="Segoe UI" panose="020B0502040204020203" pitchFamily="34" charset="0"/>
            </a:endParaRPr>
          </a:p>
          <a:p>
            <a:r>
              <a:rPr lang="en-GB" sz="2000" i="0" dirty="0">
                <a:solidFill>
                  <a:srgbClr val="1E1E1E"/>
                </a:solidFill>
                <a:effectLst/>
                <a:latin typeface="Segoe UI" panose="020B0502040204020203" pitchFamily="34" charset="0"/>
                <a:cs typeface="Segoe UI" panose="020B0502040204020203" pitchFamily="34" charset="0"/>
              </a:rPr>
              <a:t>CONCATENATE function: Use CONCATENATE, one of the </a:t>
            </a:r>
            <a:r>
              <a:rPr lang="en-GB" sz="2000" i="0" u="none" strike="noStrike" dirty="0">
                <a:effectLst/>
                <a:latin typeface="Segoe UI" panose="020B0502040204020203" pitchFamily="34" charset="0"/>
                <a:cs typeface="Segoe UI" panose="020B0502040204020203" pitchFamily="34" charset="0"/>
              </a:rPr>
              <a:t>text functions</a:t>
            </a:r>
            <a:r>
              <a:rPr lang="en-GB" sz="2000" i="0" dirty="0">
                <a:solidFill>
                  <a:srgbClr val="1E1E1E"/>
                </a:solidFill>
                <a:effectLst/>
                <a:latin typeface="Segoe UI" panose="020B0502040204020203" pitchFamily="34" charset="0"/>
                <a:cs typeface="Segoe UI" panose="020B0502040204020203" pitchFamily="34" charset="0"/>
              </a:rPr>
              <a:t>, to join two or more text strings into one string.</a:t>
            </a:r>
          </a:p>
          <a:p>
            <a:pPr algn="l"/>
            <a:endParaRPr lang="en-GB" sz="2000" i="0" dirty="0">
              <a:solidFill>
                <a:srgbClr val="1E1E1E"/>
              </a:solidFill>
              <a:effectLst/>
              <a:latin typeface="Segoe UI" panose="020B0502040204020203" pitchFamily="34" charset="0"/>
              <a:cs typeface="Segoe UI" panose="020B0502040204020203" pitchFamily="34" charset="0"/>
            </a:endParaRPr>
          </a:p>
          <a:p>
            <a:pPr algn="l"/>
            <a:r>
              <a:rPr lang="en-GB" sz="2000" i="0" dirty="0">
                <a:solidFill>
                  <a:srgbClr val="1E1E1E"/>
                </a:solidFill>
                <a:effectLst/>
                <a:latin typeface="Segoe UI" panose="020B0502040204020203" pitchFamily="34" charset="0"/>
                <a:cs typeface="Segoe UI" panose="020B0502040204020203" pitchFamily="34" charset="0"/>
              </a:rPr>
              <a:t>Syntax: CONCATENATE(text1, [text2], ...)</a:t>
            </a:r>
          </a:p>
          <a:p>
            <a:pPr algn="l"/>
            <a:r>
              <a:rPr lang="en-GB" sz="2000" i="0" dirty="0">
                <a:solidFill>
                  <a:srgbClr val="1E1E1E"/>
                </a:solidFill>
                <a:effectLst/>
                <a:latin typeface="Segoe UI" panose="020B0502040204020203" pitchFamily="34" charset="0"/>
                <a:cs typeface="Segoe UI" panose="020B0502040204020203" pitchFamily="34" charset="0"/>
              </a:rPr>
              <a:t>For example:</a:t>
            </a:r>
          </a:p>
          <a:p>
            <a:pPr algn="l"/>
            <a:r>
              <a:rPr lang="en-GB" sz="2000" i="0" dirty="0">
                <a:solidFill>
                  <a:srgbClr val="1E1E1E"/>
                </a:solidFill>
                <a:effectLst/>
                <a:latin typeface="Segoe UI" panose="020B0502040204020203" pitchFamily="34" charset="0"/>
                <a:cs typeface="Segoe UI" panose="020B0502040204020203" pitchFamily="34" charset="0"/>
              </a:rPr>
              <a:t>=CONCATENATE("Stream population for ", A2, " ", A3, " is ", A4, "/mile.")</a:t>
            </a:r>
          </a:p>
          <a:p>
            <a:pPr algn="l"/>
            <a:r>
              <a:rPr lang="en-GB" sz="2000" i="0" dirty="0">
                <a:solidFill>
                  <a:srgbClr val="1E1E1E"/>
                </a:solidFill>
                <a:effectLst/>
                <a:latin typeface="Segoe UI" panose="020B0502040204020203" pitchFamily="34" charset="0"/>
                <a:cs typeface="Segoe UI" panose="020B0502040204020203" pitchFamily="34" charset="0"/>
              </a:rPr>
              <a:t>=CONCATENATE(B2, " ",C2)</a:t>
            </a:r>
          </a:p>
          <a:p>
            <a:endParaRPr lang="en-GB" sz="2000" i="0" dirty="0">
              <a:solidFill>
                <a:srgbClr val="1E1E1E"/>
              </a:solidFill>
              <a:effectLst/>
              <a:latin typeface="Segoe UI" panose="020B0502040204020203" pitchFamily="34" charset="0"/>
              <a:cs typeface="Segoe UI" panose="020B0502040204020203" pitchFamily="34" charset="0"/>
            </a:endParaRPr>
          </a:p>
          <a:p>
            <a:endParaRPr lang="en-GB" sz="2000" dirty="0">
              <a:solidFill>
                <a:srgbClr val="1E1E1E"/>
              </a:solidFill>
              <a:effectLst/>
              <a:latin typeface="Segoe UI" panose="020B0502040204020203" pitchFamily="34" charset="0"/>
              <a:cs typeface="Segoe UI" panose="020B0502040204020203" pitchFamily="34" charset="0"/>
            </a:endParaRPr>
          </a:p>
          <a:p>
            <a:pPr algn="l"/>
            <a:endParaRPr lang="en-GB" sz="2000" i="0" dirty="0">
              <a:solidFill>
                <a:srgbClr val="1E1E1E"/>
              </a:solidFill>
              <a:effectLst/>
              <a:latin typeface="Segoe UI" panose="020B0502040204020203" pitchFamily="34" charset="0"/>
              <a:cs typeface="Segoe UI" panose="020B0502040204020203" pitchFamily="34" charset="0"/>
            </a:endParaRPr>
          </a:p>
        </p:txBody>
      </p:sp>
      <p:pic>
        <p:nvPicPr>
          <p:cNvPr id="6" name="Picture 5">
            <a:extLst>
              <a:ext uri="{FF2B5EF4-FFF2-40B4-BE49-F238E27FC236}">
                <a16:creationId xmlns:a16="http://schemas.microsoft.com/office/drawing/2014/main" id="{A20EE7C6-777C-357C-2174-2AEC78056F23}"/>
              </a:ext>
            </a:extLst>
          </p:cNvPr>
          <p:cNvPicPr>
            <a:picLocks noChangeAspect="1"/>
          </p:cNvPicPr>
          <p:nvPr/>
        </p:nvPicPr>
        <p:blipFill rotWithShape="1">
          <a:blip r:embed="rId3"/>
          <a:srcRect l="16748" t="58770" r="36141" b="13786"/>
          <a:stretch/>
        </p:blipFill>
        <p:spPr>
          <a:xfrm>
            <a:off x="2485748" y="4631426"/>
            <a:ext cx="5264458" cy="1724985"/>
          </a:xfrm>
          <a:prstGeom prst="rect">
            <a:avLst/>
          </a:prstGeom>
        </p:spPr>
      </p:pic>
    </p:spTree>
    <p:extLst>
      <p:ext uri="{BB962C8B-B14F-4D97-AF65-F5344CB8AC3E}">
        <p14:creationId xmlns:p14="http://schemas.microsoft.com/office/powerpoint/2010/main" val="5389069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GB" sz="4000" b="1" i="0" u="none" strike="noStrike" baseline="0" dirty="0">
                <a:solidFill>
                  <a:srgbClr val="000000"/>
                </a:solidFill>
                <a:latin typeface="Times New Roman" panose="02020603050405020304" pitchFamily="18" charset="0"/>
                <a:cs typeface="Times New Roman" panose="02020603050405020304" pitchFamily="18" charset="0"/>
              </a:rPr>
              <a:t>Create charts and objects </a:t>
            </a:r>
            <a:r>
              <a:rPr lang="en-GB" sz="4000" b="0" i="0" u="none" strike="noStrike" baseline="0" dirty="0">
                <a:solidFill>
                  <a:srgbClr val="000000"/>
                </a:solidFill>
                <a:latin typeface="Times New Roman" panose="02020603050405020304" pitchFamily="18" charset="0"/>
                <a:cs typeface="Times New Roman" panose="02020603050405020304" pitchFamily="18" charset="0"/>
              </a:rPr>
              <a:t>	</a:t>
            </a:r>
          </a:p>
        </p:txBody>
      </p:sp>
      <p:sp>
        <p:nvSpPr>
          <p:cNvPr id="8" name="TextBox 7">
            <a:extLst>
              <a:ext uri="{FF2B5EF4-FFF2-40B4-BE49-F238E27FC236}">
                <a16:creationId xmlns:a16="http://schemas.microsoft.com/office/drawing/2014/main" id="{DC5F51C9-D215-BC54-DCF5-C626057A99D0}"/>
              </a:ext>
            </a:extLst>
          </p:cNvPr>
          <p:cNvSpPr txBox="1"/>
          <p:nvPr/>
        </p:nvSpPr>
        <p:spPr>
          <a:xfrm>
            <a:off x="1097280" y="1922580"/>
            <a:ext cx="10058400" cy="4401205"/>
          </a:xfrm>
          <a:prstGeom prst="rect">
            <a:avLst/>
          </a:prstGeom>
          <a:noFill/>
        </p:spPr>
        <p:txBody>
          <a:bodyPr wrap="square" rtlCol="0">
            <a:spAutoFit/>
          </a:bodyPr>
          <a:lstStyle/>
          <a:p>
            <a:r>
              <a:rPr lang="en-GB" sz="2000" b="1" i="0" u="none" strike="noStrike" baseline="0" dirty="0">
                <a:solidFill>
                  <a:srgbClr val="000000"/>
                </a:solidFill>
                <a:latin typeface="Segoe UI" panose="020B0502040204020203" pitchFamily="34" charset="0"/>
                <a:cs typeface="Segoe UI" panose="020B0502040204020203" pitchFamily="34" charset="0"/>
              </a:rPr>
              <a:t>A. Create charts </a:t>
            </a:r>
          </a:p>
          <a:p>
            <a:pPr marL="457200" indent="-457200">
              <a:buAutoNum type="alphaUcPeriod"/>
            </a:pPr>
            <a:endParaRPr lang="en-GB" sz="2000" i="0" u="none" strike="noStrike" baseline="0" dirty="0">
              <a:solidFill>
                <a:srgbClr val="000000"/>
              </a:solidFill>
              <a:latin typeface="Segoe UI" panose="020B0502040204020203" pitchFamily="34" charset="0"/>
              <a:cs typeface="Segoe UI" panose="020B0502040204020203" pitchFamily="34" charset="0"/>
            </a:endParaRPr>
          </a:p>
          <a:p>
            <a:pPr algn="l"/>
            <a:r>
              <a:rPr lang="en-GB" sz="2000" i="0" dirty="0">
                <a:solidFill>
                  <a:srgbClr val="1E1E1E"/>
                </a:solidFill>
                <a:effectLst/>
                <a:latin typeface="Segoe UI" panose="020B0502040204020203" pitchFamily="34" charset="0"/>
                <a:cs typeface="Segoe UI" panose="020B0502040204020203" pitchFamily="34" charset="0"/>
              </a:rPr>
              <a:t>Step 1: Select data for the chart.</a:t>
            </a:r>
          </a:p>
          <a:p>
            <a:pPr algn="l"/>
            <a:r>
              <a:rPr lang="en-GB" sz="2000" i="0" dirty="0">
                <a:solidFill>
                  <a:srgbClr val="1E1E1E"/>
                </a:solidFill>
                <a:effectLst/>
                <a:latin typeface="Segoe UI" panose="020B0502040204020203" pitchFamily="34" charset="0"/>
                <a:cs typeface="Segoe UI" panose="020B0502040204020203" pitchFamily="34" charset="0"/>
              </a:rPr>
              <a:t>Step 2: Select Insert &gt; Recommended Charts.</a:t>
            </a:r>
          </a:p>
          <a:p>
            <a:pPr algn="l"/>
            <a:r>
              <a:rPr lang="en-GB" sz="2000" dirty="0">
                <a:solidFill>
                  <a:srgbClr val="1E1E1E"/>
                </a:solidFill>
                <a:latin typeface="Segoe UI" panose="020B0502040204020203" pitchFamily="34" charset="0"/>
                <a:cs typeface="Segoe UI" panose="020B0502040204020203" pitchFamily="34" charset="0"/>
              </a:rPr>
              <a:t>Step 3: </a:t>
            </a:r>
            <a:r>
              <a:rPr lang="en-GB" sz="2000" i="0" dirty="0">
                <a:solidFill>
                  <a:srgbClr val="1E1E1E"/>
                </a:solidFill>
                <a:effectLst/>
                <a:latin typeface="Segoe UI" panose="020B0502040204020203" pitchFamily="34" charset="0"/>
                <a:cs typeface="Segoe UI" panose="020B0502040204020203" pitchFamily="34" charset="0"/>
              </a:rPr>
              <a:t>Select a chart on the Recommended Charts tab, to preview the chart.</a:t>
            </a:r>
          </a:p>
          <a:p>
            <a:pPr algn="l"/>
            <a:r>
              <a:rPr lang="en-GB" sz="2000" i="0" dirty="0">
                <a:solidFill>
                  <a:srgbClr val="1E1E1E"/>
                </a:solidFill>
                <a:effectLst/>
                <a:latin typeface="Segoe UI" panose="020B0502040204020203" pitchFamily="34" charset="0"/>
                <a:cs typeface="Segoe UI" panose="020B0502040204020203" pitchFamily="34" charset="0"/>
              </a:rPr>
              <a:t>Step 4: Select a chart.</a:t>
            </a:r>
          </a:p>
          <a:p>
            <a:pPr algn="l"/>
            <a:r>
              <a:rPr lang="en-GB" sz="2000" i="0" dirty="0">
                <a:solidFill>
                  <a:srgbClr val="1E1E1E"/>
                </a:solidFill>
                <a:effectLst/>
                <a:latin typeface="Segoe UI" panose="020B0502040204020203" pitchFamily="34" charset="0"/>
                <a:cs typeface="Segoe UI" panose="020B0502040204020203" pitchFamily="34" charset="0"/>
              </a:rPr>
              <a:t>Step 5: Select OK.</a:t>
            </a:r>
          </a:p>
          <a:p>
            <a:pPr algn="l"/>
            <a:endParaRPr lang="en-GB" sz="2000" dirty="0">
              <a:solidFill>
                <a:srgbClr val="1E1E1E"/>
              </a:solidFill>
              <a:latin typeface="Segoe UI" panose="020B0502040204020203" pitchFamily="34" charset="0"/>
              <a:cs typeface="Segoe UI" panose="020B0502040204020203" pitchFamily="34" charset="0"/>
            </a:endParaRPr>
          </a:p>
          <a:p>
            <a:pPr algn="l"/>
            <a:r>
              <a:rPr lang="en-GB" sz="2000" b="1" i="0" dirty="0">
                <a:solidFill>
                  <a:srgbClr val="1E1E1E"/>
                </a:solidFill>
                <a:effectLst/>
                <a:latin typeface="Segoe UI" panose="020B0502040204020203" pitchFamily="34" charset="0"/>
                <a:cs typeface="Segoe UI" panose="020B0502040204020203" pitchFamily="34" charset="0"/>
              </a:rPr>
              <a:t>Add a trendline</a:t>
            </a:r>
          </a:p>
          <a:p>
            <a:pPr algn="l"/>
            <a:r>
              <a:rPr lang="en-GB" sz="2000" i="0" dirty="0">
                <a:solidFill>
                  <a:srgbClr val="1E1E1E"/>
                </a:solidFill>
                <a:effectLst/>
                <a:latin typeface="Segoe UI" panose="020B0502040204020203" pitchFamily="34" charset="0"/>
                <a:cs typeface="Segoe UI" panose="020B0502040204020203" pitchFamily="34" charset="0"/>
              </a:rPr>
              <a:t>Step 1: Select a chart.</a:t>
            </a:r>
          </a:p>
          <a:p>
            <a:pPr algn="l"/>
            <a:r>
              <a:rPr lang="en-GB" sz="2000" i="0" dirty="0">
                <a:solidFill>
                  <a:srgbClr val="1E1E1E"/>
                </a:solidFill>
                <a:effectLst/>
                <a:latin typeface="Segoe UI" panose="020B0502040204020203" pitchFamily="34" charset="0"/>
                <a:cs typeface="Segoe UI" panose="020B0502040204020203" pitchFamily="34" charset="0"/>
              </a:rPr>
              <a:t>Step 2: Select Design &gt; Add Chart Element.</a:t>
            </a:r>
          </a:p>
          <a:p>
            <a:pPr algn="l"/>
            <a:r>
              <a:rPr lang="en-GB" sz="2000" i="0" dirty="0">
                <a:solidFill>
                  <a:srgbClr val="1E1E1E"/>
                </a:solidFill>
                <a:effectLst/>
                <a:latin typeface="Segoe UI" panose="020B0502040204020203" pitchFamily="34" charset="0"/>
                <a:cs typeface="Segoe UI" panose="020B0502040204020203" pitchFamily="34" charset="0"/>
              </a:rPr>
              <a:t>Step 3: Select Trendline and then select the type of trendline you want, such as Linear, Exponential, Linear Forecast, or Moving Average.</a:t>
            </a:r>
            <a:r>
              <a:rPr lang="en-GB" sz="2000" i="0" u="none" strike="noStrike" baseline="0" dirty="0">
                <a:solidFill>
                  <a:srgbClr val="000000"/>
                </a:solidFill>
                <a:latin typeface="Segoe UI" panose="020B0502040204020203" pitchFamily="34" charset="0"/>
                <a:cs typeface="Segoe UI" panose="020B0502040204020203" pitchFamily="34" charset="0"/>
              </a:rPr>
              <a:t>	</a:t>
            </a:r>
          </a:p>
          <a:p>
            <a:endParaRPr lang="en-GB" sz="2000" i="0" u="none" strike="noStrike" baseline="0" dirty="0">
              <a:solidFill>
                <a:srgbClr val="00000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73974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pPr algn="l"/>
            <a:br>
              <a:rPr lang="en-NG" sz="4000" b="1" i="0" u="none" strike="noStrike" baseline="0" dirty="0">
                <a:solidFill>
                  <a:srgbClr val="000000"/>
                </a:solidFill>
                <a:latin typeface="Times New Roman" panose="02020603050405020304" pitchFamily="18" charset="0"/>
                <a:cs typeface="Times New Roman" panose="02020603050405020304" pitchFamily="18" charset="0"/>
              </a:rPr>
            </a:br>
            <a:r>
              <a:rPr lang="en-GB" sz="4000" b="1" i="0" u="none" strike="noStrike" baseline="0" dirty="0">
                <a:solidFill>
                  <a:srgbClr val="000000"/>
                </a:solidFill>
                <a:latin typeface="Times New Roman" panose="02020603050405020304" pitchFamily="18" charset="0"/>
                <a:cs typeface="Times New Roman" panose="02020603050405020304" pitchFamily="18" charset="0"/>
              </a:rPr>
              <a:t>Course Objectives</a:t>
            </a:r>
          </a:p>
        </p:txBody>
      </p:sp>
      <p:sp>
        <p:nvSpPr>
          <p:cNvPr id="8" name="TextBox 7">
            <a:extLst>
              <a:ext uri="{FF2B5EF4-FFF2-40B4-BE49-F238E27FC236}">
                <a16:creationId xmlns:a16="http://schemas.microsoft.com/office/drawing/2014/main" id="{DC5F51C9-D215-BC54-DCF5-C626057A99D0}"/>
              </a:ext>
            </a:extLst>
          </p:cNvPr>
          <p:cNvSpPr txBox="1"/>
          <p:nvPr/>
        </p:nvSpPr>
        <p:spPr>
          <a:xfrm>
            <a:off x="1097280" y="2133600"/>
            <a:ext cx="10058400" cy="3170099"/>
          </a:xfrm>
          <a:prstGeom prst="rect">
            <a:avLst/>
          </a:prstGeom>
          <a:noFill/>
        </p:spPr>
        <p:txBody>
          <a:bodyPr wrap="square" rtlCol="0">
            <a:spAutoFit/>
          </a:bodyPr>
          <a:lstStyle/>
          <a:p>
            <a:pPr marL="285750" indent="-285750">
              <a:buFontTx/>
              <a:buChar char="-"/>
            </a:pPr>
            <a:r>
              <a:rPr lang="en-GB" sz="2000" i="0" u="none" strike="noStrike" baseline="0" dirty="0">
                <a:solidFill>
                  <a:srgbClr val="000000"/>
                </a:solidFill>
                <a:latin typeface="Segoe UI" panose="020B0502040204020203" pitchFamily="34" charset="0"/>
                <a:cs typeface="Segoe UI" panose="020B0502040204020203" pitchFamily="34" charset="0"/>
              </a:rPr>
              <a:t>Ability to perform operations with formulas and functions </a:t>
            </a:r>
          </a:p>
          <a:p>
            <a:endParaRPr lang="en-GB" sz="2000" i="0" u="none" strike="noStrike" baseline="0" dirty="0">
              <a:solidFill>
                <a:srgbClr val="000000"/>
              </a:solidFill>
              <a:latin typeface="Segoe UI" panose="020B0502040204020203" pitchFamily="34" charset="0"/>
              <a:cs typeface="Segoe UI" panose="020B0502040204020203" pitchFamily="34" charset="0"/>
            </a:endParaRPr>
          </a:p>
          <a:p>
            <a:pPr marL="742950" lvl="1" indent="-285750">
              <a:buFontTx/>
              <a:buChar char="-"/>
            </a:pPr>
            <a:r>
              <a:rPr lang="en-GB" sz="2000" b="0" i="0" u="none" strike="noStrike" baseline="0" dirty="0">
                <a:solidFill>
                  <a:srgbClr val="000000"/>
                </a:solidFill>
                <a:latin typeface="Segoe UI" panose="020B0502040204020203" pitchFamily="34" charset="0"/>
                <a:cs typeface="Segoe UI" panose="020B0502040204020203" pitchFamily="34" charset="0"/>
              </a:rPr>
              <a:t>Summarize data by using functions 	</a:t>
            </a:r>
          </a:p>
          <a:p>
            <a:pPr marL="742950" lvl="1" indent="-285750">
              <a:buFontTx/>
              <a:buChar char="-"/>
            </a:pPr>
            <a:r>
              <a:rPr lang="en-GB" sz="2000" b="0" i="0" u="none" strike="noStrike" baseline="0" dirty="0">
                <a:solidFill>
                  <a:srgbClr val="000000"/>
                </a:solidFill>
                <a:latin typeface="Segoe UI" panose="020B0502040204020203" pitchFamily="34" charset="0"/>
                <a:cs typeface="Segoe UI" panose="020B0502040204020203" pitchFamily="34" charset="0"/>
              </a:rPr>
              <a:t>Perform conditional operations by using functions 	</a:t>
            </a:r>
          </a:p>
          <a:p>
            <a:pPr marL="742950" lvl="1" indent="-285750">
              <a:buFontTx/>
              <a:buChar char="-"/>
            </a:pPr>
            <a:r>
              <a:rPr lang="en-GB" sz="2000" b="0" i="0" u="none" strike="noStrike" baseline="0" dirty="0">
                <a:solidFill>
                  <a:srgbClr val="000000"/>
                </a:solidFill>
                <a:latin typeface="Segoe UI" panose="020B0502040204020203" pitchFamily="34" charset="0"/>
                <a:cs typeface="Segoe UI" panose="020B0502040204020203" pitchFamily="34" charset="0"/>
              </a:rPr>
              <a:t>Format and modify text by using functions </a:t>
            </a:r>
          </a:p>
          <a:p>
            <a:pPr lvl="1"/>
            <a:r>
              <a:rPr lang="en-GB" sz="2000" b="0" i="0" u="none" strike="noStrike" baseline="0" dirty="0">
                <a:solidFill>
                  <a:srgbClr val="000000"/>
                </a:solidFill>
                <a:latin typeface="Segoe UI" panose="020B0502040204020203" pitchFamily="34" charset="0"/>
                <a:cs typeface="Segoe UI" panose="020B0502040204020203" pitchFamily="34" charset="0"/>
              </a:rPr>
              <a:t>	</a:t>
            </a:r>
            <a:endParaRPr lang="en-GB" sz="2000" i="0" u="none" strike="noStrike" baseline="0" dirty="0">
              <a:solidFill>
                <a:srgbClr val="000000"/>
              </a:solidFill>
              <a:latin typeface="Segoe UI" panose="020B0502040204020203" pitchFamily="34" charset="0"/>
              <a:cs typeface="Segoe UI" panose="020B0502040204020203" pitchFamily="34" charset="0"/>
            </a:endParaRPr>
          </a:p>
          <a:p>
            <a:pPr marL="285750" indent="-285750">
              <a:buFontTx/>
              <a:buChar char="-"/>
            </a:pPr>
            <a:r>
              <a:rPr lang="en-GB" sz="2000" i="0" u="none" strike="noStrike" baseline="0" dirty="0">
                <a:solidFill>
                  <a:srgbClr val="000000"/>
                </a:solidFill>
                <a:latin typeface="Segoe UI" panose="020B0502040204020203" pitchFamily="34" charset="0"/>
                <a:cs typeface="Segoe UI" panose="020B0502040204020203" pitchFamily="34" charset="0"/>
              </a:rPr>
              <a:t>Ab</a:t>
            </a:r>
            <a:r>
              <a:rPr lang="en-GB" sz="2000" dirty="0">
                <a:solidFill>
                  <a:srgbClr val="000000"/>
                </a:solidFill>
                <a:latin typeface="Segoe UI" panose="020B0502040204020203" pitchFamily="34" charset="0"/>
                <a:cs typeface="Segoe UI" panose="020B0502040204020203" pitchFamily="34" charset="0"/>
              </a:rPr>
              <a:t>ility to </a:t>
            </a:r>
            <a:r>
              <a:rPr lang="en-GB" sz="2000" i="0" u="none" strike="noStrike" baseline="0" dirty="0">
                <a:solidFill>
                  <a:srgbClr val="000000"/>
                </a:solidFill>
                <a:latin typeface="Segoe UI" panose="020B0502040204020203" pitchFamily="34" charset="0"/>
                <a:cs typeface="Segoe UI" panose="020B0502040204020203" pitchFamily="34" charset="0"/>
              </a:rPr>
              <a:t>create charts and objects 	</a:t>
            </a:r>
          </a:p>
          <a:p>
            <a:endParaRPr lang="en-GB" sz="2000" i="0" u="none" strike="noStrike" baseline="0" dirty="0">
              <a:solidFill>
                <a:srgbClr val="000000"/>
              </a:solidFill>
              <a:latin typeface="Segoe UI" panose="020B0502040204020203" pitchFamily="34" charset="0"/>
              <a:cs typeface="Segoe UI" panose="020B0502040204020203" pitchFamily="34" charset="0"/>
            </a:endParaRPr>
          </a:p>
          <a:p>
            <a:r>
              <a:rPr lang="en-GB" sz="2000" i="0" u="none" strike="noStrike" baseline="0" dirty="0">
                <a:solidFill>
                  <a:srgbClr val="000000"/>
                </a:solidFill>
                <a:latin typeface="Segoe UI" panose="020B0502040204020203" pitchFamily="34" charset="0"/>
                <a:cs typeface="Segoe UI" panose="020B0502040204020203" pitchFamily="34" charset="0"/>
              </a:rPr>
              <a:t>	</a:t>
            </a:r>
          </a:p>
          <a:p>
            <a:pPr algn="l"/>
            <a:r>
              <a:rPr lang="en-GB" sz="2000" dirty="0">
                <a:solidFill>
                  <a:srgbClr val="1E1E1E"/>
                </a:solidFill>
                <a:latin typeface="Segoe UI" panose="020B0502040204020203" pitchFamily="34" charset="0"/>
                <a:cs typeface="Segoe UI" panose="020B0502040204020203" pitchFamily="34" charset="0"/>
              </a:rPr>
              <a:t> </a:t>
            </a:r>
            <a:endParaRPr lang="en-NG"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br>
              <a:rPr lang="en-NG" sz="4000" b="1" i="0" u="none" strike="noStrike" baseline="0" dirty="0">
                <a:solidFill>
                  <a:srgbClr val="000000"/>
                </a:solidFill>
                <a:latin typeface="Times New Roman" panose="02020603050405020304" pitchFamily="18" charset="0"/>
                <a:cs typeface="Times New Roman" panose="02020603050405020304" pitchFamily="18" charset="0"/>
              </a:rPr>
            </a:br>
            <a:r>
              <a:rPr lang="en-GB" sz="4000" b="1" i="0" u="none" strike="noStrike" baseline="0" dirty="0">
                <a:solidFill>
                  <a:srgbClr val="000000"/>
                </a:solidFill>
                <a:latin typeface="Times New Roman" panose="02020603050405020304" pitchFamily="18" charset="0"/>
                <a:cs typeface="Times New Roman" panose="02020603050405020304" pitchFamily="18" charset="0"/>
              </a:rPr>
              <a:t>Summarize data by using functions 	</a:t>
            </a:r>
          </a:p>
        </p:txBody>
      </p:sp>
      <p:sp>
        <p:nvSpPr>
          <p:cNvPr id="8" name="TextBox 7">
            <a:extLst>
              <a:ext uri="{FF2B5EF4-FFF2-40B4-BE49-F238E27FC236}">
                <a16:creationId xmlns:a16="http://schemas.microsoft.com/office/drawing/2014/main" id="{DC5F51C9-D215-BC54-DCF5-C626057A99D0}"/>
              </a:ext>
            </a:extLst>
          </p:cNvPr>
          <p:cNvSpPr txBox="1"/>
          <p:nvPr/>
        </p:nvSpPr>
        <p:spPr>
          <a:xfrm>
            <a:off x="1097280" y="1922580"/>
            <a:ext cx="10058400" cy="5016758"/>
          </a:xfrm>
          <a:prstGeom prst="rect">
            <a:avLst/>
          </a:prstGeom>
          <a:noFill/>
        </p:spPr>
        <p:txBody>
          <a:bodyPr wrap="square" rtlCol="0">
            <a:spAutoFit/>
          </a:bodyPr>
          <a:lstStyle/>
          <a:p>
            <a:r>
              <a:rPr lang="en-GB" sz="2000" dirty="0">
                <a:solidFill>
                  <a:srgbClr val="000000"/>
                </a:solidFill>
                <a:latin typeface="Segoe UI" panose="020B0502040204020203" pitchFamily="34" charset="0"/>
                <a:cs typeface="Segoe UI" panose="020B0502040204020203" pitchFamily="34" charset="0"/>
              </a:rPr>
              <a:t>A. </a:t>
            </a:r>
            <a:r>
              <a:rPr lang="en-GB" sz="2000" b="0" i="0" u="none" strike="noStrike" baseline="0" dirty="0">
                <a:solidFill>
                  <a:srgbClr val="000000"/>
                </a:solidFill>
                <a:latin typeface="Segoe UI" panose="020B0502040204020203" pitchFamily="34" charset="0"/>
                <a:cs typeface="Segoe UI" panose="020B0502040204020203" pitchFamily="34" charset="0"/>
              </a:rPr>
              <a:t>Insert References</a:t>
            </a:r>
          </a:p>
          <a:p>
            <a:r>
              <a:rPr lang="en-GB" sz="2000" b="0" i="0" dirty="0">
                <a:solidFill>
                  <a:srgbClr val="202124"/>
                </a:solidFill>
                <a:effectLst/>
                <a:latin typeface="Segoe UI" panose="020B0502040204020203" pitchFamily="34" charset="0"/>
                <a:cs typeface="Segoe UI" panose="020B0502040204020203" pitchFamily="34" charset="0"/>
              </a:rPr>
              <a:t>In Microsoft Excel, cell referencing is the method by which you refer to a cell or series of cells in a formula. Cell referencing is not important unless you plan to copy the formula to a number of other cells. In Excel, cell referencing is relative by default.</a:t>
            </a:r>
          </a:p>
          <a:p>
            <a:r>
              <a:rPr lang="en-GB" sz="2000" b="0" i="0" dirty="0">
                <a:solidFill>
                  <a:srgbClr val="1E1E1E"/>
                </a:solidFill>
                <a:effectLst/>
                <a:latin typeface="Segoe UI" panose="020B0502040204020203" pitchFamily="34" charset="0"/>
                <a:cs typeface="Segoe UI" panose="020B0502040204020203" pitchFamily="34" charset="0"/>
              </a:rPr>
              <a:t>Use cell references in a formula</a:t>
            </a:r>
          </a:p>
          <a:p>
            <a:r>
              <a:rPr lang="en-GB" sz="2000" b="0" i="0" dirty="0">
                <a:solidFill>
                  <a:srgbClr val="202124"/>
                </a:solidFill>
                <a:latin typeface="Segoe UI" panose="020B0502040204020203" pitchFamily="34" charset="0"/>
                <a:cs typeface="Segoe UI" panose="020B0502040204020203" pitchFamily="34" charset="0"/>
              </a:rPr>
              <a:t>Step 1: </a:t>
            </a:r>
            <a:r>
              <a:rPr lang="en-GB" sz="2000" b="0" i="0" dirty="0">
                <a:solidFill>
                  <a:srgbClr val="1E1E1E"/>
                </a:solidFill>
                <a:effectLst/>
                <a:latin typeface="Segoe UI" panose="020B0502040204020203" pitchFamily="34" charset="0"/>
                <a:cs typeface="Segoe UI" panose="020B0502040204020203" pitchFamily="34" charset="0"/>
              </a:rPr>
              <a:t>Click the cell in which you want to enter the formula.</a:t>
            </a:r>
          </a:p>
          <a:p>
            <a:r>
              <a:rPr lang="en-GB" sz="2000" b="0" i="0" dirty="0">
                <a:solidFill>
                  <a:srgbClr val="202124"/>
                </a:solidFill>
                <a:latin typeface="Segoe UI" panose="020B0502040204020203" pitchFamily="34" charset="0"/>
                <a:cs typeface="Segoe UI" panose="020B0502040204020203" pitchFamily="34" charset="0"/>
              </a:rPr>
              <a:t>Step 2:  </a:t>
            </a:r>
            <a:r>
              <a:rPr lang="en-GB" sz="2000" b="0" i="0" dirty="0">
                <a:solidFill>
                  <a:srgbClr val="1E1E1E"/>
                </a:solidFill>
                <a:effectLst/>
                <a:latin typeface="Segoe UI" panose="020B0502040204020203" pitchFamily="34" charset="0"/>
                <a:cs typeface="Segoe UI" panose="020B0502040204020203" pitchFamily="34" charset="0"/>
              </a:rPr>
              <a:t>In the formula bar, type </a:t>
            </a:r>
            <a:r>
              <a:rPr lang="en-GB" sz="2000" b="1" i="0" dirty="0">
                <a:solidFill>
                  <a:srgbClr val="1E1E1E"/>
                </a:solidFill>
                <a:effectLst/>
                <a:latin typeface="Segoe UI" panose="020B0502040204020203" pitchFamily="34" charset="0"/>
                <a:cs typeface="Segoe UI" panose="020B0502040204020203" pitchFamily="34" charset="0"/>
              </a:rPr>
              <a:t>=</a:t>
            </a:r>
            <a:r>
              <a:rPr lang="en-GB" sz="2000" b="0" i="0" dirty="0">
                <a:solidFill>
                  <a:srgbClr val="1E1E1E"/>
                </a:solidFill>
                <a:effectLst/>
                <a:latin typeface="Segoe UI" panose="020B0502040204020203" pitchFamily="34" charset="0"/>
                <a:cs typeface="Segoe UI" panose="020B0502040204020203" pitchFamily="34" charset="0"/>
              </a:rPr>
              <a:t> (equal sign).</a:t>
            </a:r>
          </a:p>
          <a:p>
            <a:r>
              <a:rPr lang="en-GB" sz="2000" u="none" strike="noStrike" baseline="0" dirty="0">
                <a:solidFill>
                  <a:srgbClr val="1E1E1E"/>
                </a:solidFill>
                <a:latin typeface="Segoe UI" panose="020B0502040204020203" pitchFamily="34" charset="0"/>
                <a:cs typeface="Segoe UI" panose="020B0502040204020203" pitchFamily="34" charset="0"/>
              </a:rPr>
              <a:t>Step 3: </a:t>
            </a:r>
            <a:r>
              <a:rPr lang="en-GB" sz="2000" b="0" i="0" dirty="0">
                <a:solidFill>
                  <a:srgbClr val="1E1E1E"/>
                </a:solidFill>
                <a:effectLst/>
                <a:latin typeface="Segoe UI" panose="020B0502040204020203" pitchFamily="34" charset="0"/>
                <a:cs typeface="Segoe UI" panose="020B0502040204020203" pitchFamily="34" charset="0"/>
              </a:rPr>
              <a:t>select the cell that contains the value you want or type its cell reference.</a:t>
            </a:r>
          </a:p>
          <a:p>
            <a:r>
              <a:rPr lang="en-GB" sz="2000" dirty="0">
                <a:solidFill>
                  <a:srgbClr val="1E1E1E"/>
                </a:solidFill>
                <a:latin typeface="Segoe UI" panose="020B0502040204020203" pitchFamily="34" charset="0"/>
                <a:cs typeface="Segoe UI" panose="020B0502040204020203" pitchFamily="34" charset="0"/>
              </a:rPr>
              <a:t>Step 4: Press Enter</a:t>
            </a:r>
            <a:endParaRPr lang="en-GB" sz="2000" b="0" i="0" dirty="0">
              <a:solidFill>
                <a:srgbClr val="1E1E1E"/>
              </a:solidFill>
              <a:effectLst/>
              <a:latin typeface="Segoe UI" panose="020B0502040204020203" pitchFamily="34" charset="0"/>
              <a:cs typeface="Segoe UI" panose="020B0502040204020203" pitchFamily="34" charset="0"/>
            </a:endParaRPr>
          </a:p>
          <a:p>
            <a:pPr algn="l"/>
            <a:r>
              <a:rPr lang="en-GB" sz="2000" b="1" dirty="0">
                <a:solidFill>
                  <a:srgbClr val="1E1E1E"/>
                </a:solidFill>
                <a:latin typeface="Segoe UI" panose="020B0502040204020203" pitchFamily="34" charset="0"/>
                <a:cs typeface="Segoe UI" panose="020B0502040204020203" pitchFamily="34" charset="0"/>
              </a:rPr>
              <a:t>Note</a:t>
            </a:r>
            <a:r>
              <a:rPr lang="en-GB" sz="2000" dirty="0">
                <a:solidFill>
                  <a:srgbClr val="1E1E1E"/>
                </a:solidFill>
                <a:latin typeface="Segoe UI" panose="020B0502040204020203" pitchFamily="34" charset="0"/>
                <a:cs typeface="Segoe UI" panose="020B0502040204020203" pitchFamily="34" charset="0"/>
              </a:rPr>
              <a:t>: </a:t>
            </a:r>
            <a:r>
              <a:rPr lang="en-GB" sz="2000" b="0" i="0" dirty="0">
                <a:solidFill>
                  <a:srgbClr val="1E1E1E"/>
                </a:solidFill>
                <a:effectLst/>
                <a:latin typeface="Segoe UI" panose="020B0502040204020203" pitchFamily="34" charset="0"/>
                <a:cs typeface="Segoe UI" panose="020B0502040204020203" pitchFamily="34" charset="0"/>
              </a:rPr>
              <a:t>1. The first cell reference is B3, the </a:t>
            </a:r>
            <a:r>
              <a:rPr lang="en-GB" sz="2000" b="0" i="0" dirty="0" err="1">
                <a:solidFill>
                  <a:srgbClr val="1E1E1E"/>
                </a:solidFill>
                <a:effectLst/>
                <a:latin typeface="Segoe UI" panose="020B0502040204020203" pitchFamily="34" charset="0"/>
                <a:cs typeface="Segoe UI" panose="020B0502040204020203" pitchFamily="34" charset="0"/>
              </a:rPr>
              <a:t>color</a:t>
            </a:r>
            <a:r>
              <a:rPr lang="en-GB" sz="2000" b="0" i="0" dirty="0">
                <a:solidFill>
                  <a:srgbClr val="1E1E1E"/>
                </a:solidFill>
                <a:effectLst/>
                <a:latin typeface="Segoe UI" panose="020B0502040204020203" pitchFamily="34" charset="0"/>
                <a:cs typeface="Segoe UI" panose="020B0502040204020203" pitchFamily="34" charset="0"/>
              </a:rPr>
              <a:t> is blue, </a:t>
            </a:r>
          </a:p>
          <a:p>
            <a:pPr algn="l"/>
            <a:r>
              <a:rPr lang="en-GB" sz="2000" b="0" i="0" dirty="0">
                <a:solidFill>
                  <a:srgbClr val="1E1E1E"/>
                </a:solidFill>
                <a:effectLst/>
                <a:latin typeface="Segoe UI" panose="020B0502040204020203" pitchFamily="34" charset="0"/>
                <a:cs typeface="Segoe UI" panose="020B0502040204020203" pitchFamily="34" charset="0"/>
              </a:rPr>
              <a:t>and the cell range has a blue border with square corners.</a:t>
            </a:r>
          </a:p>
          <a:p>
            <a:pPr algn="l"/>
            <a:r>
              <a:rPr lang="en-GB" sz="2000" b="0" i="0" dirty="0">
                <a:solidFill>
                  <a:srgbClr val="1E1E1E"/>
                </a:solidFill>
                <a:effectLst/>
                <a:latin typeface="Segoe UI" panose="020B0502040204020203" pitchFamily="34" charset="0"/>
                <a:cs typeface="Segoe UI" panose="020B0502040204020203" pitchFamily="34" charset="0"/>
              </a:rPr>
              <a:t>2. The second cell reference is C3, the </a:t>
            </a:r>
            <a:r>
              <a:rPr lang="en-GB" sz="2000" b="0" i="0" dirty="0" err="1">
                <a:solidFill>
                  <a:srgbClr val="1E1E1E"/>
                </a:solidFill>
                <a:effectLst/>
                <a:latin typeface="Segoe UI" panose="020B0502040204020203" pitchFamily="34" charset="0"/>
                <a:cs typeface="Segoe UI" panose="020B0502040204020203" pitchFamily="34" charset="0"/>
              </a:rPr>
              <a:t>color</a:t>
            </a:r>
            <a:r>
              <a:rPr lang="en-GB" sz="2000" b="0" i="0" dirty="0">
                <a:solidFill>
                  <a:srgbClr val="1E1E1E"/>
                </a:solidFill>
                <a:effectLst/>
                <a:latin typeface="Segoe UI" panose="020B0502040204020203" pitchFamily="34" charset="0"/>
                <a:cs typeface="Segoe UI" panose="020B0502040204020203" pitchFamily="34" charset="0"/>
              </a:rPr>
              <a:t> is green, and </a:t>
            </a:r>
          </a:p>
          <a:p>
            <a:pPr algn="l"/>
            <a:r>
              <a:rPr lang="en-GB" sz="2000" b="0" i="0" dirty="0">
                <a:solidFill>
                  <a:srgbClr val="1E1E1E"/>
                </a:solidFill>
                <a:effectLst/>
                <a:latin typeface="Segoe UI" panose="020B0502040204020203" pitchFamily="34" charset="0"/>
                <a:cs typeface="Segoe UI" panose="020B0502040204020203" pitchFamily="34" charset="0"/>
              </a:rPr>
              <a:t>the cell range has a green border with square corners.</a:t>
            </a:r>
          </a:p>
          <a:p>
            <a:endParaRPr lang="en-GB" sz="2000" dirty="0">
              <a:solidFill>
                <a:srgbClr val="1E1E1E"/>
              </a:solidFill>
              <a:latin typeface="Segoe UI" panose="020B0502040204020203" pitchFamily="34" charset="0"/>
              <a:cs typeface="Segoe UI" panose="020B0502040204020203" pitchFamily="34" charset="0"/>
            </a:endParaRPr>
          </a:p>
          <a:p>
            <a:r>
              <a:rPr lang="en-GB" sz="2000" b="0" i="0" u="none" strike="noStrike" baseline="0" dirty="0">
                <a:solidFill>
                  <a:srgbClr val="000000"/>
                </a:solidFill>
                <a:latin typeface="Segoe UI" panose="020B0502040204020203" pitchFamily="34" charset="0"/>
                <a:cs typeface="Segoe UI" panose="020B0502040204020203" pitchFamily="34" charset="0"/>
              </a:rPr>
              <a:t>	</a:t>
            </a:r>
          </a:p>
          <a:p>
            <a:endParaRPr lang="en-NG" sz="2000" dirty="0">
              <a:latin typeface="Segoe UI" panose="020B0502040204020203" pitchFamily="34" charset="0"/>
              <a:cs typeface="Segoe UI" panose="020B0502040204020203" pitchFamily="34" charset="0"/>
            </a:endParaRPr>
          </a:p>
        </p:txBody>
      </p:sp>
      <p:pic>
        <p:nvPicPr>
          <p:cNvPr id="1030" name="Picture 6" descr="Range Finder color-codes precedent cells">
            <a:extLst>
              <a:ext uri="{FF2B5EF4-FFF2-40B4-BE49-F238E27FC236}">
                <a16:creationId xmlns:a16="http://schemas.microsoft.com/office/drawing/2014/main" id="{5DBA756C-3019-711C-6593-E619283735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9313" y="4577127"/>
            <a:ext cx="3437733" cy="1577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1067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br>
              <a:rPr lang="en-NG" sz="4000" b="1" i="0" u="none" strike="noStrike" baseline="0" dirty="0">
                <a:solidFill>
                  <a:srgbClr val="000000"/>
                </a:solidFill>
                <a:latin typeface="Times New Roman" panose="02020603050405020304" pitchFamily="18" charset="0"/>
                <a:cs typeface="Times New Roman" panose="02020603050405020304" pitchFamily="18" charset="0"/>
              </a:rPr>
            </a:br>
            <a:r>
              <a:rPr lang="en-GB" sz="4000" b="1" i="0" u="none" strike="noStrike" baseline="0" dirty="0">
                <a:solidFill>
                  <a:srgbClr val="000000"/>
                </a:solidFill>
                <a:latin typeface="Times New Roman" panose="02020603050405020304" pitchFamily="18" charset="0"/>
                <a:cs typeface="Times New Roman" panose="02020603050405020304" pitchFamily="18" charset="0"/>
              </a:rPr>
              <a:t>Summarize data by using functions 	</a:t>
            </a:r>
          </a:p>
        </p:txBody>
      </p:sp>
      <p:sp>
        <p:nvSpPr>
          <p:cNvPr id="8" name="TextBox 7">
            <a:extLst>
              <a:ext uri="{FF2B5EF4-FFF2-40B4-BE49-F238E27FC236}">
                <a16:creationId xmlns:a16="http://schemas.microsoft.com/office/drawing/2014/main" id="{DC5F51C9-D215-BC54-DCF5-C626057A99D0}"/>
              </a:ext>
            </a:extLst>
          </p:cNvPr>
          <p:cNvSpPr txBox="1"/>
          <p:nvPr/>
        </p:nvSpPr>
        <p:spPr>
          <a:xfrm>
            <a:off x="1097280" y="1922580"/>
            <a:ext cx="10058400" cy="4401205"/>
          </a:xfrm>
          <a:prstGeom prst="rect">
            <a:avLst/>
          </a:prstGeom>
          <a:noFill/>
        </p:spPr>
        <p:txBody>
          <a:bodyPr wrap="square" rtlCol="0">
            <a:spAutoFit/>
          </a:bodyPr>
          <a:lstStyle/>
          <a:p>
            <a:pPr algn="l"/>
            <a:r>
              <a:rPr lang="en-GB" sz="2000" b="0" i="0" dirty="0">
                <a:solidFill>
                  <a:srgbClr val="0C0C0C"/>
                </a:solidFill>
                <a:effectLst/>
                <a:latin typeface="Segoe UI" panose="020B0502040204020203" pitchFamily="34" charset="0"/>
                <a:cs typeface="Segoe UI" panose="020B0502040204020203" pitchFamily="34" charset="0"/>
              </a:rPr>
              <a:t>Now there are three kinds of cell references that you can use in Excel:</a:t>
            </a:r>
          </a:p>
          <a:p>
            <a:pPr algn="l"/>
            <a:endParaRPr lang="en-GB" sz="2000" b="0" i="0" dirty="0">
              <a:solidFill>
                <a:srgbClr val="0C0C0C"/>
              </a:solidFill>
              <a:effectLst/>
              <a:latin typeface="Segoe UI" panose="020B0502040204020203" pitchFamily="34" charset="0"/>
              <a:cs typeface="Segoe UI" panose="020B0502040204020203" pitchFamily="34" charset="0"/>
            </a:endParaRPr>
          </a:p>
          <a:p>
            <a:pPr algn="l">
              <a:buFont typeface="Arial" panose="020B0604020202020204" pitchFamily="34" charset="0"/>
              <a:buChar char="•"/>
            </a:pPr>
            <a:r>
              <a:rPr lang="en-GB" sz="2000" b="0" i="0" dirty="0">
                <a:solidFill>
                  <a:srgbClr val="0C0C0C"/>
                </a:solidFill>
                <a:effectLst/>
                <a:latin typeface="Segoe UI" panose="020B0502040204020203" pitchFamily="34" charset="0"/>
                <a:cs typeface="Segoe UI" panose="020B0502040204020203" pitchFamily="34" charset="0"/>
              </a:rPr>
              <a:t>Relative Cell References: These cell references that adjust itself when the cell is copied are called </a:t>
            </a:r>
            <a:r>
              <a:rPr lang="en-GB" sz="2000" b="1" i="0" dirty="0">
                <a:solidFill>
                  <a:srgbClr val="0C0C0C"/>
                </a:solidFill>
                <a:effectLst/>
                <a:latin typeface="Segoe UI" panose="020B0502040204020203" pitchFamily="34" charset="0"/>
                <a:cs typeface="Segoe UI" panose="020B0502040204020203" pitchFamily="34" charset="0"/>
              </a:rPr>
              <a:t>relative cell references</a:t>
            </a:r>
          </a:p>
          <a:p>
            <a:pPr algn="l">
              <a:buFont typeface="Arial" panose="020B0604020202020204" pitchFamily="34" charset="0"/>
              <a:buChar char="•"/>
            </a:pPr>
            <a:endParaRPr lang="en-GB" sz="2000" b="0" i="0" dirty="0">
              <a:solidFill>
                <a:srgbClr val="0C0C0C"/>
              </a:solidFill>
              <a:effectLst/>
              <a:latin typeface="Segoe UI" panose="020B0502040204020203" pitchFamily="34" charset="0"/>
              <a:cs typeface="Segoe UI" panose="020B0502040204020203" pitchFamily="34" charset="0"/>
            </a:endParaRPr>
          </a:p>
          <a:p>
            <a:pPr algn="l">
              <a:buFont typeface="Arial" panose="020B0604020202020204" pitchFamily="34" charset="0"/>
              <a:buChar char="•"/>
            </a:pPr>
            <a:r>
              <a:rPr lang="en-GB" sz="2000" b="0" i="0" dirty="0">
                <a:solidFill>
                  <a:srgbClr val="0C0C0C"/>
                </a:solidFill>
                <a:effectLst/>
                <a:latin typeface="Segoe UI" panose="020B0502040204020203" pitchFamily="34" charset="0"/>
                <a:cs typeface="Segoe UI" panose="020B0502040204020203" pitchFamily="34" charset="0"/>
              </a:rPr>
              <a:t>Absolute Cell References: Unlike relative cell references, absolute cell references don’t change when you copy the formula to other cells. Absolute cell references are useful when you don’t want the cell reference to change as you copy formulas. This could be the case when you have a fixed value that you need to use in the formula (such as tax rate, commission rate, number of months, etc.)</a:t>
            </a:r>
          </a:p>
          <a:p>
            <a:pPr algn="l">
              <a:buFont typeface="Arial" panose="020B0604020202020204" pitchFamily="34" charset="0"/>
              <a:buChar char="•"/>
            </a:pPr>
            <a:endParaRPr lang="en-GB" sz="2000" b="0" i="0" dirty="0">
              <a:solidFill>
                <a:srgbClr val="0C0C0C"/>
              </a:solidFill>
              <a:effectLst/>
              <a:latin typeface="Segoe UI" panose="020B0502040204020203" pitchFamily="34" charset="0"/>
              <a:cs typeface="Segoe UI" panose="020B0502040204020203" pitchFamily="34" charset="0"/>
            </a:endParaRPr>
          </a:p>
          <a:p>
            <a:pPr algn="l">
              <a:buFont typeface="Arial" panose="020B0604020202020204" pitchFamily="34" charset="0"/>
              <a:buChar char="•"/>
            </a:pPr>
            <a:r>
              <a:rPr lang="en-GB" sz="2000" b="0" i="0" dirty="0">
                <a:solidFill>
                  <a:srgbClr val="0C0C0C"/>
                </a:solidFill>
                <a:effectLst/>
                <a:latin typeface="Segoe UI" panose="020B0502040204020203" pitchFamily="34" charset="0"/>
                <a:cs typeface="Segoe UI" panose="020B0502040204020203" pitchFamily="34" charset="0"/>
              </a:rPr>
              <a:t>Mixed Cell References: For locking both row and column </a:t>
            </a:r>
          </a:p>
          <a:p>
            <a:pPr algn="l">
              <a:buFont typeface="Arial" panose="020B0604020202020204" pitchFamily="34" charset="0"/>
              <a:buChar char="•"/>
            </a:pPr>
            <a:endParaRPr lang="en-GB" sz="2000" b="0" i="0" dirty="0">
              <a:solidFill>
                <a:srgbClr val="0C0C0C"/>
              </a:solidFill>
              <a:effectLst/>
              <a:latin typeface="Segoe UI" panose="020B0502040204020203" pitchFamily="34" charset="0"/>
              <a:cs typeface="Segoe UI" panose="020B0502040204020203" pitchFamily="34" charset="0"/>
            </a:endParaRPr>
          </a:p>
          <a:p>
            <a:pPr algn="l"/>
            <a:r>
              <a:rPr lang="en-GB" sz="2000" b="1" dirty="0">
                <a:solidFill>
                  <a:srgbClr val="0C0C0C"/>
                </a:solidFill>
                <a:latin typeface="Segoe UI" panose="020B0502040204020203" pitchFamily="34" charset="0"/>
                <a:cs typeface="Segoe UI" panose="020B0502040204020203" pitchFamily="34" charset="0"/>
              </a:rPr>
              <a:t>Note</a:t>
            </a:r>
            <a:r>
              <a:rPr lang="en-GB" sz="2000" dirty="0">
                <a:solidFill>
                  <a:srgbClr val="0C0C0C"/>
                </a:solidFill>
                <a:latin typeface="Segoe UI" panose="020B0502040204020203" pitchFamily="34" charset="0"/>
                <a:cs typeface="Segoe UI" panose="020B0502040204020203" pitchFamily="34" charset="0"/>
              </a:rPr>
              <a:t>: Dollar Sign ($) is used to specify the type of referencing </a:t>
            </a:r>
            <a:endParaRPr lang="en-GB" sz="2000" b="0" i="0" dirty="0">
              <a:solidFill>
                <a:srgbClr val="0C0C0C"/>
              </a:solidFill>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1812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br>
              <a:rPr lang="en-NG" sz="4000" b="1" i="0" u="none" strike="noStrike" baseline="0" dirty="0">
                <a:solidFill>
                  <a:srgbClr val="000000"/>
                </a:solidFill>
                <a:latin typeface="Times New Roman" panose="02020603050405020304" pitchFamily="18" charset="0"/>
                <a:cs typeface="Times New Roman" panose="02020603050405020304" pitchFamily="18" charset="0"/>
              </a:rPr>
            </a:br>
            <a:r>
              <a:rPr lang="en-GB" sz="4000" b="1" i="0" u="none" strike="noStrike" baseline="0" dirty="0">
                <a:solidFill>
                  <a:srgbClr val="000000"/>
                </a:solidFill>
                <a:latin typeface="Times New Roman" panose="02020603050405020304" pitchFamily="18" charset="0"/>
                <a:cs typeface="Times New Roman" panose="02020603050405020304" pitchFamily="18" charset="0"/>
              </a:rPr>
              <a:t>Summarize data by using functions 	</a:t>
            </a:r>
          </a:p>
        </p:txBody>
      </p:sp>
      <p:sp>
        <p:nvSpPr>
          <p:cNvPr id="8" name="TextBox 7">
            <a:extLst>
              <a:ext uri="{FF2B5EF4-FFF2-40B4-BE49-F238E27FC236}">
                <a16:creationId xmlns:a16="http://schemas.microsoft.com/office/drawing/2014/main" id="{DC5F51C9-D215-BC54-DCF5-C626057A99D0}"/>
              </a:ext>
            </a:extLst>
          </p:cNvPr>
          <p:cNvSpPr txBox="1"/>
          <p:nvPr/>
        </p:nvSpPr>
        <p:spPr>
          <a:xfrm>
            <a:off x="1097280" y="1922580"/>
            <a:ext cx="10058400" cy="4401205"/>
          </a:xfrm>
          <a:prstGeom prst="rect">
            <a:avLst/>
          </a:prstGeom>
          <a:noFill/>
        </p:spPr>
        <p:txBody>
          <a:bodyPr wrap="square" rtlCol="0">
            <a:spAutoFit/>
          </a:bodyPr>
          <a:lstStyle/>
          <a:p>
            <a:r>
              <a:rPr lang="en-GB" sz="2000" dirty="0">
                <a:solidFill>
                  <a:srgbClr val="000000"/>
                </a:solidFill>
                <a:latin typeface="Segoe UI" panose="020B0502040204020203" pitchFamily="34" charset="0"/>
                <a:cs typeface="Segoe UI" panose="020B0502040204020203" pitchFamily="34" charset="0"/>
              </a:rPr>
              <a:t>B. </a:t>
            </a:r>
            <a:r>
              <a:rPr lang="en-GB" sz="2000" b="0" i="0" u="none" strike="noStrike" baseline="0" dirty="0">
                <a:solidFill>
                  <a:srgbClr val="000000"/>
                </a:solidFill>
                <a:latin typeface="Segoe UI" panose="020B0502040204020203" pitchFamily="34" charset="0"/>
                <a:cs typeface="Segoe UI" panose="020B0502040204020203" pitchFamily="34" charset="0"/>
              </a:rPr>
              <a:t>Perform calculations by using the SUM function 	</a:t>
            </a:r>
          </a:p>
          <a:p>
            <a:pPr algn="l"/>
            <a:endParaRPr lang="en-GB" sz="2000" b="0" i="0" dirty="0">
              <a:solidFill>
                <a:srgbClr val="000000"/>
              </a:solidFill>
              <a:effectLst/>
              <a:latin typeface="Segoe UI" panose="020B0502040204020203" pitchFamily="34" charset="0"/>
            </a:endParaRPr>
          </a:p>
          <a:p>
            <a:pPr algn="l"/>
            <a:r>
              <a:rPr lang="en-GB" sz="2000" b="0" i="0" dirty="0">
                <a:solidFill>
                  <a:srgbClr val="000000"/>
                </a:solidFill>
                <a:effectLst/>
                <a:latin typeface="Segoe UI" panose="020B0502040204020203" pitchFamily="34" charset="0"/>
              </a:rPr>
              <a:t>SUM function</a:t>
            </a:r>
          </a:p>
          <a:p>
            <a:pPr algn="l"/>
            <a:r>
              <a:rPr lang="en-GB" sz="2000" b="0" i="0" dirty="0">
                <a:solidFill>
                  <a:srgbClr val="1E1E1E"/>
                </a:solidFill>
                <a:effectLst/>
                <a:latin typeface="Segoe UI" panose="020B0502040204020203" pitchFamily="34" charset="0"/>
              </a:rPr>
              <a:t>The </a:t>
            </a:r>
            <a:r>
              <a:rPr lang="en-GB" sz="2000" b="1" i="0" dirty="0">
                <a:solidFill>
                  <a:srgbClr val="1E1E1E"/>
                </a:solidFill>
                <a:effectLst/>
                <a:latin typeface="Segoe UI" panose="020B0502040204020203" pitchFamily="34" charset="0"/>
              </a:rPr>
              <a:t>SUM</a:t>
            </a:r>
            <a:r>
              <a:rPr lang="en-GB" sz="2000" b="0" i="0" dirty="0">
                <a:solidFill>
                  <a:srgbClr val="1E1E1E"/>
                </a:solidFill>
                <a:effectLst/>
                <a:latin typeface="Segoe UI" panose="020B0502040204020203" pitchFamily="34" charset="0"/>
              </a:rPr>
              <a:t> function adds values. You can add individual values, cell references or ranges or a mix of all three.</a:t>
            </a:r>
          </a:p>
          <a:p>
            <a:pPr algn="l"/>
            <a:r>
              <a:rPr lang="en-GB" sz="2000" b="0" i="0" dirty="0">
                <a:solidFill>
                  <a:srgbClr val="1E1E1E"/>
                </a:solidFill>
                <a:effectLst/>
                <a:latin typeface="Segoe UI" panose="020B0502040204020203" pitchFamily="34" charset="0"/>
              </a:rPr>
              <a:t>Syntax: </a:t>
            </a:r>
            <a:r>
              <a:rPr lang="en-GB" sz="2000" b="1" i="0" dirty="0">
                <a:solidFill>
                  <a:srgbClr val="1E1E1E"/>
                </a:solidFill>
                <a:effectLst/>
                <a:latin typeface="Segoe UI" panose="020B0502040204020203" pitchFamily="34" charset="0"/>
              </a:rPr>
              <a:t>SUM(number1,[number2],...)</a:t>
            </a:r>
            <a:endParaRPr lang="en-GB" sz="2000" b="0" i="0" dirty="0">
              <a:solidFill>
                <a:srgbClr val="1E1E1E"/>
              </a:solidFill>
              <a:effectLst/>
              <a:latin typeface="Segoe UI" panose="020B0502040204020203" pitchFamily="34" charset="0"/>
            </a:endParaRPr>
          </a:p>
          <a:p>
            <a:br>
              <a:rPr lang="en-GB" sz="2000" dirty="0"/>
            </a:br>
            <a:r>
              <a:rPr lang="en-GB" sz="2000" b="0" i="0" dirty="0">
                <a:solidFill>
                  <a:srgbClr val="1E1E1E"/>
                </a:solidFill>
                <a:effectLst/>
                <a:latin typeface="Segoe UI" panose="020B0502040204020203" pitchFamily="34" charset="0"/>
              </a:rPr>
              <a:t>For example:</a:t>
            </a:r>
          </a:p>
          <a:p>
            <a:pPr algn="l"/>
            <a:endParaRPr lang="en-GB" sz="2000" b="0" i="0" dirty="0">
              <a:solidFill>
                <a:srgbClr val="1E1E1E"/>
              </a:solidFill>
              <a:effectLst/>
              <a:latin typeface="Segoe UI" panose="020B0502040204020203" pitchFamily="34" charset="0"/>
            </a:endParaRPr>
          </a:p>
          <a:p>
            <a:pPr algn="l">
              <a:buFont typeface="Arial" panose="020B0604020202020204" pitchFamily="34" charset="0"/>
              <a:buChar char="•"/>
            </a:pPr>
            <a:r>
              <a:rPr lang="en-GB" sz="2000" b="1" i="0" dirty="0">
                <a:solidFill>
                  <a:srgbClr val="1E1E1E"/>
                </a:solidFill>
                <a:effectLst/>
                <a:latin typeface="Segoe UI" panose="020B0502040204020203" pitchFamily="34" charset="0"/>
              </a:rPr>
              <a:t>=SUM(A2:A10)</a:t>
            </a:r>
            <a:r>
              <a:rPr lang="en-GB" sz="2000" b="0" i="0" dirty="0">
                <a:solidFill>
                  <a:srgbClr val="1E1E1E"/>
                </a:solidFill>
                <a:effectLst/>
                <a:latin typeface="Segoe UI" panose="020B0502040204020203" pitchFamily="34" charset="0"/>
              </a:rPr>
              <a:t> Adds the values in cells A2:10.</a:t>
            </a:r>
          </a:p>
          <a:p>
            <a:pPr algn="l">
              <a:buFont typeface="Arial" panose="020B0604020202020204" pitchFamily="34" charset="0"/>
              <a:buChar char="•"/>
            </a:pPr>
            <a:endParaRPr lang="en-GB" sz="2000" b="1" i="0" dirty="0">
              <a:solidFill>
                <a:srgbClr val="1E1E1E"/>
              </a:solidFill>
              <a:effectLst/>
              <a:latin typeface="Segoe UI" panose="020B0502040204020203" pitchFamily="34" charset="0"/>
            </a:endParaRPr>
          </a:p>
          <a:p>
            <a:pPr algn="l">
              <a:buFont typeface="Arial" panose="020B0604020202020204" pitchFamily="34" charset="0"/>
              <a:buChar char="•"/>
            </a:pPr>
            <a:r>
              <a:rPr lang="en-GB" sz="2000" b="1" i="0" dirty="0">
                <a:solidFill>
                  <a:srgbClr val="1E1E1E"/>
                </a:solidFill>
                <a:effectLst/>
                <a:latin typeface="Segoe UI" panose="020B0502040204020203" pitchFamily="34" charset="0"/>
              </a:rPr>
              <a:t>=SUM(A2:A10, C2:C10)</a:t>
            </a:r>
            <a:r>
              <a:rPr lang="en-GB" sz="2000" b="0" i="0" dirty="0">
                <a:solidFill>
                  <a:srgbClr val="1E1E1E"/>
                </a:solidFill>
                <a:effectLst/>
                <a:latin typeface="Segoe UI" panose="020B0502040204020203" pitchFamily="34" charset="0"/>
              </a:rPr>
              <a:t> Adds the values in cells A2:10, as well as cells C2:C10.</a:t>
            </a:r>
          </a:p>
          <a:p>
            <a:r>
              <a:rPr lang="en-GB" sz="2000" b="0" i="0" u="none" strike="noStrike" baseline="0" dirty="0">
                <a:solidFill>
                  <a:srgbClr val="000000"/>
                </a:solidFill>
                <a:latin typeface="Segoe UI" panose="020B0502040204020203" pitchFamily="34" charset="0"/>
                <a:cs typeface="Segoe UI" panose="020B0502040204020203" pitchFamily="34" charset="0"/>
              </a:rPr>
              <a:t>	</a:t>
            </a:r>
          </a:p>
          <a:p>
            <a:endParaRPr lang="en-NG"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065199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br>
              <a:rPr lang="en-NG" sz="4000" b="1" i="0" u="none" strike="noStrike" baseline="0" dirty="0">
                <a:solidFill>
                  <a:srgbClr val="000000"/>
                </a:solidFill>
                <a:latin typeface="Times New Roman" panose="02020603050405020304" pitchFamily="18" charset="0"/>
                <a:cs typeface="Times New Roman" panose="02020603050405020304" pitchFamily="18" charset="0"/>
              </a:rPr>
            </a:br>
            <a:r>
              <a:rPr lang="en-GB" sz="4000" b="1" i="0" u="none" strike="noStrike" baseline="0" dirty="0">
                <a:solidFill>
                  <a:srgbClr val="000000"/>
                </a:solidFill>
                <a:latin typeface="Times New Roman" panose="02020603050405020304" pitchFamily="18" charset="0"/>
                <a:cs typeface="Times New Roman" panose="02020603050405020304" pitchFamily="18" charset="0"/>
              </a:rPr>
              <a:t>Summarize data by using functions 	</a:t>
            </a:r>
          </a:p>
        </p:txBody>
      </p:sp>
      <p:sp>
        <p:nvSpPr>
          <p:cNvPr id="8" name="TextBox 7">
            <a:extLst>
              <a:ext uri="{FF2B5EF4-FFF2-40B4-BE49-F238E27FC236}">
                <a16:creationId xmlns:a16="http://schemas.microsoft.com/office/drawing/2014/main" id="{DC5F51C9-D215-BC54-DCF5-C626057A99D0}"/>
              </a:ext>
            </a:extLst>
          </p:cNvPr>
          <p:cNvSpPr txBox="1"/>
          <p:nvPr/>
        </p:nvSpPr>
        <p:spPr>
          <a:xfrm>
            <a:off x="1097280" y="1922580"/>
            <a:ext cx="10058400" cy="4708981"/>
          </a:xfrm>
          <a:prstGeom prst="rect">
            <a:avLst/>
          </a:prstGeom>
          <a:noFill/>
        </p:spPr>
        <p:txBody>
          <a:bodyPr wrap="square" rtlCol="0">
            <a:spAutoFit/>
          </a:bodyPr>
          <a:lstStyle/>
          <a:p>
            <a:r>
              <a:rPr lang="en-GB" sz="2000" dirty="0">
                <a:solidFill>
                  <a:srgbClr val="000000"/>
                </a:solidFill>
                <a:latin typeface="Segoe UI" panose="020B0502040204020203" pitchFamily="34" charset="0"/>
                <a:cs typeface="Segoe UI" panose="020B0502040204020203" pitchFamily="34" charset="0"/>
              </a:rPr>
              <a:t>C. </a:t>
            </a:r>
            <a:r>
              <a:rPr lang="en-GB" sz="2000" b="0" i="0" u="none" strike="noStrike" baseline="0" dirty="0">
                <a:solidFill>
                  <a:srgbClr val="000000"/>
                </a:solidFill>
                <a:latin typeface="Segoe UI" panose="020B0502040204020203" pitchFamily="34" charset="0"/>
                <a:cs typeface="Segoe UI" panose="020B0502040204020203" pitchFamily="34" charset="0"/>
              </a:rPr>
              <a:t>Perform calculations by using MIN and MAX functions 	</a:t>
            </a:r>
          </a:p>
          <a:p>
            <a:pPr algn="l"/>
            <a:endParaRPr lang="en-GB" sz="2000" b="0" i="0" dirty="0">
              <a:solidFill>
                <a:srgbClr val="1E1E1E"/>
              </a:solidFill>
              <a:effectLst/>
              <a:latin typeface="Segoe UI" panose="020B0502040204020203" pitchFamily="34" charset="0"/>
              <a:cs typeface="Segoe UI" panose="020B0502040204020203" pitchFamily="34" charset="0"/>
            </a:endParaRPr>
          </a:p>
          <a:p>
            <a:pPr algn="l"/>
            <a:r>
              <a:rPr lang="en-GB" sz="2000" b="1" i="0" dirty="0">
                <a:solidFill>
                  <a:srgbClr val="1E1E1E"/>
                </a:solidFill>
                <a:effectLst/>
                <a:latin typeface="Segoe UI" panose="020B0502040204020203" pitchFamily="34" charset="0"/>
                <a:cs typeface="Segoe UI" panose="020B0502040204020203" pitchFamily="34" charset="0"/>
              </a:rPr>
              <a:t>MAX function:</a:t>
            </a:r>
            <a:r>
              <a:rPr lang="en-GB" sz="2000" b="0" i="0" dirty="0">
                <a:solidFill>
                  <a:srgbClr val="1E1E1E"/>
                </a:solidFill>
                <a:effectLst/>
                <a:latin typeface="Segoe UI" panose="020B0502040204020203" pitchFamily="34" charset="0"/>
                <a:cs typeface="Segoe UI" panose="020B0502040204020203" pitchFamily="34" charset="0"/>
              </a:rPr>
              <a:t> </a:t>
            </a:r>
            <a:r>
              <a:rPr lang="en-GB" sz="2000" dirty="0">
                <a:solidFill>
                  <a:srgbClr val="1E1E1E"/>
                </a:solidFill>
                <a:effectLst/>
                <a:latin typeface="Segoe UI" panose="020B0502040204020203" pitchFamily="34" charset="0"/>
                <a:cs typeface="Segoe UI" panose="020B0502040204020203" pitchFamily="34" charset="0"/>
              </a:rPr>
              <a:t>Returns the largest value in a set of values.</a:t>
            </a:r>
          </a:p>
          <a:p>
            <a:r>
              <a:rPr lang="en-GB" sz="2000" b="0" dirty="0">
                <a:solidFill>
                  <a:srgbClr val="1E1E1E"/>
                </a:solidFill>
                <a:effectLst/>
                <a:latin typeface="Segoe UI" panose="020B0502040204020203" pitchFamily="34" charset="0"/>
                <a:cs typeface="Segoe UI" panose="020B0502040204020203" pitchFamily="34" charset="0"/>
              </a:rPr>
              <a:t>Syntax: </a:t>
            </a:r>
            <a:r>
              <a:rPr lang="en-GB" sz="2000" dirty="0">
                <a:solidFill>
                  <a:srgbClr val="1E1E1E"/>
                </a:solidFill>
                <a:effectLst/>
                <a:latin typeface="Segoe UI" panose="020B0502040204020203" pitchFamily="34" charset="0"/>
                <a:cs typeface="Segoe UI" panose="020B0502040204020203" pitchFamily="34" charset="0"/>
              </a:rPr>
              <a:t>MAX(number1, [number2], ...)</a:t>
            </a:r>
          </a:p>
          <a:p>
            <a:r>
              <a:rPr lang="en-GB" sz="2000" dirty="0">
                <a:solidFill>
                  <a:srgbClr val="1E1E1E"/>
                </a:solidFill>
                <a:effectLst/>
                <a:latin typeface="Segoe UI" panose="020B0502040204020203" pitchFamily="34" charset="0"/>
                <a:cs typeface="Segoe UI" panose="020B0502040204020203" pitchFamily="34" charset="0"/>
              </a:rPr>
              <a:t>The MAX function syntax has the following arguments:</a:t>
            </a:r>
          </a:p>
          <a:p>
            <a:pPr>
              <a:buFont typeface="Arial" panose="020B0604020202020204" pitchFamily="34" charset="0"/>
              <a:buChar char="•"/>
            </a:pPr>
            <a:r>
              <a:rPr lang="en-GB" sz="2000" b="1" dirty="0">
                <a:solidFill>
                  <a:srgbClr val="1E1E1E"/>
                </a:solidFill>
                <a:effectLst/>
                <a:latin typeface="Segoe UI" panose="020B0502040204020203" pitchFamily="34" charset="0"/>
                <a:cs typeface="Segoe UI" panose="020B0502040204020203" pitchFamily="34" charset="0"/>
              </a:rPr>
              <a:t>Number1, number2, ...</a:t>
            </a:r>
            <a:r>
              <a:rPr lang="en-GB" sz="2000" dirty="0">
                <a:solidFill>
                  <a:srgbClr val="1E1E1E"/>
                </a:solidFill>
                <a:effectLst/>
                <a:latin typeface="Segoe UI" panose="020B0502040204020203" pitchFamily="34" charset="0"/>
                <a:cs typeface="Segoe UI" panose="020B0502040204020203" pitchFamily="34" charset="0"/>
              </a:rPr>
              <a:t>    Number1 is required, subsequent numbers are optional. 1 to 255 numbers for which you want to find the maximum value.</a:t>
            </a:r>
          </a:p>
          <a:p>
            <a:endParaRPr lang="en-GB" sz="2000" b="0" i="0" dirty="0">
              <a:solidFill>
                <a:srgbClr val="1E1E1E"/>
              </a:solidFill>
              <a:effectLst/>
              <a:latin typeface="Segoe UI" panose="020B0502040204020203" pitchFamily="34" charset="0"/>
              <a:cs typeface="Segoe UI" panose="020B0502040204020203" pitchFamily="34" charset="0"/>
            </a:endParaRPr>
          </a:p>
          <a:p>
            <a:r>
              <a:rPr lang="en-GB" sz="2000" b="1" i="0" dirty="0">
                <a:solidFill>
                  <a:srgbClr val="1E1E1E"/>
                </a:solidFill>
                <a:effectLst/>
                <a:latin typeface="Segoe UI" panose="020B0502040204020203" pitchFamily="34" charset="0"/>
                <a:cs typeface="Segoe UI" panose="020B0502040204020203" pitchFamily="34" charset="0"/>
              </a:rPr>
              <a:t>MIN function:</a:t>
            </a:r>
            <a:r>
              <a:rPr lang="en-GB" sz="2000" b="0" i="0" dirty="0">
                <a:solidFill>
                  <a:srgbClr val="1E1E1E"/>
                </a:solidFill>
                <a:effectLst/>
                <a:latin typeface="Segoe UI" panose="020B0502040204020203" pitchFamily="34" charset="0"/>
                <a:cs typeface="Segoe UI" panose="020B0502040204020203" pitchFamily="34" charset="0"/>
              </a:rPr>
              <a:t> </a:t>
            </a:r>
            <a:r>
              <a:rPr lang="en-GB" sz="2000" dirty="0">
                <a:solidFill>
                  <a:srgbClr val="1E1E1E"/>
                </a:solidFill>
                <a:effectLst/>
                <a:latin typeface="Segoe UI" panose="020B0502040204020203" pitchFamily="34" charset="0"/>
                <a:cs typeface="Segoe UI" panose="020B0502040204020203" pitchFamily="34" charset="0"/>
              </a:rPr>
              <a:t>Returns the smallest number in a set of values.</a:t>
            </a:r>
          </a:p>
          <a:p>
            <a:r>
              <a:rPr lang="en-GB" sz="2000" b="0" dirty="0">
                <a:solidFill>
                  <a:srgbClr val="1E1E1E"/>
                </a:solidFill>
                <a:effectLst/>
                <a:latin typeface="Segoe UI" panose="020B0502040204020203" pitchFamily="34" charset="0"/>
                <a:cs typeface="Segoe UI" panose="020B0502040204020203" pitchFamily="34" charset="0"/>
              </a:rPr>
              <a:t>Syntax: </a:t>
            </a:r>
            <a:r>
              <a:rPr lang="en-GB" sz="2000" dirty="0">
                <a:solidFill>
                  <a:srgbClr val="1E1E1E"/>
                </a:solidFill>
                <a:effectLst/>
                <a:latin typeface="Segoe UI" panose="020B0502040204020203" pitchFamily="34" charset="0"/>
                <a:cs typeface="Segoe UI" panose="020B0502040204020203" pitchFamily="34" charset="0"/>
              </a:rPr>
              <a:t>MIN(number1, [number2], ...)</a:t>
            </a:r>
          </a:p>
          <a:p>
            <a:r>
              <a:rPr lang="en-GB" sz="2000" dirty="0">
                <a:solidFill>
                  <a:srgbClr val="1E1E1E"/>
                </a:solidFill>
                <a:effectLst/>
                <a:latin typeface="Segoe UI" panose="020B0502040204020203" pitchFamily="34" charset="0"/>
                <a:cs typeface="Segoe UI" panose="020B0502040204020203" pitchFamily="34" charset="0"/>
              </a:rPr>
              <a:t>The MIN function syntax has the following arguments:</a:t>
            </a:r>
          </a:p>
          <a:p>
            <a:pPr>
              <a:buFont typeface="Arial" panose="020B0604020202020204" pitchFamily="34" charset="0"/>
              <a:buChar char="•"/>
            </a:pPr>
            <a:r>
              <a:rPr lang="en-GB" sz="2000" b="1" dirty="0">
                <a:solidFill>
                  <a:srgbClr val="1E1E1E"/>
                </a:solidFill>
                <a:effectLst/>
                <a:latin typeface="Segoe UI" panose="020B0502040204020203" pitchFamily="34" charset="0"/>
                <a:cs typeface="Segoe UI" panose="020B0502040204020203" pitchFamily="34" charset="0"/>
              </a:rPr>
              <a:t>Number1, number2, ...</a:t>
            </a:r>
            <a:r>
              <a:rPr lang="en-GB" sz="2000" dirty="0">
                <a:solidFill>
                  <a:srgbClr val="1E1E1E"/>
                </a:solidFill>
                <a:effectLst/>
                <a:latin typeface="Segoe UI" panose="020B0502040204020203" pitchFamily="34" charset="0"/>
                <a:cs typeface="Segoe UI" panose="020B0502040204020203" pitchFamily="34" charset="0"/>
              </a:rPr>
              <a:t>    Number1 is optional, subsequent numbers are optional. 1 to 255 numbers for which you want to find the minimum value.</a:t>
            </a:r>
          </a:p>
          <a:p>
            <a:pPr algn="l"/>
            <a:endParaRPr lang="en-GB" sz="2000" b="0" i="0" dirty="0">
              <a:solidFill>
                <a:srgbClr val="1E1E1E"/>
              </a:solidFill>
              <a:effectLst/>
              <a:latin typeface="Segoe UI" panose="020B0502040204020203" pitchFamily="34" charset="0"/>
              <a:cs typeface="Segoe UI" panose="020B0502040204020203" pitchFamily="34" charset="0"/>
            </a:endParaRPr>
          </a:p>
          <a:p>
            <a:endParaRPr lang="en-NG"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683614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br>
              <a:rPr lang="en-NG" sz="4000" b="1" i="0" u="none" strike="noStrike" baseline="0" dirty="0">
                <a:solidFill>
                  <a:srgbClr val="000000"/>
                </a:solidFill>
                <a:latin typeface="Times New Roman" panose="02020603050405020304" pitchFamily="18" charset="0"/>
                <a:cs typeface="Times New Roman" panose="02020603050405020304" pitchFamily="18" charset="0"/>
              </a:rPr>
            </a:br>
            <a:r>
              <a:rPr lang="en-GB" sz="4000" b="1" i="0" u="none" strike="noStrike" baseline="0" dirty="0">
                <a:solidFill>
                  <a:srgbClr val="000000"/>
                </a:solidFill>
                <a:latin typeface="Times New Roman" panose="02020603050405020304" pitchFamily="18" charset="0"/>
                <a:cs typeface="Times New Roman" panose="02020603050405020304" pitchFamily="18" charset="0"/>
              </a:rPr>
              <a:t>Summarize data by using functions 	</a:t>
            </a:r>
          </a:p>
        </p:txBody>
      </p:sp>
      <p:sp>
        <p:nvSpPr>
          <p:cNvPr id="8" name="TextBox 7">
            <a:extLst>
              <a:ext uri="{FF2B5EF4-FFF2-40B4-BE49-F238E27FC236}">
                <a16:creationId xmlns:a16="http://schemas.microsoft.com/office/drawing/2014/main" id="{DC5F51C9-D215-BC54-DCF5-C626057A99D0}"/>
              </a:ext>
            </a:extLst>
          </p:cNvPr>
          <p:cNvSpPr txBox="1"/>
          <p:nvPr/>
        </p:nvSpPr>
        <p:spPr>
          <a:xfrm>
            <a:off x="1097280" y="1922580"/>
            <a:ext cx="10058400" cy="4708981"/>
          </a:xfrm>
          <a:prstGeom prst="rect">
            <a:avLst/>
          </a:prstGeom>
          <a:noFill/>
        </p:spPr>
        <p:txBody>
          <a:bodyPr wrap="square" rtlCol="0">
            <a:spAutoFit/>
          </a:bodyPr>
          <a:lstStyle/>
          <a:p>
            <a:r>
              <a:rPr lang="en-GB" sz="2000" dirty="0">
                <a:solidFill>
                  <a:srgbClr val="000000"/>
                </a:solidFill>
                <a:latin typeface="Segoe UI" panose="020B0502040204020203" pitchFamily="34" charset="0"/>
                <a:cs typeface="Segoe UI" panose="020B0502040204020203" pitchFamily="34" charset="0"/>
              </a:rPr>
              <a:t>D. </a:t>
            </a:r>
            <a:r>
              <a:rPr lang="en-GB" sz="2000" b="0" i="0" u="none" strike="noStrike" baseline="0" dirty="0">
                <a:solidFill>
                  <a:srgbClr val="000000"/>
                </a:solidFill>
                <a:latin typeface="Calibri" panose="020F0502020204030204" pitchFamily="34" charset="0"/>
              </a:rPr>
              <a:t>Perform calculations by using the COUNT</a:t>
            </a:r>
          </a:p>
          <a:p>
            <a:endParaRPr lang="en-GB" sz="2000" b="0" i="0" dirty="0">
              <a:solidFill>
                <a:srgbClr val="1E1E1E"/>
              </a:solidFill>
              <a:effectLst/>
              <a:latin typeface="Segoe UI Light" panose="020B0502040204020203" pitchFamily="34" charset="0"/>
            </a:endParaRPr>
          </a:p>
          <a:p>
            <a:r>
              <a:rPr lang="en-GB" sz="2000" b="1" i="0" dirty="0">
                <a:solidFill>
                  <a:srgbClr val="1E1E1E"/>
                </a:solidFill>
                <a:effectLst/>
                <a:latin typeface="Segoe UI Light" panose="020B0502040204020203" pitchFamily="34" charset="0"/>
              </a:rPr>
              <a:t>COUNT function</a:t>
            </a:r>
            <a:r>
              <a:rPr lang="en-GB" sz="2000" b="0" i="0" dirty="0">
                <a:solidFill>
                  <a:srgbClr val="1E1E1E"/>
                </a:solidFill>
                <a:effectLst/>
                <a:latin typeface="Segoe UI Light" panose="020B0502040204020203" pitchFamily="34" charset="0"/>
              </a:rPr>
              <a:t>: </a:t>
            </a:r>
            <a:r>
              <a:rPr lang="en-GB" sz="2000" b="0" i="0" dirty="0">
                <a:solidFill>
                  <a:srgbClr val="1E1E1E"/>
                </a:solidFill>
                <a:effectLst/>
                <a:latin typeface="Segoe UI" panose="020B0502040204020203" pitchFamily="34" charset="0"/>
              </a:rPr>
              <a:t>counts the number of cells that contain numbers, and counts numbers within the list of arguments.</a:t>
            </a:r>
          </a:p>
          <a:p>
            <a:pPr algn="l"/>
            <a:r>
              <a:rPr lang="en-GB" sz="2000" b="0" i="0" dirty="0">
                <a:solidFill>
                  <a:srgbClr val="1E1E1E"/>
                </a:solidFill>
                <a:effectLst/>
                <a:latin typeface="Segoe UI Light" panose="020B0502040204020203" pitchFamily="34" charset="0"/>
              </a:rPr>
              <a:t>Syntax</a:t>
            </a:r>
          </a:p>
          <a:p>
            <a:pPr algn="l"/>
            <a:r>
              <a:rPr lang="en-GB" sz="2000" b="0" i="0" dirty="0">
                <a:solidFill>
                  <a:srgbClr val="1E1E1E"/>
                </a:solidFill>
                <a:effectLst/>
                <a:latin typeface="Segoe UI" panose="020B0502040204020203" pitchFamily="34" charset="0"/>
              </a:rPr>
              <a:t>COUNT(value1, [value2], ...)</a:t>
            </a:r>
          </a:p>
          <a:p>
            <a:pPr algn="l"/>
            <a:r>
              <a:rPr lang="en-GB" sz="2000" b="0" i="0" dirty="0">
                <a:solidFill>
                  <a:srgbClr val="1E1E1E"/>
                </a:solidFill>
                <a:effectLst/>
                <a:latin typeface="Segoe UI" panose="020B0502040204020203" pitchFamily="34" charset="0"/>
              </a:rPr>
              <a:t>The COUNT function syntax has the following arguments:</a:t>
            </a:r>
          </a:p>
          <a:p>
            <a:pPr algn="l">
              <a:buFont typeface="Arial" panose="020B0604020202020204" pitchFamily="34" charset="0"/>
              <a:buChar char="•"/>
            </a:pPr>
            <a:r>
              <a:rPr lang="en-GB" sz="2000" b="1" i="0" dirty="0">
                <a:solidFill>
                  <a:srgbClr val="1E1E1E"/>
                </a:solidFill>
                <a:effectLst/>
                <a:latin typeface="Segoe UI" panose="020B0502040204020203" pitchFamily="34" charset="0"/>
              </a:rPr>
              <a:t>value1</a:t>
            </a:r>
            <a:r>
              <a:rPr lang="en-GB" sz="2000" b="0" i="0" dirty="0">
                <a:solidFill>
                  <a:srgbClr val="1E1E1E"/>
                </a:solidFill>
                <a:effectLst/>
                <a:latin typeface="Segoe UI" panose="020B0502040204020203" pitchFamily="34" charset="0"/>
              </a:rPr>
              <a:t>    Required. The first item, cell reference, or range within which you want to count numbers.</a:t>
            </a:r>
          </a:p>
          <a:p>
            <a:pPr algn="l">
              <a:buFont typeface="Arial" panose="020B0604020202020204" pitchFamily="34" charset="0"/>
              <a:buChar char="•"/>
            </a:pPr>
            <a:r>
              <a:rPr lang="en-GB" sz="2000" b="1" i="0" dirty="0">
                <a:solidFill>
                  <a:srgbClr val="1E1E1E"/>
                </a:solidFill>
                <a:effectLst/>
                <a:latin typeface="Segoe UI" panose="020B0502040204020203" pitchFamily="34" charset="0"/>
              </a:rPr>
              <a:t>value2, ...</a:t>
            </a:r>
            <a:r>
              <a:rPr lang="en-GB" sz="2000" b="0" i="0" dirty="0">
                <a:solidFill>
                  <a:srgbClr val="1E1E1E"/>
                </a:solidFill>
                <a:effectLst/>
                <a:latin typeface="Segoe UI" panose="020B0502040204020203" pitchFamily="34" charset="0"/>
              </a:rPr>
              <a:t>    Optional. Up to 255 additional items, cell references, or ranges within which you want to count numbers.</a:t>
            </a:r>
          </a:p>
          <a:p>
            <a:endParaRPr lang="en-GB" sz="2000" b="0" i="0" dirty="0">
              <a:solidFill>
                <a:srgbClr val="1E1E1E"/>
              </a:solidFill>
              <a:effectLst/>
              <a:latin typeface="Segoe UI Light" panose="020B0502040204020203" pitchFamily="34" charset="0"/>
            </a:endParaRPr>
          </a:p>
          <a:p>
            <a:r>
              <a:rPr lang="en-GB" sz="2000" b="0" i="0" u="none" strike="noStrike" baseline="0" dirty="0">
                <a:solidFill>
                  <a:srgbClr val="000000"/>
                </a:solidFill>
                <a:latin typeface="Calibri" panose="020F0502020204030204" pitchFamily="34" charset="0"/>
              </a:rPr>
              <a:t>	</a:t>
            </a:r>
          </a:p>
          <a:p>
            <a:pPr algn="l"/>
            <a:endParaRPr lang="en-GB" sz="2000" b="0" i="0" dirty="0">
              <a:solidFill>
                <a:srgbClr val="1E1E1E"/>
              </a:solidFill>
              <a:effectLst/>
              <a:latin typeface="Segoe UI" panose="020B0502040204020203" pitchFamily="34" charset="0"/>
              <a:cs typeface="Segoe UI" panose="020B0502040204020203" pitchFamily="34" charset="0"/>
            </a:endParaRPr>
          </a:p>
          <a:p>
            <a:endParaRPr lang="en-NG"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066971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br>
              <a:rPr lang="en-NG" sz="4000" b="1" i="0" u="none" strike="noStrike" baseline="0" dirty="0">
                <a:solidFill>
                  <a:srgbClr val="000000"/>
                </a:solidFill>
                <a:latin typeface="Times New Roman" panose="02020603050405020304" pitchFamily="18" charset="0"/>
                <a:cs typeface="Times New Roman" panose="02020603050405020304" pitchFamily="18" charset="0"/>
              </a:rPr>
            </a:br>
            <a:r>
              <a:rPr lang="en-GB" sz="4000" b="1" i="0" u="none" strike="noStrike" baseline="0" dirty="0">
                <a:solidFill>
                  <a:srgbClr val="000000"/>
                </a:solidFill>
                <a:latin typeface="Times New Roman" panose="02020603050405020304" pitchFamily="18" charset="0"/>
                <a:cs typeface="Times New Roman" panose="02020603050405020304" pitchFamily="18" charset="0"/>
              </a:rPr>
              <a:t>Summarize data by using functions 	</a:t>
            </a:r>
          </a:p>
        </p:txBody>
      </p:sp>
      <p:sp>
        <p:nvSpPr>
          <p:cNvPr id="8" name="TextBox 7">
            <a:extLst>
              <a:ext uri="{FF2B5EF4-FFF2-40B4-BE49-F238E27FC236}">
                <a16:creationId xmlns:a16="http://schemas.microsoft.com/office/drawing/2014/main" id="{DC5F51C9-D215-BC54-DCF5-C626057A99D0}"/>
              </a:ext>
            </a:extLst>
          </p:cNvPr>
          <p:cNvSpPr txBox="1"/>
          <p:nvPr/>
        </p:nvSpPr>
        <p:spPr>
          <a:xfrm>
            <a:off x="1097280" y="1922580"/>
            <a:ext cx="10058400" cy="4401205"/>
          </a:xfrm>
          <a:prstGeom prst="rect">
            <a:avLst/>
          </a:prstGeom>
          <a:noFill/>
        </p:spPr>
        <p:txBody>
          <a:bodyPr wrap="square" rtlCol="0">
            <a:spAutoFit/>
          </a:bodyPr>
          <a:lstStyle/>
          <a:p>
            <a:r>
              <a:rPr lang="en-GB" sz="2000" dirty="0">
                <a:solidFill>
                  <a:srgbClr val="000000"/>
                </a:solidFill>
                <a:latin typeface="Segoe UI" panose="020B0502040204020203" pitchFamily="34" charset="0"/>
                <a:cs typeface="Segoe UI" panose="020B0502040204020203" pitchFamily="34" charset="0"/>
              </a:rPr>
              <a:t>E. </a:t>
            </a:r>
            <a:r>
              <a:rPr lang="en-GB" sz="1800" b="0" i="0" u="none" strike="noStrike" baseline="0" dirty="0">
                <a:solidFill>
                  <a:srgbClr val="000000"/>
                </a:solidFill>
                <a:latin typeface="Calibri" panose="020F0502020204030204" pitchFamily="34" charset="0"/>
              </a:rPr>
              <a:t>Perform calculations by using the AVERAGE function 	</a:t>
            </a:r>
          </a:p>
          <a:p>
            <a:endParaRPr lang="en-GB" sz="2000" b="0" i="0" u="none" strike="noStrike" baseline="0" dirty="0">
              <a:solidFill>
                <a:srgbClr val="000000"/>
              </a:solidFill>
              <a:latin typeface="Calibri" panose="020F0502020204030204" pitchFamily="34" charset="0"/>
            </a:endParaRPr>
          </a:p>
          <a:p>
            <a:pPr algn="l"/>
            <a:r>
              <a:rPr lang="en-GB" sz="2000" b="0" i="0" dirty="0">
                <a:solidFill>
                  <a:srgbClr val="1E1E1E"/>
                </a:solidFill>
                <a:effectLst/>
                <a:latin typeface="Segoe UI Light" panose="020B0502040204020203" pitchFamily="34" charset="0"/>
              </a:rPr>
              <a:t>AVERAGE function: </a:t>
            </a:r>
            <a:r>
              <a:rPr lang="en-GB" sz="2000" dirty="0">
                <a:solidFill>
                  <a:srgbClr val="1E1E1E"/>
                </a:solidFill>
                <a:effectLst/>
                <a:latin typeface="Segoe UI" panose="020B0502040204020203" pitchFamily="34" charset="0"/>
              </a:rPr>
              <a:t>Returns the average (arithmetic mean) of the arguments. For example, if the range A1:A20 contains numbers, the formula </a:t>
            </a:r>
            <a:r>
              <a:rPr lang="en-GB" sz="2000" b="1" dirty="0">
                <a:solidFill>
                  <a:srgbClr val="1E1E1E"/>
                </a:solidFill>
                <a:effectLst/>
                <a:latin typeface="Segoe UI" panose="020B0502040204020203" pitchFamily="34" charset="0"/>
              </a:rPr>
              <a:t>=AVERAGE(A1:A20)</a:t>
            </a:r>
            <a:r>
              <a:rPr lang="en-GB" sz="2000" dirty="0">
                <a:solidFill>
                  <a:srgbClr val="1E1E1E"/>
                </a:solidFill>
                <a:effectLst/>
                <a:latin typeface="Segoe UI" panose="020B0502040204020203" pitchFamily="34" charset="0"/>
              </a:rPr>
              <a:t> returns the average of those numbers.</a:t>
            </a:r>
          </a:p>
          <a:p>
            <a:r>
              <a:rPr lang="en-GB" sz="2000" b="0" dirty="0">
                <a:solidFill>
                  <a:srgbClr val="1E1E1E"/>
                </a:solidFill>
                <a:effectLst/>
                <a:latin typeface="Segoe UI Light" panose="020B0502040204020203" pitchFamily="34" charset="0"/>
              </a:rPr>
              <a:t>Syntax</a:t>
            </a:r>
          </a:p>
          <a:p>
            <a:r>
              <a:rPr lang="en-GB" sz="2000" dirty="0">
                <a:solidFill>
                  <a:srgbClr val="1E1E1E"/>
                </a:solidFill>
                <a:effectLst/>
                <a:latin typeface="Segoe UI" panose="020B0502040204020203" pitchFamily="34" charset="0"/>
              </a:rPr>
              <a:t>AVERAGE(number1, [number2], ...)</a:t>
            </a:r>
          </a:p>
          <a:p>
            <a:r>
              <a:rPr lang="en-GB" sz="2000" dirty="0">
                <a:solidFill>
                  <a:srgbClr val="1E1E1E"/>
                </a:solidFill>
                <a:effectLst/>
                <a:latin typeface="Segoe UI" panose="020B0502040204020203" pitchFamily="34" charset="0"/>
              </a:rPr>
              <a:t>The AVERAGE function syntax has the following arguments:</a:t>
            </a:r>
          </a:p>
          <a:p>
            <a:pPr>
              <a:buFont typeface="Arial" panose="020B0604020202020204" pitchFamily="34" charset="0"/>
              <a:buChar char="•"/>
            </a:pPr>
            <a:r>
              <a:rPr lang="en-GB" sz="2000" b="1" dirty="0">
                <a:solidFill>
                  <a:srgbClr val="1E1E1E"/>
                </a:solidFill>
                <a:effectLst/>
                <a:latin typeface="Segoe UI" panose="020B0502040204020203" pitchFamily="34" charset="0"/>
              </a:rPr>
              <a:t>Number1</a:t>
            </a:r>
            <a:r>
              <a:rPr lang="en-GB" sz="2000" dirty="0">
                <a:solidFill>
                  <a:srgbClr val="1E1E1E"/>
                </a:solidFill>
                <a:effectLst/>
                <a:latin typeface="Segoe UI" panose="020B0502040204020203" pitchFamily="34" charset="0"/>
              </a:rPr>
              <a:t>    Required. The first number, cell reference, or range for which you want the average.</a:t>
            </a:r>
          </a:p>
          <a:p>
            <a:pPr>
              <a:buFont typeface="Arial" panose="020B0604020202020204" pitchFamily="34" charset="0"/>
              <a:buChar char="•"/>
            </a:pPr>
            <a:r>
              <a:rPr lang="en-GB" sz="2000" b="1" dirty="0">
                <a:solidFill>
                  <a:srgbClr val="1E1E1E"/>
                </a:solidFill>
                <a:effectLst/>
                <a:latin typeface="Segoe UI" panose="020B0502040204020203" pitchFamily="34" charset="0"/>
              </a:rPr>
              <a:t>Number2, ...</a:t>
            </a:r>
            <a:r>
              <a:rPr lang="en-GB" sz="2000" dirty="0">
                <a:solidFill>
                  <a:srgbClr val="1E1E1E"/>
                </a:solidFill>
                <a:effectLst/>
                <a:latin typeface="Segoe UI" panose="020B0502040204020203" pitchFamily="34" charset="0"/>
              </a:rPr>
              <a:t>    Optional. Additional numbers, cell references or ranges for which you want the average, up to a maximum of 255.</a:t>
            </a:r>
          </a:p>
          <a:p>
            <a:pPr algn="l"/>
            <a:endParaRPr lang="en-GB" sz="2000" b="0" i="0" dirty="0">
              <a:solidFill>
                <a:srgbClr val="1E1E1E"/>
              </a:solidFill>
              <a:effectLst/>
              <a:latin typeface="Segoe UI" panose="020B0502040204020203" pitchFamily="34" charset="0"/>
              <a:cs typeface="Segoe UI" panose="020B0502040204020203" pitchFamily="34" charset="0"/>
            </a:endParaRPr>
          </a:p>
          <a:p>
            <a:endParaRPr lang="en-NG"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274192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GB" sz="4000" b="1" i="0" u="none" strike="noStrike" baseline="0" dirty="0">
                <a:solidFill>
                  <a:srgbClr val="000000"/>
                </a:solidFill>
                <a:latin typeface="Times New Roman" panose="02020603050405020304" pitchFamily="18" charset="0"/>
                <a:cs typeface="Times New Roman" panose="02020603050405020304" pitchFamily="18" charset="0"/>
              </a:rPr>
              <a:t>Perform conditional operations by using functions 	</a:t>
            </a:r>
          </a:p>
        </p:txBody>
      </p:sp>
      <p:sp>
        <p:nvSpPr>
          <p:cNvPr id="8" name="TextBox 7">
            <a:extLst>
              <a:ext uri="{FF2B5EF4-FFF2-40B4-BE49-F238E27FC236}">
                <a16:creationId xmlns:a16="http://schemas.microsoft.com/office/drawing/2014/main" id="{DC5F51C9-D215-BC54-DCF5-C626057A99D0}"/>
              </a:ext>
            </a:extLst>
          </p:cNvPr>
          <p:cNvSpPr txBox="1"/>
          <p:nvPr/>
        </p:nvSpPr>
        <p:spPr>
          <a:xfrm>
            <a:off x="1097280" y="1922580"/>
            <a:ext cx="10058400" cy="3477875"/>
          </a:xfrm>
          <a:prstGeom prst="rect">
            <a:avLst/>
          </a:prstGeom>
          <a:noFill/>
        </p:spPr>
        <p:txBody>
          <a:bodyPr wrap="square" rtlCol="0">
            <a:spAutoFit/>
          </a:bodyPr>
          <a:lstStyle/>
          <a:p>
            <a:r>
              <a:rPr lang="en-GB" sz="2000" dirty="0">
                <a:solidFill>
                  <a:srgbClr val="000000"/>
                </a:solidFill>
                <a:latin typeface="Segoe UI" panose="020B0502040204020203" pitchFamily="34" charset="0"/>
                <a:cs typeface="Segoe UI" panose="020B0502040204020203" pitchFamily="34" charset="0"/>
              </a:rPr>
              <a:t>A. </a:t>
            </a:r>
            <a:r>
              <a:rPr lang="en-GB" sz="2000" b="0" i="0" u="none" strike="noStrike" baseline="0" dirty="0">
                <a:solidFill>
                  <a:srgbClr val="000000"/>
                </a:solidFill>
                <a:latin typeface="Segoe UI" panose="020B0502040204020203" pitchFamily="34" charset="0"/>
                <a:cs typeface="Segoe UI" panose="020B0502040204020203" pitchFamily="34" charset="0"/>
              </a:rPr>
              <a:t>Perform logical operations by using the IF function 	</a:t>
            </a:r>
          </a:p>
          <a:p>
            <a:endParaRPr lang="en-GB" sz="2000" b="0" i="0" u="none" strike="noStrike" baseline="0" dirty="0">
              <a:solidFill>
                <a:srgbClr val="000000"/>
              </a:solidFill>
              <a:latin typeface="Segoe UI" panose="020B0502040204020203" pitchFamily="34" charset="0"/>
              <a:cs typeface="Segoe UI" panose="020B0502040204020203" pitchFamily="34" charset="0"/>
            </a:endParaRPr>
          </a:p>
          <a:p>
            <a:pPr algn="l"/>
            <a:r>
              <a:rPr lang="en-GB" sz="2000" b="0" i="0" dirty="0">
                <a:solidFill>
                  <a:srgbClr val="000000"/>
                </a:solidFill>
                <a:effectLst/>
                <a:latin typeface="Segoe UI" panose="020B0502040204020203" pitchFamily="34" charset="0"/>
                <a:cs typeface="Segoe UI" panose="020B0502040204020203" pitchFamily="34" charset="0"/>
              </a:rPr>
              <a:t>F function</a:t>
            </a:r>
          </a:p>
          <a:p>
            <a:pPr algn="l"/>
            <a:r>
              <a:rPr lang="en-GB" sz="2000" b="0" i="0" dirty="0">
                <a:solidFill>
                  <a:srgbClr val="1E1E1E"/>
                </a:solidFill>
                <a:effectLst/>
                <a:latin typeface="Segoe UI" panose="020B0502040204020203" pitchFamily="34" charset="0"/>
                <a:cs typeface="Segoe UI" panose="020B0502040204020203" pitchFamily="34" charset="0"/>
              </a:rPr>
              <a:t>The IF function is one of the most popular functions in Excel, and it allows you to make logical comparisons between a value and what you expect.</a:t>
            </a:r>
          </a:p>
          <a:p>
            <a:pPr algn="l"/>
            <a:endParaRPr lang="en-GB" sz="2000" b="0" i="0" dirty="0">
              <a:solidFill>
                <a:srgbClr val="1E1E1E"/>
              </a:solidFill>
              <a:effectLst/>
              <a:latin typeface="Segoe UI" panose="020B0502040204020203" pitchFamily="34" charset="0"/>
              <a:cs typeface="Segoe UI" panose="020B0502040204020203" pitchFamily="34" charset="0"/>
            </a:endParaRPr>
          </a:p>
          <a:p>
            <a:pPr algn="l"/>
            <a:r>
              <a:rPr lang="en-GB" sz="2000" b="0" i="0" dirty="0">
                <a:solidFill>
                  <a:srgbClr val="1E1E1E"/>
                </a:solidFill>
                <a:effectLst/>
                <a:latin typeface="Segoe UI" panose="020B0502040204020203" pitchFamily="34" charset="0"/>
                <a:cs typeface="Segoe UI" panose="020B0502040204020203" pitchFamily="34" charset="0"/>
              </a:rPr>
              <a:t>So an IF statement can have two results. The first result is if your comparison is True, the second if your comparison is False.</a:t>
            </a:r>
          </a:p>
          <a:p>
            <a:pPr algn="l"/>
            <a:r>
              <a:rPr lang="en-GB" sz="2000" b="0" i="0" dirty="0">
                <a:solidFill>
                  <a:srgbClr val="1E1E1E"/>
                </a:solidFill>
                <a:effectLst/>
                <a:latin typeface="Segoe UI" panose="020B0502040204020203" pitchFamily="34" charset="0"/>
                <a:cs typeface="Segoe UI" panose="020B0502040204020203" pitchFamily="34" charset="0"/>
              </a:rPr>
              <a:t>For example, =IF(C2=”Yes”,1,2) says IF(C2 = Yes, then return a 1, otherwise return a 2).</a:t>
            </a:r>
          </a:p>
          <a:p>
            <a:pPr algn="l"/>
            <a:endParaRPr lang="en-GB" sz="2000" b="0" i="0" dirty="0">
              <a:solidFill>
                <a:srgbClr val="1E1E1E"/>
              </a:solidFill>
              <a:effectLst/>
              <a:latin typeface="Segoe UI" panose="020B0502040204020203" pitchFamily="34" charset="0"/>
              <a:cs typeface="Segoe UI" panose="020B0502040204020203" pitchFamily="34" charset="0"/>
            </a:endParaRPr>
          </a:p>
          <a:p>
            <a:endParaRPr lang="en-NG" sz="2000" dirty="0">
              <a:latin typeface="Segoe UI" panose="020B0502040204020203" pitchFamily="34" charset="0"/>
              <a:cs typeface="Segoe UI" panose="020B0502040204020203" pitchFamily="34" charset="0"/>
            </a:endParaRPr>
          </a:p>
        </p:txBody>
      </p:sp>
      <p:pic>
        <p:nvPicPr>
          <p:cNvPr id="2050" name="Picture 2" descr="Cell D2 contains a formula =IF(C2=&quot;Yes&quot;,1,2)">
            <a:extLst>
              <a:ext uri="{FF2B5EF4-FFF2-40B4-BE49-F238E27FC236}">
                <a16:creationId xmlns:a16="http://schemas.microsoft.com/office/drawing/2014/main" id="{183FA4CF-0A1F-FC80-CF0B-E88AF72263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3380" y="5092679"/>
            <a:ext cx="1943100" cy="119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1852181"/>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10.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1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1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13.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14.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15.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16.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17.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18.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19.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3.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4.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5.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6.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7.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8.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9.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{DE7E3F3A-ED93-43BD-A885-6981D7CD9177}tf22712842_win32</Template>
  <TotalTime>563</TotalTime>
  <Words>2256</Words>
  <Application>Microsoft Office PowerPoint</Application>
  <PresentationFormat>Widescreen</PresentationFormat>
  <Paragraphs>200</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Bookman Old Style</vt:lpstr>
      <vt:lpstr>Calibri</vt:lpstr>
      <vt:lpstr>Franklin Gothic Book</vt:lpstr>
      <vt:lpstr>Segoe UI</vt:lpstr>
      <vt:lpstr>Segoe UI Light</vt:lpstr>
      <vt:lpstr>Times New Roman</vt:lpstr>
      <vt:lpstr>1_RetrospectVTI</vt:lpstr>
      <vt:lpstr>  ADVANCED COMPUTER OPERATIONS (EXCEL 2016 ESSENTIALS COURSE)  </vt:lpstr>
      <vt:lpstr> Course Objectives</vt:lpstr>
      <vt:lpstr> Summarize data by using functions  </vt:lpstr>
      <vt:lpstr> Summarize data by using functions  </vt:lpstr>
      <vt:lpstr> Summarize data by using functions  </vt:lpstr>
      <vt:lpstr> Summarize data by using functions  </vt:lpstr>
      <vt:lpstr> Summarize data by using functions  </vt:lpstr>
      <vt:lpstr> Summarize data by using functions  </vt:lpstr>
      <vt:lpstr>Perform conditional operations by using functions  </vt:lpstr>
      <vt:lpstr>Perform conditional operations by using functions  </vt:lpstr>
      <vt:lpstr>Perform conditional operations by using functions  </vt:lpstr>
      <vt:lpstr>Perform conditional operations by using functions  </vt:lpstr>
      <vt:lpstr>Perform conditional operations by using functions  </vt:lpstr>
      <vt:lpstr>Perform conditional operations by using functions  </vt:lpstr>
      <vt:lpstr>Perform conditional operations by using functions  </vt:lpstr>
      <vt:lpstr>Perform conditional operations by using functions  </vt:lpstr>
      <vt:lpstr>Perform conditional operations by using functions  </vt:lpstr>
      <vt:lpstr>Perform conditional operations by using functions  </vt:lpstr>
      <vt:lpstr>Create charts and objects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Kayode Abiodun Oladapo Ph.D</dc:creator>
  <cp:lastModifiedBy>Kayode Abiodun Oladapo Ph.D</cp:lastModifiedBy>
  <cp:revision>9</cp:revision>
  <dcterms:created xsi:type="dcterms:W3CDTF">2022-09-09T14:11:12Z</dcterms:created>
  <dcterms:modified xsi:type="dcterms:W3CDTF">2022-09-10T16:31:01Z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