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5F1B1E-53BF-45AE-B89F-58DA346CA983}">
          <p14:sldIdLst>
            <p14:sldId id="257"/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EC16761-A38C-C6C2-F498-30458D4A6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Predictive modeling of customer bookings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75779"/>
          </a:xfrm>
        </p:spPr>
        <p:txBody>
          <a:bodyPr>
            <a:normAutofit fontScale="90000"/>
          </a:bodyPr>
          <a:lstStyle/>
          <a:p>
            <a:r>
              <a:rPr lang="en-GB" dirty="0"/>
              <a:t>				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4B6E5-17D4-A84D-2D7E-E608775A0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40904"/>
            <a:ext cx="5157787" cy="103325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top ten variables(features) that contributes towards a customer booking </a:t>
            </a:r>
            <a:r>
              <a:rPr lang="en-US"/>
              <a:t>holiday are </a:t>
            </a:r>
            <a:r>
              <a:rPr lang="en-US" dirty="0"/>
              <a:t>shown below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CB921B-60FE-0571-F991-3759232FA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40903"/>
            <a:ext cx="5183188" cy="6493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Accuracy and the performance of the model result.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F0F73B6-0768-DD3B-D7A6-470F8385C0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590260"/>
            <a:ext cx="5183188" cy="459940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dirty="0"/>
              <a:t>The model accuracy result is approximately 0.856 which represent 85.6% accuracy with RMSE of 0.379(37.9%).</a:t>
            </a:r>
          </a:p>
          <a:p>
            <a:pPr marL="400050" indent="-400050">
              <a:buAutoNum type="romanLcPeriod"/>
            </a:pPr>
            <a:r>
              <a:rPr lang="en-US" sz="1600" dirty="0"/>
              <a:t>There are  8323 customers who completed their bookings and model predicted they are</a:t>
            </a:r>
          </a:p>
          <a:p>
            <a:pPr marL="400050" indent="-400050">
              <a:buAutoNum type="romanLcPeriod"/>
            </a:pPr>
            <a:r>
              <a:rPr lang="en-US" sz="1600" dirty="0"/>
              <a:t>There are 1266 customers who complete their bookings but the model predicted they are not.</a:t>
            </a:r>
          </a:p>
          <a:p>
            <a:pPr marL="400050" indent="-400050">
              <a:buAutoNum type="romanLcPeriod"/>
            </a:pPr>
            <a:r>
              <a:rPr lang="en-US" sz="1600" dirty="0"/>
              <a:t>There are 214 customers who not complete their bookings and the model predicted they are not.</a:t>
            </a:r>
          </a:p>
          <a:p>
            <a:pPr marL="400050" indent="-400050">
              <a:buAutoNum type="romanLcPeriod"/>
            </a:pPr>
            <a:r>
              <a:rPr lang="en-US" sz="1600" dirty="0"/>
              <a:t>There are 173 customers who completed their booking but the model says they did not.</a:t>
            </a:r>
          </a:p>
          <a:p>
            <a:pPr marL="0" indent="0">
              <a:buNone/>
            </a:pPr>
            <a:r>
              <a:rPr lang="en-US" sz="1600" dirty="0" err="1"/>
              <a:t>RandomForestClassifier</a:t>
            </a:r>
            <a:r>
              <a:rPr lang="en-US" sz="1600" dirty="0"/>
              <a:t> Results:</a:t>
            </a:r>
          </a:p>
          <a:p>
            <a:pPr marL="0" indent="0">
              <a:buNone/>
            </a:pPr>
            <a:r>
              <a:rPr lang="en-US" sz="1600" dirty="0"/>
              <a:t>              precision    recall  f1-score   support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   0       0.87      0.98      0.92      8520</a:t>
            </a:r>
          </a:p>
          <a:p>
            <a:pPr marL="0" indent="0">
              <a:buNone/>
            </a:pPr>
            <a:r>
              <a:rPr lang="en-US" sz="1600" dirty="0"/>
              <a:t>           1       0.55      0.14      0.23      1480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accuracy                           0.86     10000</a:t>
            </a:r>
          </a:p>
          <a:p>
            <a:pPr marL="0" indent="0">
              <a:buNone/>
            </a:pPr>
            <a:r>
              <a:rPr lang="en-US" sz="1600" dirty="0"/>
              <a:t>   macro avg       0.71      0.56      0.57     10000</a:t>
            </a:r>
          </a:p>
          <a:p>
            <a:pPr marL="0" indent="0">
              <a:buNone/>
            </a:pPr>
            <a:r>
              <a:rPr lang="en-US" sz="1600" dirty="0"/>
              <a:t>weighted avg       0.82      0.86      0.82     10000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A8C1A24-CE34-C803-6923-91591979A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74159"/>
            <a:ext cx="5157787" cy="421550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dirty="0"/>
              <a:t>. </a:t>
            </a:r>
            <a:r>
              <a:rPr lang="en-US" sz="1600" dirty="0" err="1"/>
              <a:t>Purchase_lead</a:t>
            </a:r>
            <a:r>
              <a:rPr lang="en-US" sz="1600" dirty="0"/>
              <a:t>, </a:t>
            </a:r>
            <a:r>
              <a:rPr lang="en-US" sz="1600" dirty="0" err="1"/>
              <a:t>flight_hour</a:t>
            </a:r>
            <a:r>
              <a:rPr lang="en-US" sz="1600" dirty="0"/>
              <a:t>, </a:t>
            </a:r>
            <a:r>
              <a:rPr lang="en-US" sz="1600" dirty="0" err="1"/>
              <a:t>length_of_stay</a:t>
            </a:r>
            <a:r>
              <a:rPr lang="en-US" sz="1600" dirty="0"/>
              <a:t>, </a:t>
            </a:r>
            <a:r>
              <a:rPr lang="en-US" sz="1600" dirty="0" err="1"/>
              <a:t>flight_day</a:t>
            </a:r>
            <a:r>
              <a:rPr lang="en-US" sz="1600" dirty="0"/>
              <a:t>, </a:t>
            </a:r>
            <a:r>
              <a:rPr lang="en-US" sz="1600" dirty="0" err="1"/>
              <a:t>num_passengers</a:t>
            </a:r>
            <a:r>
              <a:rPr lang="en-US" sz="1600" dirty="0"/>
              <a:t>, </a:t>
            </a:r>
            <a:r>
              <a:rPr lang="en-US" sz="1600" dirty="0" err="1"/>
              <a:t>flight_duration</a:t>
            </a:r>
            <a:r>
              <a:rPr lang="en-US" sz="1600" dirty="0"/>
              <a:t>, Malaysia, Australia, </a:t>
            </a:r>
            <a:r>
              <a:rPr lang="en-US" sz="1600" dirty="0" err="1"/>
              <a:t>wants_in_flight_meals</a:t>
            </a:r>
            <a:r>
              <a:rPr lang="en-US" sz="1600" dirty="0"/>
              <a:t> and </a:t>
            </a:r>
            <a:r>
              <a:rPr lang="en-US" sz="1600" dirty="0" err="1"/>
              <a:t>wants_preferred_seat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b="1" dirty="0"/>
              <a:t>Chart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CA3D9C-003E-39D5-85F4-5E067B535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2743200"/>
            <a:ext cx="4959108" cy="344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200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                                                                                                                                                                                                                                                                     </vt:lpstr>
      <vt:lpstr>   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oladiipo saheed</cp:lastModifiedBy>
  <cp:revision>5</cp:revision>
  <dcterms:created xsi:type="dcterms:W3CDTF">2022-12-06T11:13:27Z</dcterms:created>
  <dcterms:modified xsi:type="dcterms:W3CDTF">2024-02-08T10:22:09Z</dcterms:modified>
</cp:coreProperties>
</file>