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307" r:id="rId8"/>
    <p:sldId id="308" r:id="rId9"/>
    <p:sldId id="309" r:id="rId10"/>
    <p:sldId id="310" r:id="rId11"/>
    <p:sldId id="311" r:id="rId12"/>
    <p:sldId id="312" r:id="rId13"/>
    <p:sldId id="313" r:id="rId14"/>
    <p:sldId id="314" r:id="rId15"/>
    <p:sldId id="315" r:id="rId16"/>
    <p:sldId id="316" r:id="rId17"/>
    <p:sldId id="317" r:id="rId18"/>
    <p:sldId id="318" r:id="rId19"/>
    <p:sldId id="319" r:id="rId20"/>
    <p:sldId id="264" r:id="rId21"/>
    <p:sldId id="265" r:id="rId22"/>
    <p:sldId id="266" r:id="rId23"/>
    <p:sldId id="306" r:id="rId24"/>
    <p:sldId id="268" r:id="rId25"/>
    <p:sldId id="269" r:id="rId26"/>
    <p:sldId id="270" r:id="rId27"/>
    <p:sldId id="271" r:id="rId28"/>
    <p:sldId id="272" r:id="rId29"/>
    <p:sldId id="273" r:id="rId30"/>
    <p:sldId id="275" r:id="rId31"/>
    <p:sldId id="276" r:id="rId32"/>
    <p:sldId id="277" r:id="rId33"/>
    <p:sldId id="278" r:id="rId34"/>
    <p:sldId id="281" r:id="rId35"/>
    <p:sldId id="282" r:id="rId36"/>
    <p:sldId id="283" r:id="rId37"/>
    <p:sldId id="300" r:id="rId38"/>
    <p:sldId id="287" r:id="rId39"/>
    <p:sldId id="289" r:id="rId40"/>
    <p:sldId id="290" r:id="rId41"/>
    <p:sldId id="291" r:id="rId42"/>
    <p:sldId id="292" r:id="rId43"/>
    <p:sldId id="293" r:id="rId44"/>
    <p:sldId id="294" r:id="rId45"/>
    <p:sldId id="295" r:id="rId46"/>
    <p:sldId id="298" r:id="rId47"/>
    <p:sldId id="299" r:id="rId48"/>
    <p:sldId id="296" r:id="rId49"/>
    <p:sldId id="297" r:id="rId50"/>
    <p:sldId id="320" r:id="rId51"/>
    <p:sldId id="321" r:id="rId52"/>
    <p:sldId id="302" r:id="rId53"/>
    <p:sldId id="303" r:id="rId54"/>
    <p:sldId id="304" r:id="rId55"/>
    <p:sldId id="305" r:id="rId56"/>
    <p:sldId id="267" r:id="rId57"/>
    <p:sldId id="301" r:id="rId58"/>
    <p:sldId id="263" r:id="rId59"/>
    <p:sldId id="262" r:id="rId60"/>
    <p:sldId id="323"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0E29B-FC01-6E05-80DF-710588AE6E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6D61A3A-4A12-45D8-1CF3-F7E4303094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FF7D81-0F13-CA31-A42B-C419C0DB94DC}"/>
              </a:ext>
            </a:extLst>
          </p:cNvPr>
          <p:cNvSpPr>
            <a:spLocks noGrp="1"/>
          </p:cNvSpPr>
          <p:nvPr>
            <p:ph type="dt" sz="half" idx="10"/>
          </p:nvPr>
        </p:nvSpPr>
        <p:spPr/>
        <p:txBody>
          <a:bodyPr/>
          <a:lstStyle/>
          <a:p>
            <a:fld id="{4604056F-CE57-4A5F-9CBD-7381987AA25F}" type="datetimeFigureOut">
              <a:rPr lang="en-GB" smtClean="0"/>
              <a:t>15/01/2023</a:t>
            </a:fld>
            <a:endParaRPr lang="en-GB"/>
          </a:p>
        </p:txBody>
      </p:sp>
      <p:sp>
        <p:nvSpPr>
          <p:cNvPr id="5" name="Footer Placeholder 4">
            <a:extLst>
              <a:ext uri="{FF2B5EF4-FFF2-40B4-BE49-F238E27FC236}">
                <a16:creationId xmlns:a16="http://schemas.microsoft.com/office/drawing/2014/main" id="{169AC57D-96FB-2871-8440-138645D5B0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C37E02-AF6C-DFAF-AAC4-41C88CD2194D}"/>
              </a:ext>
            </a:extLst>
          </p:cNvPr>
          <p:cNvSpPr>
            <a:spLocks noGrp="1"/>
          </p:cNvSpPr>
          <p:nvPr>
            <p:ph type="sldNum" sz="quarter" idx="12"/>
          </p:nvPr>
        </p:nvSpPr>
        <p:spPr/>
        <p:txBody>
          <a:bodyPr/>
          <a:lstStyle/>
          <a:p>
            <a:fld id="{562EFB70-88EE-4DC7-B15D-78583E019525}" type="slidenum">
              <a:rPr lang="en-GB" smtClean="0"/>
              <a:t>‹#›</a:t>
            </a:fld>
            <a:endParaRPr lang="en-GB"/>
          </a:p>
        </p:txBody>
      </p:sp>
    </p:spTree>
    <p:extLst>
      <p:ext uri="{BB962C8B-B14F-4D97-AF65-F5344CB8AC3E}">
        <p14:creationId xmlns:p14="http://schemas.microsoft.com/office/powerpoint/2010/main" val="13334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80754-8C96-CF7A-4DB9-A639E2618FC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F6CDE10-2D8B-ABCE-66D2-2AAB50398C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1A5EC96-BDA6-45E2-E434-939C434D65FE}"/>
              </a:ext>
            </a:extLst>
          </p:cNvPr>
          <p:cNvSpPr>
            <a:spLocks noGrp="1"/>
          </p:cNvSpPr>
          <p:nvPr>
            <p:ph type="dt" sz="half" idx="10"/>
          </p:nvPr>
        </p:nvSpPr>
        <p:spPr/>
        <p:txBody>
          <a:bodyPr/>
          <a:lstStyle/>
          <a:p>
            <a:fld id="{4604056F-CE57-4A5F-9CBD-7381987AA25F}" type="datetimeFigureOut">
              <a:rPr lang="en-GB" smtClean="0"/>
              <a:t>15/01/2023</a:t>
            </a:fld>
            <a:endParaRPr lang="en-GB"/>
          </a:p>
        </p:txBody>
      </p:sp>
      <p:sp>
        <p:nvSpPr>
          <p:cNvPr id="5" name="Footer Placeholder 4">
            <a:extLst>
              <a:ext uri="{FF2B5EF4-FFF2-40B4-BE49-F238E27FC236}">
                <a16:creationId xmlns:a16="http://schemas.microsoft.com/office/drawing/2014/main" id="{B974A091-998F-DD6C-D0CD-0BA41F0087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E61705-F6A9-0AB9-DDBC-7607BFE61F7C}"/>
              </a:ext>
            </a:extLst>
          </p:cNvPr>
          <p:cNvSpPr>
            <a:spLocks noGrp="1"/>
          </p:cNvSpPr>
          <p:nvPr>
            <p:ph type="sldNum" sz="quarter" idx="12"/>
          </p:nvPr>
        </p:nvSpPr>
        <p:spPr/>
        <p:txBody>
          <a:bodyPr/>
          <a:lstStyle/>
          <a:p>
            <a:fld id="{562EFB70-88EE-4DC7-B15D-78583E019525}" type="slidenum">
              <a:rPr lang="en-GB" smtClean="0"/>
              <a:t>‹#›</a:t>
            </a:fld>
            <a:endParaRPr lang="en-GB"/>
          </a:p>
        </p:txBody>
      </p:sp>
    </p:spTree>
    <p:extLst>
      <p:ext uri="{BB962C8B-B14F-4D97-AF65-F5344CB8AC3E}">
        <p14:creationId xmlns:p14="http://schemas.microsoft.com/office/powerpoint/2010/main" val="147729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1C0599-46F7-337B-6B18-882AB02F78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4EACA60-5A69-A4F6-6EE6-FBDC072677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E662A2F-2D06-D9BA-7CE3-A429AB59E4A8}"/>
              </a:ext>
            </a:extLst>
          </p:cNvPr>
          <p:cNvSpPr>
            <a:spLocks noGrp="1"/>
          </p:cNvSpPr>
          <p:nvPr>
            <p:ph type="dt" sz="half" idx="10"/>
          </p:nvPr>
        </p:nvSpPr>
        <p:spPr/>
        <p:txBody>
          <a:bodyPr/>
          <a:lstStyle/>
          <a:p>
            <a:fld id="{4604056F-CE57-4A5F-9CBD-7381987AA25F}" type="datetimeFigureOut">
              <a:rPr lang="en-GB" smtClean="0"/>
              <a:t>15/01/2023</a:t>
            </a:fld>
            <a:endParaRPr lang="en-GB"/>
          </a:p>
        </p:txBody>
      </p:sp>
      <p:sp>
        <p:nvSpPr>
          <p:cNvPr id="5" name="Footer Placeholder 4">
            <a:extLst>
              <a:ext uri="{FF2B5EF4-FFF2-40B4-BE49-F238E27FC236}">
                <a16:creationId xmlns:a16="http://schemas.microsoft.com/office/drawing/2014/main" id="{A6260E8C-005D-1D01-7171-A99BA74659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91E03-DC24-E6A1-E9EA-FD0315E97F10}"/>
              </a:ext>
            </a:extLst>
          </p:cNvPr>
          <p:cNvSpPr>
            <a:spLocks noGrp="1"/>
          </p:cNvSpPr>
          <p:nvPr>
            <p:ph type="sldNum" sz="quarter" idx="12"/>
          </p:nvPr>
        </p:nvSpPr>
        <p:spPr/>
        <p:txBody>
          <a:bodyPr/>
          <a:lstStyle/>
          <a:p>
            <a:fld id="{562EFB70-88EE-4DC7-B15D-78583E019525}" type="slidenum">
              <a:rPr lang="en-GB" smtClean="0"/>
              <a:t>‹#›</a:t>
            </a:fld>
            <a:endParaRPr lang="en-GB"/>
          </a:p>
        </p:txBody>
      </p:sp>
    </p:spTree>
    <p:extLst>
      <p:ext uri="{BB962C8B-B14F-4D97-AF65-F5344CB8AC3E}">
        <p14:creationId xmlns:p14="http://schemas.microsoft.com/office/powerpoint/2010/main" val="2744332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9F398-587E-05AB-0D4D-8AA2885566E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E7D4990-5408-95EA-CDE3-292D51F00C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4EE0C18-C889-3D88-D369-E41F8625D7FB}"/>
              </a:ext>
            </a:extLst>
          </p:cNvPr>
          <p:cNvSpPr>
            <a:spLocks noGrp="1"/>
          </p:cNvSpPr>
          <p:nvPr>
            <p:ph type="dt" sz="half" idx="10"/>
          </p:nvPr>
        </p:nvSpPr>
        <p:spPr/>
        <p:txBody>
          <a:bodyPr/>
          <a:lstStyle/>
          <a:p>
            <a:fld id="{4604056F-CE57-4A5F-9CBD-7381987AA25F}" type="datetimeFigureOut">
              <a:rPr lang="en-GB" smtClean="0"/>
              <a:t>15/01/2023</a:t>
            </a:fld>
            <a:endParaRPr lang="en-GB"/>
          </a:p>
        </p:txBody>
      </p:sp>
      <p:sp>
        <p:nvSpPr>
          <p:cNvPr id="5" name="Footer Placeholder 4">
            <a:extLst>
              <a:ext uri="{FF2B5EF4-FFF2-40B4-BE49-F238E27FC236}">
                <a16:creationId xmlns:a16="http://schemas.microsoft.com/office/drawing/2014/main" id="{A9848757-D8BD-358E-9D71-09383A5972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F52C01-8E09-095F-3EDB-2421A504E111}"/>
              </a:ext>
            </a:extLst>
          </p:cNvPr>
          <p:cNvSpPr>
            <a:spLocks noGrp="1"/>
          </p:cNvSpPr>
          <p:nvPr>
            <p:ph type="sldNum" sz="quarter" idx="12"/>
          </p:nvPr>
        </p:nvSpPr>
        <p:spPr/>
        <p:txBody>
          <a:bodyPr/>
          <a:lstStyle/>
          <a:p>
            <a:fld id="{562EFB70-88EE-4DC7-B15D-78583E019525}" type="slidenum">
              <a:rPr lang="en-GB" smtClean="0"/>
              <a:t>‹#›</a:t>
            </a:fld>
            <a:endParaRPr lang="en-GB"/>
          </a:p>
        </p:txBody>
      </p:sp>
    </p:spTree>
    <p:extLst>
      <p:ext uri="{BB962C8B-B14F-4D97-AF65-F5344CB8AC3E}">
        <p14:creationId xmlns:p14="http://schemas.microsoft.com/office/powerpoint/2010/main" val="2981869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3E31A-0EF8-6FD0-A075-F30132ABC3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0078B9D-6AA4-6813-2152-F9031E7621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1CB982-91E8-AA09-270A-116AFF1FF36C}"/>
              </a:ext>
            </a:extLst>
          </p:cNvPr>
          <p:cNvSpPr>
            <a:spLocks noGrp="1"/>
          </p:cNvSpPr>
          <p:nvPr>
            <p:ph type="dt" sz="half" idx="10"/>
          </p:nvPr>
        </p:nvSpPr>
        <p:spPr/>
        <p:txBody>
          <a:bodyPr/>
          <a:lstStyle/>
          <a:p>
            <a:fld id="{4604056F-CE57-4A5F-9CBD-7381987AA25F}" type="datetimeFigureOut">
              <a:rPr lang="en-GB" smtClean="0"/>
              <a:t>15/01/2023</a:t>
            </a:fld>
            <a:endParaRPr lang="en-GB"/>
          </a:p>
        </p:txBody>
      </p:sp>
      <p:sp>
        <p:nvSpPr>
          <p:cNvPr id="5" name="Footer Placeholder 4">
            <a:extLst>
              <a:ext uri="{FF2B5EF4-FFF2-40B4-BE49-F238E27FC236}">
                <a16:creationId xmlns:a16="http://schemas.microsoft.com/office/drawing/2014/main" id="{46928D5C-12A4-03D3-6276-34E906F7E0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43E764-E916-630F-5307-316FAF40A1C8}"/>
              </a:ext>
            </a:extLst>
          </p:cNvPr>
          <p:cNvSpPr>
            <a:spLocks noGrp="1"/>
          </p:cNvSpPr>
          <p:nvPr>
            <p:ph type="sldNum" sz="quarter" idx="12"/>
          </p:nvPr>
        </p:nvSpPr>
        <p:spPr/>
        <p:txBody>
          <a:bodyPr/>
          <a:lstStyle/>
          <a:p>
            <a:fld id="{562EFB70-88EE-4DC7-B15D-78583E019525}" type="slidenum">
              <a:rPr lang="en-GB" smtClean="0"/>
              <a:t>‹#›</a:t>
            </a:fld>
            <a:endParaRPr lang="en-GB"/>
          </a:p>
        </p:txBody>
      </p:sp>
    </p:spTree>
    <p:extLst>
      <p:ext uri="{BB962C8B-B14F-4D97-AF65-F5344CB8AC3E}">
        <p14:creationId xmlns:p14="http://schemas.microsoft.com/office/powerpoint/2010/main" val="910812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91D57-A4F8-8D88-5F42-14C745B86B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044B4A4-2FED-FE28-6700-68994BF4C4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E70C98A-766A-B5FC-4D30-1C012CC807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99DD3FC-D2FA-8B77-D1C2-70FEF2A9EBE7}"/>
              </a:ext>
            </a:extLst>
          </p:cNvPr>
          <p:cNvSpPr>
            <a:spLocks noGrp="1"/>
          </p:cNvSpPr>
          <p:nvPr>
            <p:ph type="dt" sz="half" idx="10"/>
          </p:nvPr>
        </p:nvSpPr>
        <p:spPr/>
        <p:txBody>
          <a:bodyPr/>
          <a:lstStyle/>
          <a:p>
            <a:fld id="{4604056F-CE57-4A5F-9CBD-7381987AA25F}" type="datetimeFigureOut">
              <a:rPr lang="en-GB" smtClean="0"/>
              <a:t>15/01/2023</a:t>
            </a:fld>
            <a:endParaRPr lang="en-GB"/>
          </a:p>
        </p:txBody>
      </p:sp>
      <p:sp>
        <p:nvSpPr>
          <p:cNvPr id="6" name="Footer Placeholder 5">
            <a:extLst>
              <a:ext uri="{FF2B5EF4-FFF2-40B4-BE49-F238E27FC236}">
                <a16:creationId xmlns:a16="http://schemas.microsoft.com/office/drawing/2014/main" id="{1AD60CAF-BEAB-36A7-11C6-FC4F3D9B95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D0BC239-5F03-186C-7BFD-CC3CCBB32CB6}"/>
              </a:ext>
            </a:extLst>
          </p:cNvPr>
          <p:cNvSpPr>
            <a:spLocks noGrp="1"/>
          </p:cNvSpPr>
          <p:nvPr>
            <p:ph type="sldNum" sz="quarter" idx="12"/>
          </p:nvPr>
        </p:nvSpPr>
        <p:spPr/>
        <p:txBody>
          <a:bodyPr/>
          <a:lstStyle/>
          <a:p>
            <a:fld id="{562EFB70-88EE-4DC7-B15D-78583E019525}" type="slidenum">
              <a:rPr lang="en-GB" smtClean="0"/>
              <a:t>‹#›</a:t>
            </a:fld>
            <a:endParaRPr lang="en-GB"/>
          </a:p>
        </p:txBody>
      </p:sp>
    </p:spTree>
    <p:extLst>
      <p:ext uri="{BB962C8B-B14F-4D97-AF65-F5344CB8AC3E}">
        <p14:creationId xmlns:p14="http://schemas.microsoft.com/office/powerpoint/2010/main" val="4066968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63FD8-D40F-AA99-308E-2F35665D41A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1CADA1D-B838-7D88-46C2-51B1E1A5B5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240550-FF2E-679B-A5F4-898123F676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361CE20-0452-6607-25EA-A53744DE8E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90B9C8-99DD-AC1A-ABFA-A29B1AB4F3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DA4C374-01FE-450F-2CB4-1BFC0FB0C95D}"/>
              </a:ext>
            </a:extLst>
          </p:cNvPr>
          <p:cNvSpPr>
            <a:spLocks noGrp="1"/>
          </p:cNvSpPr>
          <p:nvPr>
            <p:ph type="dt" sz="half" idx="10"/>
          </p:nvPr>
        </p:nvSpPr>
        <p:spPr/>
        <p:txBody>
          <a:bodyPr/>
          <a:lstStyle/>
          <a:p>
            <a:fld id="{4604056F-CE57-4A5F-9CBD-7381987AA25F}" type="datetimeFigureOut">
              <a:rPr lang="en-GB" smtClean="0"/>
              <a:t>15/01/2023</a:t>
            </a:fld>
            <a:endParaRPr lang="en-GB"/>
          </a:p>
        </p:txBody>
      </p:sp>
      <p:sp>
        <p:nvSpPr>
          <p:cNvPr id="8" name="Footer Placeholder 7">
            <a:extLst>
              <a:ext uri="{FF2B5EF4-FFF2-40B4-BE49-F238E27FC236}">
                <a16:creationId xmlns:a16="http://schemas.microsoft.com/office/drawing/2014/main" id="{088423E1-461C-6E1E-A2A7-E4BE8B69101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5197295-4522-958F-6605-3077CAD4708D}"/>
              </a:ext>
            </a:extLst>
          </p:cNvPr>
          <p:cNvSpPr>
            <a:spLocks noGrp="1"/>
          </p:cNvSpPr>
          <p:nvPr>
            <p:ph type="sldNum" sz="quarter" idx="12"/>
          </p:nvPr>
        </p:nvSpPr>
        <p:spPr/>
        <p:txBody>
          <a:bodyPr/>
          <a:lstStyle/>
          <a:p>
            <a:fld id="{562EFB70-88EE-4DC7-B15D-78583E019525}" type="slidenum">
              <a:rPr lang="en-GB" smtClean="0"/>
              <a:t>‹#›</a:t>
            </a:fld>
            <a:endParaRPr lang="en-GB"/>
          </a:p>
        </p:txBody>
      </p:sp>
    </p:spTree>
    <p:extLst>
      <p:ext uri="{BB962C8B-B14F-4D97-AF65-F5344CB8AC3E}">
        <p14:creationId xmlns:p14="http://schemas.microsoft.com/office/powerpoint/2010/main" val="2016425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092C-D8B8-23AF-28BF-E149F302672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3994AEA-A980-FAB2-6D37-2D4897321E9F}"/>
              </a:ext>
            </a:extLst>
          </p:cNvPr>
          <p:cNvSpPr>
            <a:spLocks noGrp="1"/>
          </p:cNvSpPr>
          <p:nvPr>
            <p:ph type="dt" sz="half" idx="10"/>
          </p:nvPr>
        </p:nvSpPr>
        <p:spPr/>
        <p:txBody>
          <a:bodyPr/>
          <a:lstStyle/>
          <a:p>
            <a:fld id="{4604056F-CE57-4A5F-9CBD-7381987AA25F}" type="datetimeFigureOut">
              <a:rPr lang="en-GB" smtClean="0"/>
              <a:t>15/01/2023</a:t>
            </a:fld>
            <a:endParaRPr lang="en-GB"/>
          </a:p>
        </p:txBody>
      </p:sp>
      <p:sp>
        <p:nvSpPr>
          <p:cNvPr id="4" name="Footer Placeholder 3">
            <a:extLst>
              <a:ext uri="{FF2B5EF4-FFF2-40B4-BE49-F238E27FC236}">
                <a16:creationId xmlns:a16="http://schemas.microsoft.com/office/drawing/2014/main" id="{8BA04AE4-C71B-4F65-47D0-C44C6D7E14B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BE0CE28-626B-E23B-FF8E-FE647520D5F1}"/>
              </a:ext>
            </a:extLst>
          </p:cNvPr>
          <p:cNvSpPr>
            <a:spLocks noGrp="1"/>
          </p:cNvSpPr>
          <p:nvPr>
            <p:ph type="sldNum" sz="quarter" idx="12"/>
          </p:nvPr>
        </p:nvSpPr>
        <p:spPr/>
        <p:txBody>
          <a:bodyPr/>
          <a:lstStyle/>
          <a:p>
            <a:fld id="{562EFB70-88EE-4DC7-B15D-78583E019525}" type="slidenum">
              <a:rPr lang="en-GB" smtClean="0"/>
              <a:t>‹#›</a:t>
            </a:fld>
            <a:endParaRPr lang="en-GB"/>
          </a:p>
        </p:txBody>
      </p:sp>
    </p:spTree>
    <p:extLst>
      <p:ext uri="{BB962C8B-B14F-4D97-AF65-F5344CB8AC3E}">
        <p14:creationId xmlns:p14="http://schemas.microsoft.com/office/powerpoint/2010/main" val="3684083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B4D0B8-BA28-6301-04A9-41430C6C71BD}"/>
              </a:ext>
            </a:extLst>
          </p:cNvPr>
          <p:cNvSpPr>
            <a:spLocks noGrp="1"/>
          </p:cNvSpPr>
          <p:nvPr>
            <p:ph type="dt" sz="half" idx="10"/>
          </p:nvPr>
        </p:nvSpPr>
        <p:spPr/>
        <p:txBody>
          <a:bodyPr/>
          <a:lstStyle/>
          <a:p>
            <a:fld id="{4604056F-CE57-4A5F-9CBD-7381987AA25F}" type="datetimeFigureOut">
              <a:rPr lang="en-GB" smtClean="0"/>
              <a:t>15/01/2023</a:t>
            </a:fld>
            <a:endParaRPr lang="en-GB"/>
          </a:p>
        </p:txBody>
      </p:sp>
      <p:sp>
        <p:nvSpPr>
          <p:cNvPr id="3" name="Footer Placeholder 2">
            <a:extLst>
              <a:ext uri="{FF2B5EF4-FFF2-40B4-BE49-F238E27FC236}">
                <a16:creationId xmlns:a16="http://schemas.microsoft.com/office/drawing/2014/main" id="{6495FADC-AF28-76FB-DB36-8A157C4C50E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906551A-8C77-678D-20B1-6520ECA3204E}"/>
              </a:ext>
            </a:extLst>
          </p:cNvPr>
          <p:cNvSpPr>
            <a:spLocks noGrp="1"/>
          </p:cNvSpPr>
          <p:nvPr>
            <p:ph type="sldNum" sz="quarter" idx="12"/>
          </p:nvPr>
        </p:nvSpPr>
        <p:spPr/>
        <p:txBody>
          <a:bodyPr/>
          <a:lstStyle/>
          <a:p>
            <a:fld id="{562EFB70-88EE-4DC7-B15D-78583E019525}" type="slidenum">
              <a:rPr lang="en-GB" smtClean="0"/>
              <a:t>‹#›</a:t>
            </a:fld>
            <a:endParaRPr lang="en-GB"/>
          </a:p>
        </p:txBody>
      </p:sp>
    </p:spTree>
    <p:extLst>
      <p:ext uri="{BB962C8B-B14F-4D97-AF65-F5344CB8AC3E}">
        <p14:creationId xmlns:p14="http://schemas.microsoft.com/office/powerpoint/2010/main" val="2505596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0183-F0BF-8DFD-84AA-F422F80EB5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63953C2-98CC-B5F7-B6D6-BC67ED1CEC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1A7CF1B-D96A-7FB7-C15A-78A1342FC7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44831D-6C16-B70A-F8EA-AF640F5AD01F}"/>
              </a:ext>
            </a:extLst>
          </p:cNvPr>
          <p:cNvSpPr>
            <a:spLocks noGrp="1"/>
          </p:cNvSpPr>
          <p:nvPr>
            <p:ph type="dt" sz="half" idx="10"/>
          </p:nvPr>
        </p:nvSpPr>
        <p:spPr/>
        <p:txBody>
          <a:bodyPr/>
          <a:lstStyle/>
          <a:p>
            <a:fld id="{4604056F-CE57-4A5F-9CBD-7381987AA25F}" type="datetimeFigureOut">
              <a:rPr lang="en-GB" smtClean="0"/>
              <a:t>15/01/2023</a:t>
            </a:fld>
            <a:endParaRPr lang="en-GB"/>
          </a:p>
        </p:txBody>
      </p:sp>
      <p:sp>
        <p:nvSpPr>
          <p:cNvPr id="6" name="Footer Placeholder 5">
            <a:extLst>
              <a:ext uri="{FF2B5EF4-FFF2-40B4-BE49-F238E27FC236}">
                <a16:creationId xmlns:a16="http://schemas.microsoft.com/office/drawing/2014/main" id="{A43005A0-DF94-040F-6F75-E8DDF58AE2F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9BF34B-AE0A-F60C-6E04-FC294F137EAA}"/>
              </a:ext>
            </a:extLst>
          </p:cNvPr>
          <p:cNvSpPr>
            <a:spLocks noGrp="1"/>
          </p:cNvSpPr>
          <p:nvPr>
            <p:ph type="sldNum" sz="quarter" idx="12"/>
          </p:nvPr>
        </p:nvSpPr>
        <p:spPr/>
        <p:txBody>
          <a:bodyPr/>
          <a:lstStyle/>
          <a:p>
            <a:fld id="{562EFB70-88EE-4DC7-B15D-78583E019525}" type="slidenum">
              <a:rPr lang="en-GB" smtClean="0"/>
              <a:t>‹#›</a:t>
            </a:fld>
            <a:endParaRPr lang="en-GB"/>
          </a:p>
        </p:txBody>
      </p:sp>
    </p:spTree>
    <p:extLst>
      <p:ext uri="{BB962C8B-B14F-4D97-AF65-F5344CB8AC3E}">
        <p14:creationId xmlns:p14="http://schemas.microsoft.com/office/powerpoint/2010/main" val="4232915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E63DB-E424-F4BC-2000-22AFDAA5AC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161FEC5-4B08-28E6-035B-903D430F3B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64D037D-C05A-37E3-1D7A-329E15712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B518E5-ED08-BD36-BA8B-5287C5D9A4DC}"/>
              </a:ext>
            </a:extLst>
          </p:cNvPr>
          <p:cNvSpPr>
            <a:spLocks noGrp="1"/>
          </p:cNvSpPr>
          <p:nvPr>
            <p:ph type="dt" sz="half" idx="10"/>
          </p:nvPr>
        </p:nvSpPr>
        <p:spPr/>
        <p:txBody>
          <a:bodyPr/>
          <a:lstStyle/>
          <a:p>
            <a:fld id="{4604056F-CE57-4A5F-9CBD-7381987AA25F}" type="datetimeFigureOut">
              <a:rPr lang="en-GB" smtClean="0"/>
              <a:t>15/01/2023</a:t>
            </a:fld>
            <a:endParaRPr lang="en-GB"/>
          </a:p>
        </p:txBody>
      </p:sp>
      <p:sp>
        <p:nvSpPr>
          <p:cNvPr id="6" name="Footer Placeholder 5">
            <a:extLst>
              <a:ext uri="{FF2B5EF4-FFF2-40B4-BE49-F238E27FC236}">
                <a16:creationId xmlns:a16="http://schemas.microsoft.com/office/drawing/2014/main" id="{21D10017-C046-3FEF-E2D6-949FA239138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034B1E9-ABB3-B1E3-3CC9-437FB5CD1B76}"/>
              </a:ext>
            </a:extLst>
          </p:cNvPr>
          <p:cNvSpPr>
            <a:spLocks noGrp="1"/>
          </p:cNvSpPr>
          <p:nvPr>
            <p:ph type="sldNum" sz="quarter" idx="12"/>
          </p:nvPr>
        </p:nvSpPr>
        <p:spPr/>
        <p:txBody>
          <a:bodyPr/>
          <a:lstStyle/>
          <a:p>
            <a:fld id="{562EFB70-88EE-4DC7-B15D-78583E019525}" type="slidenum">
              <a:rPr lang="en-GB" smtClean="0"/>
              <a:t>‹#›</a:t>
            </a:fld>
            <a:endParaRPr lang="en-GB"/>
          </a:p>
        </p:txBody>
      </p:sp>
    </p:spTree>
    <p:extLst>
      <p:ext uri="{BB962C8B-B14F-4D97-AF65-F5344CB8AC3E}">
        <p14:creationId xmlns:p14="http://schemas.microsoft.com/office/powerpoint/2010/main" val="2353172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301589-B8C2-115C-6553-2E4ECF1A0E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DE393B-67F9-6681-A85A-9E51885B21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349A2A-67E7-6436-DE7F-B1BD3BD4CB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04056F-CE57-4A5F-9CBD-7381987AA25F}" type="datetimeFigureOut">
              <a:rPr lang="en-GB" smtClean="0"/>
              <a:t>15/01/2023</a:t>
            </a:fld>
            <a:endParaRPr lang="en-GB"/>
          </a:p>
        </p:txBody>
      </p:sp>
      <p:sp>
        <p:nvSpPr>
          <p:cNvPr id="5" name="Footer Placeholder 4">
            <a:extLst>
              <a:ext uri="{FF2B5EF4-FFF2-40B4-BE49-F238E27FC236}">
                <a16:creationId xmlns:a16="http://schemas.microsoft.com/office/drawing/2014/main" id="{17492D69-3A76-FE5B-109F-4E3148DA99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5CABCAF-68D5-51A6-3F65-31CCDAF53F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2EFB70-88EE-4DC7-B15D-78583E019525}" type="slidenum">
              <a:rPr lang="en-GB" smtClean="0"/>
              <a:t>‹#›</a:t>
            </a:fld>
            <a:endParaRPr lang="en-GB"/>
          </a:p>
        </p:txBody>
      </p:sp>
    </p:spTree>
    <p:extLst>
      <p:ext uri="{BB962C8B-B14F-4D97-AF65-F5344CB8AC3E}">
        <p14:creationId xmlns:p14="http://schemas.microsoft.com/office/powerpoint/2010/main" val="174113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github.com/CSSEGISandData/COVID-19/blob/master/csse_covid_19_data/csse_covid_19_time_series/time_series_covid19_recovered_global.csv" TargetMode="External"/><Relationship Id="rId2" Type="http://schemas.openxmlformats.org/officeDocument/2006/relationships/hyperlink" Target="https://github.com/CSSEGISandData/COVID-19/blob/master/csse_covid_19_data/csse_covid_19_time_series/time_series_covid19_confirmed_global.csv" TargetMode="External"/><Relationship Id="rId1" Type="http://schemas.openxmlformats.org/officeDocument/2006/relationships/slideLayout" Target="../slideLayouts/slideLayout2.xml"/><Relationship Id="rId4" Type="http://schemas.openxmlformats.org/officeDocument/2006/relationships/hyperlink" Target="https://github.com/CSSEGISandData/COVID-19/blob/master/csse_covid_19_data/csse_covid_19_time_series/time_series_covid19_deaths_global.csv"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F4E1E-7F00-DEF2-B54D-18141080BE7A}"/>
              </a:ext>
            </a:extLst>
          </p:cNvPr>
          <p:cNvSpPr>
            <a:spLocks noGrp="1"/>
          </p:cNvSpPr>
          <p:nvPr>
            <p:ph type="ctrTitle"/>
          </p:nvPr>
        </p:nvSpPr>
        <p:spPr/>
        <p:txBody>
          <a:bodyPr>
            <a:noAutofit/>
          </a:bodyPr>
          <a:lstStyle/>
          <a:p>
            <a:r>
              <a:rPr lang="en-US" b="1" dirty="0">
                <a:solidFill>
                  <a:schemeClr val="accent4">
                    <a:lumMod val="50000"/>
                  </a:schemeClr>
                </a:solidFill>
                <a:effectLst/>
                <a:latin typeface="Roboto" panose="020B0604020202020204" pitchFamily="2" charset="0"/>
              </a:rPr>
              <a:t>Nigeria COVID-19 Data Analysis using Python </a:t>
            </a:r>
            <a:endParaRPr lang="en-GB" b="1" dirty="0">
              <a:solidFill>
                <a:schemeClr val="accent4">
                  <a:lumMod val="50000"/>
                </a:schemeClr>
              </a:solidFill>
            </a:endParaRPr>
          </a:p>
        </p:txBody>
      </p:sp>
      <p:sp>
        <p:nvSpPr>
          <p:cNvPr id="3" name="Subtitle 2">
            <a:extLst>
              <a:ext uri="{FF2B5EF4-FFF2-40B4-BE49-F238E27FC236}">
                <a16:creationId xmlns:a16="http://schemas.microsoft.com/office/drawing/2014/main" id="{39E4B895-43C6-1B45-BAAD-FF78DF19C737}"/>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4213636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1871-8E1A-E949-3946-684B6AB8D0D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DEA0F77-BB02-F149-09FC-D6550AD2E57B}"/>
              </a:ext>
            </a:extLst>
          </p:cNvPr>
          <p:cNvSpPr>
            <a:spLocks noGrp="1"/>
          </p:cNvSpPr>
          <p:nvPr>
            <p:ph idx="1"/>
          </p:nvPr>
        </p:nvSpPr>
        <p:spPr/>
        <p:txBody>
          <a:bodyPr/>
          <a:lstStyle/>
          <a:p>
            <a:pPr marL="0" indent="0">
              <a:buNone/>
            </a:pPr>
            <a:r>
              <a:rPr lang="en-US" sz="2000" dirty="0"/>
              <a:t># Remove the comma in No. of Cases (on admission) column</a:t>
            </a:r>
          </a:p>
          <a:p>
            <a:pPr marL="0" indent="0">
              <a:buNone/>
            </a:pPr>
            <a:r>
              <a:rPr lang="en-US" sz="2000" dirty="0" err="1"/>
              <a:t>df</a:t>
            </a:r>
            <a:r>
              <a:rPr lang="en-US" sz="2000" dirty="0"/>
              <a:t>['No. of Cases (on admission)']=</a:t>
            </a:r>
            <a:r>
              <a:rPr lang="en-US" sz="2000" dirty="0" err="1"/>
              <a:t>df</a:t>
            </a:r>
            <a:r>
              <a:rPr lang="en-US" sz="2000" dirty="0"/>
              <a:t>['No. of Cases (on admission)'].</a:t>
            </a:r>
            <a:r>
              <a:rPr lang="en-US" sz="2000" dirty="0" err="1"/>
              <a:t>str.replace</a:t>
            </a:r>
            <a:r>
              <a:rPr lang="en-US" sz="2000" dirty="0"/>
              <a:t>(',',‘’)</a:t>
            </a:r>
          </a:p>
          <a:p>
            <a:pPr marL="0" indent="0">
              <a:buNone/>
            </a:pPr>
            <a:r>
              <a:rPr lang="en-US" sz="2000" dirty="0" err="1"/>
              <a:t>df.head</a:t>
            </a:r>
            <a:r>
              <a:rPr lang="en-US" sz="2000" dirty="0"/>
              <a:t>()</a:t>
            </a:r>
          </a:p>
          <a:p>
            <a:pPr marL="0" indent="0">
              <a:buNone/>
            </a:pPr>
            <a:endParaRPr lang="en-GB" dirty="0"/>
          </a:p>
        </p:txBody>
      </p:sp>
      <p:graphicFrame>
        <p:nvGraphicFramePr>
          <p:cNvPr id="4" name="Table 3">
            <a:extLst>
              <a:ext uri="{FF2B5EF4-FFF2-40B4-BE49-F238E27FC236}">
                <a16:creationId xmlns:a16="http://schemas.microsoft.com/office/drawing/2014/main" id="{4AFF75DD-5E64-BD1A-0D13-0A4ADC21751D}"/>
              </a:ext>
            </a:extLst>
          </p:cNvPr>
          <p:cNvGraphicFramePr>
            <a:graphicFrameLocks noGrp="1"/>
          </p:cNvGraphicFramePr>
          <p:nvPr>
            <p:extLst>
              <p:ext uri="{D42A27DB-BD31-4B8C-83A1-F6EECF244321}">
                <p14:modId xmlns:p14="http://schemas.microsoft.com/office/powerpoint/2010/main" val="1863177976"/>
              </p:ext>
            </p:extLst>
          </p:nvPr>
        </p:nvGraphicFramePr>
        <p:xfrm>
          <a:off x="838200" y="3021496"/>
          <a:ext cx="10515600" cy="3836504"/>
        </p:xfrm>
        <a:graphic>
          <a:graphicData uri="http://schemas.openxmlformats.org/drawingml/2006/table">
            <a:tbl>
              <a:tblPr/>
              <a:tblGrid>
                <a:gridCol w="1752600">
                  <a:extLst>
                    <a:ext uri="{9D8B030D-6E8A-4147-A177-3AD203B41FA5}">
                      <a16:colId xmlns:a16="http://schemas.microsoft.com/office/drawing/2014/main" val="415706274"/>
                    </a:ext>
                  </a:extLst>
                </a:gridCol>
                <a:gridCol w="1752600">
                  <a:extLst>
                    <a:ext uri="{9D8B030D-6E8A-4147-A177-3AD203B41FA5}">
                      <a16:colId xmlns:a16="http://schemas.microsoft.com/office/drawing/2014/main" val="2270125036"/>
                    </a:ext>
                  </a:extLst>
                </a:gridCol>
                <a:gridCol w="1752600">
                  <a:extLst>
                    <a:ext uri="{9D8B030D-6E8A-4147-A177-3AD203B41FA5}">
                      <a16:colId xmlns:a16="http://schemas.microsoft.com/office/drawing/2014/main" val="319621815"/>
                    </a:ext>
                  </a:extLst>
                </a:gridCol>
                <a:gridCol w="1752600">
                  <a:extLst>
                    <a:ext uri="{9D8B030D-6E8A-4147-A177-3AD203B41FA5}">
                      <a16:colId xmlns:a16="http://schemas.microsoft.com/office/drawing/2014/main" val="1198124687"/>
                    </a:ext>
                  </a:extLst>
                </a:gridCol>
                <a:gridCol w="1752600">
                  <a:extLst>
                    <a:ext uri="{9D8B030D-6E8A-4147-A177-3AD203B41FA5}">
                      <a16:colId xmlns:a16="http://schemas.microsoft.com/office/drawing/2014/main" val="1857959665"/>
                    </a:ext>
                  </a:extLst>
                </a:gridCol>
                <a:gridCol w="1752600">
                  <a:extLst>
                    <a:ext uri="{9D8B030D-6E8A-4147-A177-3AD203B41FA5}">
                      <a16:colId xmlns:a16="http://schemas.microsoft.com/office/drawing/2014/main" val="1919261129"/>
                    </a:ext>
                  </a:extLst>
                </a:gridCol>
              </a:tblGrid>
              <a:tr h="994649">
                <a:tc>
                  <a:txBody>
                    <a:bodyPr/>
                    <a:lstStyle/>
                    <a:p>
                      <a:pPr algn="r" fontAlgn="ctr"/>
                      <a:r>
                        <a:rPr lang="en-GB" b="1">
                          <a:effectLst/>
                        </a:rPr>
                        <a:t>States Affected</a:t>
                      </a:r>
                    </a:p>
                  </a:txBody>
                  <a:tcPr anchor="ctr">
                    <a:lnL>
                      <a:noFill/>
                    </a:lnL>
                    <a:lnR>
                      <a:noFill/>
                    </a:lnR>
                    <a:lnT>
                      <a:noFill/>
                    </a:lnT>
                    <a:lnB>
                      <a:noFill/>
                    </a:lnB>
                    <a:solidFill>
                      <a:srgbClr val="FFFFFF"/>
                    </a:solidFill>
                  </a:tcPr>
                </a:tc>
                <a:tc>
                  <a:txBody>
                    <a:bodyPr/>
                    <a:lstStyle/>
                    <a:p>
                      <a:pPr algn="r" fontAlgn="ctr"/>
                      <a:r>
                        <a:rPr lang="en-US" b="1" dirty="0">
                          <a:effectLst/>
                        </a:rPr>
                        <a:t>No. of Cases (Lab Confirmed)</a:t>
                      </a:r>
                    </a:p>
                  </a:txBody>
                  <a:tcPr anchor="ctr">
                    <a:lnL>
                      <a:noFill/>
                    </a:lnL>
                    <a:lnR>
                      <a:noFill/>
                    </a:lnR>
                    <a:lnT>
                      <a:noFill/>
                    </a:lnT>
                    <a:lnB>
                      <a:noFill/>
                    </a:lnB>
                    <a:solidFill>
                      <a:srgbClr val="FFFFFF"/>
                    </a:solidFill>
                  </a:tcPr>
                </a:tc>
                <a:tc>
                  <a:txBody>
                    <a:bodyPr/>
                    <a:lstStyle/>
                    <a:p>
                      <a:pPr algn="r" fontAlgn="ctr"/>
                      <a:r>
                        <a:rPr lang="en-US" b="1">
                          <a:effectLst/>
                        </a:rPr>
                        <a:t>No. of Cases (on admission)</a:t>
                      </a:r>
                    </a:p>
                  </a:txBody>
                  <a:tcPr anchor="ctr">
                    <a:lnL>
                      <a:noFill/>
                    </a:lnL>
                    <a:lnR>
                      <a:noFill/>
                    </a:lnR>
                    <a:lnT>
                      <a:noFill/>
                    </a:lnT>
                    <a:lnB>
                      <a:noFill/>
                    </a:lnB>
                    <a:solidFill>
                      <a:srgbClr val="FFFFFF"/>
                    </a:solidFill>
                  </a:tcPr>
                </a:tc>
                <a:tc>
                  <a:txBody>
                    <a:bodyPr/>
                    <a:lstStyle/>
                    <a:p>
                      <a:pPr algn="r" fontAlgn="ctr"/>
                      <a:r>
                        <a:rPr lang="en-GB" b="1">
                          <a:effectLst/>
                        </a:rPr>
                        <a:t>No. Discharged</a:t>
                      </a:r>
                    </a:p>
                  </a:txBody>
                  <a:tcPr anchor="ctr">
                    <a:lnL>
                      <a:noFill/>
                    </a:lnL>
                    <a:lnR>
                      <a:noFill/>
                    </a:lnR>
                    <a:lnT>
                      <a:noFill/>
                    </a:lnT>
                    <a:lnB>
                      <a:noFill/>
                    </a:lnB>
                    <a:solidFill>
                      <a:srgbClr val="FFFFFF"/>
                    </a:solidFill>
                  </a:tcPr>
                </a:tc>
                <a:tc>
                  <a:txBody>
                    <a:bodyPr/>
                    <a:lstStyle/>
                    <a:p>
                      <a:pPr algn="r" fontAlgn="ctr"/>
                      <a:r>
                        <a:rPr lang="en-GB" b="1">
                          <a:effectLst/>
                        </a:rPr>
                        <a:t>No. of Deaths</a:t>
                      </a:r>
                    </a:p>
                  </a:txBody>
                  <a:tcPr anchor="ctr">
                    <a:lnL>
                      <a:noFill/>
                    </a:lnL>
                    <a:lnR>
                      <a:noFill/>
                    </a:lnR>
                    <a:lnT>
                      <a:noFill/>
                    </a:lnT>
                    <a:lnB>
                      <a:noFill/>
                    </a:lnB>
                    <a:solidFill>
                      <a:srgbClr val="FFFFFF"/>
                    </a:solidFill>
                  </a:tcPr>
                </a:tc>
                <a:tc>
                  <a:txBody>
                    <a:bodyPr/>
                    <a:lstStyle/>
                    <a:p>
                      <a:endParaRPr lang="en-GB"/>
                    </a:p>
                  </a:txBody>
                  <a:tcPr>
                    <a:lnL>
                      <a:noFill/>
                    </a:lnL>
                  </a:tcPr>
                </a:tc>
                <a:extLst>
                  <a:ext uri="{0D108BD9-81ED-4DB2-BD59-A6C34878D82A}">
                    <a16:rowId xmlns:a16="http://schemas.microsoft.com/office/drawing/2014/main" val="1389952343"/>
                  </a:ext>
                </a:extLst>
              </a:tr>
              <a:tr h="568371">
                <a:tc>
                  <a:txBody>
                    <a:bodyPr/>
                    <a:lstStyle/>
                    <a:p>
                      <a:pPr algn="r" fontAlgn="ctr"/>
                      <a:r>
                        <a:rPr lang="en-GB" b="1">
                          <a:effectLst/>
                        </a:rPr>
                        <a:t>0</a:t>
                      </a:r>
                    </a:p>
                  </a:txBody>
                  <a:tcPr anchor="ctr">
                    <a:lnL>
                      <a:noFill/>
                    </a:lnL>
                    <a:lnR>
                      <a:noFill/>
                    </a:lnR>
                    <a:lnT>
                      <a:noFill/>
                    </a:lnT>
                    <a:lnB>
                      <a:noFill/>
                    </a:lnB>
                    <a:solidFill>
                      <a:srgbClr val="F5F5F5"/>
                    </a:solidFill>
                  </a:tcPr>
                </a:tc>
                <a:tc>
                  <a:txBody>
                    <a:bodyPr/>
                    <a:lstStyle/>
                    <a:p>
                      <a:pPr algn="r" fontAlgn="ctr"/>
                      <a:r>
                        <a:rPr lang="en-GB">
                          <a:effectLst/>
                        </a:rPr>
                        <a:t>Lagos</a:t>
                      </a:r>
                    </a:p>
                  </a:txBody>
                  <a:tcPr anchor="ctr">
                    <a:lnL>
                      <a:noFill/>
                    </a:lnL>
                    <a:lnR>
                      <a:noFill/>
                    </a:lnR>
                    <a:lnT>
                      <a:noFill/>
                    </a:lnT>
                    <a:lnB>
                      <a:noFill/>
                    </a:lnB>
                    <a:solidFill>
                      <a:srgbClr val="F5F5F5"/>
                    </a:solidFill>
                  </a:tcPr>
                </a:tc>
                <a:tc>
                  <a:txBody>
                    <a:bodyPr/>
                    <a:lstStyle/>
                    <a:p>
                      <a:pPr algn="r" fontAlgn="ctr"/>
                      <a:r>
                        <a:rPr lang="en-GB">
                          <a:effectLst/>
                        </a:rPr>
                        <a:t>26708</a:t>
                      </a:r>
                    </a:p>
                  </a:txBody>
                  <a:tcPr anchor="ctr">
                    <a:lnL>
                      <a:noFill/>
                    </a:lnL>
                    <a:lnR>
                      <a:noFill/>
                    </a:lnR>
                    <a:lnT>
                      <a:noFill/>
                    </a:lnT>
                    <a:lnB>
                      <a:noFill/>
                    </a:lnB>
                    <a:solidFill>
                      <a:srgbClr val="F5F5F5"/>
                    </a:solidFill>
                  </a:tcPr>
                </a:tc>
                <a:tc>
                  <a:txBody>
                    <a:bodyPr/>
                    <a:lstStyle/>
                    <a:p>
                      <a:pPr algn="r" fontAlgn="ctr"/>
                      <a:r>
                        <a:rPr lang="en-GB">
                          <a:effectLst/>
                        </a:rPr>
                        <a:t>2435</a:t>
                      </a:r>
                    </a:p>
                  </a:txBody>
                  <a:tcPr anchor="ctr">
                    <a:lnL>
                      <a:noFill/>
                    </a:lnL>
                    <a:lnR>
                      <a:noFill/>
                    </a:lnR>
                    <a:lnT>
                      <a:noFill/>
                    </a:lnT>
                    <a:lnB>
                      <a:noFill/>
                    </a:lnB>
                    <a:solidFill>
                      <a:srgbClr val="F5F5F5"/>
                    </a:solidFill>
                  </a:tcPr>
                </a:tc>
                <a:tc>
                  <a:txBody>
                    <a:bodyPr/>
                    <a:lstStyle/>
                    <a:p>
                      <a:pPr algn="r" fontAlgn="ctr"/>
                      <a:r>
                        <a:rPr lang="en-GB">
                          <a:effectLst/>
                        </a:rPr>
                        <a:t>24,037</a:t>
                      </a:r>
                    </a:p>
                  </a:txBody>
                  <a:tcPr anchor="ctr">
                    <a:lnL>
                      <a:noFill/>
                    </a:lnL>
                    <a:lnR>
                      <a:noFill/>
                    </a:lnR>
                    <a:lnT>
                      <a:noFill/>
                    </a:lnT>
                    <a:lnB>
                      <a:noFill/>
                    </a:lnB>
                    <a:solidFill>
                      <a:srgbClr val="F5F5F5"/>
                    </a:solidFill>
                  </a:tcPr>
                </a:tc>
                <a:tc>
                  <a:txBody>
                    <a:bodyPr/>
                    <a:lstStyle/>
                    <a:p>
                      <a:pPr algn="r" fontAlgn="ctr"/>
                      <a:r>
                        <a:rPr lang="en-GB">
                          <a:effectLst/>
                        </a:rPr>
                        <a:t>236</a:t>
                      </a:r>
                    </a:p>
                  </a:txBody>
                  <a:tcPr anchor="ctr">
                    <a:lnL>
                      <a:noFill/>
                    </a:lnL>
                    <a:lnR>
                      <a:noFill/>
                    </a:lnR>
                    <a:lnB>
                      <a:noFill/>
                    </a:lnB>
                    <a:solidFill>
                      <a:srgbClr val="F5F5F5"/>
                    </a:solidFill>
                  </a:tcPr>
                </a:tc>
                <a:extLst>
                  <a:ext uri="{0D108BD9-81ED-4DB2-BD59-A6C34878D82A}">
                    <a16:rowId xmlns:a16="http://schemas.microsoft.com/office/drawing/2014/main" val="1391599179"/>
                  </a:ext>
                </a:extLst>
              </a:tr>
              <a:tr h="568371">
                <a:tc>
                  <a:txBody>
                    <a:bodyPr/>
                    <a:lstStyle/>
                    <a:p>
                      <a:pPr algn="r" fontAlgn="ctr"/>
                      <a:r>
                        <a:rPr lang="en-GB" b="1">
                          <a:effectLst/>
                        </a:rPr>
                        <a:t>1</a:t>
                      </a:r>
                    </a:p>
                  </a:txBody>
                  <a:tcPr anchor="ctr">
                    <a:lnL>
                      <a:noFill/>
                    </a:lnL>
                    <a:lnR>
                      <a:noFill/>
                    </a:lnR>
                    <a:lnT>
                      <a:noFill/>
                    </a:lnT>
                    <a:lnB>
                      <a:noFill/>
                    </a:lnB>
                    <a:solidFill>
                      <a:srgbClr val="FFFFFF"/>
                    </a:solidFill>
                  </a:tcPr>
                </a:tc>
                <a:tc>
                  <a:txBody>
                    <a:bodyPr/>
                    <a:lstStyle/>
                    <a:p>
                      <a:pPr algn="r" fontAlgn="ctr"/>
                      <a:r>
                        <a:rPr lang="en-GB">
                          <a:effectLst/>
                        </a:rPr>
                        <a:t>FCT</a:t>
                      </a:r>
                    </a:p>
                  </a:txBody>
                  <a:tcPr anchor="ctr">
                    <a:lnL>
                      <a:noFill/>
                    </a:lnL>
                    <a:lnR>
                      <a:noFill/>
                    </a:lnR>
                    <a:lnT>
                      <a:noFill/>
                    </a:lnT>
                    <a:lnB>
                      <a:noFill/>
                    </a:lnB>
                    <a:solidFill>
                      <a:srgbClr val="FFFFFF"/>
                    </a:solidFill>
                  </a:tcPr>
                </a:tc>
                <a:tc>
                  <a:txBody>
                    <a:bodyPr/>
                    <a:lstStyle/>
                    <a:p>
                      <a:pPr algn="r" fontAlgn="ctr"/>
                      <a:r>
                        <a:rPr lang="en-GB">
                          <a:effectLst/>
                        </a:rPr>
                        <a:t>9627</a:t>
                      </a:r>
                    </a:p>
                  </a:txBody>
                  <a:tcPr anchor="ctr">
                    <a:lnL>
                      <a:noFill/>
                    </a:lnL>
                    <a:lnR>
                      <a:noFill/>
                    </a:lnR>
                    <a:lnT>
                      <a:noFill/>
                    </a:lnT>
                    <a:lnB>
                      <a:noFill/>
                    </a:lnB>
                    <a:solidFill>
                      <a:srgbClr val="FFFFFF"/>
                    </a:solidFill>
                  </a:tcPr>
                </a:tc>
                <a:tc>
                  <a:txBody>
                    <a:bodyPr/>
                    <a:lstStyle/>
                    <a:p>
                      <a:pPr algn="r" fontAlgn="ctr"/>
                      <a:r>
                        <a:rPr lang="en-GB">
                          <a:effectLst/>
                        </a:rPr>
                        <a:t>2840</a:t>
                      </a:r>
                    </a:p>
                  </a:txBody>
                  <a:tcPr anchor="ctr">
                    <a:lnL>
                      <a:noFill/>
                    </a:lnL>
                    <a:lnR>
                      <a:noFill/>
                    </a:lnR>
                    <a:lnT>
                      <a:noFill/>
                    </a:lnT>
                    <a:lnB>
                      <a:noFill/>
                    </a:lnB>
                    <a:solidFill>
                      <a:srgbClr val="FFFFFF"/>
                    </a:solidFill>
                  </a:tcPr>
                </a:tc>
                <a:tc>
                  <a:txBody>
                    <a:bodyPr/>
                    <a:lstStyle/>
                    <a:p>
                      <a:pPr algn="r" fontAlgn="ctr"/>
                      <a:r>
                        <a:rPr lang="en-GB">
                          <a:effectLst/>
                        </a:rPr>
                        <a:t>6,694</a:t>
                      </a:r>
                    </a:p>
                  </a:txBody>
                  <a:tcPr anchor="ctr">
                    <a:lnL>
                      <a:noFill/>
                    </a:lnL>
                    <a:lnR>
                      <a:noFill/>
                    </a:lnR>
                    <a:lnT>
                      <a:noFill/>
                    </a:lnT>
                    <a:lnB>
                      <a:noFill/>
                    </a:lnB>
                    <a:solidFill>
                      <a:srgbClr val="FFFFFF"/>
                    </a:solidFill>
                  </a:tcPr>
                </a:tc>
                <a:tc>
                  <a:txBody>
                    <a:bodyPr/>
                    <a:lstStyle/>
                    <a:p>
                      <a:pPr algn="r" fontAlgn="ctr"/>
                      <a:r>
                        <a:rPr lang="en-GB">
                          <a:effectLst/>
                        </a:rPr>
                        <a:t>93</a:t>
                      </a:r>
                    </a:p>
                  </a:txBody>
                  <a:tcPr anchor="ctr">
                    <a:lnL>
                      <a:noFill/>
                    </a:lnL>
                    <a:lnR>
                      <a:noFill/>
                    </a:lnR>
                    <a:lnT>
                      <a:noFill/>
                    </a:lnT>
                    <a:lnB>
                      <a:noFill/>
                    </a:lnB>
                    <a:solidFill>
                      <a:srgbClr val="FFFFFF"/>
                    </a:solidFill>
                  </a:tcPr>
                </a:tc>
                <a:extLst>
                  <a:ext uri="{0D108BD9-81ED-4DB2-BD59-A6C34878D82A}">
                    <a16:rowId xmlns:a16="http://schemas.microsoft.com/office/drawing/2014/main" val="3758330739"/>
                  </a:ext>
                </a:extLst>
              </a:tr>
              <a:tr h="568371">
                <a:tc>
                  <a:txBody>
                    <a:bodyPr/>
                    <a:lstStyle/>
                    <a:p>
                      <a:pPr algn="r" fontAlgn="ctr"/>
                      <a:r>
                        <a:rPr lang="en-GB" b="1">
                          <a:effectLst/>
                        </a:rPr>
                        <a:t>2</a:t>
                      </a:r>
                    </a:p>
                  </a:txBody>
                  <a:tcPr anchor="ctr">
                    <a:lnL>
                      <a:noFill/>
                    </a:lnL>
                    <a:lnR>
                      <a:noFill/>
                    </a:lnR>
                    <a:lnT>
                      <a:noFill/>
                    </a:lnT>
                    <a:lnB>
                      <a:noFill/>
                    </a:lnB>
                    <a:solidFill>
                      <a:srgbClr val="F5F5F5"/>
                    </a:solidFill>
                  </a:tcPr>
                </a:tc>
                <a:tc>
                  <a:txBody>
                    <a:bodyPr/>
                    <a:lstStyle/>
                    <a:p>
                      <a:pPr algn="r" fontAlgn="ctr"/>
                      <a:r>
                        <a:rPr lang="en-GB">
                          <a:effectLst/>
                        </a:rPr>
                        <a:t>Kaduna</a:t>
                      </a:r>
                    </a:p>
                  </a:txBody>
                  <a:tcPr anchor="ctr">
                    <a:lnL>
                      <a:noFill/>
                    </a:lnL>
                    <a:lnR>
                      <a:noFill/>
                    </a:lnR>
                    <a:lnT>
                      <a:noFill/>
                    </a:lnT>
                    <a:lnB>
                      <a:noFill/>
                    </a:lnB>
                    <a:solidFill>
                      <a:srgbClr val="F5F5F5"/>
                    </a:solidFill>
                  </a:tcPr>
                </a:tc>
                <a:tc>
                  <a:txBody>
                    <a:bodyPr/>
                    <a:lstStyle/>
                    <a:p>
                      <a:pPr algn="r" fontAlgn="ctr"/>
                      <a:r>
                        <a:rPr lang="en-GB">
                          <a:effectLst/>
                        </a:rPr>
                        <a:t>4504</a:t>
                      </a:r>
                    </a:p>
                  </a:txBody>
                  <a:tcPr anchor="ctr">
                    <a:lnL>
                      <a:noFill/>
                    </a:lnL>
                    <a:lnR>
                      <a:noFill/>
                    </a:lnR>
                    <a:lnT>
                      <a:noFill/>
                    </a:lnT>
                    <a:lnB>
                      <a:noFill/>
                    </a:lnB>
                    <a:solidFill>
                      <a:srgbClr val="F5F5F5"/>
                    </a:solidFill>
                  </a:tcPr>
                </a:tc>
                <a:tc>
                  <a:txBody>
                    <a:bodyPr/>
                    <a:lstStyle/>
                    <a:p>
                      <a:pPr algn="r" fontAlgn="ctr"/>
                      <a:r>
                        <a:rPr lang="en-GB">
                          <a:effectLst/>
                        </a:rPr>
                        <a:t>579</a:t>
                      </a:r>
                    </a:p>
                  </a:txBody>
                  <a:tcPr anchor="ctr">
                    <a:lnL>
                      <a:noFill/>
                    </a:lnL>
                    <a:lnR>
                      <a:noFill/>
                    </a:lnR>
                    <a:lnT>
                      <a:noFill/>
                    </a:lnT>
                    <a:lnB>
                      <a:noFill/>
                    </a:lnB>
                    <a:solidFill>
                      <a:srgbClr val="F5F5F5"/>
                    </a:solidFill>
                  </a:tcPr>
                </a:tc>
                <a:tc>
                  <a:txBody>
                    <a:bodyPr/>
                    <a:lstStyle/>
                    <a:p>
                      <a:pPr algn="r" fontAlgn="ctr"/>
                      <a:r>
                        <a:rPr lang="en-GB">
                          <a:effectLst/>
                        </a:rPr>
                        <a:t>3,877</a:t>
                      </a:r>
                    </a:p>
                  </a:txBody>
                  <a:tcPr anchor="ctr">
                    <a:lnL>
                      <a:noFill/>
                    </a:lnL>
                    <a:lnR>
                      <a:noFill/>
                    </a:lnR>
                    <a:lnT>
                      <a:noFill/>
                    </a:lnT>
                    <a:lnB>
                      <a:noFill/>
                    </a:lnB>
                    <a:solidFill>
                      <a:srgbClr val="F5F5F5"/>
                    </a:solidFill>
                  </a:tcPr>
                </a:tc>
                <a:tc>
                  <a:txBody>
                    <a:bodyPr/>
                    <a:lstStyle/>
                    <a:p>
                      <a:pPr algn="r" fontAlgn="ctr"/>
                      <a:r>
                        <a:rPr lang="en-GB">
                          <a:effectLst/>
                        </a:rPr>
                        <a:t>48</a:t>
                      </a:r>
                    </a:p>
                  </a:txBody>
                  <a:tcPr anchor="ctr">
                    <a:lnL>
                      <a:noFill/>
                    </a:lnL>
                    <a:lnR>
                      <a:noFill/>
                    </a:lnR>
                    <a:lnT>
                      <a:noFill/>
                    </a:lnT>
                    <a:lnB>
                      <a:noFill/>
                    </a:lnB>
                    <a:solidFill>
                      <a:srgbClr val="F5F5F5"/>
                    </a:solidFill>
                  </a:tcPr>
                </a:tc>
                <a:extLst>
                  <a:ext uri="{0D108BD9-81ED-4DB2-BD59-A6C34878D82A}">
                    <a16:rowId xmlns:a16="http://schemas.microsoft.com/office/drawing/2014/main" val="1169939439"/>
                  </a:ext>
                </a:extLst>
              </a:tr>
              <a:tr h="568371">
                <a:tc>
                  <a:txBody>
                    <a:bodyPr/>
                    <a:lstStyle/>
                    <a:p>
                      <a:pPr algn="r" fontAlgn="ctr"/>
                      <a:r>
                        <a:rPr lang="en-GB" b="1">
                          <a:effectLst/>
                        </a:rPr>
                        <a:t>3</a:t>
                      </a:r>
                    </a:p>
                  </a:txBody>
                  <a:tcPr anchor="ctr">
                    <a:lnL>
                      <a:noFill/>
                    </a:lnL>
                    <a:lnR>
                      <a:noFill/>
                    </a:lnR>
                    <a:lnT>
                      <a:noFill/>
                    </a:lnT>
                    <a:lnB>
                      <a:noFill/>
                    </a:lnB>
                    <a:solidFill>
                      <a:srgbClr val="FFFFFF"/>
                    </a:solidFill>
                  </a:tcPr>
                </a:tc>
                <a:tc>
                  <a:txBody>
                    <a:bodyPr/>
                    <a:lstStyle/>
                    <a:p>
                      <a:pPr algn="r" fontAlgn="ctr"/>
                      <a:r>
                        <a:rPr lang="en-GB">
                          <a:effectLst/>
                        </a:rPr>
                        <a:t>Plateau</a:t>
                      </a:r>
                    </a:p>
                  </a:txBody>
                  <a:tcPr anchor="ctr">
                    <a:lnL>
                      <a:noFill/>
                    </a:lnL>
                    <a:lnR>
                      <a:noFill/>
                    </a:lnR>
                    <a:lnT>
                      <a:noFill/>
                    </a:lnT>
                    <a:lnB>
                      <a:noFill/>
                    </a:lnB>
                    <a:solidFill>
                      <a:srgbClr val="FFFFFF"/>
                    </a:solidFill>
                  </a:tcPr>
                </a:tc>
                <a:tc>
                  <a:txBody>
                    <a:bodyPr/>
                    <a:lstStyle/>
                    <a:p>
                      <a:pPr algn="r" fontAlgn="ctr"/>
                      <a:r>
                        <a:rPr lang="en-GB">
                          <a:effectLst/>
                        </a:rPr>
                        <a:t>4262</a:t>
                      </a:r>
                    </a:p>
                  </a:txBody>
                  <a:tcPr anchor="ctr">
                    <a:lnL>
                      <a:noFill/>
                    </a:lnL>
                    <a:lnR>
                      <a:noFill/>
                    </a:lnR>
                    <a:lnT>
                      <a:noFill/>
                    </a:lnT>
                    <a:lnB>
                      <a:noFill/>
                    </a:lnB>
                    <a:solidFill>
                      <a:srgbClr val="FFFFFF"/>
                    </a:solidFill>
                  </a:tcPr>
                </a:tc>
                <a:tc>
                  <a:txBody>
                    <a:bodyPr/>
                    <a:lstStyle/>
                    <a:p>
                      <a:pPr algn="r" fontAlgn="ctr"/>
                      <a:r>
                        <a:rPr lang="en-GB">
                          <a:effectLst/>
                        </a:rPr>
                        <a:t>280</a:t>
                      </a:r>
                    </a:p>
                  </a:txBody>
                  <a:tcPr anchor="ctr">
                    <a:lnL>
                      <a:noFill/>
                    </a:lnL>
                    <a:lnR>
                      <a:noFill/>
                    </a:lnR>
                    <a:lnT>
                      <a:noFill/>
                    </a:lnT>
                    <a:lnB>
                      <a:noFill/>
                    </a:lnB>
                    <a:solidFill>
                      <a:srgbClr val="FFFFFF"/>
                    </a:solidFill>
                  </a:tcPr>
                </a:tc>
                <a:tc>
                  <a:txBody>
                    <a:bodyPr/>
                    <a:lstStyle/>
                    <a:p>
                      <a:pPr algn="r" fontAlgn="ctr"/>
                      <a:r>
                        <a:rPr lang="en-GB">
                          <a:effectLst/>
                        </a:rPr>
                        <a:t>3,948</a:t>
                      </a:r>
                    </a:p>
                  </a:txBody>
                  <a:tcPr anchor="ctr">
                    <a:lnL>
                      <a:noFill/>
                    </a:lnL>
                    <a:lnR>
                      <a:noFill/>
                    </a:lnR>
                    <a:lnT>
                      <a:noFill/>
                    </a:lnT>
                    <a:lnB>
                      <a:noFill/>
                    </a:lnB>
                    <a:solidFill>
                      <a:srgbClr val="FFFFFF"/>
                    </a:solidFill>
                  </a:tcPr>
                </a:tc>
                <a:tc>
                  <a:txBody>
                    <a:bodyPr/>
                    <a:lstStyle/>
                    <a:p>
                      <a:pPr algn="r" fontAlgn="ctr"/>
                      <a:r>
                        <a:rPr lang="en-GB">
                          <a:effectLst/>
                        </a:rPr>
                        <a:t>34</a:t>
                      </a:r>
                    </a:p>
                  </a:txBody>
                  <a:tcPr anchor="ctr">
                    <a:lnL>
                      <a:noFill/>
                    </a:lnL>
                    <a:lnR>
                      <a:noFill/>
                    </a:lnR>
                    <a:lnT>
                      <a:noFill/>
                    </a:lnT>
                    <a:lnB>
                      <a:noFill/>
                    </a:lnB>
                    <a:solidFill>
                      <a:srgbClr val="FFFFFF"/>
                    </a:solidFill>
                  </a:tcPr>
                </a:tc>
                <a:extLst>
                  <a:ext uri="{0D108BD9-81ED-4DB2-BD59-A6C34878D82A}">
                    <a16:rowId xmlns:a16="http://schemas.microsoft.com/office/drawing/2014/main" val="3154694577"/>
                  </a:ext>
                </a:extLst>
              </a:tr>
              <a:tr h="568371">
                <a:tc>
                  <a:txBody>
                    <a:bodyPr/>
                    <a:lstStyle/>
                    <a:p>
                      <a:pPr algn="r" fontAlgn="ctr"/>
                      <a:r>
                        <a:rPr lang="en-GB" b="1">
                          <a:effectLst/>
                        </a:rPr>
                        <a:t>4</a:t>
                      </a:r>
                    </a:p>
                  </a:txBody>
                  <a:tcPr anchor="ctr">
                    <a:lnL>
                      <a:noFill/>
                    </a:lnL>
                    <a:lnR>
                      <a:noFill/>
                    </a:lnR>
                    <a:lnT>
                      <a:noFill/>
                    </a:lnT>
                    <a:lnB>
                      <a:noFill/>
                    </a:lnB>
                    <a:solidFill>
                      <a:srgbClr val="FFFFFF"/>
                    </a:solidFill>
                  </a:tcPr>
                </a:tc>
                <a:tc>
                  <a:txBody>
                    <a:bodyPr/>
                    <a:lstStyle/>
                    <a:p>
                      <a:pPr algn="r" fontAlgn="ctr"/>
                      <a:r>
                        <a:rPr lang="en-GB">
                          <a:effectLst/>
                        </a:rPr>
                        <a:t>Oyo</a:t>
                      </a:r>
                    </a:p>
                  </a:txBody>
                  <a:tcPr anchor="ctr">
                    <a:lnL>
                      <a:noFill/>
                    </a:lnL>
                    <a:lnR>
                      <a:noFill/>
                    </a:lnR>
                    <a:lnT>
                      <a:noFill/>
                    </a:lnT>
                    <a:lnB>
                      <a:noFill/>
                    </a:lnB>
                    <a:solidFill>
                      <a:srgbClr val="FFFFFF"/>
                    </a:solidFill>
                  </a:tcPr>
                </a:tc>
                <a:tc>
                  <a:txBody>
                    <a:bodyPr/>
                    <a:lstStyle/>
                    <a:p>
                      <a:pPr algn="r" fontAlgn="ctr"/>
                      <a:r>
                        <a:rPr lang="en-GB">
                          <a:effectLst/>
                        </a:rPr>
                        <a:t>3788</a:t>
                      </a:r>
                    </a:p>
                  </a:txBody>
                  <a:tcPr anchor="ctr">
                    <a:lnL>
                      <a:noFill/>
                    </a:lnL>
                    <a:lnR>
                      <a:noFill/>
                    </a:lnR>
                    <a:lnT>
                      <a:noFill/>
                    </a:lnT>
                    <a:lnB>
                      <a:noFill/>
                    </a:lnB>
                    <a:solidFill>
                      <a:srgbClr val="FFFFFF"/>
                    </a:solidFill>
                  </a:tcPr>
                </a:tc>
                <a:tc>
                  <a:txBody>
                    <a:bodyPr/>
                    <a:lstStyle/>
                    <a:p>
                      <a:pPr algn="r" fontAlgn="ctr"/>
                      <a:r>
                        <a:rPr lang="en-GB">
                          <a:effectLst/>
                        </a:rPr>
                        <a:t>368</a:t>
                      </a:r>
                    </a:p>
                  </a:txBody>
                  <a:tcPr anchor="ctr">
                    <a:lnL>
                      <a:noFill/>
                    </a:lnL>
                    <a:lnR>
                      <a:noFill/>
                    </a:lnR>
                    <a:lnT>
                      <a:noFill/>
                    </a:lnT>
                    <a:lnB>
                      <a:noFill/>
                    </a:lnB>
                    <a:solidFill>
                      <a:srgbClr val="FFFFFF"/>
                    </a:solidFill>
                  </a:tcPr>
                </a:tc>
                <a:tc>
                  <a:txBody>
                    <a:bodyPr/>
                    <a:lstStyle/>
                    <a:p>
                      <a:pPr algn="r" fontAlgn="ctr"/>
                      <a:r>
                        <a:rPr lang="en-GB">
                          <a:effectLst/>
                        </a:rPr>
                        <a:t>3,374</a:t>
                      </a:r>
                    </a:p>
                  </a:txBody>
                  <a:tcPr anchor="ctr">
                    <a:lnL>
                      <a:noFill/>
                    </a:lnL>
                    <a:lnR>
                      <a:noFill/>
                    </a:lnR>
                    <a:lnT>
                      <a:noFill/>
                    </a:lnT>
                    <a:lnB>
                      <a:noFill/>
                    </a:lnB>
                    <a:solidFill>
                      <a:srgbClr val="FFFFFF"/>
                    </a:solidFill>
                  </a:tcPr>
                </a:tc>
                <a:tc>
                  <a:txBody>
                    <a:bodyPr/>
                    <a:lstStyle/>
                    <a:p>
                      <a:pPr algn="r" fontAlgn="ctr"/>
                      <a:r>
                        <a:rPr lang="en-GB" dirty="0">
                          <a:effectLst/>
                        </a:rPr>
                        <a:t>46</a:t>
                      </a:r>
                    </a:p>
                  </a:txBody>
                  <a:tcPr anchor="ctr">
                    <a:lnL>
                      <a:noFill/>
                    </a:lnL>
                    <a:lnR>
                      <a:noFill/>
                    </a:lnR>
                    <a:lnT>
                      <a:noFill/>
                    </a:lnT>
                    <a:lnB>
                      <a:noFill/>
                    </a:lnB>
                    <a:solidFill>
                      <a:srgbClr val="FFFFFF"/>
                    </a:solidFill>
                  </a:tcPr>
                </a:tc>
                <a:extLst>
                  <a:ext uri="{0D108BD9-81ED-4DB2-BD59-A6C34878D82A}">
                    <a16:rowId xmlns:a16="http://schemas.microsoft.com/office/drawing/2014/main" val="3189709083"/>
                  </a:ext>
                </a:extLst>
              </a:tr>
            </a:tbl>
          </a:graphicData>
        </a:graphic>
      </p:graphicFrame>
    </p:spTree>
    <p:extLst>
      <p:ext uri="{BB962C8B-B14F-4D97-AF65-F5344CB8AC3E}">
        <p14:creationId xmlns:p14="http://schemas.microsoft.com/office/powerpoint/2010/main" val="2525363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D265B-5CC4-7C7F-95EE-462ABAB8875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1CC53C6-D12E-CE04-164B-BCC006042F2C}"/>
              </a:ext>
            </a:extLst>
          </p:cNvPr>
          <p:cNvSpPr>
            <a:spLocks noGrp="1"/>
          </p:cNvSpPr>
          <p:nvPr>
            <p:ph idx="1"/>
          </p:nvPr>
        </p:nvSpPr>
        <p:spPr/>
        <p:txBody>
          <a:bodyPr/>
          <a:lstStyle/>
          <a:p>
            <a:pPr marL="0" indent="0">
              <a:buNone/>
            </a:pPr>
            <a:r>
              <a:rPr lang="en-US" sz="2000" dirty="0"/>
              <a:t># Remove the comma in No. of Cases (on admission) column</a:t>
            </a:r>
          </a:p>
          <a:p>
            <a:pPr marL="0" indent="0">
              <a:buNone/>
            </a:pPr>
            <a:r>
              <a:rPr lang="en-US" sz="2000" dirty="0" err="1"/>
              <a:t>df</a:t>
            </a:r>
            <a:r>
              <a:rPr lang="en-US" sz="2000" dirty="0"/>
              <a:t>['No. Discharged']=</a:t>
            </a:r>
            <a:r>
              <a:rPr lang="en-US" sz="2000" dirty="0" err="1"/>
              <a:t>df</a:t>
            </a:r>
            <a:r>
              <a:rPr lang="en-US" sz="2000" dirty="0"/>
              <a:t>['No. Discharged'].</a:t>
            </a:r>
            <a:r>
              <a:rPr lang="en-US" sz="2000" dirty="0" err="1"/>
              <a:t>str.replace</a:t>
            </a:r>
            <a:r>
              <a:rPr lang="en-US" sz="2000" dirty="0"/>
              <a:t>(',',‘’)</a:t>
            </a:r>
          </a:p>
          <a:p>
            <a:pPr marL="0" indent="0">
              <a:buNone/>
            </a:pPr>
            <a:r>
              <a:rPr lang="en-US" sz="2000" dirty="0" err="1"/>
              <a:t>df.head</a:t>
            </a:r>
            <a:r>
              <a:rPr lang="en-US" sz="2000" dirty="0"/>
              <a:t>()</a:t>
            </a:r>
          </a:p>
          <a:p>
            <a:pPr marL="0" indent="0">
              <a:buNone/>
            </a:pPr>
            <a:endParaRPr lang="en-GB" dirty="0"/>
          </a:p>
        </p:txBody>
      </p:sp>
      <p:graphicFrame>
        <p:nvGraphicFramePr>
          <p:cNvPr id="4" name="Table 3">
            <a:extLst>
              <a:ext uri="{FF2B5EF4-FFF2-40B4-BE49-F238E27FC236}">
                <a16:creationId xmlns:a16="http://schemas.microsoft.com/office/drawing/2014/main" id="{AB284F0B-3D18-4D6B-BE50-0EB114DB3D5E}"/>
              </a:ext>
            </a:extLst>
          </p:cNvPr>
          <p:cNvGraphicFramePr>
            <a:graphicFrameLocks noGrp="1"/>
          </p:cNvGraphicFramePr>
          <p:nvPr>
            <p:extLst>
              <p:ext uri="{D42A27DB-BD31-4B8C-83A1-F6EECF244321}">
                <p14:modId xmlns:p14="http://schemas.microsoft.com/office/powerpoint/2010/main" val="1775463668"/>
              </p:ext>
            </p:extLst>
          </p:nvPr>
        </p:nvGraphicFramePr>
        <p:xfrm>
          <a:off x="838200" y="2968487"/>
          <a:ext cx="10515600" cy="3730028"/>
        </p:xfrm>
        <a:graphic>
          <a:graphicData uri="http://schemas.openxmlformats.org/drawingml/2006/table">
            <a:tbl>
              <a:tblPr/>
              <a:tblGrid>
                <a:gridCol w="1752600">
                  <a:extLst>
                    <a:ext uri="{9D8B030D-6E8A-4147-A177-3AD203B41FA5}">
                      <a16:colId xmlns:a16="http://schemas.microsoft.com/office/drawing/2014/main" val="3539902343"/>
                    </a:ext>
                  </a:extLst>
                </a:gridCol>
                <a:gridCol w="1752600">
                  <a:extLst>
                    <a:ext uri="{9D8B030D-6E8A-4147-A177-3AD203B41FA5}">
                      <a16:colId xmlns:a16="http://schemas.microsoft.com/office/drawing/2014/main" val="143111832"/>
                    </a:ext>
                  </a:extLst>
                </a:gridCol>
                <a:gridCol w="1752600">
                  <a:extLst>
                    <a:ext uri="{9D8B030D-6E8A-4147-A177-3AD203B41FA5}">
                      <a16:colId xmlns:a16="http://schemas.microsoft.com/office/drawing/2014/main" val="2444961550"/>
                    </a:ext>
                  </a:extLst>
                </a:gridCol>
                <a:gridCol w="1752600">
                  <a:extLst>
                    <a:ext uri="{9D8B030D-6E8A-4147-A177-3AD203B41FA5}">
                      <a16:colId xmlns:a16="http://schemas.microsoft.com/office/drawing/2014/main" val="3901522692"/>
                    </a:ext>
                  </a:extLst>
                </a:gridCol>
                <a:gridCol w="1752600">
                  <a:extLst>
                    <a:ext uri="{9D8B030D-6E8A-4147-A177-3AD203B41FA5}">
                      <a16:colId xmlns:a16="http://schemas.microsoft.com/office/drawing/2014/main" val="492215922"/>
                    </a:ext>
                  </a:extLst>
                </a:gridCol>
                <a:gridCol w="1752600">
                  <a:extLst>
                    <a:ext uri="{9D8B030D-6E8A-4147-A177-3AD203B41FA5}">
                      <a16:colId xmlns:a16="http://schemas.microsoft.com/office/drawing/2014/main" val="2387714444"/>
                    </a:ext>
                  </a:extLst>
                </a:gridCol>
              </a:tblGrid>
              <a:tr h="967043">
                <a:tc>
                  <a:txBody>
                    <a:bodyPr/>
                    <a:lstStyle/>
                    <a:p>
                      <a:pPr algn="r" fontAlgn="ctr"/>
                      <a:r>
                        <a:rPr lang="en-GB" b="1">
                          <a:effectLst/>
                        </a:rPr>
                        <a:t>States Affected</a:t>
                      </a:r>
                    </a:p>
                  </a:txBody>
                  <a:tcPr anchor="ctr">
                    <a:lnL>
                      <a:noFill/>
                    </a:lnL>
                    <a:lnR>
                      <a:noFill/>
                    </a:lnR>
                    <a:lnT>
                      <a:noFill/>
                    </a:lnT>
                    <a:lnB>
                      <a:noFill/>
                    </a:lnB>
                    <a:solidFill>
                      <a:srgbClr val="FFFFFF"/>
                    </a:solidFill>
                  </a:tcPr>
                </a:tc>
                <a:tc>
                  <a:txBody>
                    <a:bodyPr/>
                    <a:lstStyle/>
                    <a:p>
                      <a:pPr algn="r" fontAlgn="ctr"/>
                      <a:r>
                        <a:rPr lang="en-US" b="1" dirty="0">
                          <a:effectLst/>
                        </a:rPr>
                        <a:t>No. of Cases (Lab Confirmed)</a:t>
                      </a:r>
                    </a:p>
                  </a:txBody>
                  <a:tcPr anchor="ctr">
                    <a:lnL>
                      <a:noFill/>
                    </a:lnL>
                    <a:lnR>
                      <a:noFill/>
                    </a:lnR>
                    <a:lnT>
                      <a:noFill/>
                    </a:lnT>
                    <a:lnB>
                      <a:noFill/>
                    </a:lnB>
                    <a:solidFill>
                      <a:srgbClr val="FFFFFF"/>
                    </a:solidFill>
                  </a:tcPr>
                </a:tc>
                <a:tc>
                  <a:txBody>
                    <a:bodyPr/>
                    <a:lstStyle/>
                    <a:p>
                      <a:pPr algn="r" fontAlgn="ctr"/>
                      <a:r>
                        <a:rPr lang="en-US" b="1">
                          <a:effectLst/>
                        </a:rPr>
                        <a:t>No. of Cases (on admission)</a:t>
                      </a:r>
                    </a:p>
                  </a:txBody>
                  <a:tcPr anchor="ctr">
                    <a:lnL>
                      <a:noFill/>
                    </a:lnL>
                    <a:lnR>
                      <a:noFill/>
                    </a:lnR>
                    <a:lnT>
                      <a:noFill/>
                    </a:lnT>
                    <a:lnB>
                      <a:noFill/>
                    </a:lnB>
                    <a:solidFill>
                      <a:srgbClr val="FFFFFF"/>
                    </a:solidFill>
                  </a:tcPr>
                </a:tc>
                <a:tc>
                  <a:txBody>
                    <a:bodyPr/>
                    <a:lstStyle/>
                    <a:p>
                      <a:pPr algn="r" fontAlgn="ctr"/>
                      <a:r>
                        <a:rPr lang="en-GB" b="1">
                          <a:effectLst/>
                        </a:rPr>
                        <a:t>No. Discharged</a:t>
                      </a:r>
                    </a:p>
                  </a:txBody>
                  <a:tcPr anchor="ctr">
                    <a:lnL>
                      <a:noFill/>
                    </a:lnL>
                    <a:lnR>
                      <a:noFill/>
                    </a:lnR>
                    <a:lnT>
                      <a:noFill/>
                    </a:lnT>
                    <a:lnB>
                      <a:noFill/>
                    </a:lnB>
                    <a:solidFill>
                      <a:srgbClr val="FFFFFF"/>
                    </a:solidFill>
                  </a:tcPr>
                </a:tc>
                <a:tc>
                  <a:txBody>
                    <a:bodyPr/>
                    <a:lstStyle/>
                    <a:p>
                      <a:pPr algn="r" fontAlgn="ctr"/>
                      <a:r>
                        <a:rPr lang="en-GB" b="1">
                          <a:effectLst/>
                        </a:rPr>
                        <a:t>No. of Deaths</a:t>
                      </a:r>
                    </a:p>
                  </a:txBody>
                  <a:tcPr anchor="ctr">
                    <a:lnL>
                      <a:noFill/>
                    </a:lnL>
                    <a:lnR>
                      <a:noFill/>
                    </a:lnR>
                    <a:lnT>
                      <a:noFill/>
                    </a:lnT>
                    <a:lnB>
                      <a:noFill/>
                    </a:lnB>
                    <a:solidFill>
                      <a:srgbClr val="FFFFFF"/>
                    </a:solidFill>
                  </a:tcPr>
                </a:tc>
                <a:tc>
                  <a:txBody>
                    <a:bodyPr/>
                    <a:lstStyle/>
                    <a:p>
                      <a:endParaRPr lang="en-GB"/>
                    </a:p>
                  </a:txBody>
                  <a:tcPr>
                    <a:lnL>
                      <a:noFill/>
                    </a:lnL>
                  </a:tcPr>
                </a:tc>
                <a:extLst>
                  <a:ext uri="{0D108BD9-81ED-4DB2-BD59-A6C34878D82A}">
                    <a16:rowId xmlns:a16="http://schemas.microsoft.com/office/drawing/2014/main" val="1407220900"/>
                  </a:ext>
                </a:extLst>
              </a:tr>
              <a:tr h="552597">
                <a:tc>
                  <a:txBody>
                    <a:bodyPr/>
                    <a:lstStyle/>
                    <a:p>
                      <a:pPr algn="r" fontAlgn="ctr"/>
                      <a:r>
                        <a:rPr lang="en-GB" b="1">
                          <a:effectLst/>
                        </a:rPr>
                        <a:t>0</a:t>
                      </a:r>
                    </a:p>
                  </a:txBody>
                  <a:tcPr anchor="ctr">
                    <a:lnL>
                      <a:noFill/>
                    </a:lnL>
                    <a:lnR>
                      <a:noFill/>
                    </a:lnR>
                    <a:lnT>
                      <a:noFill/>
                    </a:lnT>
                    <a:lnB>
                      <a:noFill/>
                    </a:lnB>
                    <a:solidFill>
                      <a:srgbClr val="F5F5F5"/>
                    </a:solidFill>
                  </a:tcPr>
                </a:tc>
                <a:tc>
                  <a:txBody>
                    <a:bodyPr/>
                    <a:lstStyle/>
                    <a:p>
                      <a:pPr algn="r" fontAlgn="ctr"/>
                      <a:r>
                        <a:rPr lang="en-GB">
                          <a:effectLst/>
                        </a:rPr>
                        <a:t>Lagos</a:t>
                      </a:r>
                    </a:p>
                  </a:txBody>
                  <a:tcPr anchor="ctr">
                    <a:lnL>
                      <a:noFill/>
                    </a:lnL>
                    <a:lnR>
                      <a:noFill/>
                    </a:lnR>
                    <a:lnT>
                      <a:noFill/>
                    </a:lnT>
                    <a:lnB>
                      <a:noFill/>
                    </a:lnB>
                    <a:solidFill>
                      <a:srgbClr val="F5F5F5"/>
                    </a:solidFill>
                  </a:tcPr>
                </a:tc>
                <a:tc>
                  <a:txBody>
                    <a:bodyPr/>
                    <a:lstStyle/>
                    <a:p>
                      <a:pPr algn="r" fontAlgn="ctr"/>
                      <a:r>
                        <a:rPr lang="en-GB">
                          <a:effectLst/>
                        </a:rPr>
                        <a:t>26708</a:t>
                      </a:r>
                    </a:p>
                  </a:txBody>
                  <a:tcPr anchor="ctr">
                    <a:lnL>
                      <a:noFill/>
                    </a:lnL>
                    <a:lnR>
                      <a:noFill/>
                    </a:lnR>
                    <a:lnT>
                      <a:noFill/>
                    </a:lnT>
                    <a:lnB>
                      <a:noFill/>
                    </a:lnB>
                    <a:solidFill>
                      <a:srgbClr val="F5F5F5"/>
                    </a:solidFill>
                  </a:tcPr>
                </a:tc>
                <a:tc>
                  <a:txBody>
                    <a:bodyPr/>
                    <a:lstStyle/>
                    <a:p>
                      <a:pPr algn="r" fontAlgn="ctr"/>
                      <a:r>
                        <a:rPr lang="en-GB">
                          <a:effectLst/>
                        </a:rPr>
                        <a:t>2435</a:t>
                      </a:r>
                    </a:p>
                  </a:txBody>
                  <a:tcPr anchor="ctr">
                    <a:lnL>
                      <a:noFill/>
                    </a:lnL>
                    <a:lnR>
                      <a:noFill/>
                    </a:lnR>
                    <a:lnT>
                      <a:noFill/>
                    </a:lnT>
                    <a:lnB>
                      <a:noFill/>
                    </a:lnB>
                    <a:solidFill>
                      <a:srgbClr val="F5F5F5"/>
                    </a:solidFill>
                  </a:tcPr>
                </a:tc>
                <a:tc>
                  <a:txBody>
                    <a:bodyPr/>
                    <a:lstStyle/>
                    <a:p>
                      <a:pPr algn="r" fontAlgn="ctr"/>
                      <a:r>
                        <a:rPr lang="en-GB">
                          <a:effectLst/>
                        </a:rPr>
                        <a:t>24037</a:t>
                      </a:r>
                    </a:p>
                  </a:txBody>
                  <a:tcPr anchor="ctr">
                    <a:lnL>
                      <a:noFill/>
                    </a:lnL>
                    <a:lnR>
                      <a:noFill/>
                    </a:lnR>
                    <a:lnT>
                      <a:noFill/>
                    </a:lnT>
                    <a:lnB>
                      <a:noFill/>
                    </a:lnB>
                    <a:solidFill>
                      <a:srgbClr val="F5F5F5"/>
                    </a:solidFill>
                  </a:tcPr>
                </a:tc>
                <a:tc>
                  <a:txBody>
                    <a:bodyPr/>
                    <a:lstStyle/>
                    <a:p>
                      <a:pPr algn="r" fontAlgn="ctr"/>
                      <a:r>
                        <a:rPr lang="en-GB">
                          <a:effectLst/>
                        </a:rPr>
                        <a:t>236</a:t>
                      </a:r>
                    </a:p>
                  </a:txBody>
                  <a:tcPr anchor="ctr">
                    <a:lnL>
                      <a:noFill/>
                    </a:lnL>
                    <a:lnR>
                      <a:noFill/>
                    </a:lnR>
                    <a:lnB>
                      <a:noFill/>
                    </a:lnB>
                    <a:solidFill>
                      <a:srgbClr val="F5F5F5"/>
                    </a:solidFill>
                  </a:tcPr>
                </a:tc>
                <a:extLst>
                  <a:ext uri="{0D108BD9-81ED-4DB2-BD59-A6C34878D82A}">
                    <a16:rowId xmlns:a16="http://schemas.microsoft.com/office/drawing/2014/main" val="2961823003"/>
                  </a:ext>
                </a:extLst>
              </a:tr>
              <a:tr h="552597">
                <a:tc>
                  <a:txBody>
                    <a:bodyPr/>
                    <a:lstStyle/>
                    <a:p>
                      <a:pPr algn="r" fontAlgn="ctr"/>
                      <a:r>
                        <a:rPr lang="en-GB" b="1">
                          <a:effectLst/>
                        </a:rPr>
                        <a:t>1</a:t>
                      </a:r>
                    </a:p>
                  </a:txBody>
                  <a:tcPr anchor="ctr">
                    <a:lnL>
                      <a:noFill/>
                    </a:lnL>
                    <a:lnR>
                      <a:noFill/>
                    </a:lnR>
                    <a:lnT>
                      <a:noFill/>
                    </a:lnT>
                    <a:lnB>
                      <a:noFill/>
                    </a:lnB>
                    <a:solidFill>
                      <a:srgbClr val="FFFFFF"/>
                    </a:solidFill>
                  </a:tcPr>
                </a:tc>
                <a:tc>
                  <a:txBody>
                    <a:bodyPr/>
                    <a:lstStyle/>
                    <a:p>
                      <a:pPr algn="r" fontAlgn="ctr"/>
                      <a:r>
                        <a:rPr lang="en-GB">
                          <a:effectLst/>
                        </a:rPr>
                        <a:t>FCT</a:t>
                      </a:r>
                    </a:p>
                  </a:txBody>
                  <a:tcPr anchor="ctr">
                    <a:lnL>
                      <a:noFill/>
                    </a:lnL>
                    <a:lnR>
                      <a:noFill/>
                    </a:lnR>
                    <a:lnT>
                      <a:noFill/>
                    </a:lnT>
                    <a:lnB>
                      <a:noFill/>
                    </a:lnB>
                    <a:solidFill>
                      <a:srgbClr val="FFFFFF"/>
                    </a:solidFill>
                  </a:tcPr>
                </a:tc>
                <a:tc>
                  <a:txBody>
                    <a:bodyPr/>
                    <a:lstStyle/>
                    <a:p>
                      <a:pPr algn="r" fontAlgn="ctr"/>
                      <a:r>
                        <a:rPr lang="en-GB">
                          <a:effectLst/>
                        </a:rPr>
                        <a:t>9627</a:t>
                      </a:r>
                    </a:p>
                  </a:txBody>
                  <a:tcPr anchor="ctr">
                    <a:lnL>
                      <a:noFill/>
                    </a:lnL>
                    <a:lnR>
                      <a:noFill/>
                    </a:lnR>
                    <a:lnT>
                      <a:noFill/>
                    </a:lnT>
                    <a:lnB>
                      <a:noFill/>
                    </a:lnB>
                    <a:solidFill>
                      <a:srgbClr val="FFFFFF"/>
                    </a:solidFill>
                  </a:tcPr>
                </a:tc>
                <a:tc>
                  <a:txBody>
                    <a:bodyPr/>
                    <a:lstStyle/>
                    <a:p>
                      <a:pPr algn="r" fontAlgn="ctr"/>
                      <a:r>
                        <a:rPr lang="en-GB">
                          <a:effectLst/>
                        </a:rPr>
                        <a:t>2840</a:t>
                      </a:r>
                    </a:p>
                  </a:txBody>
                  <a:tcPr anchor="ctr">
                    <a:lnL>
                      <a:noFill/>
                    </a:lnL>
                    <a:lnR>
                      <a:noFill/>
                    </a:lnR>
                    <a:lnT>
                      <a:noFill/>
                    </a:lnT>
                    <a:lnB>
                      <a:noFill/>
                    </a:lnB>
                    <a:solidFill>
                      <a:srgbClr val="FFFFFF"/>
                    </a:solidFill>
                  </a:tcPr>
                </a:tc>
                <a:tc>
                  <a:txBody>
                    <a:bodyPr/>
                    <a:lstStyle/>
                    <a:p>
                      <a:pPr algn="r" fontAlgn="ctr"/>
                      <a:r>
                        <a:rPr lang="en-GB">
                          <a:effectLst/>
                        </a:rPr>
                        <a:t>6694</a:t>
                      </a:r>
                    </a:p>
                  </a:txBody>
                  <a:tcPr anchor="ctr">
                    <a:lnL>
                      <a:noFill/>
                    </a:lnL>
                    <a:lnR>
                      <a:noFill/>
                    </a:lnR>
                    <a:lnT>
                      <a:noFill/>
                    </a:lnT>
                    <a:lnB>
                      <a:noFill/>
                    </a:lnB>
                    <a:solidFill>
                      <a:srgbClr val="FFFFFF"/>
                    </a:solidFill>
                  </a:tcPr>
                </a:tc>
                <a:tc>
                  <a:txBody>
                    <a:bodyPr/>
                    <a:lstStyle/>
                    <a:p>
                      <a:pPr algn="r" fontAlgn="ctr"/>
                      <a:r>
                        <a:rPr lang="en-GB">
                          <a:effectLst/>
                        </a:rPr>
                        <a:t>93</a:t>
                      </a:r>
                    </a:p>
                  </a:txBody>
                  <a:tcPr anchor="ctr">
                    <a:lnL>
                      <a:noFill/>
                    </a:lnL>
                    <a:lnR>
                      <a:noFill/>
                    </a:lnR>
                    <a:lnT>
                      <a:noFill/>
                    </a:lnT>
                    <a:lnB>
                      <a:noFill/>
                    </a:lnB>
                    <a:solidFill>
                      <a:srgbClr val="FFFFFF"/>
                    </a:solidFill>
                  </a:tcPr>
                </a:tc>
                <a:extLst>
                  <a:ext uri="{0D108BD9-81ED-4DB2-BD59-A6C34878D82A}">
                    <a16:rowId xmlns:a16="http://schemas.microsoft.com/office/drawing/2014/main" val="2885900103"/>
                  </a:ext>
                </a:extLst>
              </a:tr>
              <a:tr h="552597">
                <a:tc>
                  <a:txBody>
                    <a:bodyPr/>
                    <a:lstStyle/>
                    <a:p>
                      <a:pPr algn="r" fontAlgn="ctr"/>
                      <a:r>
                        <a:rPr lang="en-GB" b="1">
                          <a:effectLst/>
                        </a:rPr>
                        <a:t>2</a:t>
                      </a:r>
                    </a:p>
                  </a:txBody>
                  <a:tcPr anchor="ctr">
                    <a:lnL>
                      <a:noFill/>
                    </a:lnL>
                    <a:lnR>
                      <a:noFill/>
                    </a:lnR>
                    <a:lnT>
                      <a:noFill/>
                    </a:lnT>
                    <a:lnB>
                      <a:noFill/>
                    </a:lnB>
                    <a:solidFill>
                      <a:srgbClr val="F5F5F5"/>
                    </a:solidFill>
                  </a:tcPr>
                </a:tc>
                <a:tc>
                  <a:txBody>
                    <a:bodyPr/>
                    <a:lstStyle/>
                    <a:p>
                      <a:pPr algn="r" fontAlgn="ctr"/>
                      <a:r>
                        <a:rPr lang="en-GB">
                          <a:effectLst/>
                        </a:rPr>
                        <a:t>Kaduna</a:t>
                      </a:r>
                    </a:p>
                  </a:txBody>
                  <a:tcPr anchor="ctr">
                    <a:lnL>
                      <a:noFill/>
                    </a:lnL>
                    <a:lnR>
                      <a:noFill/>
                    </a:lnR>
                    <a:lnT>
                      <a:noFill/>
                    </a:lnT>
                    <a:lnB>
                      <a:noFill/>
                    </a:lnB>
                    <a:solidFill>
                      <a:srgbClr val="F5F5F5"/>
                    </a:solidFill>
                  </a:tcPr>
                </a:tc>
                <a:tc>
                  <a:txBody>
                    <a:bodyPr/>
                    <a:lstStyle/>
                    <a:p>
                      <a:pPr algn="r" fontAlgn="ctr"/>
                      <a:r>
                        <a:rPr lang="en-GB">
                          <a:effectLst/>
                        </a:rPr>
                        <a:t>4504</a:t>
                      </a:r>
                    </a:p>
                  </a:txBody>
                  <a:tcPr anchor="ctr">
                    <a:lnL>
                      <a:noFill/>
                    </a:lnL>
                    <a:lnR>
                      <a:noFill/>
                    </a:lnR>
                    <a:lnT>
                      <a:noFill/>
                    </a:lnT>
                    <a:lnB>
                      <a:noFill/>
                    </a:lnB>
                    <a:solidFill>
                      <a:srgbClr val="F5F5F5"/>
                    </a:solidFill>
                  </a:tcPr>
                </a:tc>
                <a:tc>
                  <a:txBody>
                    <a:bodyPr/>
                    <a:lstStyle/>
                    <a:p>
                      <a:pPr algn="r" fontAlgn="ctr"/>
                      <a:r>
                        <a:rPr lang="en-GB">
                          <a:effectLst/>
                        </a:rPr>
                        <a:t>579</a:t>
                      </a:r>
                    </a:p>
                  </a:txBody>
                  <a:tcPr anchor="ctr">
                    <a:lnL>
                      <a:noFill/>
                    </a:lnL>
                    <a:lnR>
                      <a:noFill/>
                    </a:lnR>
                    <a:lnT>
                      <a:noFill/>
                    </a:lnT>
                    <a:lnB>
                      <a:noFill/>
                    </a:lnB>
                    <a:solidFill>
                      <a:srgbClr val="F5F5F5"/>
                    </a:solidFill>
                  </a:tcPr>
                </a:tc>
                <a:tc>
                  <a:txBody>
                    <a:bodyPr/>
                    <a:lstStyle/>
                    <a:p>
                      <a:pPr algn="r" fontAlgn="ctr"/>
                      <a:r>
                        <a:rPr lang="en-GB">
                          <a:effectLst/>
                        </a:rPr>
                        <a:t>3877</a:t>
                      </a:r>
                    </a:p>
                  </a:txBody>
                  <a:tcPr anchor="ctr">
                    <a:lnL>
                      <a:noFill/>
                    </a:lnL>
                    <a:lnR>
                      <a:noFill/>
                    </a:lnR>
                    <a:lnT>
                      <a:noFill/>
                    </a:lnT>
                    <a:lnB>
                      <a:noFill/>
                    </a:lnB>
                    <a:solidFill>
                      <a:srgbClr val="F5F5F5"/>
                    </a:solidFill>
                  </a:tcPr>
                </a:tc>
                <a:tc>
                  <a:txBody>
                    <a:bodyPr/>
                    <a:lstStyle/>
                    <a:p>
                      <a:pPr algn="r" fontAlgn="ctr"/>
                      <a:r>
                        <a:rPr lang="en-GB">
                          <a:effectLst/>
                        </a:rPr>
                        <a:t>48</a:t>
                      </a:r>
                    </a:p>
                  </a:txBody>
                  <a:tcPr anchor="ctr">
                    <a:lnL>
                      <a:noFill/>
                    </a:lnL>
                    <a:lnR>
                      <a:noFill/>
                    </a:lnR>
                    <a:lnT>
                      <a:noFill/>
                    </a:lnT>
                    <a:lnB>
                      <a:noFill/>
                    </a:lnB>
                    <a:solidFill>
                      <a:srgbClr val="F5F5F5"/>
                    </a:solidFill>
                  </a:tcPr>
                </a:tc>
                <a:extLst>
                  <a:ext uri="{0D108BD9-81ED-4DB2-BD59-A6C34878D82A}">
                    <a16:rowId xmlns:a16="http://schemas.microsoft.com/office/drawing/2014/main" val="4050742419"/>
                  </a:ext>
                </a:extLst>
              </a:tr>
              <a:tr h="552597">
                <a:tc>
                  <a:txBody>
                    <a:bodyPr/>
                    <a:lstStyle/>
                    <a:p>
                      <a:pPr algn="r" fontAlgn="ctr"/>
                      <a:r>
                        <a:rPr lang="en-GB" b="1">
                          <a:effectLst/>
                        </a:rPr>
                        <a:t>3</a:t>
                      </a:r>
                    </a:p>
                  </a:txBody>
                  <a:tcPr anchor="ctr">
                    <a:lnL>
                      <a:noFill/>
                    </a:lnL>
                    <a:lnR>
                      <a:noFill/>
                    </a:lnR>
                    <a:lnT>
                      <a:noFill/>
                    </a:lnT>
                    <a:lnB>
                      <a:noFill/>
                    </a:lnB>
                    <a:solidFill>
                      <a:srgbClr val="FFFFFF"/>
                    </a:solidFill>
                  </a:tcPr>
                </a:tc>
                <a:tc>
                  <a:txBody>
                    <a:bodyPr/>
                    <a:lstStyle/>
                    <a:p>
                      <a:pPr algn="r" fontAlgn="ctr"/>
                      <a:r>
                        <a:rPr lang="en-GB">
                          <a:effectLst/>
                        </a:rPr>
                        <a:t>Plateau</a:t>
                      </a:r>
                    </a:p>
                  </a:txBody>
                  <a:tcPr anchor="ctr">
                    <a:lnL>
                      <a:noFill/>
                    </a:lnL>
                    <a:lnR>
                      <a:noFill/>
                    </a:lnR>
                    <a:lnT>
                      <a:noFill/>
                    </a:lnT>
                    <a:lnB>
                      <a:noFill/>
                    </a:lnB>
                    <a:solidFill>
                      <a:srgbClr val="FFFFFF"/>
                    </a:solidFill>
                  </a:tcPr>
                </a:tc>
                <a:tc>
                  <a:txBody>
                    <a:bodyPr/>
                    <a:lstStyle/>
                    <a:p>
                      <a:pPr algn="r" fontAlgn="ctr"/>
                      <a:r>
                        <a:rPr lang="en-GB">
                          <a:effectLst/>
                        </a:rPr>
                        <a:t>4262</a:t>
                      </a:r>
                    </a:p>
                  </a:txBody>
                  <a:tcPr anchor="ctr">
                    <a:lnL>
                      <a:noFill/>
                    </a:lnL>
                    <a:lnR>
                      <a:noFill/>
                    </a:lnR>
                    <a:lnT>
                      <a:noFill/>
                    </a:lnT>
                    <a:lnB>
                      <a:noFill/>
                    </a:lnB>
                    <a:solidFill>
                      <a:srgbClr val="FFFFFF"/>
                    </a:solidFill>
                  </a:tcPr>
                </a:tc>
                <a:tc>
                  <a:txBody>
                    <a:bodyPr/>
                    <a:lstStyle/>
                    <a:p>
                      <a:pPr algn="r" fontAlgn="ctr"/>
                      <a:r>
                        <a:rPr lang="en-GB">
                          <a:effectLst/>
                        </a:rPr>
                        <a:t>280</a:t>
                      </a:r>
                    </a:p>
                  </a:txBody>
                  <a:tcPr anchor="ctr">
                    <a:lnL>
                      <a:noFill/>
                    </a:lnL>
                    <a:lnR>
                      <a:noFill/>
                    </a:lnR>
                    <a:lnT>
                      <a:noFill/>
                    </a:lnT>
                    <a:lnB>
                      <a:noFill/>
                    </a:lnB>
                    <a:solidFill>
                      <a:srgbClr val="FFFFFF"/>
                    </a:solidFill>
                  </a:tcPr>
                </a:tc>
                <a:tc>
                  <a:txBody>
                    <a:bodyPr/>
                    <a:lstStyle/>
                    <a:p>
                      <a:pPr algn="r" fontAlgn="ctr"/>
                      <a:r>
                        <a:rPr lang="en-GB">
                          <a:effectLst/>
                        </a:rPr>
                        <a:t>3948</a:t>
                      </a:r>
                    </a:p>
                  </a:txBody>
                  <a:tcPr anchor="ctr">
                    <a:lnL>
                      <a:noFill/>
                    </a:lnL>
                    <a:lnR>
                      <a:noFill/>
                    </a:lnR>
                    <a:lnT>
                      <a:noFill/>
                    </a:lnT>
                    <a:lnB>
                      <a:noFill/>
                    </a:lnB>
                    <a:solidFill>
                      <a:srgbClr val="FFFFFF"/>
                    </a:solidFill>
                  </a:tcPr>
                </a:tc>
                <a:tc>
                  <a:txBody>
                    <a:bodyPr/>
                    <a:lstStyle/>
                    <a:p>
                      <a:pPr algn="r" fontAlgn="ctr"/>
                      <a:r>
                        <a:rPr lang="en-GB">
                          <a:effectLst/>
                        </a:rPr>
                        <a:t>34</a:t>
                      </a:r>
                    </a:p>
                  </a:txBody>
                  <a:tcPr anchor="ctr">
                    <a:lnL>
                      <a:noFill/>
                    </a:lnL>
                    <a:lnR>
                      <a:noFill/>
                    </a:lnR>
                    <a:lnT>
                      <a:noFill/>
                    </a:lnT>
                    <a:lnB>
                      <a:noFill/>
                    </a:lnB>
                    <a:solidFill>
                      <a:srgbClr val="FFFFFF"/>
                    </a:solidFill>
                  </a:tcPr>
                </a:tc>
                <a:extLst>
                  <a:ext uri="{0D108BD9-81ED-4DB2-BD59-A6C34878D82A}">
                    <a16:rowId xmlns:a16="http://schemas.microsoft.com/office/drawing/2014/main" val="2001261286"/>
                  </a:ext>
                </a:extLst>
              </a:tr>
              <a:tr h="552597">
                <a:tc>
                  <a:txBody>
                    <a:bodyPr/>
                    <a:lstStyle/>
                    <a:p>
                      <a:pPr algn="r" fontAlgn="ctr"/>
                      <a:r>
                        <a:rPr lang="en-GB" b="1">
                          <a:effectLst/>
                        </a:rPr>
                        <a:t>4</a:t>
                      </a:r>
                    </a:p>
                  </a:txBody>
                  <a:tcPr anchor="ctr">
                    <a:lnL>
                      <a:noFill/>
                    </a:lnL>
                    <a:lnR>
                      <a:noFill/>
                    </a:lnR>
                    <a:lnT>
                      <a:noFill/>
                    </a:lnT>
                    <a:lnB>
                      <a:noFill/>
                    </a:lnB>
                    <a:solidFill>
                      <a:srgbClr val="FFFFFF"/>
                    </a:solidFill>
                  </a:tcPr>
                </a:tc>
                <a:tc>
                  <a:txBody>
                    <a:bodyPr/>
                    <a:lstStyle/>
                    <a:p>
                      <a:pPr algn="r" fontAlgn="ctr"/>
                      <a:r>
                        <a:rPr lang="en-GB">
                          <a:effectLst/>
                        </a:rPr>
                        <a:t>Oyo</a:t>
                      </a:r>
                    </a:p>
                  </a:txBody>
                  <a:tcPr anchor="ctr">
                    <a:lnL>
                      <a:noFill/>
                    </a:lnL>
                    <a:lnR>
                      <a:noFill/>
                    </a:lnR>
                    <a:lnT>
                      <a:noFill/>
                    </a:lnT>
                    <a:lnB>
                      <a:noFill/>
                    </a:lnB>
                    <a:solidFill>
                      <a:srgbClr val="FFFFFF"/>
                    </a:solidFill>
                  </a:tcPr>
                </a:tc>
                <a:tc>
                  <a:txBody>
                    <a:bodyPr/>
                    <a:lstStyle/>
                    <a:p>
                      <a:pPr algn="r" fontAlgn="ctr"/>
                      <a:r>
                        <a:rPr lang="en-GB">
                          <a:effectLst/>
                        </a:rPr>
                        <a:t>3788</a:t>
                      </a:r>
                    </a:p>
                  </a:txBody>
                  <a:tcPr anchor="ctr">
                    <a:lnL>
                      <a:noFill/>
                    </a:lnL>
                    <a:lnR>
                      <a:noFill/>
                    </a:lnR>
                    <a:lnT>
                      <a:noFill/>
                    </a:lnT>
                    <a:lnB>
                      <a:noFill/>
                    </a:lnB>
                    <a:solidFill>
                      <a:srgbClr val="FFFFFF"/>
                    </a:solidFill>
                  </a:tcPr>
                </a:tc>
                <a:tc>
                  <a:txBody>
                    <a:bodyPr/>
                    <a:lstStyle/>
                    <a:p>
                      <a:pPr algn="r" fontAlgn="ctr"/>
                      <a:r>
                        <a:rPr lang="en-GB">
                          <a:effectLst/>
                        </a:rPr>
                        <a:t>368</a:t>
                      </a:r>
                    </a:p>
                  </a:txBody>
                  <a:tcPr anchor="ctr">
                    <a:lnL>
                      <a:noFill/>
                    </a:lnL>
                    <a:lnR>
                      <a:noFill/>
                    </a:lnR>
                    <a:lnT>
                      <a:noFill/>
                    </a:lnT>
                    <a:lnB>
                      <a:noFill/>
                    </a:lnB>
                    <a:solidFill>
                      <a:srgbClr val="FFFFFF"/>
                    </a:solidFill>
                  </a:tcPr>
                </a:tc>
                <a:tc>
                  <a:txBody>
                    <a:bodyPr/>
                    <a:lstStyle/>
                    <a:p>
                      <a:pPr algn="r" fontAlgn="ctr"/>
                      <a:r>
                        <a:rPr lang="en-GB">
                          <a:effectLst/>
                        </a:rPr>
                        <a:t>3374</a:t>
                      </a:r>
                    </a:p>
                  </a:txBody>
                  <a:tcPr anchor="ctr">
                    <a:lnL>
                      <a:noFill/>
                    </a:lnL>
                    <a:lnR>
                      <a:noFill/>
                    </a:lnR>
                    <a:lnT>
                      <a:noFill/>
                    </a:lnT>
                    <a:lnB>
                      <a:noFill/>
                    </a:lnB>
                    <a:solidFill>
                      <a:srgbClr val="FFFFFF"/>
                    </a:solidFill>
                  </a:tcPr>
                </a:tc>
                <a:tc>
                  <a:txBody>
                    <a:bodyPr/>
                    <a:lstStyle/>
                    <a:p>
                      <a:pPr algn="r" fontAlgn="ctr"/>
                      <a:r>
                        <a:rPr lang="en-GB" dirty="0">
                          <a:effectLst/>
                        </a:rPr>
                        <a:t>46</a:t>
                      </a:r>
                    </a:p>
                  </a:txBody>
                  <a:tcPr anchor="ctr">
                    <a:lnL>
                      <a:noFill/>
                    </a:lnL>
                    <a:lnR>
                      <a:noFill/>
                    </a:lnR>
                    <a:lnT>
                      <a:noFill/>
                    </a:lnT>
                    <a:lnB>
                      <a:noFill/>
                    </a:lnB>
                    <a:solidFill>
                      <a:srgbClr val="FFFFFF"/>
                    </a:solidFill>
                  </a:tcPr>
                </a:tc>
                <a:extLst>
                  <a:ext uri="{0D108BD9-81ED-4DB2-BD59-A6C34878D82A}">
                    <a16:rowId xmlns:a16="http://schemas.microsoft.com/office/drawing/2014/main" val="163655731"/>
                  </a:ext>
                </a:extLst>
              </a:tr>
            </a:tbl>
          </a:graphicData>
        </a:graphic>
      </p:graphicFrame>
    </p:spTree>
    <p:extLst>
      <p:ext uri="{BB962C8B-B14F-4D97-AF65-F5344CB8AC3E}">
        <p14:creationId xmlns:p14="http://schemas.microsoft.com/office/powerpoint/2010/main" val="593759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EC1D4-901C-0AB7-3BD3-CE3CC25C2E5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1E2C193-8683-1D36-D260-778D99BB8985}"/>
              </a:ext>
            </a:extLst>
          </p:cNvPr>
          <p:cNvSpPr>
            <a:spLocks noGrp="1"/>
          </p:cNvSpPr>
          <p:nvPr>
            <p:ph idx="1"/>
          </p:nvPr>
        </p:nvSpPr>
        <p:spPr>
          <a:xfrm>
            <a:off x="838200" y="1825624"/>
            <a:ext cx="10515600" cy="5032375"/>
          </a:xfrm>
        </p:spPr>
        <p:txBody>
          <a:bodyPr/>
          <a:lstStyle/>
          <a:p>
            <a:pPr marL="0" indent="0">
              <a:buNone/>
            </a:pPr>
            <a:r>
              <a:rPr lang="en-US" sz="2000" dirty="0"/>
              <a:t>Convert No. of Cases (on admission) object to integer</a:t>
            </a:r>
          </a:p>
          <a:p>
            <a:pPr marL="0" indent="0">
              <a:buNone/>
            </a:pPr>
            <a:r>
              <a:rPr lang="en-US" sz="2000" dirty="0" err="1"/>
              <a:t>df</a:t>
            </a:r>
            <a:r>
              <a:rPr lang="en-US" sz="2000" dirty="0"/>
              <a:t>['No. of Cases (on admission)'] = </a:t>
            </a:r>
            <a:r>
              <a:rPr lang="en-US" sz="2000" dirty="0" err="1"/>
              <a:t>df</a:t>
            </a:r>
            <a:r>
              <a:rPr lang="en-US" sz="2000" dirty="0"/>
              <a:t>['No. of Cases (on admission)'].</a:t>
            </a:r>
            <a:r>
              <a:rPr lang="en-US" sz="2000" dirty="0" err="1"/>
              <a:t>astype</a:t>
            </a:r>
            <a:r>
              <a:rPr lang="en-US" sz="2000" dirty="0"/>
              <a:t>(str).</a:t>
            </a:r>
            <a:r>
              <a:rPr lang="en-US" sz="2000" dirty="0" err="1"/>
              <a:t>astype</a:t>
            </a:r>
            <a:r>
              <a:rPr lang="en-US" sz="2000" dirty="0"/>
              <a:t>(int)</a:t>
            </a:r>
          </a:p>
          <a:p>
            <a:pPr marL="0" indent="0">
              <a:buNone/>
            </a:pPr>
            <a:r>
              <a:rPr lang="en-US" sz="2000" dirty="0"/>
              <a:t>Convert No. Discharged object to integer</a:t>
            </a:r>
          </a:p>
          <a:p>
            <a:pPr marL="0" indent="0">
              <a:buNone/>
            </a:pPr>
            <a:r>
              <a:rPr lang="en-US" sz="2000" dirty="0" err="1"/>
              <a:t>df</a:t>
            </a:r>
            <a:r>
              <a:rPr lang="en-US" sz="2000" dirty="0"/>
              <a:t>['No. Discharged'] = </a:t>
            </a:r>
            <a:r>
              <a:rPr lang="en-US" sz="2000" dirty="0" err="1"/>
              <a:t>df</a:t>
            </a:r>
            <a:r>
              <a:rPr lang="en-US" sz="2000" dirty="0"/>
              <a:t>['No. Discharged'].</a:t>
            </a:r>
            <a:r>
              <a:rPr lang="en-US" sz="2000" dirty="0" err="1"/>
              <a:t>astype</a:t>
            </a:r>
            <a:r>
              <a:rPr lang="en-US" sz="2000" dirty="0"/>
              <a:t>(str).</a:t>
            </a:r>
            <a:r>
              <a:rPr lang="en-US" sz="2000" dirty="0" err="1"/>
              <a:t>astype</a:t>
            </a:r>
            <a:r>
              <a:rPr lang="en-US" sz="2000" dirty="0"/>
              <a:t>(int)</a:t>
            </a:r>
          </a:p>
          <a:p>
            <a:pPr marL="0" indent="0">
              <a:buNone/>
            </a:pPr>
            <a:r>
              <a:rPr lang="en-US" sz="2000" dirty="0"/>
              <a:t>df.info() </a:t>
            </a:r>
          </a:p>
          <a:p>
            <a:pPr marL="0" indent="0">
              <a:buNone/>
            </a:pPr>
            <a:endParaRPr lang="en-GB" dirty="0"/>
          </a:p>
        </p:txBody>
      </p:sp>
    </p:spTree>
    <p:extLst>
      <p:ext uri="{BB962C8B-B14F-4D97-AF65-F5344CB8AC3E}">
        <p14:creationId xmlns:p14="http://schemas.microsoft.com/office/powerpoint/2010/main" val="1031648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1F7D3-551B-22F4-136E-3D497DE0762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77BD315-9C4B-DC84-8299-0896F3E47B7E}"/>
              </a:ext>
            </a:extLst>
          </p:cNvPr>
          <p:cNvSpPr>
            <a:spLocks noGrp="1"/>
          </p:cNvSpPr>
          <p:nvPr>
            <p:ph idx="1"/>
          </p:nvPr>
        </p:nvSpPr>
        <p:spPr>
          <a:xfrm>
            <a:off x="838200" y="1825624"/>
            <a:ext cx="10515600" cy="5404515"/>
          </a:xfrm>
        </p:spPr>
        <p:txBody>
          <a:bodyPr>
            <a:normAutofit/>
          </a:bodyPr>
          <a:lstStyle/>
          <a:p>
            <a:pPr marL="0" indent="0">
              <a:buNone/>
            </a:pPr>
            <a:r>
              <a:rPr lang="en-GB" sz="2000" dirty="0"/>
              <a:t>df.info() </a:t>
            </a:r>
          </a:p>
          <a:p>
            <a:pPr marL="0" indent="0">
              <a:buNone/>
            </a:pPr>
            <a:r>
              <a:rPr lang="en-GB" sz="2000" dirty="0"/>
              <a:t>&lt;class '</a:t>
            </a:r>
            <a:r>
              <a:rPr lang="en-GB" sz="2000" dirty="0" err="1"/>
              <a:t>pandas.core.frame.DataFrame</a:t>
            </a:r>
            <a:r>
              <a:rPr lang="en-GB" sz="2000" dirty="0"/>
              <a:t>'&gt;</a:t>
            </a:r>
          </a:p>
          <a:p>
            <a:pPr marL="0" indent="0">
              <a:buNone/>
            </a:pPr>
            <a:r>
              <a:rPr lang="en-GB" sz="2000" dirty="0" err="1"/>
              <a:t>RangeIndex</a:t>
            </a:r>
            <a:r>
              <a:rPr lang="en-GB" sz="2000" dirty="0"/>
              <a:t>: 37 entries, 0 to 36</a:t>
            </a:r>
          </a:p>
          <a:p>
            <a:pPr marL="0" indent="0">
              <a:buNone/>
            </a:pPr>
            <a:r>
              <a:rPr lang="en-GB" sz="2000" dirty="0"/>
              <a:t>Data columns (total 5 columns):</a:t>
            </a:r>
          </a:p>
          <a:p>
            <a:pPr marL="0" indent="0">
              <a:buNone/>
            </a:pPr>
            <a:r>
              <a:rPr lang="en-GB" sz="2000" dirty="0"/>
              <a:t> #   Column                        Non-Null Count  </a:t>
            </a:r>
            <a:r>
              <a:rPr lang="en-GB" sz="2000" dirty="0" err="1"/>
              <a:t>Dtype</a:t>
            </a:r>
            <a:r>
              <a:rPr lang="en-GB" sz="2000" dirty="0"/>
              <a:t> </a:t>
            </a:r>
          </a:p>
          <a:p>
            <a:pPr marL="0" indent="0">
              <a:buNone/>
            </a:pPr>
            <a:r>
              <a:rPr lang="en-GB" sz="2000" dirty="0"/>
              <a:t>---  ------                        --------------  ----- </a:t>
            </a:r>
          </a:p>
          <a:p>
            <a:pPr marL="0" indent="0">
              <a:buNone/>
            </a:pPr>
            <a:r>
              <a:rPr lang="en-GB" sz="2000" dirty="0"/>
              <a:t> 0   States Affected               37 non-null     object</a:t>
            </a:r>
          </a:p>
          <a:p>
            <a:pPr marL="0" indent="0">
              <a:buNone/>
            </a:pPr>
            <a:r>
              <a:rPr lang="en-GB" sz="2000" dirty="0"/>
              <a:t> 1   No. of Cases (Lab Confirmed)  37 non-null     int32 </a:t>
            </a:r>
          </a:p>
          <a:p>
            <a:pPr marL="0" indent="0">
              <a:buNone/>
            </a:pPr>
            <a:r>
              <a:rPr lang="en-GB" sz="2000" dirty="0"/>
              <a:t> 2   No. of Cases (on admission)   37 non-null     int32 </a:t>
            </a:r>
          </a:p>
          <a:p>
            <a:pPr marL="0" indent="0">
              <a:buNone/>
            </a:pPr>
            <a:r>
              <a:rPr lang="en-GB" sz="2000" dirty="0"/>
              <a:t> 3   No. Discharged                37 non-null     int32 </a:t>
            </a:r>
          </a:p>
          <a:p>
            <a:pPr marL="0" indent="0">
              <a:buNone/>
            </a:pPr>
            <a:r>
              <a:rPr lang="en-GB" sz="2000" dirty="0"/>
              <a:t> 4   No. of Deaths                 37 non-null     int64 </a:t>
            </a:r>
          </a:p>
          <a:p>
            <a:pPr marL="0" indent="0">
              <a:buNone/>
            </a:pPr>
            <a:r>
              <a:rPr lang="en-GB" sz="2000" dirty="0" err="1"/>
              <a:t>dtypes</a:t>
            </a:r>
            <a:r>
              <a:rPr lang="en-GB" sz="2000" dirty="0"/>
              <a:t>: int32(3), int64(1), object(1)</a:t>
            </a:r>
          </a:p>
          <a:p>
            <a:pPr marL="0" indent="0">
              <a:buNone/>
            </a:pPr>
            <a:r>
              <a:rPr lang="en-GB" sz="2000" dirty="0"/>
              <a:t>memory usage: 1.1+ KB</a:t>
            </a:r>
          </a:p>
        </p:txBody>
      </p:sp>
    </p:spTree>
    <p:extLst>
      <p:ext uri="{BB962C8B-B14F-4D97-AF65-F5344CB8AC3E}">
        <p14:creationId xmlns:p14="http://schemas.microsoft.com/office/powerpoint/2010/main" val="175883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495BE-576F-4E6A-80AE-720D8B716FB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8A35F21-0A46-0AA8-64C9-FBB52436A503}"/>
              </a:ext>
            </a:extLst>
          </p:cNvPr>
          <p:cNvSpPr>
            <a:spLocks noGrp="1"/>
          </p:cNvSpPr>
          <p:nvPr>
            <p:ph idx="1"/>
          </p:nvPr>
        </p:nvSpPr>
        <p:spPr/>
        <p:txBody>
          <a:bodyPr/>
          <a:lstStyle/>
          <a:p>
            <a:pPr marL="0" indent="0">
              <a:buNone/>
            </a:pPr>
            <a:r>
              <a:rPr lang="en-GB" sz="2000" dirty="0" err="1"/>
              <a:t>df.head</a:t>
            </a:r>
            <a:r>
              <a:rPr lang="en-GB" sz="2000" dirty="0"/>
              <a:t>(7) </a:t>
            </a:r>
          </a:p>
          <a:p>
            <a:pPr marL="0" indent="0">
              <a:buNone/>
            </a:pPr>
            <a:endParaRPr lang="en-GB" dirty="0"/>
          </a:p>
        </p:txBody>
      </p:sp>
      <p:graphicFrame>
        <p:nvGraphicFramePr>
          <p:cNvPr id="4" name="Table 3">
            <a:extLst>
              <a:ext uri="{FF2B5EF4-FFF2-40B4-BE49-F238E27FC236}">
                <a16:creationId xmlns:a16="http://schemas.microsoft.com/office/drawing/2014/main" id="{B0BB2DB7-7E36-BCBB-8119-11F33F36AC5A}"/>
              </a:ext>
            </a:extLst>
          </p:cNvPr>
          <p:cNvGraphicFramePr>
            <a:graphicFrameLocks noGrp="1"/>
          </p:cNvGraphicFramePr>
          <p:nvPr>
            <p:extLst>
              <p:ext uri="{D42A27DB-BD31-4B8C-83A1-F6EECF244321}">
                <p14:modId xmlns:p14="http://schemas.microsoft.com/office/powerpoint/2010/main" val="2973391483"/>
              </p:ext>
            </p:extLst>
          </p:nvPr>
        </p:nvGraphicFramePr>
        <p:xfrm>
          <a:off x="838200" y="2401094"/>
          <a:ext cx="10515600" cy="3910804"/>
        </p:xfrm>
        <a:graphic>
          <a:graphicData uri="http://schemas.openxmlformats.org/drawingml/2006/table">
            <a:tbl>
              <a:tblPr/>
              <a:tblGrid>
                <a:gridCol w="1752600">
                  <a:extLst>
                    <a:ext uri="{9D8B030D-6E8A-4147-A177-3AD203B41FA5}">
                      <a16:colId xmlns:a16="http://schemas.microsoft.com/office/drawing/2014/main" val="1534533471"/>
                    </a:ext>
                  </a:extLst>
                </a:gridCol>
                <a:gridCol w="1752600">
                  <a:extLst>
                    <a:ext uri="{9D8B030D-6E8A-4147-A177-3AD203B41FA5}">
                      <a16:colId xmlns:a16="http://schemas.microsoft.com/office/drawing/2014/main" val="1793816249"/>
                    </a:ext>
                  </a:extLst>
                </a:gridCol>
                <a:gridCol w="1752600">
                  <a:extLst>
                    <a:ext uri="{9D8B030D-6E8A-4147-A177-3AD203B41FA5}">
                      <a16:colId xmlns:a16="http://schemas.microsoft.com/office/drawing/2014/main" val="3105438393"/>
                    </a:ext>
                  </a:extLst>
                </a:gridCol>
                <a:gridCol w="1752600">
                  <a:extLst>
                    <a:ext uri="{9D8B030D-6E8A-4147-A177-3AD203B41FA5}">
                      <a16:colId xmlns:a16="http://schemas.microsoft.com/office/drawing/2014/main" val="3569763481"/>
                    </a:ext>
                  </a:extLst>
                </a:gridCol>
                <a:gridCol w="1752600">
                  <a:extLst>
                    <a:ext uri="{9D8B030D-6E8A-4147-A177-3AD203B41FA5}">
                      <a16:colId xmlns:a16="http://schemas.microsoft.com/office/drawing/2014/main" val="525377903"/>
                    </a:ext>
                  </a:extLst>
                </a:gridCol>
                <a:gridCol w="1752600">
                  <a:extLst>
                    <a:ext uri="{9D8B030D-6E8A-4147-A177-3AD203B41FA5}">
                      <a16:colId xmlns:a16="http://schemas.microsoft.com/office/drawing/2014/main" val="3207448855"/>
                    </a:ext>
                  </a:extLst>
                </a:gridCol>
              </a:tblGrid>
              <a:tr h="782161">
                <a:tc>
                  <a:txBody>
                    <a:bodyPr/>
                    <a:lstStyle/>
                    <a:p>
                      <a:pPr algn="r" fontAlgn="ctr"/>
                      <a:r>
                        <a:rPr lang="en-GB" b="1">
                          <a:effectLst/>
                        </a:rPr>
                        <a:t>States Affected</a:t>
                      </a:r>
                    </a:p>
                  </a:txBody>
                  <a:tcPr anchor="ctr">
                    <a:lnL>
                      <a:noFill/>
                    </a:lnL>
                    <a:lnR>
                      <a:noFill/>
                    </a:lnR>
                    <a:lnT>
                      <a:noFill/>
                    </a:lnT>
                    <a:lnB>
                      <a:noFill/>
                    </a:lnB>
                    <a:solidFill>
                      <a:srgbClr val="FFFFFF"/>
                    </a:solidFill>
                  </a:tcPr>
                </a:tc>
                <a:tc>
                  <a:txBody>
                    <a:bodyPr/>
                    <a:lstStyle/>
                    <a:p>
                      <a:pPr algn="r" fontAlgn="ctr"/>
                      <a:r>
                        <a:rPr lang="en-US" b="1">
                          <a:effectLst/>
                        </a:rPr>
                        <a:t>No. of Cases (Lab Confirmed)</a:t>
                      </a:r>
                    </a:p>
                  </a:txBody>
                  <a:tcPr anchor="ctr">
                    <a:lnL>
                      <a:noFill/>
                    </a:lnL>
                    <a:lnR>
                      <a:noFill/>
                    </a:lnR>
                    <a:lnT>
                      <a:noFill/>
                    </a:lnT>
                    <a:lnB>
                      <a:noFill/>
                    </a:lnB>
                    <a:solidFill>
                      <a:srgbClr val="FFFFFF"/>
                    </a:solidFill>
                  </a:tcPr>
                </a:tc>
                <a:tc>
                  <a:txBody>
                    <a:bodyPr/>
                    <a:lstStyle/>
                    <a:p>
                      <a:pPr algn="r" fontAlgn="ctr"/>
                      <a:r>
                        <a:rPr lang="en-US" b="1">
                          <a:effectLst/>
                        </a:rPr>
                        <a:t>No. of Cases (on admission)</a:t>
                      </a:r>
                    </a:p>
                  </a:txBody>
                  <a:tcPr anchor="ctr">
                    <a:lnL>
                      <a:noFill/>
                    </a:lnL>
                    <a:lnR>
                      <a:noFill/>
                    </a:lnR>
                    <a:lnT>
                      <a:noFill/>
                    </a:lnT>
                    <a:lnB>
                      <a:noFill/>
                    </a:lnB>
                    <a:solidFill>
                      <a:srgbClr val="FFFFFF"/>
                    </a:solidFill>
                  </a:tcPr>
                </a:tc>
                <a:tc>
                  <a:txBody>
                    <a:bodyPr/>
                    <a:lstStyle/>
                    <a:p>
                      <a:pPr algn="r" fontAlgn="ctr"/>
                      <a:r>
                        <a:rPr lang="en-GB" b="1">
                          <a:effectLst/>
                        </a:rPr>
                        <a:t>No. Discharged</a:t>
                      </a:r>
                    </a:p>
                  </a:txBody>
                  <a:tcPr anchor="ctr">
                    <a:lnL>
                      <a:noFill/>
                    </a:lnL>
                    <a:lnR>
                      <a:noFill/>
                    </a:lnR>
                    <a:lnT>
                      <a:noFill/>
                    </a:lnT>
                    <a:lnB>
                      <a:noFill/>
                    </a:lnB>
                    <a:solidFill>
                      <a:srgbClr val="FFFFFF"/>
                    </a:solidFill>
                  </a:tcPr>
                </a:tc>
                <a:tc>
                  <a:txBody>
                    <a:bodyPr/>
                    <a:lstStyle/>
                    <a:p>
                      <a:pPr algn="r" fontAlgn="ctr"/>
                      <a:r>
                        <a:rPr lang="en-GB" b="1">
                          <a:effectLst/>
                        </a:rPr>
                        <a:t>No. of Deaths</a:t>
                      </a:r>
                    </a:p>
                  </a:txBody>
                  <a:tcPr anchor="ctr">
                    <a:lnL>
                      <a:noFill/>
                    </a:lnL>
                    <a:lnR>
                      <a:noFill/>
                    </a:lnR>
                    <a:lnT>
                      <a:noFill/>
                    </a:lnT>
                    <a:lnB>
                      <a:noFill/>
                    </a:lnB>
                    <a:solidFill>
                      <a:srgbClr val="FFFFFF"/>
                    </a:solidFill>
                  </a:tcPr>
                </a:tc>
                <a:tc>
                  <a:txBody>
                    <a:bodyPr/>
                    <a:lstStyle/>
                    <a:p>
                      <a:endParaRPr lang="en-GB" dirty="0"/>
                    </a:p>
                  </a:txBody>
                  <a:tcPr>
                    <a:lnL>
                      <a:noFill/>
                    </a:lnL>
                  </a:tcPr>
                </a:tc>
                <a:extLst>
                  <a:ext uri="{0D108BD9-81ED-4DB2-BD59-A6C34878D82A}">
                    <a16:rowId xmlns:a16="http://schemas.microsoft.com/office/drawing/2014/main" val="377600399"/>
                  </a:ext>
                </a:extLst>
              </a:tr>
              <a:tr h="446949">
                <a:tc>
                  <a:txBody>
                    <a:bodyPr/>
                    <a:lstStyle/>
                    <a:p>
                      <a:pPr algn="r" fontAlgn="ctr"/>
                      <a:r>
                        <a:rPr lang="en-GB" b="1">
                          <a:effectLst/>
                        </a:rPr>
                        <a:t>0</a:t>
                      </a:r>
                    </a:p>
                  </a:txBody>
                  <a:tcPr anchor="ctr">
                    <a:lnL>
                      <a:noFill/>
                    </a:lnL>
                    <a:lnR>
                      <a:noFill/>
                    </a:lnR>
                    <a:lnT>
                      <a:noFill/>
                    </a:lnT>
                    <a:lnB>
                      <a:noFill/>
                    </a:lnB>
                    <a:solidFill>
                      <a:srgbClr val="F5F5F5"/>
                    </a:solidFill>
                  </a:tcPr>
                </a:tc>
                <a:tc>
                  <a:txBody>
                    <a:bodyPr/>
                    <a:lstStyle/>
                    <a:p>
                      <a:pPr algn="r" fontAlgn="ctr"/>
                      <a:r>
                        <a:rPr lang="en-GB">
                          <a:effectLst/>
                        </a:rPr>
                        <a:t>Lagos</a:t>
                      </a:r>
                    </a:p>
                  </a:txBody>
                  <a:tcPr anchor="ctr">
                    <a:lnL>
                      <a:noFill/>
                    </a:lnL>
                    <a:lnR>
                      <a:noFill/>
                    </a:lnR>
                    <a:lnT>
                      <a:noFill/>
                    </a:lnT>
                    <a:lnB>
                      <a:noFill/>
                    </a:lnB>
                    <a:solidFill>
                      <a:srgbClr val="F5F5F5"/>
                    </a:solidFill>
                  </a:tcPr>
                </a:tc>
                <a:tc>
                  <a:txBody>
                    <a:bodyPr/>
                    <a:lstStyle/>
                    <a:p>
                      <a:pPr algn="r" fontAlgn="ctr"/>
                      <a:r>
                        <a:rPr lang="en-GB">
                          <a:effectLst/>
                        </a:rPr>
                        <a:t>26708</a:t>
                      </a:r>
                    </a:p>
                  </a:txBody>
                  <a:tcPr anchor="ctr">
                    <a:lnL>
                      <a:noFill/>
                    </a:lnL>
                    <a:lnR>
                      <a:noFill/>
                    </a:lnR>
                    <a:lnT>
                      <a:noFill/>
                    </a:lnT>
                    <a:lnB>
                      <a:noFill/>
                    </a:lnB>
                    <a:solidFill>
                      <a:srgbClr val="F5F5F5"/>
                    </a:solidFill>
                  </a:tcPr>
                </a:tc>
                <a:tc>
                  <a:txBody>
                    <a:bodyPr/>
                    <a:lstStyle/>
                    <a:p>
                      <a:pPr algn="r" fontAlgn="ctr"/>
                      <a:r>
                        <a:rPr lang="en-GB">
                          <a:effectLst/>
                        </a:rPr>
                        <a:t>2435</a:t>
                      </a:r>
                    </a:p>
                  </a:txBody>
                  <a:tcPr anchor="ctr">
                    <a:lnL>
                      <a:noFill/>
                    </a:lnL>
                    <a:lnR>
                      <a:noFill/>
                    </a:lnR>
                    <a:lnT>
                      <a:noFill/>
                    </a:lnT>
                    <a:lnB>
                      <a:noFill/>
                    </a:lnB>
                    <a:solidFill>
                      <a:srgbClr val="F5F5F5"/>
                    </a:solidFill>
                  </a:tcPr>
                </a:tc>
                <a:tc>
                  <a:txBody>
                    <a:bodyPr/>
                    <a:lstStyle/>
                    <a:p>
                      <a:pPr algn="r" fontAlgn="ctr"/>
                      <a:r>
                        <a:rPr lang="en-GB">
                          <a:effectLst/>
                        </a:rPr>
                        <a:t>24037</a:t>
                      </a:r>
                    </a:p>
                  </a:txBody>
                  <a:tcPr anchor="ctr">
                    <a:lnL>
                      <a:noFill/>
                    </a:lnL>
                    <a:lnR>
                      <a:noFill/>
                    </a:lnR>
                    <a:lnT>
                      <a:noFill/>
                    </a:lnT>
                    <a:lnB>
                      <a:noFill/>
                    </a:lnB>
                    <a:solidFill>
                      <a:srgbClr val="F5F5F5"/>
                    </a:solidFill>
                  </a:tcPr>
                </a:tc>
                <a:tc>
                  <a:txBody>
                    <a:bodyPr/>
                    <a:lstStyle/>
                    <a:p>
                      <a:pPr algn="r" fontAlgn="ctr"/>
                      <a:r>
                        <a:rPr lang="en-GB">
                          <a:effectLst/>
                        </a:rPr>
                        <a:t>236</a:t>
                      </a:r>
                    </a:p>
                  </a:txBody>
                  <a:tcPr anchor="ctr">
                    <a:lnL>
                      <a:noFill/>
                    </a:lnL>
                    <a:lnR>
                      <a:noFill/>
                    </a:lnR>
                    <a:lnB>
                      <a:noFill/>
                    </a:lnB>
                    <a:solidFill>
                      <a:srgbClr val="F5F5F5"/>
                    </a:solidFill>
                  </a:tcPr>
                </a:tc>
                <a:extLst>
                  <a:ext uri="{0D108BD9-81ED-4DB2-BD59-A6C34878D82A}">
                    <a16:rowId xmlns:a16="http://schemas.microsoft.com/office/drawing/2014/main" val="1519539920"/>
                  </a:ext>
                </a:extLst>
              </a:tr>
              <a:tr h="446949">
                <a:tc>
                  <a:txBody>
                    <a:bodyPr/>
                    <a:lstStyle/>
                    <a:p>
                      <a:pPr algn="r" fontAlgn="ctr"/>
                      <a:r>
                        <a:rPr lang="en-GB" b="1">
                          <a:effectLst/>
                        </a:rPr>
                        <a:t>1</a:t>
                      </a:r>
                    </a:p>
                  </a:txBody>
                  <a:tcPr anchor="ctr">
                    <a:lnL>
                      <a:noFill/>
                    </a:lnL>
                    <a:lnR>
                      <a:noFill/>
                    </a:lnR>
                    <a:lnT>
                      <a:noFill/>
                    </a:lnT>
                    <a:lnB>
                      <a:noFill/>
                    </a:lnB>
                    <a:solidFill>
                      <a:srgbClr val="FFFFFF"/>
                    </a:solidFill>
                  </a:tcPr>
                </a:tc>
                <a:tc>
                  <a:txBody>
                    <a:bodyPr/>
                    <a:lstStyle/>
                    <a:p>
                      <a:pPr algn="r" fontAlgn="ctr"/>
                      <a:r>
                        <a:rPr lang="en-GB">
                          <a:effectLst/>
                        </a:rPr>
                        <a:t>FCT</a:t>
                      </a:r>
                    </a:p>
                  </a:txBody>
                  <a:tcPr anchor="ctr">
                    <a:lnL>
                      <a:noFill/>
                    </a:lnL>
                    <a:lnR>
                      <a:noFill/>
                    </a:lnR>
                    <a:lnT>
                      <a:noFill/>
                    </a:lnT>
                    <a:lnB>
                      <a:noFill/>
                    </a:lnB>
                    <a:solidFill>
                      <a:srgbClr val="FFFFFF"/>
                    </a:solidFill>
                  </a:tcPr>
                </a:tc>
                <a:tc>
                  <a:txBody>
                    <a:bodyPr/>
                    <a:lstStyle/>
                    <a:p>
                      <a:pPr algn="r" fontAlgn="ctr"/>
                      <a:r>
                        <a:rPr lang="en-GB">
                          <a:effectLst/>
                        </a:rPr>
                        <a:t>9627</a:t>
                      </a:r>
                    </a:p>
                  </a:txBody>
                  <a:tcPr anchor="ctr">
                    <a:lnL>
                      <a:noFill/>
                    </a:lnL>
                    <a:lnR>
                      <a:noFill/>
                    </a:lnR>
                    <a:lnT>
                      <a:noFill/>
                    </a:lnT>
                    <a:lnB>
                      <a:noFill/>
                    </a:lnB>
                    <a:solidFill>
                      <a:srgbClr val="FFFFFF"/>
                    </a:solidFill>
                  </a:tcPr>
                </a:tc>
                <a:tc>
                  <a:txBody>
                    <a:bodyPr/>
                    <a:lstStyle/>
                    <a:p>
                      <a:pPr algn="r" fontAlgn="ctr"/>
                      <a:r>
                        <a:rPr lang="en-GB">
                          <a:effectLst/>
                        </a:rPr>
                        <a:t>2840</a:t>
                      </a:r>
                    </a:p>
                  </a:txBody>
                  <a:tcPr anchor="ctr">
                    <a:lnL>
                      <a:noFill/>
                    </a:lnL>
                    <a:lnR>
                      <a:noFill/>
                    </a:lnR>
                    <a:lnT>
                      <a:noFill/>
                    </a:lnT>
                    <a:lnB>
                      <a:noFill/>
                    </a:lnB>
                    <a:solidFill>
                      <a:srgbClr val="FFFFFF"/>
                    </a:solidFill>
                  </a:tcPr>
                </a:tc>
                <a:tc>
                  <a:txBody>
                    <a:bodyPr/>
                    <a:lstStyle/>
                    <a:p>
                      <a:pPr algn="r" fontAlgn="ctr"/>
                      <a:r>
                        <a:rPr lang="en-GB">
                          <a:effectLst/>
                        </a:rPr>
                        <a:t>6694</a:t>
                      </a:r>
                    </a:p>
                  </a:txBody>
                  <a:tcPr anchor="ctr">
                    <a:lnL>
                      <a:noFill/>
                    </a:lnL>
                    <a:lnR>
                      <a:noFill/>
                    </a:lnR>
                    <a:lnT>
                      <a:noFill/>
                    </a:lnT>
                    <a:lnB>
                      <a:noFill/>
                    </a:lnB>
                    <a:solidFill>
                      <a:srgbClr val="FFFFFF"/>
                    </a:solidFill>
                  </a:tcPr>
                </a:tc>
                <a:tc>
                  <a:txBody>
                    <a:bodyPr/>
                    <a:lstStyle/>
                    <a:p>
                      <a:pPr algn="r" fontAlgn="ctr"/>
                      <a:r>
                        <a:rPr lang="en-GB">
                          <a:effectLst/>
                        </a:rPr>
                        <a:t>93</a:t>
                      </a:r>
                    </a:p>
                  </a:txBody>
                  <a:tcPr anchor="ctr">
                    <a:lnL>
                      <a:noFill/>
                    </a:lnL>
                    <a:lnR>
                      <a:noFill/>
                    </a:lnR>
                    <a:lnT>
                      <a:noFill/>
                    </a:lnT>
                    <a:lnB>
                      <a:noFill/>
                    </a:lnB>
                    <a:solidFill>
                      <a:srgbClr val="FFFFFF"/>
                    </a:solidFill>
                  </a:tcPr>
                </a:tc>
                <a:extLst>
                  <a:ext uri="{0D108BD9-81ED-4DB2-BD59-A6C34878D82A}">
                    <a16:rowId xmlns:a16="http://schemas.microsoft.com/office/drawing/2014/main" val="2983867680"/>
                  </a:ext>
                </a:extLst>
              </a:tr>
              <a:tr h="446949">
                <a:tc>
                  <a:txBody>
                    <a:bodyPr/>
                    <a:lstStyle/>
                    <a:p>
                      <a:pPr algn="r" fontAlgn="ctr"/>
                      <a:r>
                        <a:rPr lang="en-GB" b="1">
                          <a:effectLst/>
                        </a:rPr>
                        <a:t>2</a:t>
                      </a:r>
                    </a:p>
                  </a:txBody>
                  <a:tcPr anchor="ctr">
                    <a:lnL>
                      <a:noFill/>
                    </a:lnL>
                    <a:lnR>
                      <a:noFill/>
                    </a:lnR>
                    <a:lnT>
                      <a:noFill/>
                    </a:lnT>
                    <a:lnB>
                      <a:noFill/>
                    </a:lnB>
                    <a:solidFill>
                      <a:srgbClr val="F5F5F5"/>
                    </a:solidFill>
                  </a:tcPr>
                </a:tc>
                <a:tc>
                  <a:txBody>
                    <a:bodyPr/>
                    <a:lstStyle/>
                    <a:p>
                      <a:pPr algn="r" fontAlgn="ctr"/>
                      <a:r>
                        <a:rPr lang="en-GB">
                          <a:effectLst/>
                        </a:rPr>
                        <a:t>Kaduna</a:t>
                      </a:r>
                    </a:p>
                  </a:txBody>
                  <a:tcPr anchor="ctr">
                    <a:lnL>
                      <a:noFill/>
                    </a:lnL>
                    <a:lnR>
                      <a:noFill/>
                    </a:lnR>
                    <a:lnT>
                      <a:noFill/>
                    </a:lnT>
                    <a:lnB>
                      <a:noFill/>
                    </a:lnB>
                    <a:solidFill>
                      <a:srgbClr val="F5F5F5"/>
                    </a:solidFill>
                  </a:tcPr>
                </a:tc>
                <a:tc>
                  <a:txBody>
                    <a:bodyPr/>
                    <a:lstStyle/>
                    <a:p>
                      <a:pPr algn="r" fontAlgn="ctr"/>
                      <a:r>
                        <a:rPr lang="en-GB">
                          <a:effectLst/>
                        </a:rPr>
                        <a:t>4504</a:t>
                      </a:r>
                    </a:p>
                  </a:txBody>
                  <a:tcPr anchor="ctr">
                    <a:lnL>
                      <a:noFill/>
                    </a:lnL>
                    <a:lnR>
                      <a:noFill/>
                    </a:lnR>
                    <a:lnT>
                      <a:noFill/>
                    </a:lnT>
                    <a:lnB>
                      <a:noFill/>
                    </a:lnB>
                    <a:solidFill>
                      <a:srgbClr val="F5F5F5"/>
                    </a:solidFill>
                  </a:tcPr>
                </a:tc>
                <a:tc>
                  <a:txBody>
                    <a:bodyPr/>
                    <a:lstStyle/>
                    <a:p>
                      <a:pPr algn="r" fontAlgn="ctr"/>
                      <a:r>
                        <a:rPr lang="en-GB">
                          <a:effectLst/>
                        </a:rPr>
                        <a:t>579</a:t>
                      </a:r>
                    </a:p>
                  </a:txBody>
                  <a:tcPr anchor="ctr">
                    <a:lnL>
                      <a:noFill/>
                    </a:lnL>
                    <a:lnR>
                      <a:noFill/>
                    </a:lnR>
                    <a:lnT>
                      <a:noFill/>
                    </a:lnT>
                    <a:lnB>
                      <a:noFill/>
                    </a:lnB>
                    <a:solidFill>
                      <a:srgbClr val="F5F5F5"/>
                    </a:solidFill>
                  </a:tcPr>
                </a:tc>
                <a:tc>
                  <a:txBody>
                    <a:bodyPr/>
                    <a:lstStyle/>
                    <a:p>
                      <a:pPr algn="r" fontAlgn="ctr"/>
                      <a:r>
                        <a:rPr lang="en-GB">
                          <a:effectLst/>
                        </a:rPr>
                        <a:t>3877</a:t>
                      </a:r>
                    </a:p>
                  </a:txBody>
                  <a:tcPr anchor="ctr">
                    <a:lnL>
                      <a:noFill/>
                    </a:lnL>
                    <a:lnR>
                      <a:noFill/>
                    </a:lnR>
                    <a:lnT>
                      <a:noFill/>
                    </a:lnT>
                    <a:lnB>
                      <a:noFill/>
                    </a:lnB>
                    <a:solidFill>
                      <a:srgbClr val="F5F5F5"/>
                    </a:solidFill>
                  </a:tcPr>
                </a:tc>
                <a:tc>
                  <a:txBody>
                    <a:bodyPr/>
                    <a:lstStyle/>
                    <a:p>
                      <a:pPr algn="r" fontAlgn="ctr"/>
                      <a:r>
                        <a:rPr lang="en-GB">
                          <a:effectLst/>
                        </a:rPr>
                        <a:t>48</a:t>
                      </a:r>
                    </a:p>
                  </a:txBody>
                  <a:tcPr anchor="ctr">
                    <a:lnL>
                      <a:noFill/>
                    </a:lnL>
                    <a:lnR>
                      <a:noFill/>
                    </a:lnR>
                    <a:lnT>
                      <a:noFill/>
                    </a:lnT>
                    <a:lnB>
                      <a:noFill/>
                    </a:lnB>
                    <a:solidFill>
                      <a:srgbClr val="F5F5F5"/>
                    </a:solidFill>
                  </a:tcPr>
                </a:tc>
                <a:extLst>
                  <a:ext uri="{0D108BD9-81ED-4DB2-BD59-A6C34878D82A}">
                    <a16:rowId xmlns:a16="http://schemas.microsoft.com/office/drawing/2014/main" val="2829882271"/>
                  </a:ext>
                </a:extLst>
              </a:tr>
              <a:tr h="446949">
                <a:tc>
                  <a:txBody>
                    <a:bodyPr/>
                    <a:lstStyle/>
                    <a:p>
                      <a:pPr algn="r" fontAlgn="ctr"/>
                      <a:r>
                        <a:rPr lang="en-GB" b="1">
                          <a:effectLst/>
                        </a:rPr>
                        <a:t>3</a:t>
                      </a:r>
                    </a:p>
                  </a:txBody>
                  <a:tcPr anchor="ctr">
                    <a:lnL>
                      <a:noFill/>
                    </a:lnL>
                    <a:lnR>
                      <a:noFill/>
                    </a:lnR>
                    <a:lnT>
                      <a:noFill/>
                    </a:lnT>
                    <a:lnB>
                      <a:noFill/>
                    </a:lnB>
                    <a:solidFill>
                      <a:srgbClr val="FFFFFF"/>
                    </a:solidFill>
                  </a:tcPr>
                </a:tc>
                <a:tc>
                  <a:txBody>
                    <a:bodyPr/>
                    <a:lstStyle/>
                    <a:p>
                      <a:pPr algn="r" fontAlgn="ctr"/>
                      <a:r>
                        <a:rPr lang="en-GB">
                          <a:effectLst/>
                        </a:rPr>
                        <a:t>Plateau</a:t>
                      </a:r>
                    </a:p>
                  </a:txBody>
                  <a:tcPr anchor="ctr">
                    <a:lnL>
                      <a:noFill/>
                    </a:lnL>
                    <a:lnR>
                      <a:noFill/>
                    </a:lnR>
                    <a:lnT>
                      <a:noFill/>
                    </a:lnT>
                    <a:lnB>
                      <a:noFill/>
                    </a:lnB>
                    <a:solidFill>
                      <a:srgbClr val="FFFFFF"/>
                    </a:solidFill>
                  </a:tcPr>
                </a:tc>
                <a:tc>
                  <a:txBody>
                    <a:bodyPr/>
                    <a:lstStyle/>
                    <a:p>
                      <a:pPr algn="r" fontAlgn="ctr"/>
                      <a:r>
                        <a:rPr lang="en-GB">
                          <a:effectLst/>
                        </a:rPr>
                        <a:t>4262</a:t>
                      </a:r>
                    </a:p>
                  </a:txBody>
                  <a:tcPr anchor="ctr">
                    <a:lnL>
                      <a:noFill/>
                    </a:lnL>
                    <a:lnR>
                      <a:noFill/>
                    </a:lnR>
                    <a:lnT>
                      <a:noFill/>
                    </a:lnT>
                    <a:lnB>
                      <a:noFill/>
                    </a:lnB>
                    <a:solidFill>
                      <a:srgbClr val="FFFFFF"/>
                    </a:solidFill>
                  </a:tcPr>
                </a:tc>
                <a:tc>
                  <a:txBody>
                    <a:bodyPr/>
                    <a:lstStyle/>
                    <a:p>
                      <a:pPr algn="r" fontAlgn="ctr"/>
                      <a:r>
                        <a:rPr lang="en-GB">
                          <a:effectLst/>
                        </a:rPr>
                        <a:t>280</a:t>
                      </a:r>
                    </a:p>
                  </a:txBody>
                  <a:tcPr anchor="ctr">
                    <a:lnL>
                      <a:noFill/>
                    </a:lnL>
                    <a:lnR>
                      <a:noFill/>
                    </a:lnR>
                    <a:lnT>
                      <a:noFill/>
                    </a:lnT>
                    <a:lnB>
                      <a:noFill/>
                    </a:lnB>
                    <a:solidFill>
                      <a:srgbClr val="FFFFFF"/>
                    </a:solidFill>
                  </a:tcPr>
                </a:tc>
                <a:tc>
                  <a:txBody>
                    <a:bodyPr/>
                    <a:lstStyle/>
                    <a:p>
                      <a:pPr algn="r" fontAlgn="ctr"/>
                      <a:r>
                        <a:rPr lang="en-GB">
                          <a:effectLst/>
                        </a:rPr>
                        <a:t>3948</a:t>
                      </a:r>
                    </a:p>
                  </a:txBody>
                  <a:tcPr anchor="ctr">
                    <a:lnL>
                      <a:noFill/>
                    </a:lnL>
                    <a:lnR>
                      <a:noFill/>
                    </a:lnR>
                    <a:lnT>
                      <a:noFill/>
                    </a:lnT>
                    <a:lnB>
                      <a:noFill/>
                    </a:lnB>
                    <a:solidFill>
                      <a:srgbClr val="FFFFFF"/>
                    </a:solidFill>
                  </a:tcPr>
                </a:tc>
                <a:tc>
                  <a:txBody>
                    <a:bodyPr/>
                    <a:lstStyle/>
                    <a:p>
                      <a:pPr algn="r" fontAlgn="ctr"/>
                      <a:r>
                        <a:rPr lang="en-GB">
                          <a:effectLst/>
                        </a:rPr>
                        <a:t>34</a:t>
                      </a:r>
                    </a:p>
                  </a:txBody>
                  <a:tcPr anchor="ctr">
                    <a:lnL>
                      <a:noFill/>
                    </a:lnL>
                    <a:lnR>
                      <a:noFill/>
                    </a:lnR>
                    <a:lnT>
                      <a:noFill/>
                    </a:lnT>
                    <a:lnB>
                      <a:noFill/>
                    </a:lnB>
                    <a:solidFill>
                      <a:srgbClr val="FFFFFF"/>
                    </a:solidFill>
                  </a:tcPr>
                </a:tc>
                <a:extLst>
                  <a:ext uri="{0D108BD9-81ED-4DB2-BD59-A6C34878D82A}">
                    <a16:rowId xmlns:a16="http://schemas.microsoft.com/office/drawing/2014/main" val="769036185"/>
                  </a:ext>
                </a:extLst>
              </a:tr>
              <a:tr h="446949">
                <a:tc>
                  <a:txBody>
                    <a:bodyPr/>
                    <a:lstStyle/>
                    <a:p>
                      <a:pPr algn="r" fontAlgn="ctr"/>
                      <a:r>
                        <a:rPr lang="en-GB" b="1">
                          <a:effectLst/>
                        </a:rPr>
                        <a:t>4</a:t>
                      </a:r>
                    </a:p>
                  </a:txBody>
                  <a:tcPr anchor="ctr">
                    <a:lnL>
                      <a:noFill/>
                    </a:lnL>
                    <a:lnR>
                      <a:noFill/>
                    </a:lnR>
                    <a:lnT>
                      <a:noFill/>
                    </a:lnT>
                    <a:lnB>
                      <a:noFill/>
                    </a:lnB>
                    <a:solidFill>
                      <a:srgbClr val="F5F5F5"/>
                    </a:solidFill>
                  </a:tcPr>
                </a:tc>
                <a:tc>
                  <a:txBody>
                    <a:bodyPr/>
                    <a:lstStyle/>
                    <a:p>
                      <a:pPr algn="r" fontAlgn="ctr"/>
                      <a:r>
                        <a:rPr lang="en-GB">
                          <a:effectLst/>
                        </a:rPr>
                        <a:t>Oyo</a:t>
                      </a:r>
                    </a:p>
                  </a:txBody>
                  <a:tcPr anchor="ctr">
                    <a:lnL>
                      <a:noFill/>
                    </a:lnL>
                    <a:lnR>
                      <a:noFill/>
                    </a:lnR>
                    <a:lnT>
                      <a:noFill/>
                    </a:lnT>
                    <a:lnB>
                      <a:noFill/>
                    </a:lnB>
                    <a:solidFill>
                      <a:srgbClr val="F5F5F5"/>
                    </a:solidFill>
                  </a:tcPr>
                </a:tc>
                <a:tc>
                  <a:txBody>
                    <a:bodyPr/>
                    <a:lstStyle/>
                    <a:p>
                      <a:pPr algn="r" fontAlgn="ctr"/>
                      <a:r>
                        <a:rPr lang="en-GB">
                          <a:effectLst/>
                        </a:rPr>
                        <a:t>3788</a:t>
                      </a:r>
                    </a:p>
                  </a:txBody>
                  <a:tcPr anchor="ctr">
                    <a:lnL>
                      <a:noFill/>
                    </a:lnL>
                    <a:lnR>
                      <a:noFill/>
                    </a:lnR>
                    <a:lnT>
                      <a:noFill/>
                    </a:lnT>
                    <a:lnB>
                      <a:noFill/>
                    </a:lnB>
                    <a:solidFill>
                      <a:srgbClr val="F5F5F5"/>
                    </a:solidFill>
                  </a:tcPr>
                </a:tc>
                <a:tc>
                  <a:txBody>
                    <a:bodyPr/>
                    <a:lstStyle/>
                    <a:p>
                      <a:pPr algn="r" fontAlgn="ctr"/>
                      <a:r>
                        <a:rPr lang="en-GB">
                          <a:effectLst/>
                        </a:rPr>
                        <a:t>368</a:t>
                      </a:r>
                    </a:p>
                  </a:txBody>
                  <a:tcPr anchor="ctr">
                    <a:lnL>
                      <a:noFill/>
                    </a:lnL>
                    <a:lnR>
                      <a:noFill/>
                    </a:lnR>
                    <a:lnT>
                      <a:noFill/>
                    </a:lnT>
                    <a:lnB>
                      <a:noFill/>
                    </a:lnB>
                    <a:solidFill>
                      <a:srgbClr val="F5F5F5"/>
                    </a:solidFill>
                  </a:tcPr>
                </a:tc>
                <a:tc>
                  <a:txBody>
                    <a:bodyPr/>
                    <a:lstStyle/>
                    <a:p>
                      <a:pPr algn="r" fontAlgn="ctr"/>
                      <a:r>
                        <a:rPr lang="en-GB">
                          <a:effectLst/>
                        </a:rPr>
                        <a:t>3374</a:t>
                      </a:r>
                    </a:p>
                  </a:txBody>
                  <a:tcPr anchor="ctr">
                    <a:lnL>
                      <a:noFill/>
                    </a:lnL>
                    <a:lnR>
                      <a:noFill/>
                    </a:lnR>
                    <a:lnT>
                      <a:noFill/>
                    </a:lnT>
                    <a:lnB>
                      <a:noFill/>
                    </a:lnB>
                    <a:solidFill>
                      <a:srgbClr val="F5F5F5"/>
                    </a:solidFill>
                  </a:tcPr>
                </a:tc>
                <a:tc>
                  <a:txBody>
                    <a:bodyPr/>
                    <a:lstStyle/>
                    <a:p>
                      <a:pPr algn="r" fontAlgn="ctr"/>
                      <a:r>
                        <a:rPr lang="en-GB">
                          <a:effectLst/>
                        </a:rPr>
                        <a:t>46</a:t>
                      </a:r>
                    </a:p>
                  </a:txBody>
                  <a:tcPr anchor="ctr">
                    <a:lnL>
                      <a:noFill/>
                    </a:lnL>
                    <a:lnR>
                      <a:noFill/>
                    </a:lnR>
                    <a:lnT>
                      <a:noFill/>
                    </a:lnT>
                    <a:lnB>
                      <a:noFill/>
                    </a:lnB>
                    <a:solidFill>
                      <a:srgbClr val="F5F5F5"/>
                    </a:solidFill>
                  </a:tcPr>
                </a:tc>
                <a:extLst>
                  <a:ext uri="{0D108BD9-81ED-4DB2-BD59-A6C34878D82A}">
                    <a16:rowId xmlns:a16="http://schemas.microsoft.com/office/drawing/2014/main" val="1405618802"/>
                  </a:ext>
                </a:extLst>
              </a:tr>
              <a:tr h="446949">
                <a:tc>
                  <a:txBody>
                    <a:bodyPr/>
                    <a:lstStyle/>
                    <a:p>
                      <a:pPr algn="r" fontAlgn="ctr"/>
                      <a:r>
                        <a:rPr lang="en-GB" b="1">
                          <a:effectLst/>
                        </a:rPr>
                        <a:t>5</a:t>
                      </a:r>
                    </a:p>
                  </a:txBody>
                  <a:tcPr anchor="ctr">
                    <a:lnL>
                      <a:noFill/>
                    </a:lnL>
                    <a:lnR>
                      <a:noFill/>
                    </a:lnR>
                    <a:lnT>
                      <a:noFill/>
                    </a:lnT>
                    <a:lnB>
                      <a:noFill/>
                    </a:lnB>
                    <a:solidFill>
                      <a:srgbClr val="FFFFFF"/>
                    </a:solidFill>
                  </a:tcPr>
                </a:tc>
                <a:tc>
                  <a:txBody>
                    <a:bodyPr/>
                    <a:lstStyle/>
                    <a:p>
                      <a:pPr algn="r" fontAlgn="ctr"/>
                      <a:r>
                        <a:rPr lang="en-GB">
                          <a:effectLst/>
                        </a:rPr>
                        <a:t>Rivers</a:t>
                      </a:r>
                    </a:p>
                  </a:txBody>
                  <a:tcPr anchor="ctr">
                    <a:lnL>
                      <a:noFill/>
                    </a:lnL>
                    <a:lnR>
                      <a:noFill/>
                    </a:lnR>
                    <a:lnT>
                      <a:noFill/>
                    </a:lnT>
                    <a:lnB>
                      <a:noFill/>
                    </a:lnB>
                    <a:solidFill>
                      <a:srgbClr val="FFFFFF"/>
                    </a:solidFill>
                  </a:tcPr>
                </a:tc>
                <a:tc>
                  <a:txBody>
                    <a:bodyPr/>
                    <a:lstStyle/>
                    <a:p>
                      <a:pPr algn="r" fontAlgn="ctr"/>
                      <a:r>
                        <a:rPr lang="en-GB">
                          <a:effectLst/>
                        </a:rPr>
                        <a:t>3279</a:t>
                      </a:r>
                    </a:p>
                  </a:txBody>
                  <a:tcPr anchor="ctr">
                    <a:lnL>
                      <a:noFill/>
                    </a:lnL>
                    <a:lnR>
                      <a:noFill/>
                    </a:lnR>
                    <a:lnT>
                      <a:noFill/>
                    </a:lnT>
                    <a:lnB>
                      <a:noFill/>
                    </a:lnB>
                    <a:solidFill>
                      <a:srgbClr val="FFFFFF"/>
                    </a:solidFill>
                  </a:tcPr>
                </a:tc>
                <a:tc>
                  <a:txBody>
                    <a:bodyPr/>
                    <a:lstStyle/>
                    <a:p>
                      <a:pPr algn="r" fontAlgn="ctr"/>
                      <a:r>
                        <a:rPr lang="en-GB">
                          <a:effectLst/>
                        </a:rPr>
                        <a:t>232</a:t>
                      </a:r>
                    </a:p>
                  </a:txBody>
                  <a:tcPr anchor="ctr">
                    <a:lnL>
                      <a:noFill/>
                    </a:lnL>
                    <a:lnR>
                      <a:noFill/>
                    </a:lnR>
                    <a:lnT>
                      <a:noFill/>
                    </a:lnT>
                    <a:lnB>
                      <a:noFill/>
                    </a:lnB>
                    <a:solidFill>
                      <a:srgbClr val="FFFFFF"/>
                    </a:solidFill>
                  </a:tcPr>
                </a:tc>
                <a:tc>
                  <a:txBody>
                    <a:bodyPr/>
                    <a:lstStyle/>
                    <a:p>
                      <a:pPr algn="r" fontAlgn="ctr"/>
                      <a:r>
                        <a:rPr lang="en-GB">
                          <a:effectLst/>
                        </a:rPr>
                        <a:t>2987</a:t>
                      </a:r>
                    </a:p>
                  </a:txBody>
                  <a:tcPr anchor="ctr">
                    <a:lnL>
                      <a:noFill/>
                    </a:lnL>
                    <a:lnR>
                      <a:noFill/>
                    </a:lnR>
                    <a:lnT>
                      <a:noFill/>
                    </a:lnT>
                    <a:lnB>
                      <a:noFill/>
                    </a:lnB>
                    <a:solidFill>
                      <a:srgbClr val="FFFFFF"/>
                    </a:solidFill>
                  </a:tcPr>
                </a:tc>
                <a:tc>
                  <a:txBody>
                    <a:bodyPr/>
                    <a:lstStyle/>
                    <a:p>
                      <a:pPr algn="r" fontAlgn="ctr"/>
                      <a:r>
                        <a:rPr lang="en-GB">
                          <a:effectLst/>
                        </a:rPr>
                        <a:t>60</a:t>
                      </a:r>
                    </a:p>
                  </a:txBody>
                  <a:tcPr anchor="ctr">
                    <a:lnL>
                      <a:noFill/>
                    </a:lnL>
                    <a:lnR>
                      <a:noFill/>
                    </a:lnR>
                    <a:lnT>
                      <a:noFill/>
                    </a:lnT>
                    <a:lnB>
                      <a:noFill/>
                    </a:lnB>
                    <a:solidFill>
                      <a:srgbClr val="FFFFFF"/>
                    </a:solidFill>
                  </a:tcPr>
                </a:tc>
                <a:extLst>
                  <a:ext uri="{0D108BD9-81ED-4DB2-BD59-A6C34878D82A}">
                    <a16:rowId xmlns:a16="http://schemas.microsoft.com/office/drawing/2014/main" val="1840413886"/>
                  </a:ext>
                </a:extLst>
              </a:tr>
              <a:tr h="446949">
                <a:tc>
                  <a:txBody>
                    <a:bodyPr/>
                    <a:lstStyle/>
                    <a:p>
                      <a:pPr algn="r" fontAlgn="ctr"/>
                      <a:r>
                        <a:rPr lang="en-GB" b="1">
                          <a:effectLst/>
                        </a:rPr>
                        <a:t>6</a:t>
                      </a:r>
                    </a:p>
                  </a:txBody>
                  <a:tcPr anchor="ctr">
                    <a:lnL>
                      <a:noFill/>
                    </a:lnL>
                    <a:lnR>
                      <a:noFill/>
                    </a:lnR>
                    <a:lnT>
                      <a:noFill/>
                    </a:lnT>
                    <a:lnB>
                      <a:noFill/>
                    </a:lnB>
                    <a:solidFill>
                      <a:srgbClr val="FFFFFF"/>
                    </a:solidFill>
                  </a:tcPr>
                </a:tc>
                <a:tc>
                  <a:txBody>
                    <a:bodyPr/>
                    <a:lstStyle/>
                    <a:p>
                      <a:pPr algn="r" fontAlgn="ctr"/>
                      <a:r>
                        <a:rPr lang="en-GB">
                          <a:effectLst/>
                        </a:rPr>
                        <a:t>Edo</a:t>
                      </a:r>
                    </a:p>
                  </a:txBody>
                  <a:tcPr anchor="ctr">
                    <a:lnL>
                      <a:noFill/>
                    </a:lnL>
                    <a:lnR>
                      <a:noFill/>
                    </a:lnR>
                    <a:lnT>
                      <a:noFill/>
                    </a:lnT>
                    <a:lnB>
                      <a:noFill/>
                    </a:lnB>
                    <a:solidFill>
                      <a:srgbClr val="FFFFFF"/>
                    </a:solidFill>
                  </a:tcPr>
                </a:tc>
                <a:tc>
                  <a:txBody>
                    <a:bodyPr/>
                    <a:lstStyle/>
                    <a:p>
                      <a:pPr algn="r" fontAlgn="ctr"/>
                      <a:r>
                        <a:rPr lang="en-GB">
                          <a:effectLst/>
                        </a:rPr>
                        <a:t>2768</a:t>
                      </a:r>
                    </a:p>
                  </a:txBody>
                  <a:tcPr anchor="ctr">
                    <a:lnL>
                      <a:noFill/>
                    </a:lnL>
                    <a:lnR>
                      <a:noFill/>
                    </a:lnR>
                    <a:lnT>
                      <a:noFill/>
                    </a:lnT>
                    <a:lnB>
                      <a:noFill/>
                    </a:lnB>
                    <a:solidFill>
                      <a:srgbClr val="FFFFFF"/>
                    </a:solidFill>
                  </a:tcPr>
                </a:tc>
                <a:tc>
                  <a:txBody>
                    <a:bodyPr/>
                    <a:lstStyle/>
                    <a:p>
                      <a:pPr algn="r" fontAlgn="ctr"/>
                      <a:r>
                        <a:rPr lang="en-GB">
                          <a:effectLst/>
                        </a:rPr>
                        <a:t>52</a:t>
                      </a:r>
                    </a:p>
                  </a:txBody>
                  <a:tcPr anchor="ctr">
                    <a:lnL>
                      <a:noFill/>
                    </a:lnL>
                    <a:lnR>
                      <a:noFill/>
                    </a:lnR>
                    <a:lnT>
                      <a:noFill/>
                    </a:lnT>
                    <a:lnB>
                      <a:noFill/>
                    </a:lnB>
                    <a:solidFill>
                      <a:srgbClr val="FFFFFF"/>
                    </a:solidFill>
                  </a:tcPr>
                </a:tc>
                <a:tc>
                  <a:txBody>
                    <a:bodyPr/>
                    <a:lstStyle/>
                    <a:p>
                      <a:pPr algn="r" fontAlgn="ctr"/>
                      <a:r>
                        <a:rPr lang="en-GB">
                          <a:effectLst/>
                        </a:rPr>
                        <a:t>2603</a:t>
                      </a:r>
                    </a:p>
                  </a:txBody>
                  <a:tcPr anchor="ctr">
                    <a:lnL>
                      <a:noFill/>
                    </a:lnL>
                    <a:lnR>
                      <a:noFill/>
                    </a:lnR>
                    <a:lnT>
                      <a:noFill/>
                    </a:lnT>
                    <a:lnB>
                      <a:noFill/>
                    </a:lnB>
                    <a:solidFill>
                      <a:srgbClr val="FFFFFF"/>
                    </a:solidFill>
                  </a:tcPr>
                </a:tc>
                <a:tc>
                  <a:txBody>
                    <a:bodyPr/>
                    <a:lstStyle/>
                    <a:p>
                      <a:pPr algn="r" fontAlgn="ctr"/>
                      <a:r>
                        <a:rPr lang="en-GB" dirty="0">
                          <a:effectLst/>
                        </a:rPr>
                        <a:t>113</a:t>
                      </a:r>
                    </a:p>
                  </a:txBody>
                  <a:tcPr anchor="ctr">
                    <a:lnL>
                      <a:noFill/>
                    </a:lnL>
                    <a:lnR>
                      <a:noFill/>
                    </a:lnR>
                    <a:lnT>
                      <a:noFill/>
                    </a:lnT>
                    <a:lnB>
                      <a:noFill/>
                    </a:lnB>
                    <a:solidFill>
                      <a:srgbClr val="FFFFFF"/>
                    </a:solidFill>
                  </a:tcPr>
                </a:tc>
                <a:extLst>
                  <a:ext uri="{0D108BD9-81ED-4DB2-BD59-A6C34878D82A}">
                    <a16:rowId xmlns:a16="http://schemas.microsoft.com/office/drawing/2014/main" val="3043417112"/>
                  </a:ext>
                </a:extLst>
              </a:tr>
            </a:tbl>
          </a:graphicData>
        </a:graphic>
      </p:graphicFrame>
    </p:spTree>
    <p:extLst>
      <p:ext uri="{BB962C8B-B14F-4D97-AF65-F5344CB8AC3E}">
        <p14:creationId xmlns:p14="http://schemas.microsoft.com/office/powerpoint/2010/main" val="1289921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FC60-627A-452C-FB82-A2B7C86DE98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EDE2179-43E5-8357-15D8-D992F5712C2E}"/>
              </a:ext>
            </a:extLst>
          </p:cNvPr>
          <p:cNvSpPr>
            <a:spLocks noGrp="1"/>
          </p:cNvSpPr>
          <p:nvPr>
            <p:ph idx="1"/>
          </p:nvPr>
        </p:nvSpPr>
        <p:spPr/>
        <p:txBody>
          <a:bodyPr>
            <a:normAutofit/>
          </a:bodyPr>
          <a:lstStyle/>
          <a:p>
            <a:pPr marL="0" indent="0">
              <a:buNone/>
            </a:pPr>
            <a:r>
              <a:rPr lang="en-US" sz="2000" dirty="0"/>
              <a:t>Check the number of rows and columns present in the data using the shape attribute.</a:t>
            </a:r>
          </a:p>
          <a:p>
            <a:pPr marL="0" indent="0">
              <a:buNone/>
            </a:pPr>
            <a:r>
              <a:rPr lang="en-US" sz="2000" dirty="0" err="1"/>
              <a:t>df.shape</a:t>
            </a:r>
            <a:endParaRPr lang="en-US" sz="2000" dirty="0"/>
          </a:p>
          <a:p>
            <a:pPr marL="0" indent="0">
              <a:buNone/>
            </a:pPr>
            <a:r>
              <a:rPr lang="en-GB" sz="2000" dirty="0"/>
              <a:t>(37, 5)</a:t>
            </a:r>
          </a:p>
          <a:p>
            <a:pPr marL="0" indent="0">
              <a:buNone/>
            </a:pPr>
            <a:r>
              <a:rPr lang="en-US" sz="2000" b="0" i="0" dirty="0">
                <a:solidFill>
                  <a:srgbClr val="000000"/>
                </a:solidFill>
                <a:effectLst/>
                <a:latin typeface="Helvetica Neue"/>
              </a:rPr>
              <a:t>There are 37 rows and 5 columns</a:t>
            </a:r>
            <a:r>
              <a:rPr lang="en-GB" sz="2000" b="0" i="0" dirty="0">
                <a:solidFill>
                  <a:srgbClr val="000000"/>
                </a:solidFill>
                <a:effectLst/>
                <a:latin typeface="Helvetica Neue"/>
              </a:rPr>
              <a:t>.</a:t>
            </a:r>
            <a:endParaRPr lang="en-GB" sz="2000" dirty="0"/>
          </a:p>
        </p:txBody>
      </p:sp>
    </p:spTree>
    <p:extLst>
      <p:ext uri="{BB962C8B-B14F-4D97-AF65-F5344CB8AC3E}">
        <p14:creationId xmlns:p14="http://schemas.microsoft.com/office/powerpoint/2010/main" val="3090977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494BA-4613-919E-8361-23C4DB0F62F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F75C9D2-36B5-100F-C243-0CA17BB3A1F2}"/>
              </a:ext>
            </a:extLst>
          </p:cNvPr>
          <p:cNvSpPr>
            <a:spLocks noGrp="1"/>
          </p:cNvSpPr>
          <p:nvPr>
            <p:ph idx="1"/>
          </p:nvPr>
        </p:nvSpPr>
        <p:spPr/>
        <p:txBody>
          <a:bodyPr/>
          <a:lstStyle/>
          <a:p>
            <a:pPr marL="0" indent="0">
              <a:buNone/>
            </a:pPr>
            <a:r>
              <a:rPr lang="en-US" sz="2000" dirty="0"/>
              <a:t>#Rename columns</a:t>
            </a:r>
          </a:p>
          <a:p>
            <a:pPr marL="0" indent="0">
              <a:buNone/>
            </a:pPr>
            <a:r>
              <a:rPr lang="en-US" sz="2000" dirty="0" err="1"/>
              <a:t>df.rename</a:t>
            </a:r>
            <a:r>
              <a:rPr lang="en-US" sz="2000" dirty="0"/>
              <a:t>(columns={'States Affected': 'States', </a:t>
            </a:r>
          </a:p>
          <a:p>
            <a:pPr marL="0" indent="0">
              <a:buNone/>
            </a:pPr>
            <a:r>
              <a:rPr lang="en-US" sz="2000" dirty="0"/>
              <a:t>                    'No. of Cases (Lab Confirmed)': 'Confirmed cases',</a:t>
            </a:r>
          </a:p>
          <a:p>
            <a:pPr marL="0" indent="0">
              <a:buNone/>
            </a:pPr>
            <a:r>
              <a:rPr lang="en-US" sz="2000" dirty="0"/>
              <a:t>                    'No. of Cases (on admission)': 'Admitted cases',</a:t>
            </a:r>
          </a:p>
          <a:p>
            <a:pPr marL="0" indent="0">
              <a:buNone/>
            </a:pPr>
            <a:r>
              <a:rPr lang="en-US" sz="2000" dirty="0"/>
              <a:t>                    'No. </a:t>
            </a:r>
            <a:r>
              <a:rPr lang="en-US" sz="2000" dirty="0" err="1"/>
              <a:t>Discharged':'Recovered</a:t>
            </a:r>
            <a:r>
              <a:rPr lang="en-US" sz="2000" dirty="0"/>
              <a:t> cases',</a:t>
            </a:r>
          </a:p>
          <a:p>
            <a:pPr marL="0" indent="0">
              <a:buNone/>
            </a:pPr>
            <a:r>
              <a:rPr lang="en-US" sz="2000" dirty="0"/>
              <a:t>                    'No. of </a:t>
            </a:r>
            <a:r>
              <a:rPr lang="en-US" sz="2000" dirty="0" err="1"/>
              <a:t>Deaths':'Death</a:t>
            </a:r>
            <a:r>
              <a:rPr lang="en-US" sz="2000" dirty="0"/>
              <a:t>'}, </a:t>
            </a:r>
            <a:r>
              <a:rPr lang="en-US" sz="2000" dirty="0" err="1"/>
              <a:t>inplace</a:t>
            </a:r>
            <a:r>
              <a:rPr lang="en-US" sz="2000" dirty="0"/>
              <a:t>= True)</a:t>
            </a:r>
          </a:p>
          <a:p>
            <a:pPr marL="0" indent="0">
              <a:buNone/>
            </a:pPr>
            <a:r>
              <a:rPr lang="en-US" sz="2000" dirty="0" err="1"/>
              <a:t>df.head</a:t>
            </a:r>
            <a:r>
              <a:rPr lang="en-US" sz="2000" dirty="0"/>
              <a:t>()</a:t>
            </a:r>
          </a:p>
          <a:p>
            <a:pPr marL="0" indent="0">
              <a:buNone/>
            </a:pPr>
            <a:endParaRPr lang="en-GB" dirty="0"/>
          </a:p>
        </p:txBody>
      </p:sp>
    </p:spTree>
    <p:extLst>
      <p:ext uri="{BB962C8B-B14F-4D97-AF65-F5344CB8AC3E}">
        <p14:creationId xmlns:p14="http://schemas.microsoft.com/office/powerpoint/2010/main" val="848389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8A20C-743F-9CC5-705B-4163DB401B49}"/>
              </a:ext>
            </a:extLst>
          </p:cNvPr>
          <p:cNvSpPr>
            <a:spLocks noGrp="1"/>
          </p:cNvSpPr>
          <p:nvPr>
            <p:ph type="title"/>
          </p:nvPr>
        </p:nvSpPr>
        <p:spPr/>
        <p:txBody>
          <a:bodyPr/>
          <a:lstStyle/>
          <a:p>
            <a:endParaRPr lang="en-GB" dirty="0"/>
          </a:p>
        </p:txBody>
      </p:sp>
      <p:graphicFrame>
        <p:nvGraphicFramePr>
          <p:cNvPr id="6" name="Content Placeholder 5">
            <a:extLst>
              <a:ext uri="{FF2B5EF4-FFF2-40B4-BE49-F238E27FC236}">
                <a16:creationId xmlns:a16="http://schemas.microsoft.com/office/drawing/2014/main" id="{129EEF70-8FDE-01D3-BF30-13EB0D2C99D5}"/>
              </a:ext>
            </a:extLst>
          </p:cNvPr>
          <p:cNvGraphicFramePr>
            <a:graphicFrameLocks noGrp="1"/>
          </p:cNvGraphicFramePr>
          <p:nvPr>
            <p:ph idx="1"/>
            <p:extLst>
              <p:ext uri="{D42A27DB-BD31-4B8C-83A1-F6EECF244321}">
                <p14:modId xmlns:p14="http://schemas.microsoft.com/office/powerpoint/2010/main" val="20376454"/>
              </p:ext>
            </p:extLst>
          </p:nvPr>
        </p:nvGraphicFramePr>
        <p:xfrm>
          <a:off x="838200" y="1690687"/>
          <a:ext cx="10515600" cy="4802190"/>
        </p:xfrm>
        <a:graphic>
          <a:graphicData uri="http://schemas.openxmlformats.org/drawingml/2006/table">
            <a:tbl>
              <a:tblPr/>
              <a:tblGrid>
                <a:gridCol w="1752600">
                  <a:extLst>
                    <a:ext uri="{9D8B030D-6E8A-4147-A177-3AD203B41FA5}">
                      <a16:colId xmlns:a16="http://schemas.microsoft.com/office/drawing/2014/main" val="2496154619"/>
                    </a:ext>
                  </a:extLst>
                </a:gridCol>
                <a:gridCol w="1752600">
                  <a:extLst>
                    <a:ext uri="{9D8B030D-6E8A-4147-A177-3AD203B41FA5}">
                      <a16:colId xmlns:a16="http://schemas.microsoft.com/office/drawing/2014/main" val="2732861630"/>
                    </a:ext>
                  </a:extLst>
                </a:gridCol>
                <a:gridCol w="1752600">
                  <a:extLst>
                    <a:ext uri="{9D8B030D-6E8A-4147-A177-3AD203B41FA5}">
                      <a16:colId xmlns:a16="http://schemas.microsoft.com/office/drawing/2014/main" val="943576432"/>
                    </a:ext>
                  </a:extLst>
                </a:gridCol>
                <a:gridCol w="1752600">
                  <a:extLst>
                    <a:ext uri="{9D8B030D-6E8A-4147-A177-3AD203B41FA5}">
                      <a16:colId xmlns:a16="http://schemas.microsoft.com/office/drawing/2014/main" val="2889899767"/>
                    </a:ext>
                  </a:extLst>
                </a:gridCol>
                <a:gridCol w="1752600">
                  <a:extLst>
                    <a:ext uri="{9D8B030D-6E8A-4147-A177-3AD203B41FA5}">
                      <a16:colId xmlns:a16="http://schemas.microsoft.com/office/drawing/2014/main" val="1956044101"/>
                    </a:ext>
                  </a:extLst>
                </a:gridCol>
                <a:gridCol w="1752600">
                  <a:extLst>
                    <a:ext uri="{9D8B030D-6E8A-4147-A177-3AD203B41FA5}">
                      <a16:colId xmlns:a16="http://schemas.microsoft.com/office/drawing/2014/main" val="994204059"/>
                    </a:ext>
                  </a:extLst>
                </a:gridCol>
              </a:tblGrid>
              <a:tr h="800365">
                <a:tc>
                  <a:txBody>
                    <a:bodyPr/>
                    <a:lstStyle/>
                    <a:p>
                      <a:endParaRPr lang="en-GB"/>
                    </a:p>
                  </a:txBody>
                  <a:tcPr anchor="ctr">
                    <a:lnL>
                      <a:noFill/>
                    </a:lnL>
                    <a:lnR>
                      <a:noFill/>
                    </a:lnR>
                    <a:lnT>
                      <a:noFill/>
                    </a:lnT>
                    <a:lnB>
                      <a:noFill/>
                    </a:lnB>
                  </a:tcPr>
                </a:tc>
                <a:tc>
                  <a:txBody>
                    <a:bodyPr/>
                    <a:lstStyle/>
                    <a:p>
                      <a:r>
                        <a:rPr lang="en-GB"/>
                        <a:t>States</a:t>
                      </a:r>
                    </a:p>
                  </a:txBody>
                  <a:tcPr anchor="ctr">
                    <a:lnL>
                      <a:noFill/>
                    </a:lnL>
                    <a:lnR>
                      <a:noFill/>
                    </a:lnR>
                    <a:lnT>
                      <a:noFill/>
                    </a:lnT>
                    <a:lnB>
                      <a:noFill/>
                    </a:lnB>
                  </a:tcPr>
                </a:tc>
                <a:tc>
                  <a:txBody>
                    <a:bodyPr/>
                    <a:lstStyle/>
                    <a:p>
                      <a:r>
                        <a:rPr lang="en-GB"/>
                        <a:t>Confirmed cases</a:t>
                      </a:r>
                    </a:p>
                  </a:txBody>
                  <a:tcPr anchor="ctr">
                    <a:lnL>
                      <a:noFill/>
                    </a:lnL>
                    <a:lnR>
                      <a:noFill/>
                    </a:lnR>
                    <a:lnT>
                      <a:noFill/>
                    </a:lnT>
                    <a:lnB>
                      <a:noFill/>
                    </a:lnB>
                  </a:tcPr>
                </a:tc>
                <a:tc>
                  <a:txBody>
                    <a:bodyPr/>
                    <a:lstStyle/>
                    <a:p>
                      <a:r>
                        <a:rPr lang="en-GB"/>
                        <a:t>Admitted cases</a:t>
                      </a:r>
                    </a:p>
                  </a:txBody>
                  <a:tcPr anchor="ctr">
                    <a:lnL>
                      <a:noFill/>
                    </a:lnL>
                    <a:lnR>
                      <a:noFill/>
                    </a:lnR>
                    <a:lnT>
                      <a:noFill/>
                    </a:lnT>
                    <a:lnB>
                      <a:noFill/>
                    </a:lnB>
                  </a:tcPr>
                </a:tc>
                <a:tc>
                  <a:txBody>
                    <a:bodyPr/>
                    <a:lstStyle/>
                    <a:p>
                      <a:r>
                        <a:rPr lang="en-GB"/>
                        <a:t>Recovered cases</a:t>
                      </a:r>
                    </a:p>
                  </a:txBody>
                  <a:tcPr anchor="ctr">
                    <a:lnL>
                      <a:noFill/>
                    </a:lnL>
                    <a:lnR>
                      <a:noFill/>
                    </a:lnR>
                    <a:lnT>
                      <a:noFill/>
                    </a:lnT>
                    <a:lnB>
                      <a:noFill/>
                    </a:lnB>
                  </a:tcPr>
                </a:tc>
                <a:tc>
                  <a:txBody>
                    <a:bodyPr/>
                    <a:lstStyle/>
                    <a:p>
                      <a:r>
                        <a:rPr lang="en-GB"/>
                        <a:t>Death</a:t>
                      </a:r>
                    </a:p>
                  </a:txBody>
                  <a:tcPr anchor="ctr">
                    <a:lnL>
                      <a:noFill/>
                    </a:lnL>
                    <a:lnR>
                      <a:noFill/>
                    </a:lnR>
                    <a:lnT>
                      <a:noFill/>
                    </a:lnT>
                    <a:lnB>
                      <a:noFill/>
                    </a:lnB>
                  </a:tcPr>
                </a:tc>
                <a:extLst>
                  <a:ext uri="{0D108BD9-81ED-4DB2-BD59-A6C34878D82A}">
                    <a16:rowId xmlns:a16="http://schemas.microsoft.com/office/drawing/2014/main" val="1293082216"/>
                  </a:ext>
                </a:extLst>
              </a:tr>
              <a:tr h="800365">
                <a:tc>
                  <a:txBody>
                    <a:bodyPr/>
                    <a:lstStyle/>
                    <a:p>
                      <a:r>
                        <a:rPr lang="en-GB"/>
                        <a:t>0</a:t>
                      </a:r>
                    </a:p>
                  </a:txBody>
                  <a:tcPr anchor="ctr">
                    <a:lnL>
                      <a:noFill/>
                    </a:lnL>
                    <a:lnR>
                      <a:noFill/>
                    </a:lnR>
                    <a:lnT>
                      <a:noFill/>
                    </a:lnT>
                    <a:lnB>
                      <a:noFill/>
                    </a:lnB>
                  </a:tcPr>
                </a:tc>
                <a:tc>
                  <a:txBody>
                    <a:bodyPr/>
                    <a:lstStyle/>
                    <a:p>
                      <a:r>
                        <a:rPr lang="en-GB"/>
                        <a:t>Lagos</a:t>
                      </a:r>
                    </a:p>
                  </a:txBody>
                  <a:tcPr anchor="ctr">
                    <a:lnL>
                      <a:noFill/>
                    </a:lnL>
                    <a:lnR>
                      <a:noFill/>
                    </a:lnR>
                    <a:lnT>
                      <a:noFill/>
                    </a:lnT>
                    <a:lnB>
                      <a:noFill/>
                    </a:lnB>
                  </a:tcPr>
                </a:tc>
                <a:tc>
                  <a:txBody>
                    <a:bodyPr/>
                    <a:lstStyle/>
                    <a:p>
                      <a:r>
                        <a:rPr lang="en-GB" dirty="0"/>
                        <a:t>26708</a:t>
                      </a:r>
                    </a:p>
                  </a:txBody>
                  <a:tcPr anchor="ctr">
                    <a:lnL>
                      <a:noFill/>
                    </a:lnL>
                    <a:lnR>
                      <a:noFill/>
                    </a:lnR>
                    <a:lnT>
                      <a:noFill/>
                    </a:lnT>
                    <a:lnB>
                      <a:noFill/>
                    </a:lnB>
                  </a:tcPr>
                </a:tc>
                <a:tc>
                  <a:txBody>
                    <a:bodyPr/>
                    <a:lstStyle/>
                    <a:p>
                      <a:r>
                        <a:rPr lang="en-GB"/>
                        <a:t>2435</a:t>
                      </a:r>
                    </a:p>
                  </a:txBody>
                  <a:tcPr anchor="ctr">
                    <a:lnL>
                      <a:noFill/>
                    </a:lnL>
                    <a:lnR>
                      <a:noFill/>
                    </a:lnR>
                    <a:lnT>
                      <a:noFill/>
                    </a:lnT>
                    <a:lnB>
                      <a:noFill/>
                    </a:lnB>
                  </a:tcPr>
                </a:tc>
                <a:tc>
                  <a:txBody>
                    <a:bodyPr/>
                    <a:lstStyle/>
                    <a:p>
                      <a:r>
                        <a:rPr lang="en-GB"/>
                        <a:t>24037</a:t>
                      </a:r>
                    </a:p>
                  </a:txBody>
                  <a:tcPr anchor="ctr">
                    <a:lnL>
                      <a:noFill/>
                    </a:lnL>
                    <a:lnR>
                      <a:noFill/>
                    </a:lnR>
                    <a:lnT>
                      <a:noFill/>
                    </a:lnT>
                    <a:lnB>
                      <a:noFill/>
                    </a:lnB>
                  </a:tcPr>
                </a:tc>
                <a:tc>
                  <a:txBody>
                    <a:bodyPr/>
                    <a:lstStyle/>
                    <a:p>
                      <a:r>
                        <a:rPr lang="en-GB"/>
                        <a:t>236</a:t>
                      </a:r>
                    </a:p>
                  </a:txBody>
                  <a:tcPr anchor="ctr">
                    <a:lnL>
                      <a:noFill/>
                    </a:lnL>
                    <a:lnR>
                      <a:noFill/>
                    </a:lnR>
                    <a:lnT>
                      <a:noFill/>
                    </a:lnT>
                    <a:lnB>
                      <a:noFill/>
                    </a:lnB>
                  </a:tcPr>
                </a:tc>
                <a:extLst>
                  <a:ext uri="{0D108BD9-81ED-4DB2-BD59-A6C34878D82A}">
                    <a16:rowId xmlns:a16="http://schemas.microsoft.com/office/drawing/2014/main" val="391012666"/>
                  </a:ext>
                </a:extLst>
              </a:tr>
              <a:tr h="800365">
                <a:tc>
                  <a:txBody>
                    <a:bodyPr/>
                    <a:lstStyle/>
                    <a:p>
                      <a:r>
                        <a:rPr lang="en-GB"/>
                        <a:t>1</a:t>
                      </a:r>
                    </a:p>
                  </a:txBody>
                  <a:tcPr anchor="ctr">
                    <a:lnL>
                      <a:noFill/>
                    </a:lnL>
                    <a:lnR>
                      <a:noFill/>
                    </a:lnR>
                    <a:lnT>
                      <a:noFill/>
                    </a:lnT>
                    <a:lnB>
                      <a:noFill/>
                    </a:lnB>
                  </a:tcPr>
                </a:tc>
                <a:tc>
                  <a:txBody>
                    <a:bodyPr/>
                    <a:lstStyle/>
                    <a:p>
                      <a:r>
                        <a:rPr lang="en-GB"/>
                        <a:t>FCT</a:t>
                      </a:r>
                    </a:p>
                  </a:txBody>
                  <a:tcPr anchor="ctr">
                    <a:lnL>
                      <a:noFill/>
                    </a:lnL>
                    <a:lnR>
                      <a:noFill/>
                    </a:lnR>
                    <a:lnT>
                      <a:noFill/>
                    </a:lnT>
                    <a:lnB>
                      <a:noFill/>
                    </a:lnB>
                  </a:tcPr>
                </a:tc>
                <a:tc>
                  <a:txBody>
                    <a:bodyPr/>
                    <a:lstStyle/>
                    <a:p>
                      <a:r>
                        <a:rPr lang="en-GB" dirty="0"/>
                        <a:t>9627</a:t>
                      </a:r>
                    </a:p>
                  </a:txBody>
                  <a:tcPr anchor="ctr">
                    <a:lnL>
                      <a:noFill/>
                    </a:lnL>
                    <a:lnR>
                      <a:noFill/>
                    </a:lnR>
                    <a:lnT>
                      <a:noFill/>
                    </a:lnT>
                    <a:lnB>
                      <a:noFill/>
                    </a:lnB>
                  </a:tcPr>
                </a:tc>
                <a:tc>
                  <a:txBody>
                    <a:bodyPr/>
                    <a:lstStyle/>
                    <a:p>
                      <a:r>
                        <a:rPr lang="en-GB"/>
                        <a:t>2840</a:t>
                      </a:r>
                    </a:p>
                  </a:txBody>
                  <a:tcPr anchor="ctr">
                    <a:lnL>
                      <a:noFill/>
                    </a:lnL>
                    <a:lnR>
                      <a:noFill/>
                    </a:lnR>
                    <a:lnT>
                      <a:noFill/>
                    </a:lnT>
                    <a:lnB>
                      <a:noFill/>
                    </a:lnB>
                  </a:tcPr>
                </a:tc>
                <a:tc>
                  <a:txBody>
                    <a:bodyPr/>
                    <a:lstStyle/>
                    <a:p>
                      <a:r>
                        <a:rPr lang="en-GB"/>
                        <a:t>6694</a:t>
                      </a:r>
                    </a:p>
                  </a:txBody>
                  <a:tcPr anchor="ctr">
                    <a:lnL>
                      <a:noFill/>
                    </a:lnL>
                    <a:lnR>
                      <a:noFill/>
                    </a:lnR>
                    <a:lnT>
                      <a:noFill/>
                    </a:lnT>
                    <a:lnB>
                      <a:noFill/>
                    </a:lnB>
                  </a:tcPr>
                </a:tc>
                <a:tc>
                  <a:txBody>
                    <a:bodyPr/>
                    <a:lstStyle/>
                    <a:p>
                      <a:r>
                        <a:rPr lang="en-GB"/>
                        <a:t>93</a:t>
                      </a:r>
                    </a:p>
                  </a:txBody>
                  <a:tcPr anchor="ctr">
                    <a:lnL>
                      <a:noFill/>
                    </a:lnL>
                    <a:lnR>
                      <a:noFill/>
                    </a:lnR>
                    <a:lnT>
                      <a:noFill/>
                    </a:lnT>
                    <a:lnB>
                      <a:noFill/>
                    </a:lnB>
                  </a:tcPr>
                </a:tc>
                <a:extLst>
                  <a:ext uri="{0D108BD9-81ED-4DB2-BD59-A6C34878D82A}">
                    <a16:rowId xmlns:a16="http://schemas.microsoft.com/office/drawing/2014/main" val="3186924956"/>
                  </a:ext>
                </a:extLst>
              </a:tr>
              <a:tr h="800365">
                <a:tc>
                  <a:txBody>
                    <a:bodyPr/>
                    <a:lstStyle/>
                    <a:p>
                      <a:r>
                        <a:rPr lang="en-GB"/>
                        <a:t>2</a:t>
                      </a:r>
                    </a:p>
                  </a:txBody>
                  <a:tcPr anchor="ctr">
                    <a:lnL>
                      <a:noFill/>
                    </a:lnL>
                    <a:lnR>
                      <a:noFill/>
                    </a:lnR>
                    <a:lnT>
                      <a:noFill/>
                    </a:lnT>
                    <a:lnB>
                      <a:noFill/>
                    </a:lnB>
                  </a:tcPr>
                </a:tc>
                <a:tc>
                  <a:txBody>
                    <a:bodyPr/>
                    <a:lstStyle/>
                    <a:p>
                      <a:r>
                        <a:rPr lang="en-GB"/>
                        <a:t>Kaduna</a:t>
                      </a:r>
                    </a:p>
                  </a:txBody>
                  <a:tcPr anchor="ctr">
                    <a:lnL>
                      <a:noFill/>
                    </a:lnL>
                    <a:lnR>
                      <a:noFill/>
                    </a:lnR>
                    <a:lnT>
                      <a:noFill/>
                    </a:lnT>
                    <a:lnB>
                      <a:noFill/>
                    </a:lnB>
                  </a:tcPr>
                </a:tc>
                <a:tc>
                  <a:txBody>
                    <a:bodyPr/>
                    <a:lstStyle/>
                    <a:p>
                      <a:r>
                        <a:rPr lang="en-GB"/>
                        <a:t>4504</a:t>
                      </a:r>
                    </a:p>
                  </a:txBody>
                  <a:tcPr anchor="ctr">
                    <a:lnL>
                      <a:noFill/>
                    </a:lnL>
                    <a:lnR>
                      <a:noFill/>
                    </a:lnR>
                    <a:lnT>
                      <a:noFill/>
                    </a:lnT>
                    <a:lnB>
                      <a:noFill/>
                    </a:lnB>
                  </a:tcPr>
                </a:tc>
                <a:tc>
                  <a:txBody>
                    <a:bodyPr/>
                    <a:lstStyle/>
                    <a:p>
                      <a:r>
                        <a:rPr lang="en-GB"/>
                        <a:t>579</a:t>
                      </a:r>
                    </a:p>
                  </a:txBody>
                  <a:tcPr anchor="ctr">
                    <a:lnL>
                      <a:noFill/>
                    </a:lnL>
                    <a:lnR>
                      <a:noFill/>
                    </a:lnR>
                    <a:lnT>
                      <a:noFill/>
                    </a:lnT>
                    <a:lnB>
                      <a:noFill/>
                    </a:lnB>
                  </a:tcPr>
                </a:tc>
                <a:tc>
                  <a:txBody>
                    <a:bodyPr/>
                    <a:lstStyle/>
                    <a:p>
                      <a:r>
                        <a:rPr lang="en-GB"/>
                        <a:t>3877</a:t>
                      </a:r>
                    </a:p>
                  </a:txBody>
                  <a:tcPr anchor="ctr">
                    <a:lnL>
                      <a:noFill/>
                    </a:lnL>
                    <a:lnR>
                      <a:noFill/>
                    </a:lnR>
                    <a:lnT>
                      <a:noFill/>
                    </a:lnT>
                    <a:lnB>
                      <a:noFill/>
                    </a:lnB>
                  </a:tcPr>
                </a:tc>
                <a:tc>
                  <a:txBody>
                    <a:bodyPr/>
                    <a:lstStyle/>
                    <a:p>
                      <a:r>
                        <a:rPr lang="en-GB"/>
                        <a:t>48</a:t>
                      </a:r>
                    </a:p>
                  </a:txBody>
                  <a:tcPr anchor="ctr">
                    <a:lnL>
                      <a:noFill/>
                    </a:lnL>
                    <a:lnR>
                      <a:noFill/>
                    </a:lnR>
                    <a:lnT>
                      <a:noFill/>
                    </a:lnT>
                    <a:lnB>
                      <a:noFill/>
                    </a:lnB>
                  </a:tcPr>
                </a:tc>
                <a:extLst>
                  <a:ext uri="{0D108BD9-81ED-4DB2-BD59-A6C34878D82A}">
                    <a16:rowId xmlns:a16="http://schemas.microsoft.com/office/drawing/2014/main" val="1726432696"/>
                  </a:ext>
                </a:extLst>
              </a:tr>
              <a:tr h="800365">
                <a:tc>
                  <a:txBody>
                    <a:bodyPr/>
                    <a:lstStyle/>
                    <a:p>
                      <a:r>
                        <a:rPr lang="en-GB"/>
                        <a:t>3</a:t>
                      </a:r>
                    </a:p>
                  </a:txBody>
                  <a:tcPr anchor="ctr">
                    <a:lnL>
                      <a:noFill/>
                    </a:lnL>
                    <a:lnR>
                      <a:noFill/>
                    </a:lnR>
                    <a:lnT>
                      <a:noFill/>
                    </a:lnT>
                    <a:lnB>
                      <a:noFill/>
                    </a:lnB>
                  </a:tcPr>
                </a:tc>
                <a:tc>
                  <a:txBody>
                    <a:bodyPr/>
                    <a:lstStyle/>
                    <a:p>
                      <a:r>
                        <a:rPr lang="en-GB"/>
                        <a:t>Plateau</a:t>
                      </a:r>
                    </a:p>
                  </a:txBody>
                  <a:tcPr anchor="ctr">
                    <a:lnL>
                      <a:noFill/>
                    </a:lnL>
                    <a:lnR>
                      <a:noFill/>
                    </a:lnR>
                    <a:lnT>
                      <a:noFill/>
                    </a:lnT>
                    <a:lnB>
                      <a:noFill/>
                    </a:lnB>
                  </a:tcPr>
                </a:tc>
                <a:tc>
                  <a:txBody>
                    <a:bodyPr/>
                    <a:lstStyle/>
                    <a:p>
                      <a:r>
                        <a:rPr lang="en-GB" dirty="0"/>
                        <a:t>4262</a:t>
                      </a:r>
                    </a:p>
                  </a:txBody>
                  <a:tcPr anchor="ctr">
                    <a:lnL>
                      <a:noFill/>
                    </a:lnL>
                    <a:lnR>
                      <a:noFill/>
                    </a:lnR>
                    <a:lnT>
                      <a:noFill/>
                    </a:lnT>
                    <a:lnB>
                      <a:noFill/>
                    </a:lnB>
                  </a:tcPr>
                </a:tc>
                <a:tc>
                  <a:txBody>
                    <a:bodyPr/>
                    <a:lstStyle/>
                    <a:p>
                      <a:r>
                        <a:rPr lang="en-GB"/>
                        <a:t>280</a:t>
                      </a:r>
                    </a:p>
                  </a:txBody>
                  <a:tcPr anchor="ctr">
                    <a:lnL>
                      <a:noFill/>
                    </a:lnL>
                    <a:lnR>
                      <a:noFill/>
                    </a:lnR>
                    <a:lnT>
                      <a:noFill/>
                    </a:lnT>
                    <a:lnB>
                      <a:noFill/>
                    </a:lnB>
                  </a:tcPr>
                </a:tc>
                <a:tc>
                  <a:txBody>
                    <a:bodyPr/>
                    <a:lstStyle/>
                    <a:p>
                      <a:r>
                        <a:rPr lang="en-GB"/>
                        <a:t>3948</a:t>
                      </a:r>
                    </a:p>
                  </a:txBody>
                  <a:tcPr anchor="ctr">
                    <a:lnL>
                      <a:noFill/>
                    </a:lnL>
                    <a:lnR>
                      <a:noFill/>
                    </a:lnR>
                    <a:lnT>
                      <a:noFill/>
                    </a:lnT>
                    <a:lnB>
                      <a:noFill/>
                    </a:lnB>
                  </a:tcPr>
                </a:tc>
                <a:tc>
                  <a:txBody>
                    <a:bodyPr/>
                    <a:lstStyle/>
                    <a:p>
                      <a:r>
                        <a:rPr lang="en-GB"/>
                        <a:t>34</a:t>
                      </a:r>
                    </a:p>
                  </a:txBody>
                  <a:tcPr anchor="ctr">
                    <a:lnL>
                      <a:noFill/>
                    </a:lnL>
                    <a:lnR>
                      <a:noFill/>
                    </a:lnR>
                    <a:lnT>
                      <a:noFill/>
                    </a:lnT>
                    <a:lnB>
                      <a:noFill/>
                    </a:lnB>
                  </a:tcPr>
                </a:tc>
                <a:extLst>
                  <a:ext uri="{0D108BD9-81ED-4DB2-BD59-A6C34878D82A}">
                    <a16:rowId xmlns:a16="http://schemas.microsoft.com/office/drawing/2014/main" val="1797119217"/>
                  </a:ext>
                </a:extLst>
              </a:tr>
              <a:tr h="800365">
                <a:tc>
                  <a:txBody>
                    <a:bodyPr/>
                    <a:lstStyle/>
                    <a:p>
                      <a:r>
                        <a:rPr lang="en-GB"/>
                        <a:t>4</a:t>
                      </a:r>
                    </a:p>
                  </a:txBody>
                  <a:tcPr anchor="ctr">
                    <a:lnL>
                      <a:noFill/>
                    </a:lnL>
                    <a:lnR>
                      <a:noFill/>
                    </a:lnR>
                    <a:lnT>
                      <a:noFill/>
                    </a:lnT>
                    <a:lnB>
                      <a:noFill/>
                    </a:lnB>
                  </a:tcPr>
                </a:tc>
                <a:tc>
                  <a:txBody>
                    <a:bodyPr/>
                    <a:lstStyle/>
                    <a:p>
                      <a:r>
                        <a:rPr lang="en-GB"/>
                        <a:t>Oyo</a:t>
                      </a:r>
                    </a:p>
                  </a:txBody>
                  <a:tcPr anchor="ctr">
                    <a:lnL>
                      <a:noFill/>
                    </a:lnL>
                    <a:lnR>
                      <a:noFill/>
                    </a:lnR>
                    <a:lnT>
                      <a:noFill/>
                    </a:lnT>
                    <a:lnB>
                      <a:noFill/>
                    </a:lnB>
                  </a:tcPr>
                </a:tc>
                <a:tc>
                  <a:txBody>
                    <a:bodyPr/>
                    <a:lstStyle/>
                    <a:p>
                      <a:r>
                        <a:rPr lang="en-GB"/>
                        <a:t>3788</a:t>
                      </a:r>
                    </a:p>
                  </a:txBody>
                  <a:tcPr anchor="ctr">
                    <a:lnL>
                      <a:noFill/>
                    </a:lnL>
                    <a:lnR>
                      <a:noFill/>
                    </a:lnR>
                    <a:lnT>
                      <a:noFill/>
                    </a:lnT>
                    <a:lnB>
                      <a:noFill/>
                    </a:lnB>
                  </a:tcPr>
                </a:tc>
                <a:tc>
                  <a:txBody>
                    <a:bodyPr/>
                    <a:lstStyle/>
                    <a:p>
                      <a:r>
                        <a:rPr lang="en-GB"/>
                        <a:t>368</a:t>
                      </a:r>
                    </a:p>
                  </a:txBody>
                  <a:tcPr anchor="ctr">
                    <a:lnL>
                      <a:noFill/>
                    </a:lnL>
                    <a:lnR>
                      <a:noFill/>
                    </a:lnR>
                    <a:lnT>
                      <a:noFill/>
                    </a:lnT>
                    <a:lnB>
                      <a:noFill/>
                    </a:lnB>
                  </a:tcPr>
                </a:tc>
                <a:tc>
                  <a:txBody>
                    <a:bodyPr/>
                    <a:lstStyle/>
                    <a:p>
                      <a:r>
                        <a:rPr lang="en-GB"/>
                        <a:t>3374</a:t>
                      </a:r>
                    </a:p>
                  </a:txBody>
                  <a:tcPr anchor="ctr">
                    <a:lnL>
                      <a:noFill/>
                    </a:lnL>
                    <a:lnR>
                      <a:noFill/>
                    </a:lnR>
                    <a:lnT>
                      <a:noFill/>
                    </a:lnT>
                    <a:lnB>
                      <a:noFill/>
                    </a:lnB>
                  </a:tcPr>
                </a:tc>
                <a:tc>
                  <a:txBody>
                    <a:bodyPr/>
                    <a:lstStyle/>
                    <a:p>
                      <a:r>
                        <a:rPr lang="en-GB" dirty="0"/>
                        <a:t>46</a:t>
                      </a:r>
                    </a:p>
                  </a:txBody>
                  <a:tcPr anchor="ctr">
                    <a:lnL>
                      <a:noFill/>
                    </a:lnL>
                    <a:lnR>
                      <a:noFill/>
                    </a:lnR>
                    <a:lnT>
                      <a:noFill/>
                    </a:lnT>
                    <a:lnB>
                      <a:noFill/>
                    </a:lnB>
                  </a:tcPr>
                </a:tc>
                <a:extLst>
                  <a:ext uri="{0D108BD9-81ED-4DB2-BD59-A6C34878D82A}">
                    <a16:rowId xmlns:a16="http://schemas.microsoft.com/office/drawing/2014/main" val="528892257"/>
                  </a:ext>
                </a:extLst>
              </a:tr>
            </a:tbl>
          </a:graphicData>
        </a:graphic>
      </p:graphicFrame>
    </p:spTree>
    <p:extLst>
      <p:ext uri="{BB962C8B-B14F-4D97-AF65-F5344CB8AC3E}">
        <p14:creationId xmlns:p14="http://schemas.microsoft.com/office/powerpoint/2010/main" val="2255437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5D97-2985-E4A8-FABE-1D0E478D55A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C581288-DDFF-7BEF-4FC1-9A10C19FE6CC}"/>
              </a:ext>
            </a:extLst>
          </p:cNvPr>
          <p:cNvSpPr>
            <a:spLocks noGrp="1"/>
          </p:cNvSpPr>
          <p:nvPr>
            <p:ph idx="1"/>
          </p:nvPr>
        </p:nvSpPr>
        <p:spPr/>
        <p:txBody>
          <a:bodyPr/>
          <a:lstStyle/>
          <a:p>
            <a:pPr marL="0" indent="0">
              <a:buNone/>
            </a:pPr>
            <a:r>
              <a:rPr lang="en-US" sz="2000" dirty="0"/>
              <a:t>#Use describe function to generate the statistical summary of the </a:t>
            </a:r>
            <a:r>
              <a:rPr lang="en-US" sz="2000" dirty="0" err="1"/>
              <a:t>dataframe</a:t>
            </a:r>
            <a:endParaRPr lang="en-US" sz="2000" dirty="0"/>
          </a:p>
          <a:p>
            <a:pPr marL="0" indent="0">
              <a:buNone/>
            </a:pPr>
            <a:r>
              <a:rPr lang="en-US" sz="2000" dirty="0" err="1"/>
              <a:t>df.describe</a:t>
            </a:r>
            <a:r>
              <a:rPr lang="en-US" sz="2000" dirty="0"/>
              <a:t>()</a:t>
            </a:r>
          </a:p>
          <a:p>
            <a:pPr marL="0" indent="0">
              <a:buNone/>
            </a:pPr>
            <a:endParaRPr lang="en-GB" dirty="0"/>
          </a:p>
        </p:txBody>
      </p:sp>
      <p:graphicFrame>
        <p:nvGraphicFramePr>
          <p:cNvPr id="4" name="Table 3">
            <a:extLst>
              <a:ext uri="{FF2B5EF4-FFF2-40B4-BE49-F238E27FC236}">
                <a16:creationId xmlns:a16="http://schemas.microsoft.com/office/drawing/2014/main" id="{8AD16488-7FE8-1424-E691-6EB64569D6D9}"/>
              </a:ext>
            </a:extLst>
          </p:cNvPr>
          <p:cNvGraphicFramePr>
            <a:graphicFrameLocks noGrp="1"/>
          </p:cNvGraphicFramePr>
          <p:nvPr>
            <p:extLst>
              <p:ext uri="{D42A27DB-BD31-4B8C-83A1-F6EECF244321}">
                <p14:modId xmlns:p14="http://schemas.microsoft.com/office/powerpoint/2010/main" val="482503616"/>
              </p:ext>
            </p:extLst>
          </p:nvPr>
        </p:nvGraphicFramePr>
        <p:xfrm>
          <a:off x="838200" y="2610679"/>
          <a:ext cx="10515600" cy="4598199"/>
        </p:xfrm>
        <a:graphic>
          <a:graphicData uri="http://schemas.openxmlformats.org/drawingml/2006/table">
            <a:tbl>
              <a:tblPr/>
              <a:tblGrid>
                <a:gridCol w="2103120">
                  <a:extLst>
                    <a:ext uri="{9D8B030D-6E8A-4147-A177-3AD203B41FA5}">
                      <a16:colId xmlns:a16="http://schemas.microsoft.com/office/drawing/2014/main" val="3291553813"/>
                    </a:ext>
                  </a:extLst>
                </a:gridCol>
                <a:gridCol w="2103120">
                  <a:extLst>
                    <a:ext uri="{9D8B030D-6E8A-4147-A177-3AD203B41FA5}">
                      <a16:colId xmlns:a16="http://schemas.microsoft.com/office/drawing/2014/main" val="4115847852"/>
                    </a:ext>
                  </a:extLst>
                </a:gridCol>
                <a:gridCol w="2103120">
                  <a:extLst>
                    <a:ext uri="{9D8B030D-6E8A-4147-A177-3AD203B41FA5}">
                      <a16:colId xmlns:a16="http://schemas.microsoft.com/office/drawing/2014/main" val="2896588351"/>
                    </a:ext>
                  </a:extLst>
                </a:gridCol>
                <a:gridCol w="2103120">
                  <a:extLst>
                    <a:ext uri="{9D8B030D-6E8A-4147-A177-3AD203B41FA5}">
                      <a16:colId xmlns:a16="http://schemas.microsoft.com/office/drawing/2014/main" val="2474371105"/>
                    </a:ext>
                  </a:extLst>
                </a:gridCol>
                <a:gridCol w="2103120">
                  <a:extLst>
                    <a:ext uri="{9D8B030D-6E8A-4147-A177-3AD203B41FA5}">
                      <a16:colId xmlns:a16="http://schemas.microsoft.com/office/drawing/2014/main" val="4086130811"/>
                    </a:ext>
                  </a:extLst>
                </a:gridCol>
              </a:tblGrid>
              <a:tr h="510911">
                <a:tc>
                  <a:txBody>
                    <a:bodyPr/>
                    <a:lstStyle/>
                    <a:p>
                      <a:pPr algn="r" fontAlgn="ctr"/>
                      <a:r>
                        <a:rPr lang="en-GB" b="1">
                          <a:effectLst/>
                        </a:rPr>
                        <a:t>Confirmed cases</a:t>
                      </a:r>
                    </a:p>
                  </a:txBody>
                  <a:tcPr anchor="ctr">
                    <a:lnL>
                      <a:noFill/>
                    </a:lnL>
                    <a:lnR>
                      <a:noFill/>
                    </a:lnR>
                    <a:lnT>
                      <a:noFill/>
                    </a:lnT>
                    <a:lnB>
                      <a:noFill/>
                    </a:lnB>
                  </a:tcPr>
                </a:tc>
                <a:tc>
                  <a:txBody>
                    <a:bodyPr/>
                    <a:lstStyle/>
                    <a:p>
                      <a:pPr algn="r" fontAlgn="ctr"/>
                      <a:r>
                        <a:rPr lang="en-GB" b="1">
                          <a:effectLst/>
                        </a:rPr>
                        <a:t>Admitted cases</a:t>
                      </a:r>
                    </a:p>
                  </a:txBody>
                  <a:tcPr anchor="ctr">
                    <a:lnL>
                      <a:noFill/>
                    </a:lnL>
                    <a:lnR>
                      <a:noFill/>
                    </a:lnR>
                    <a:lnT>
                      <a:noFill/>
                    </a:lnT>
                    <a:lnB>
                      <a:noFill/>
                    </a:lnB>
                  </a:tcPr>
                </a:tc>
                <a:tc>
                  <a:txBody>
                    <a:bodyPr/>
                    <a:lstStyle/>
                    <a:p>
                      <a:pPr algn="r" fontAlgn="ctr"/>
                      <a:r>
                        <a:rPr lang="en-GB" b="1">
                          <a:effectLst/>
                        </a:rPr>
                        <a:t>Recovered cases</a:t>
                      </a:r>
                    </a:p>
                  </a:txBody>
                  <a:tcPr anchor="ctr">
                    <a:lnL>
                      <a:noFill/>
                    </a:lnL>
                    <a:lnR>
                      <a:noFill/>
                    </a:lnR>
                    <a:lnT>
                      <a:noFill/>
                    </a:lnT>
                    <a:lnB>
                      <a:noFill/>
                    </a:lnB>
                  </a:tcPr>
                </a:tc>
                <a:tc>
                  <a:txBody>
                    <a:bodyPr/>
                    <a:lstStyle/>
                    <a:p>
                      <a:pPr algn="r" fontAlgn="ctr"/>
                      <a:r>
                        <a:rPr lang="en-GB" b="1">
                          <a:effectLst/>
                        </a:rPr>
                        <a:t>Death</a:t>
                      </a:r>
                    </a:p>
                  </a:txBody>
                  <a:tcPr anchor="ctr">
                    <a:lnL>
                      <a:noFill/>
                    </a:lnL>
                    <a:lnR>
                      <a:noFill/>
                    </a:lnR>
                    <a:lnT>
                      <a:noFill/>
                    </a:lnT>
                    <a:lnB>
                      <a:noFill/>
                    </a:lnB>
                  </a:tcPr>
                </a:tc>
                <a:tc>
                  <a:txBody>
                    <a:bodyPr/>
                    <a:lstStyle/>
                    <a:p>
                      <a:endParaRPr lang="en-GB"/>
                    </a:p>
                  </a:txBody>
                  <a:tcPr>
                    <a:lnL>
                      <a:noFill/>
                    </a:lnL>
                  </a:tcPr>
                </a:tc>
                <a:extLst>
                  <a:ext uri="{0D108BD9-81ED-4DB2-BD59-A6C34878D82A}">
                    <a16:rowId xmlns:a16="http://schemas.microsoft.com/office/drawing/2014/main" val="1998155425"/>
                  </a:ext>
                </a:extLst>
              </a:tr>
              <a:tr h="510911">
                <a:tc>
                  <a:txBody>
                    <a:bodyPr/>
                    <a:lstStyle/>
                    <a:p>
                      <a:pPr algn="r" fontAlgn="ctr"/>
                      <a:r>
                        <a:rPr lang="en-GB" b="1">
                          <a:effectLst/>
                        </a:rPr>
                        <a:t>count</a:t>
                      </a:r>
                    </a:p>
                  </a:txBody>
                  <a:tcPr anchor="ctr">
                    <a:lnL>
                      <a:noFill/>
                    </a:lnL>
                    <a:lnR>
                      <a:noFill/>
                    </a:lnR>
                    <a:lnT>
                      <a:noFill/>
                    </a:lnT>
                    <a:lnB>
                      <a:noFill/>
                    </a:lnB>
                    <a:solidFill>
                      <a:srgbClr val="F5F5F5"/>
                    </a:solidFill>
                  </a:tcPr>
                </a:tc>
                <a:tc>
                  <a:txBody>
                    <a:bodyPr/>
                    <a:lstStyle/>
                    <a:p>
                      <a:pPr algn="r" fontAlgn="ctr"/>
                      <a:r>
                        <a:rPr lang="en-GB">
                          <a:effectLst/>
                        </a:rPr>
                        <a:t>37.000000</a:t>
                      </a:r>
                    </a:p>
                  </a:txBody>
                  <a:tcPr anchor="ctr">
                    <a:lnL>
                      <a:noFill/>
                    </a:lnL>
                    <a:lnR>
                      <a:noFill/>
                    </a:lnR>
                    <a:lnT>
                      <a:noFill/>
                    </a:lnT>
                    <a:lnB>
                      <a:noFill/>
                    </a:lnB>
                    <a:solidFill>
                      <a:srgbClr val="F5F5F5"/>
                    </a:solidFill>
                  </a:tcPr>
                </a:tc>
                <a:tc>
                  <a:txBody>
                    <a:bodyPr/>
                    <a:lstStyle/>
                    <a:p>
                      <a:pPr algn="r" fontAlgn="ctr"/>
                      <a:r>
                        <a:rPr lang="en-GB">
                          <a:effectLst/>
                        </a:rPr>
                        <a:t>37.000000</a:t>
                      </a:r>
                    </a:p>
                  </a:txBody>
                  <a:tcPr anchor="ctr">
                    <a:lnL>
                      <a:noFill/>
                    </a:lnL>
                    <a:lnR>
                      <a:noFill/>
                    </a:lnR>
                    <a:lnT>
                      <a:noFill/>
                    </a:lnT>
                    <a:lnB>
                      <a:noFill/>
                    </a:lnB>
                    <a:solidFill>
                      <a:srgbClr val="F5F5F5"/>
                    </a:solidFill>
                  </a:tcPr>
                </a:tc>
                <a:tc>
                  <a:txBody>
                    <a:bodyPr/>
                    <a:lstStyle/>
                    <a:p>
                      <a:pPr algn="r" fontAlgn="ctr"/>
                      <a:r>
                        <a:rPr lang="en-GB">
                          <a:effectLst/>
                        </a:rPr>
                        <a:t>37.000000</a:t>
                      </a:r>
                    </a:p>
                  </a:txBody>
                  <a:tcPr anchor="ctr">
                    <a:lnL>
                      <a:noFill/>
                    </a:lnL>
                    <a:lnR>
                      <a:noFill/>
                    </a:lnR>
                    <a:lnT>
                      <a:noFill/>
                    </a:lnT>
                    <a:lnB>
                      <a:noFill/>
                    </a:lnB>
                    <a:solidFill>
                      <a:srgbClr val="F5F5F5"/>
                    </a:solidFill>
                  </a:tcPr>
                </a:tc>
                <a:tc>
                  <a:txBody>
                    <a:bodyPr/>
                    <a:lstStyle/>
                    <a:p>
                      <a:pPr algn="r" fontAlgn="ctr"/>
                      <a:r>
                        <a:rPr lang="en-GB">
                          <a:effectLst/>
                        </a:rPr>
                        <a:t>37.000000</a:t>
                      </a:r>
                    </a:p>
                  </a:txBody>
                  <a:tcPr anchor="ctr">
                    <a:lnL>
                      <a:noFill/>
                    </a:lnL>
                    <a:lnR>
                      <a:noFill/>
                    </a:lnR>
                    <a:lnB>
                      <a:noFill/>
                    </a:lnB>
                    <a:solidFill>
                      <a:srgbClr val="F5F5F5"/>
                    </a:solidFill>
                  </a:tcPr>
                </a:tc>
                <a:extLst>
                  <a:ext uri="{0D108BD9-81ED-4DB2-BD59-A6C34878D82A}">
                    <a16:rowId xmlns:a16="http://schemas.microsoft.com/office/drawing/2014/main" val="724175947"/>
                  </a:ext>
                </a:extLst>
              </a:tr>
              <a:tr h="510911">
                <a:tc>
                  <a:txBody>
                    <a:bodyPr/>
                    <a:lstStyle/>
                    <a:p>
                      <a:pPr algn="r" fontAlgn="ctr"/>
                      <a:r>
                        <a:rPr lang="en-GB" b="1">
                          <a:effectLst/>
                        </a:rPr>
                        <a:t>mean</a:t>
                      </a:r>
                    </a:p>
                  </a:txBody>
                  <a:tcPr anchor="ctr">
                    <a:lnL>
                      <a:noFill/>
                    </a:lnL>
                    <a:lnR>
                      <a:noFill/>
                    </a:lnR>
                    <a:lnT>
                      <a:noFill/>
                    </a:lnT>
                    <a:lnB>
                      <a:noFill/>
                    </a:lnB>
                  </a:tcPr>
                </a:tc>
                <a:tc>
                  <a:txBody>
                    <a:bodyPr/>
                    <a:lstStyle/>
                    <a:p>
                      <a:pPr algn="r" fontAlgn="ctr"/>
                      <a:r>
                        <a:rPr lang="en-GB" dirty="0">
                          <a:effectLst/>
                        </a:rPr>
                        <a:t>2119.837838</a:t>
                      </a:r>
                    </a:p>
                  </a:txBody>
                  <a:tcPr anchor="ctr">
                    <a:lnL>
                      <a:noFill/>
                    </a:lnL>
                    <a:lnR>
                      <a:noFill/>
                    </a:lnR>
                    <a:lnT>
                      <a:noFill/>
                    </a:lnT>
                    <a:lnB>
                      <a:noFill/>
                    </a:lnB>
                  </a:tcPr>
                </a:tc>
                <a:tc>
                  <a:txBody>
                    <a:bodyPr/>
                    <a:lstStyle/>
                    <a:p>
                      <a:pPr algn="r" fontAlgn="ctr"/>
                      <a:r>
                        <a:rPr lang="en-GB">
                          <a:effectLst/>
                        </a:rPr>
                        <a:t>240.810811</a:t>
                      </a:r>
                    </a:p>
                  </a:txBody>
                  <a:tcPr anchor="ctr">
                    <a:lnL>
                      <a:noFill/>
                    </a:lnL>
                    <a:lnR>
                      <a:noFill/>
                    </a:lnR>
                    <a:lnT>
                      <a:noFill/>
                    </a:lnT>
                    <a:lnB>
                      <a:noFill/>
                    </a:lnB>
                  </a:tcPr>
                </a:tc>
                <a:tc>
                  <a:txBody>
                    <a:bodyPr/>
                    <a:lstStyle/>
                    <a:p>
                      <a:pPr algn="r" fontAlgn="ctr"/>
                      <a:r>
                        <a:rPr lang="en-GB">
                          <a:effectLst/>
                        </a:rPr>
                        <a:t>1846.027027</a:t>
                      </a:r>
                    </a:p>
                  </a:txBody>
                  <a:tcPr anchor="ctr">
                    <a:lnL>
                      <a:noFill/>
                    </a:lnL>
                    <a:lnR>
                      <a:noFill/>
                    </a:lnR>
                    <a:lnT>
                      <a:noFill/>
                    </a:lnT>
                    <a:lnB>
                      <a:noFill/>
                    </a:lnB>
                  </a:tcPr>
                </a:tc>
                <a:tc>
                  <a:txBody>
                    <a:bodyPr/>
                    <a:lstStyle/>
                    <a:p>
                      <a:pPr algn="r" fontAlgn="ctr"/>
                      <a:r>
                        <a:rPr lang="en-GB">
                          <a:effectLst/>
                        </a:rPr>
                        <a:t>33.000000</a:t>
                      </a:r>
                    </a:p>
                  </a:txBody>
                  <a:tcPr anchor="ctr">
                    <a:lnL>
                      <a:noFill/>
                    </a:lnL>
                    <a:lnR>
                      <a:noFill/>
                    </a:lnR>
                    <a:lnT>
                      <a:noFill/>
                    </a:lnT>
                    <a:lnB>
                      <a:noFill/>
                    </a:lnB>
                  </a:tcPr>
                </a:tc>
                <a:extLst>
                  <a:ext uri="{0D108BD9-81ED-4DB2-BD59-A6C34878D82A}">
                    <a16:rowId xmlns:a16="http://schemas.microsoft.com/office/drawing/2014/main" val="2672092421"/>
                  </a:ext>
                </a:extLst>
              </a:tr>
              <a:tr h="510911">
                <a:tc>
                  <a:txBody>
                    <a:bodyPr/>
                    <a:lstStyle/>
                    <a:p>
                      <a:pPr algn="r" fontAlgn="ctr"/>
                      <a:r>
                        <a:rPr lang="en-GB" b="1" dirty="0">
                          <a:effectLst/>
                        </a:rPr>
                        <a:t>std</a:t>
                      </a:r>
                    </a:p>
                  </a:txBody>
                  <a:tcPr anchor="ctr">
                    <a:lnL>
                      <a:noFill/>
                    </a:lnL>
                    <a:lnR>
                      <a:noFill/>
                    </a:lnR>
                    <a:lnT>
                      <a:noFill/>
                    </a:lnT>
                    <a:lnB>
                      <a:noFill/>
                    </a:lnB>
                    <a:solidFill>
                      <a:srgbClr val="F5F5F5"/>
                    </a:solidFill>
                  </a:tcPr>
                </a:tc>
                <a:tc>
                  <a:txBody>
                    <a:bodyPr/>
                    <a:lstStyle/>
                    <a:p>
                      <a:pPr algn="r" fontAlgn="ctr"/>
                      <a:r>
                        <a:rPr lang="en-GB">
                          <a:effectLst/>
                        </a:rPr>
                        <a:t>4537.417740</a:t>
                      </a:r>
                    </a:p>
                  </a:txBody>
                  <a:tcPr anchor="ctr">
                    <a:lnL>
                      <a:noFill/>
                    </a:lnL>
                    <a:lnR>
                      <a:noFill/>
                    </a:lnR>
                    <a:lnT>
                      <a:noFill/>
                    </a:lnT>
                    <a:lnB>
                      <a:noFill/>
                    </a:lnB>
                    <a:solidFill>
                      <a:srgbClr val="F5F5F5"/>
                    </a:solidFill>
                  </a:tcPr>
                </a:tc>
                <a:tc>
                  <a:txBody>
                    <a:bodyPr/>
                    <a:lstStyle/>
                    <a:p>
                      <a:pPr algn="r" fontAlgn="ctr"/>
                      <a:r>
                        <a:rPr lang="en-GB">
                          <a:effectLst/>
                        </a:rPr>
                        <a:t>595.255773</a:t>
                      </a:r>
                    </a:p>
                  </a:txBody>
                  <a:tcPr anchor="ctr">
                    <a:lnL>
                      <a:noFill/>
                    </a:lnL>
                    <a:lnR>
                      <a:noFill/>
                    </a:lnR>
                    <a:lnT>
                      <a:noFill/>
                    </a:lnT>
                    <a:lnB>
                      <a:noFill/>
                    </a:lnB>
                    <a:solidFill>
                      <a:srgbClr val="F5F5F5"/>
                    </a:solidFill>
                  </a:tcPr>
                </a:tc>
                <a:tc>
                  <a:txBody>
                    <a:bodyPr/>
                    <a:lstStyle/>
                    <a:p>
                      <a:pPr algn="r" fontAlgn="ctr"/>
                      <a:r>
                        <a:rPr lang="en-GB">
                          <a:effectLst/>
                        </a:rPr>
                        <a:t>4009.464785</a:t>
                      </a:r>
                    </a:p>
                  </a:txBody>
                  <a:tcPr anchor="ctr">
                    <a:lnL>
                      <a:noFill/>
                    </a:lnL>
                    <a:lnR>
                      <a:noFill/>
                    </a:lnR>
                    <a:lnT>
                      <a:noFill/>
                    </a:lnT>
                    <a:lnB>
                      <a:noFill/>
                    </a:lnB>
                    <a:solidFill>
                      <a:srgbClr val="F5F5F5"/>
                    </a:solidFill>
                  </a:tcPr>
                </a:tc>
                <a:tc>
                  <a:txBody>
                    <a:bodyPr/>
                    <a:lstStyle/>
                    <a:p>
                      <a:pPr algn="r" fontAlgn="ctr"/>
                      <a:r>
                        <a:rPr lang="en-GB">
                          <a:effectLst/>
                        </a:rPr>
                        <a:t>41.797794</a:t>
                      </a:r>
                    </a:p>
                  </a:txBody>
                  <a:tcPr anchor="ctr">
                    <a:lnL>
                      <a:noFill/>
                    </a:lnL>
                    <a:lnR>
                      <a:noFill/>
                    </a:lnR>
                    <a:lnT>
                      <a:noFill/>
                    </a:lnT>
                    <a:lnB>
                      <a:noFill/>
                    </a:lnB>
                    <a:solidFill>
                      <a:srgbClr val="F5F5F5"/>
                    </a:solidFill>
                  </a:tcPr>
                </a:tc>
                <a:extLst>
                  <a:ext uri="{0D108BD9-81ED-4DB2-BD59-A6C34878D82A}">
                    <a16:rowId xmlns:a16="http://schemas.microsoft.com/office/drawing/2014/main" val="2629812935"/>
                  </a:ext>
                </a:extLst>
              </a:tr>
              <a:tr h="510911">
                <a:tc>
                  <a:txBody>
                    <a:bodyPr/>
                    <a:lstStyle/>
                    <a:p>
                      <a:pPr algn="r" fontAlgn="ctr"/>
                      <a:r>
                        <a:rPr lang="en-GB" b="1">
                          <a:effectLst/>
                        </a:rPr>
                        <a:t>min</a:t>
                      </a:r>
                    </a:p>
                  </a:txBody>
                  <a:tcPr anchor="ctr">
                    <a:lnL>
                      <a:noFill/>
                    </a:lnL>
                    <a:lnR>
                      <a:noFill/>
                    </a:lnR>
                    <a:lnT>
                      <a:noFill/>
                    </a:lnT>
                    <a:lnB>
                      <a:noFill/>
                    </a:lnB>
                  </a:tcPr>
                </a:tc>
                <a:tc>
                  <a:txBody>
                    <a:bodyPr/>
                    <a:lstStyle/>
                    <a:p>
                      <a:pPr algn="r" fontAlgn="ctr"/>
                      <a:r>
                        <a:rPr lang="en-GB">
                          <a:effectLst/>
                        </a:rPr>
                        <a:t>5.000000</a:t>
                      </a:r>
                    </a:p>
                  </a:txBody>
                  <a:tcPr anchor="ctr">
                    <a:lnL>
                      <a:noFill/>
                    </a:lnL>
                    <a:lnR>
                      <a:noFill/>
                    </a:lnR>
                    <a:lnT>
                      <a:noFill/>
                    </a:lnT>
                    <a:lnB>
                      <a:noFill/>
                    </a:lnB>
                  </a:tcPr>
                </a:tc>
                <a:tc>
                  <a:txBody>
                    <a:bodyPr/>
                    <a:lstStyle/>
                    <a:p>
                      <a:pPr algn="r" fontAlgn="ctr"/>
                      <a:r>
                        <a:rPr lang="en-GB">
                          <a:effectLst/>
                        </a:rPr>
                        <a:t>0.000000</a:t>
                      </a:r>
                    </a:p>
                  </a:txBody>
                  <a:tcPr anchor="ctr">
                    <a:lnL>
                      <a:noFill/>
                    </a:lnL>
                    <a:lnR>
                      <a:noFill/>
                    </a:lnR>
                    <a:lnT>
                      <a:noFill/>
                    </a:lnT>
                    <a:lnB>
                      <a:noFill/>
                    </a:lnB>
                  </a:tcPr>
                </a:tc>
                <a:tc>
                  <a:txBody>
                    <a:bodyPr/>
                    <a:lstStyle/>
                    <a:p>
                      <a:pPr algn="r" fontAlgn="ctr"/>
                      <a:r>
                        <a:rPr lang="en-GB">
                          <a:effectLst/>
                        </a:rPr>
                        <a:t>3.000000</a:t>
                      </a:r>
                    </a:p>
                  </a:txBody>
                  <a:tcPr anchor="ctr">
                    <a:lnL>
                      <a:noFill/>
                    </a:lnL>
                    <a:lnR>
                      <a:noFill/>
                    </a:lnR>
                    <a:lnT>
                      <a:noFill/>
                    </a:lnT>
                    <a:lnB>
                      <a:noFill/>
                    </a:lnB>
                  </a:tcPr>
                </a:tc>
                <a:tc>
                  <a:txBody>
                    <a:bodyPr/>
                    <a:lstStyle/>
                    <a:p>
                      <a:pPr algn="r" fontAlgn="ctr"/>
                      <a:r>
                        <a:rPr lang="en-GB">
                          <a:effectLst/>
                        </a:rPr>
                        <a:t>2.000000</a:t>
                      </a:r>
                    </a:p>
                  </a:txBody>
                  <a:tcPr anchor="ctr">
                    <a:lnL>
                      <a:noFill/>
                    </a:lnL>
                    <a:lnR>
                      <a:noFill/>
                    </a:lnR>
                    <a:lnT>
                      <a:noFill/>
                    </a:lnT>
                    <a:lnB>
                      <a:noFill/>
                    </a:lnB>
                  </a:tcPr>
                </a:tc>
                <a:extLst>
                  <a:ext uri="{0D108BD9-81ED-4DB2-BD59-A6C34878D82A}">
                    <a16:rowId xmlns:a16="http://schemas.microsoft.com/office/drawing/2014/main" val="1766934696"/>
                  </a:ext>
                </a:extLst>
              </a:tr>
              <a:tr h="510911">
                <a:tc>
                  <a:txBody>
                    <a:bodyPr/>
                    <a:lstStyle/>
                    <a:p>
                      <a:pPr algn="r" fontAlgn="ctr"/>
                      <a:r>
                        <a:rPr lang="en-GB" b="1">
                          <a:effectLst/>
                        </a:rPr>
                        <a:t>25%</a:t>
                      </a:r>
                    </a:p>
                  </a:txBody>
                  <a:tcPr anchor="ctr">
                    <a:lnL>
                      <a:noFill/>
                    </a:lnL>
                    <a:lnR>
                      <a:noFill/>
                    </a:lnR>
                    <a:lnT>
                      <a:noFill/>
                    </a:lnT>
                    <a:lnB>
                      <a:noFill/>
                    </a:lnB>
                    <a:solidFill>
                      <a:srgbClr val="F5F5F5"/>
                    </a:solidFill>
                  </a:tcPr>
                </a:tc>
                <a:tc>
                  <a:txBody>
                    <a:bodyPr/>
                    <a:lstStyle/>
                    <a:p>
                      <a:pPr algn="r" fontAlgn="ctr"/>
                      <a:r>
                        <a:rPr lang="en-GB">
                          <a:effectLst/>
                        </a:rPr>
                        <a:t>381.000000</a:t>
                      </a:r>
                    </a:p>
                  </a:txBody>
                  <a:tcPr anchor="ctr">
                    <a:lnL>
                      <a:noFill/>
                    </a:lnL>
                    <a:lnR>
                      <a:noFill/>
                    </a:lnR>
                    <a:lnT>
                      <a:noFill/>
                    </a:lnT>
                    <a:lnB>
                      <a:noFill/>
                    </a:lnB>
                    <a:solidFill>
                      <a:srgbClr val="F5F5F5"/>
                    </a:solidFill>
                  </a:tcPr>
                </a:tc>
                <a:tc>
                  <a:txBody>
                    <a:bodyPr/>
                    <a:lstStyle/>
                    <a:p>
                      <a:pPr algn="r" fontAlgn="ctr"/>
                      <a:r>
                        <a:rPr lang="en-GB">
                          <a:effectLst/>
                        </a:rPr>
                        <a:t>25.000000</a:t>
                      </a:r>
                    </a:p>
                  </a:txBody>
                  <a:tcPr anchor="ctr">
                    <a:lnL>
                      <a:noFill/>
                    </a:lnL>
                    <a:lnR>
                      <a:noFill/>
                    </a:lnR>
                    <a:lnT>
                      <a:noFill/>
                    </a:lnT>
                    <a:lnB>
                      <a:noFill/>
                    </a:lnB>
                    <a:solidFill>
                      <a:srgbClr val="F5F5F5"/>
                    </a:solidFill>
                  </a:tcPr>
                </a:tc>
                <a:tc>
                  <a:txBody>
                    <a:bodyPr/>
                    <a:lstStyle/>
                    <a:p>
                      <a:pPr algn="r" fontAlgn="ctr"/>
                      <a:r>
                        <a:rPr lang="en-GB">
                          <a:effectLst/>
                        </a:rPr>
                        <a:t>300.000000</a:t>
                      </a:r>
                    </a:p>
                  </a:txBody>
                  <a:tcPr anchor="ctr">
                    <a:lnL>
                      <a:noFill/>
                    </a:lnL>
                    <a:lnR>
                      <a:noFill/>
                    </a:lnR>
                    <a:lnT>
                      <a:noFill/>
                    </a:lnT>
                    <a:lnB>
                      <a:noFill/>
                    </a:lnB>
                    <a:solidFill>
                      <a:srgbClr val="F5F5F5"/>
                    </a:solidFill>
                  </a:tcPr>
                </a:tc>
                <a:tc>
                  <a:txBody>
                    <a:bodyPr/>
                    <a:lstStyle/>
                    <a:p>
                      <a:pPr algn="r" fontAlgn="ctr"/>
                      <a:r>
                        <a:rPr lang="en-GB">
                          <a:effectLst/>
                        </a:rPr>
                        <a:t>11.000000</a:t>
                      </a:r>
                    </a:p>
                  </a:txBody>
                  <a:tcPr anchor="ctr">
                    <a:lnL>
                      <a:noFill/>
                    </a:lnL>
                    <a:lnR>
                      <a:noFill/>
                    </a:lnR>
                    <a:lnT>
                      <a:noFill/>
                    </a:lnT>
                    <a:lnB>
                      <a:noFill/>
                    </a:lnB>
                    <a:solidFill>
                      <a:srgbClr val="F5F5F5"/>
                    </a:solidFill>
                  </a:tcPr>
                </a:tc>
                <a:extLst>
                  <a:ext uri="{0D108BD9-81ED-4DB2-BD59-A6C34878D82A}">
                    <a16:rowId xmlns:a16="http://schemas.microsoft.com/office/drawing/2014/main" val="2024492523"/>
                  </a:ext>
                </a:extLst>
              </a:tr>
              <a:tr h="510911">
                <a:tc>
                  <a:txBody>
                    <a:bodyPr/>
                    <a:lstStyle/>
                    <a:p>
                      <a:pPr algn="r" fontAlgn="ctr"/>
                      <a:r>
                        <a:rPr lang="en-GB" b="1">
                          <a:effectLst/>
                        </a:rPr>
                        <a:t>50%</a:t>
                      </a:r>
                    </a:p>
                  </a:txBody>
                  <a:tcPr anchor="ctr">
                    <a:lnL>
                      <a:noFill/>
                    </a:lnL>
                    <a:lnR>
                      <a:noFill/>
                    </a:lnR>
                    <a:lnT>
                      <a:noFill/>
                    </a:lnT>
                    <a:lnB>
                      <a:noFill/>
                    </a:lnB>
                  </a:tcPr>
                </a:tc>
                <a:tc>
                  <a:txBody>
                    <a:bodyPr/>
                    <a:lstStyle/>
                    <a:p>
                      <a:pPr algn="r" fontAlgn="ctr"/>
                      <a:r>
                        <a:rPr lang="en-GB">
                          <a:effectLst/>
                        </a:rPr>
                        <a:t>897.000000</a:t>
                      </a:r>
                    </a:p>
                  </a:txBody>
                  <a:tcPr anchor="ctr">
                    <a:lnL>
                      <a:noFill/>
                    </a:lnL>
                    <a:lnR>
                      <a:noFill/>
                    </a:lnR>
                    <a:lnT>
                      <a:noFill/>
                    </a:lnT>
                    <a:lnB>
                      <a:noFill/>
                    </a:lnB>
                  </a:tcPr>
                </a:tc>
                <a:tc>
                  <a:txBody>
                    <a:bodyPr/>
                    <a:lstStyle/>
                    <a:p>
                      <a:pPr algn="r" fontAlgn="ctr"/>
                      <a:r>
                        <a:rPr lang="en-GB">
                          <a:effectLst/>
                        </a:rPr>
                        <a:t>57.000000</a:t>
                      </a:r>
                    </a:p>
                  </a:txBody>
                  <a:tcPr anchor="ctr">
                    <a:lnL>
                      <a:noFill/>
                    </a:lnL>
                    <a:lnR>
                      <a:noFill/>
                    </a:lnR>
                    <a:lnT>
                      <a:noFill/>
                    </a:lnT>
                    <a:lnB>
                      <a:noFill/>
                    </a:lnB>
                  </a:tcPr>
                </a:tc>
                <a:tc>
                  <a:txBody>
                    <a:bodyPr/>
                    <a:lstStyle/>
                    <a:p>
                      <a:pPr algn="r" fontAlgn="ctr"/>
                      <a:r>
                        <a:rPr lang="en-GB">
                          <a:effectLst/>
                        </a:rPr>
                        <a:t>775.000000</a:t>
                      </a:r>
                    </a:p>
                  </a:txBody>
                  <a:tcPr anchor="ctr">
                    <a:lnL>
                      <a:noFill/>
                    </a:lnL>
                    <a:lnR>
                      <a:noFill/>
                    </a:lnR>
                    <a:lnT>
                      <a:noFill/>
                    </a:lnT>
                    <a:lnB>
                      <a:noFill/>
                    </a:lnB>
                  </a:tcPr>
                </a:tc>
                <a:tc>
                  <a:txBody>
                    <a:bodyPr/>
                    <a:lstStyle/>
                    <a:p>
                      <a:pPr algn="r" fontAlgn="ctr"/>
                      <a:r>
                        <a:rPr lang="en-GB">
                          <a:effectLst/>
                        </a:rPr>
                        <a:t>21.000000</a:t>
                      </a:r>
                    </a:p>
                  </a:txBody>
                  <a:tcPr anchor="ctr">
                    <a:lnL>
                      <a:noFill/>
                    </a:lnL>
                    <a:lnR>
                      <a:noFill/>
                    </a:lnR>
                    <a:lnT>
                      <a:noFill/>
                    </a:lnT>
                    <a:lnB>
                      <a:noFill/>
                    </a:lnB>
                  </a:tcPr>
                </a:tc>
                <a:extLst>
                  <a:ext uri="{0D108BD9-81ED-4DB2-BD59-A6C34878D82A}">
                    <a16:rowId xmlns:a16="http://schemas.microsoft.com/office/drawing/2014/main" val="1096120734"/>
                  </a:ext>
                </a:extLst>
              </a:tr>
              <a:tr h="510911">
                <a:tc>
                  <a:txBody>
                    <a:bodyPr/>
                    <a:lstStyle/>
                    <a:p>
                      <a:pPr algn="r" fontAlgn="ctr"/>
                      <a:r>
                        <a:rPr lang="en-GB" b="1">
                          <a:effectLst/>
                        </a:rPr>
                        <a:t>75%</a:t>
                      </a:r>
                    </a:p>
                  </a:txBody>
                  <a:tcPr anchor="ctr">
                    <a:lnL>
                      <a:noFill/>
                    </a:lnL>
                    <a:lnR>
                      <a:noFill/>
                    </a:lnR>
                    <a:lnT>
                      <a:noFill/>
                    </a:lnT>
                    <a:lnB>
                      <a:noFill/>
                    </a:lnB>
                    <a:solidFill>
                      <a:srgbClr val="F5F5F5"/>
                    </a:solidFill>
                  </a:tcPr>
                </a:tc>
                <a:tc>
                  <a:txBody>
                    <a:bodyPr/>
                    <a:lstStyle/>
                    <a:p>
                      <a:pPr algn="r" fontAlgn="ctr"/>
                      <a:r>
                        <a:rPr lang="en-GB">
                          <a:effectLst/>
                        </a:rPr>
                        <a:t>1843.000000</a:t>
                      </a:r>
                    </a:p>
                  </a:txBody>
                  <a:tcPr anchor="ctr">
                    <a:lnL>
                      <a:noFill/>
                    </a:lnL>
                    <a:lnR>
                      <a:noFill/>
                    </a:lnR>
                    <a:lnT>
                      <a:noFill/>
                    </a:lnT>
                    <a:lnB>
                      <a:noFill/>
                    </a:lnB>
                    <a:solidFill>
                      <a:srgbClr val="F5F5F5"/>
                    </a:solidFill>
                  </a:tcPr>
                </a:tc>
                <a:tc>
                  <a:txBody>
                    <a:bodyPr/>
                    <a:lstStyle/>
                    <a:p>
                      <a:pPr algn="r" fontAlgn="ctr"/>
                      <a:r>
                        <a:rPr lang="en-GB">
                          <a:effectLst/>
                        </a:rPr>
                        <a:t>183.000000</a:t>
                      </a:r>
                    </a:p>
                  </a:txBody>
                  <a:tcPr anchor="ctr">
                    <a:lnL>
                      <a:noFill/>
                    </a:lnL>
                    <a:lnR>
                      <a:noFill/>
                    </a:lnR>
                    <a:lnT>
                      <a:noFill/>
                    </a:lnT>
                    <a:lnB>
                      <a:noFill/>
                    </a:lnB>
                    <a:solidFill>
                      <a:srgbClr val="F5F5F5"/>
                    </a:solidFill>
                  </a:tcPr>
                </a:tc>
                <a:tc>
                  <a:txBody>
                    <a:bodyPr/>
                    <a:lstStyle/>
                    <a:p>
                      <a:pPr algn="r" fontAlgn="ctr"/>
                      <a:r>
                        <a:rPr lang="en-GB">
                          <a:effectLst/>
                        </a:rPr>
                        <a:t>1737.000000</a:t>
                      </a:r>
                    </a:p>
                  </a:txBody>
                  <a:tcPr anchor="ctr">
                    <a:lnL>
                      <a:noFill/>
                    </a:lnL>
                    <a:lnR>
                      <a:noFill/>
                    </a:lnR>
                    <a:lnT>
                      <a:noFill/>
                    </a:lnT>
                    <a:lnB>
                      <a:noFill/>
                    </a:lnB>
                    <a:solidFill>
                      <a:srgbClr val="F5F5F5"/>
                    </a:solidFill>
                  </a:tcPr>
                </a:tc>
                <a:tc>
                  <a:txBody>
                    <a:bodyPr/>
                    <a:lstStyle/>
                    <a:p>
                      <a:pPr algn="r" fontAlgn="ctr"/>
                      <a:r>
                        <a:rPr lang="en-GB">
                          <a:effectLst/>
                        </a:rPr>
                        <a:t>36.000000</a:t>
                      </a:r>
                    </a:p>
                  </a:txBody>
                  <a:tcPr anchor="ctr">
                    <a:lnL>
                      <a:noFill/>
                    </a:lnL>
                    <a:lnR>
                      <a:noFill/>
                    </a:lnR>
                    <a:lnT>
                      <a:noFill/>
                    </a:lnT>
                    <a:lnB>
                      <a:noFill/>
                    </a:lnB>
                    <a:solidFill>
                      <a:srgbClr val="F5F5F5"/>
                    </a:solidFill>
                  </a:tcPr>
                </a:tc>
                <a:extLst>
                  <a:ext uri="{0D108BD9-81ED-4DB2-BD59-A6C34878D82A}">
                    <a16:rowId xmlns:a16="http://schemas.microsoft.com/office/drawing/2014/main" val="1680161476"/>
                  </a:ext>
                </a:extLst>
              </a:tr>
              <a:tr h="510911">
                <a:tc>
                  <a:txBody>
                    <a:bodyPr/>
                    <a:lstStyle/>
                    <a:p>
                      <a:pPr algn="r" fontAlgn="ctr"/>
                      <a:r>
                        <a:rPr lang="en-GB" b="1">
                          <a:effectLst/>
                        </a:rPr>
                        <a:t>max</a:t>
                      </a:r>
                    </a:p>
                  </a:txBody>
                  <a:tcPr anchor="ctr">
                    <a:lnL>
                      <a:noFill/>
                    </a:lnL>
                    <a:lnR>
                      <a:noFill/>
                    </a:lnR>
                    <a:lnT>
                      <a:noFill/>
                    </a:lnT>
                    <a:lnB>
                      <a:noFill/>
                    </a:lnB>
                  </a:tcPr>
                </a:tc>
                <a:tc>
                  <a:txBody>
                    <a:bodyPr/>
                    <a:lstStyle/>
                    <a:p>
                      <a:pPr algn="r" fontAlgn="ctr"/>
                      <a:r>
                        <a:rPr lang="en-GB">
                          <a:effectLst/>
                        </a:rPr>
                        <a:t>26708.000000</a:t>
                      </a:r>
                    </a:p>
                  </a:txBody>
                  <a:tcPr anchor="ctr">
                    <a:lnL>
                      <a:noFill/>
                    </a:lnL>
                    <a:lnR>
                      <a:noFill/>
                    </a:lnR>
                    <a:lnT>
                      <a:noFill/>
                    </a:lnT>
                    <a:lnB>
                      <a:noFill/>
                    </a:lnB>
                  </a:tcPr>
                </a:tc>
                <a:tc>
                  <a:txBody>
                    <a:bodyPr/>
                    <a:lstStyle/>
                    <a:p>
                      <a:pPr algn="r" fontAlgn="ctr"/>
                      <a:r>
                        <a:rPr lang="en-GB">
                          <a:effectLst/>
                        </a:rPr>
                        <a:t>2840.000000</a:t>
                      </a:r>
                    </a:p>
                  </a:txBody>
                  <a:tcPr anchor="ctr">
                    <a:lnL>
                      <a:noFill/>
                    </a:lnL>
                    <a:lnR>
                      <a:noFill/>
                    </a:lnR>
                    <a:lnT>
                      <a:noFill/>
                    </a:lnT>
                    <a:lnB>
                      <a:noFill/>
                    </a:lnB>
                  </a:tcPr>
                </a:tc>
                <a:tc>
                  <a:txBody>
                    <a:bodyPr/>
                    <a:lstStyle/>
                    <a:p>
                      <a:pPr algn="r" fontAlgn="ctr"/>
                      <a:r>
                        <a:rPr lang="en-GB">
                          <a:effectLst/>
                        </a:rPr>
                        <a:t>24037.000000</a:t>
                      </a:r>
                    </a:p>
                  </a:txBody>
                  <a:tcPr anchor="ctr">
                    <a:lnL>
                      <a:noFill/>
                    </a:lnL>
                    <a:lnR>
                      <a:noFill/>
                    </a:lnR>
                    <a:lnT>
                      <a:noFill/>
                    </a:lnT>
                    <a:lnB>
                      <a:noFill/>
                    </a:lnB>
                  </a:tcPr>
                </a:tc>
                <a:tc>
                  <a:txBody>
                    <a:bodyPr/>
                    <a:lstStyle/>
                    <a:p>
                      <a:pPr algn="r" fontAlgn="ctr"/>
                      <a:r>
                        <a:rPr lang="en-GB" dirty="0">
                          <a:effectLst/>
                        </a:rPr>
                        <a:t>236.000000</a:t>
                      </a:r>
                    </a:p>
                  </a:txBody>
                  <a:tcPr anchor="ctr">
                    <a:lnL>
                      <a:noFill/>
                    </a:lnL>
                    <a:lnR>
                      <a:noFill/>
                    </a:lnR>
                    <a:lnT>
                      <a:noFill/>
                    </a:lnT>
                    <a:lnB>
                      <a:noFill/>
                    </a:lnB>
                  </a:tcPr>
                </a:tc>
                <a:extLst>
                  <a:ext uri="{0D108BD9-81ED-4DB2-BD59-A6C34878D82A}">
                    <a16:rowId xmlns:a16="http://schemas.microsoft.com/office/drawing/2014/main" val="3384688449"/>
                  </a:ext>
                </a:extLst>
              </a:tr>
            </a:tbl>
          </a:graphicData>
        </a:graphic>
      </p:graphicFrame>
    </p:spTree>
    <p:extLst>
      <p:ext uri="{BB962C8B-B14F-4D97-AF65-F5344CB8AC3E}">
        <p14:creationId xmlns:p14="http://schemas.microsoft.com/office/powerpoint/2010/main" val="3929541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15D7-B160-1DA5-B627-C21E7E8810E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18575F1-79D3-2631-A767-EFC901722C25}"/>
              </a:ext>
            </a:extLst>
          </p:cNvPr>
          <p:cNvSpPr>
            <a:spLocks noGrp="1"/>
          </p:cNvSpPr>
          <p:nvPr>
            <p:ph idx="1"/>
          </p:nvPr>
        </p:nvSpPr>
        <p:spPr>
          <a:xfrm>
            <a:off x="838200" y="1825624"/>
            <a:ext cx="10515600" cy="4872887"/>
          </a:xfrm>
        </p:spPr>
        <p:txBody>
          <a:bodyPr>
            <a:normAutofit/>
          </a:bodyPr>
          <a:lstStyle/>
          <a:p>
            <a:pPr marL="0" indent="0" algn="l">
              <a:buNone/>
            </a:pPr>
            <a:r>
              <a:rPr lang="en-US" sz="2000" b="0" i="0" dirty="0">
                <a:solidFill>
                  <a:srgbClr val="000000"/>
                </a:solidFill>
                <a:effectLst/>
                <a:latin typeface="Helvetica Neue"/>
              </a:rPr>
              <a:t>From the above result:</a:t>
            </a:r>
          </a:p>
          <a:p>
            <a:pPr algn="l">
              <a:buFont typeface="Arial" panose="020B0604020202020204" pitchFamily="34" charset="0"/>
              <a:buChar char="•"/>
            </a:pPr>
            <a:r>
              <a:rPr lang="en-US" sz="2000" b="0" i="0" dirty="0">
                <a:solidFill>
                  <a:srgbClr val="000000"/>
                </a:solidFill>
                <a:effectLst/>
                <a:latin typeface="Helvetica Neue"/>
              </a:rPr>
              <a:t>The least death recorded is 2 while the highest death recorded is 236 and the average is 33</a:t>
            </a:r>
          </a:p>
          <a:p>
            <a:pPr algn="l">
              <a:buFont typeface="Arial" panose="020B0604020202020204" pitchFamily="34" charset="0"/>
              <a:buChar char="•"/>
            </a:pPr>
            <a:r>
              <a:rPr lang="en-US" sz="2000" b="0" i="0" dirty="0">
                <a:solidFill>
                  <a:srgbClr val="000000"/>
                </a:solidFill>
                <a:effectLst/>
                <a:latin typeface="Helvetica Neue"/>
              </a:rPr>
              <a:t>The highest Confirmed cases is 26708 and the least is 5 while the average </a:t>
            </a:r>
            <a:r>
              <a:rPr lang="en-US" sz="2000" b="0" i="0" dirty="0" err="1">
                <a:solidFill>
                  <a:srgbClr val="000000"/>
                </a:solidFill>
                <a:effectLst/>
                <a:latin typeface="Helvetica Neue"/>
              </a:rPr>
              <a:t>corfirmed</a:t>
            </a:r>
            <a:r>
              <a:rPr lang="en-US" sz="2000" b="0" i="0" dirty="0">
                <a:solidFill>
                  <a:srgbClr val="000000"/>
                </a:solidFill>
                <a:effectLst/>
                <a:latin typeface="Helvetica Neue"/>
              </a:rPr>
              <a:t> case is approximately 2120</a:t>
            </a:r>
          </a:p>
          <a:p>
            <a:pPr algn="l">
              <a:buFont typeface="Arial" panose="020B0604020202020204" pitchFamily="34" charset="0"/>
              <a:buChar char="•"/>
            </a:pPr>
            <a:r>
              <a:rPr lang="en-US" sz="2000" b="0" i="0" dirty="0">
                <a:solidFill>
                  <a:srgbClr val="000000"/>
                </a:solidFill>
                <a:effectLst/>
                <a:latin typeface="Helvetica Neue"/>
              </a:rPr>
              <a:t>The highest admitted cases recorded is 2840 and the average recorded is 241 approximately</a:t>
            </a:r>
          </a:p>
          <a:p>
            <a:pPr algn="l">
              <a:buFont typeface="Arial" panose="020B0604020202020204" pitchFamily="34" charset="0"/>
              <a:buChar char="•"/>
            </a:pPr>
            <a:r>
              <a:rPr lang="en-US" sz="2000" b="0" i="0" dirty="0">
                <a:solidFill>
                  <a:srgbClr val="000000"/>
                </a:solidFill>
                <a:effectLst/>
                <a:latin typeface="Helvetica Neue"/>
              </a:rPr>
              <a:t>Admitted cases took place everyday</a:t>
            </a:r>
          </a:p>
          <a:p>
            <a:pPr algn="l">
              <a:buFont typeface="Arial" panose="020B0604020202020204" pitchFamily="34" charset="0"/>
              <a:buChar char="•"/>
            </a:pPr>
            <a:r>
              <a:rPr lang="en-US" sz="2000" b="0" i="0" dirty="0" err="1">
                <a:solidFill>
                  <a:srgbClr val="000000"/>
                </a:solidFill>
                <a:effectLst/>
                <a:latin typeface="Helvetica Neue"/>
              </a:rPr>
              <a:t>Higheset</a:t>
            </a:r>
            <a:r>
              <a:rPr lang="en-US" sz="2000" b="0" i="0" dirty="0">
                <a:solidFill>
                  <a:srgbClr val="000000"/>
                </a:solidFill>
                <a:effectLst/>
                <a:latin typeface="Helvetica Neue"/>
              </a:rPr>
              <a:t> number of patients recover is 24037</a:t>
            </a:r>
          </a:p>
          <a:p>
            <a:pPr algn="l">
              <a:buFont typeface="Arial" panose="020B0604020202020204" pitchFamily="34" charset="0"/>
              <a:buChar char="•"/>
            </a:pPr>
            <a:r>
              <a:rPr lang="en-US" sz="2000" b="0" i="0" dirty="0">
                <a:solidFill>
                  <a:srgbClr val="000000"/>
                </a:solidFill>
                <a:effectLst/>
                <a:latin typeface="Helvetica Neue"/>
              </a:rPr>
              <a:t>Average number of covid19 deaths across all states in Nigeria is 33</a:t>
            </a:r>
          </a:p>
          <a:p>
            <a:pPr algn="l">
              <a:buFont typeface="Arial" panose="020B0604020202020204" pitchFamily="34" charset="0"/>
              <a:buChar char="•"/>
            </a:pPr>
            <a:r>
              <a:rPr lang="en-US" sz="2000" b="0" i="0" dirty="0">
                <a:solidFill>
                  <a:srgbClr val="000000"/>
                </a:solidFill>
                <a:effectLst/>
                <a:latin typeface="Helvetica Neue"/>
              </a:rPr>
              <a:t>Highest number of deaths recorded in a state is 236 and minimum is 4.</a:t>
            </a:r>
          </a:p>
          <a:p>
            <a:pPr algn="l">
              <a:buFont typeface="Arial" panose="020B0604020202020204" pitchFamily="34" charset="0"/>
              <a:buChar char="•"/>
            </a:pPr>
            <a:r>
              <a:rPr lang="en-US" sz="2000" b="0" i="0" dirty="0">
                <a:solidFill>
                  <a:srgbClr val="000000"/>
                </a:solidFill>
                <a:effectLst/>
                <a:latin typeface="Helvetica Neue"/>
              </a:rPr>
              <a:t>75% of death cases is 36 deaths while 25% of death cases result 11.</a:t>
            </a:r>
          </a:p>
          <a:p>
            <a:pPr marL="0" indent="0">
              <a:buNone/>
            </a:pPr>
            <a:endParaRPr lang="en-GB" sz="2000" dirty="0"/>
          </a:p>
        </p:txBody>
      </p:sp>
    </p:spTree>
    <p:extLst>
      <p:ext uri="{BB962C8B-B14F-4D97-AF65-F5344CB8AC3E}">
        <p14:creationId xmlns:p14="http://schemas.microsoft.com/office/powerpoint/2010/main" val="3741642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5CB1C-7179-9C10-32CD-0EA6DE4FCEB7}"/>
              </a:ext>
            </a:extLst>
          </p:cNvPr>
          <p:cNvSpPr>
            <a:spLocks noGrp="1"/>
          </p:cNvSpPr>
          <p:nvPr>
            <p:ph type="title"/>
          </p:nvPr>
        </p:nvSpPr>
        <p:spPr/>
        <p:txBody>
          <a:bodyPr/>
          <a:lstStyle/>
          <a:p>
            <a:endParaRPr lang="en-GB"/>
          </a:p>
        </p:txBody>
      </p:sp>
      <p:pic>
        <p:nvPicPr>
          <p:cNvPr id="1026" name="Picture 2" descr="coronavirus">
            <a:extLst>
              <a:ext uri="{FF2B5EF4-FFF2-40B4-BE49-F238E27FC236}">
                <a16:creationId xmlns:a16="http://schemas.microsoft.com/office/drawing/2014/main" id="{D94E6683-E890-A381-A0F1-21229CE122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7831" y="1690688"/>
            <a:ext cx="10575969" cy="5359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205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3A08E-153A-61AC-5699-F8270646F20D}"/>
              </a:ext>
            </a:extLst>
          </p:cNvPr>
          <p:cNvSpPr>
            <a:spLocks noGrp="1"/>
          </p:cNvSpPr>
          <p:nvPr>
            <p:ph type="title"/>
          </p:nvPr>
        </p:nvSpPr>
        <p:spPr/>
        <p:txBody>
          <a:bodyPr/>
          <a:lstStyle/>
          <a:p>
            <a:endParaRPr lang="en-GB"/>
          </a:p>
        </p:txBody>
      </p:sp>
      <p:pic>
        <p:nvPicPr>
          <p:cNvPr id="2050" name="Picture 2">
            <a:extLst>
              <a:ext uri="{FF2B5EF4-FFF2-40B4-BE49-F238E27FC236}">
                <a16:creationId xmlns:a16="http://schemas.microsoft.com/office/drawing/2014/main" id="{FAC64FFD-D80E-ADD1-1A42-6B6B60101DD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563758"/>
            <a:ext cx="10515600" cy="4314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130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95311-6E94-5468-5F7B-F1F2D32C11E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99D2CE4-C442-51F8-47BD-759D695D6D2B}"/>
              </a:ext>
            </a:extLst>
          </p:cNvPr>
          <p:cNvSpPr>
            <a:spLocks noGrp="1"/>
          </p:cNvSpPr>
          <p:nvPr>
            <p:ph idx="1"/>
          </p:nvPr>
        </p:nvSpPr>
        <p:spPr/>
        <p:txBody>
          <a:bodyPr>
            <a:normAutofit/>
          </a:bodyPr>
          <a:lstStyle/>
          <a:p>
            <a:pPr marL="0" indent="0">
              <a:buNone/>
            </a:pPr>
            <a:r>
              <a:rPr lang="en-US" sz="2000" dirty="0"/>
              <a:t>From the above result, </a:t>
            </a:r>
          </a:p>
          <a:p>
            <a:r>
              <a:rPr lang="en-US" sz="2000" dirty="0"/>
              <a:t>Lagos State recorded highest number of confirmed cases with over 25000 while Kano, Delta and Ogun recorded least with less than 3000 patients.</a:t>
            </a:r>
            <a:endParaRPr lang="en-GB" sz="2000" dirty="0"/>
          </a:p>
        </p:txBody>
      </p:sp>
    </p:spTree>
    <p:extLst>
      <p:ext uri="{BB962C8B-B14F-4D97-AF65-F5344CB8AC3E}">
        <p14:creationId xmlns:p14="http://schemas.microsoft.com/office/powerpoint/2010/main" val="1149621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2159-691A-9436-8481-0FEB290FA38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99D9898-6109-CE9E-C969-74AF99BC97E0}"/>
              </a:ext>
            </a:extLst>
          </p:cNvPr>
          <p:cNvSpPr>
            <a:spLocks noGrp="1"/>
          </p:cNvSpPr>
          <p:nvPr>
            <p:ph idx="1"/>
          </p:nvPr>
        </p:nvSpPr>
        <p:spPr/>
        <p:txBody>
          <a:bodyPr/>
          <a:lstStyle/>
          <a:p>
            <a:endParaRPr lang="en-GB"/>
          </a:p>
        </p:txBody>
      </p:sp>
      <p:pic>
        <p:nvPicPr>
          <p:cNvPr id="11266" name="Picture 2">
            <a:extLst>
              <a:ext uri="{FF2B5EF4-FFF2-40B4-BE49-F238E27FC236}">
                <a16:creationId xmlns:a16="http://schemas.microsoft.com/office/drawing/2014/main" id="{3764D419-C48E-171C-6D62-3CB4B86B33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52538"/>
            <a:ext cx="12192000" cy="4351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663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1BF9A-7E1B-849B-EAB1-571181D292F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509328D-3A03-550A-B16C-1BB27A0283B1}"/>
              </a:ext>
            </a:extLst>
          </p:cNvPr>
          <p:cNvSpPr>
            <a:spLocks noGrp="1"/>
          </p:cNvSpPr>
          <p:nvPr>
            <p:ph idx="1"/>
          </p:nvPr>
        </p:nvSpPr>
        <p:spPr/>
        <p:txBody>
          <a:bodyPr>
            <a:normAutofit/>
          </a:bodyPr>
          <a:lstStyle/>
          <a:p>
            <a:pPr marL="0" indent="0">
              <a:buNone/>
            </a:pPr>
            <a:r>
              <a:rPr lang="en-US" sz="2000" dirty="0"/>
              <a:t>From the above result, </a:t>
            </a:r>
          </a:p>
          <a:p>
            <a:pPr marL="0" indent="0">
              <a:buNone/>
            </a:pPr>
            <a:r>
              <a:rPr lang="en-US" sz="2000" dirty="0"/>
              <a:t>Lagos State recorded highest number of discharged patients with over 20000 while Delta, Kano and Ogun recorded the least with less than 3000 patients. </a:t>
            </a:r>
            <a:endParaRPr lang="en-GB" sz="2000" dirty="0"/>
          </a:p>
        </p:txBody>
      </p:sp>
    </p:spTree>
    <p:extLst>
      <p:ext uri="{BB962C8B-B14F-4D97-AF65-F5344CB8AC3E}">
        <p14:creationId xmlns:p14="http://schemas.microsoft.com/office/powerpoint/2010/main" val="1420827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5D3DC-43D0-C2F3-32DD-714A0BA2B822}"/>
              </a:ext>
            </a:extLst>
          </p:cNvPr>
          <p:cNvSpPr>
            <a:spLocks noGrp="1"/>
          </p:cNvSpPr>
          <p:nvPr>
            <p:ph type="title"/>
          </p:nvPr>
        </p:nvSpPr>
        <p:spPr/>
        <p:txBody>
          <a:bodyPr/>
          <a:lstStyle/>
          <a:p>
            <a:endParaRPr lang="en-GB"/>
          </a:p>
        </p:txBody>
      </p:sp>
      <p:pic>
        <p:nvPicPr>
          <p:cNvPr id="4098" name="Picture 2">
            <a:extLst>
              <a:ext uri="{FF2B5EF4-FFF2-40B4-BE49-F238E27FC236}">
                <a16:creationId xmlns:a16="http://schemas.microsoft.com/office/drawing/2014/main" id="{30F2F56E-4662-2826-A3E8-85F898746CA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515600" cy="4630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059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C44E3-A86F-30D4-561D-792A8D37739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8399CFD-19F4-FEE9-753E-4D04A98D9B93}"/>
              </a:ext>
            </a:extLst>
          </p:cNvPr>
          <p:cNvSpPr>
            <a:spLocks noGrp="1"/>
          </p:cNvSpPr>
          <p:nvPr>
            <p:ph idx="1"/>
          </p:nvPr>
        </p:nvSpPr>
        <p:spPr/>
        <p:txBody>
          <a:bodyPr>
            <a:normAutofit/>
          </a:bodyPr>
          <a:lstStyle/>
          <a:p>
            <a:pPr marL="0" indent="0">
              <a:buNone/>
            </a:pPr>
            <a:r>
              <a:rPr lang="en-US" sz="2000" dirty="0"/>
              <a:t>From the bar chart result above shows that:</a:t>
            </a:r>
          </a:p>
          <a:p>
            <a:pPr algn="l">
              <a:buFont typeface="Arial" panose="020B0604020202020204" pitchFamily="34" charset="0"/>
              <a:buChar char="•"/>
            </a:pPr>
            <a:r>
              <a:rPr lang="en-US" sz="2000" b="0" i="0" dirty="0">
                <a:solidFill>
                  <a:srgbClr val="000000"/>
                </a:solidFill>
                <a:effectLst/>
                <a:latin typeface="Helvetica Neue"/>
              </a:rPr>
              <a:t>Lagos has the highest number of discharged patients with close to 25000 while the Delta and Kano recorded the least discharged patients with less than 3000.</a:t>
            </a:r>
          </a:p>
          <a:p>
            <a:pPr algn="l">
              <a:buFont typeface="Arial" panose="020B0604020202020204" pitchFamily="34" charset="0"/>
              <a:buChar char="•"/>
            </a:pPr>
            <a:r>
              <a:rPr lang="en-US" sz="2000" b="0" i="0" dirty="0">
                <a:solidFill>
                  <a:srgbClr val="000000"/>
                </a:solidFill>
                <a:effectLst/>
                <a:latin typeface="Helvetica Neue"/>
              </a:rPr>
              <a:t>Abuja is the second highest number of discharged patients with more than 5000 but less than 10000.</a:t>
            </a:r>
          </a:p>
          <a:p>
            <a:pPr marL="0" indent="0">
              <a:buNone/>
            </a:pPr>
            <a:endParaRPr lang="en-GB" sz="2000" dirty="0"/>
          </a:p>
        </p:txBody>
      </p:sp>
    </p:spTree>
    <p:extLst>
      <p:ext uri="{BB962C8B-B14F-4D97-AF65-F5344CB8AC3E}">
        <p14:creationId xmlns:p14="http://schemas.microsoft.com/office/powerpoint/2010/main" val="2965381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58638-2E00-DB88-8F48-EB1967EB9DC6}"/>
              </a:ext>
            </a:extLst>
          </p:cNvPr>
          <p:cNvSpPr>
            <a:spLocks noGrp="1"/>
          </p:cNvSpPr>
          <p:nvPr>
            <p:ph type="title"/>
          </p:nvPr>
        </p:nvSpPr>
        <p:spPr/>
        <p:txBody>
          <a:bodyPr/>
          <a:lstStyle/>
          <a:p>
            <a:endParaRPr lang="en-GB"/>
          </a:p>
        </p:txBody>
      </p:sp>
      <p:pic>
        <p:nvPicPr>
          <p:cNvPr id="5122" name="Picture 2">
            <a:extLst>
              <a:ext uri="{FF2B5EF4-FFF2-40B4-BE49-F238E27FC236}">
                <a16:creationId xmlns:a16="http://schemas.microsoft.com/office/drawing/2014/main" id="{70555963-8128-144F-E8FE-6A48C444A6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365126"/>
            <a:ext cx="10515600" cy="581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1959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B0AD4-41A0-5DE6-DA31-51356A8E22B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3EF8D20-7B96-7D98-AE09-4DFDACE1BB03}"/>
              </a:ext>
            </a:extLst>
          </p:cNvPr>
          <p:cNvSpPr>
            <a:spLocks noGrp="1"/>
          </p:cNvSpPr>
          <p:nvPr>
            <p:ph idx="1"/>
          </p:nvPr>
        </p:nvSpPr>
        <p:spPr/>
        <p:txBody>
          <a:bodyPr>
            <a:normAutofit/>
          </a:bodyPr>
          <a:lstStyle/>
          <a:p>
            <a:pPr marL="0" indent="0">
              <a:buNone/>
            </a:pPr>
            <a:r>
              <a:rPr lang="en-US" sz="2000" b="0" i="0" dirty="0">
                <a:solidFill>
                  <a:srgbClr val="000000"/>
                </a:solidFill>
                <a:effectLst/>
                <a:latin typeface="Helvetica Neue"/>
              </a:rPr>
              <a:t>From the result above, it can be concluded that:</a:t>
            </a:r>
          </a:p>
          <a:p>
            <a:pPr marL="0" indent="0">
              <a:buNone/>
            </a:pPr>
            <a:r>
              <a:rPr lang="en-US" sz="2000" b="0" i="0" dirty="0">
                <a:solidFill>
                  <a:srgbClr val="000000"/>
                </a:solidFill>
                <a:effectLst/>
                <a:latin typeface="Helvetica Neue"/>
              </a:rPr>
              <a:t>The number of admitted cases raise to over 2500 while Number of Confirmed Cases raise to over 25,000</a:t>
            </a:r>
            <a:r>
              <a:rPr lang="en-GB" sz="2000" b="0" i="0" dirty="0">
                <a:solidFill>
                  <a:srgbClr val="000000"/>
                </a:solidFill>
                <a:effectLst/>
                <a:latin typeface="Helvetica Neue"/>
              </a:rPr>
              <a:t>.</a:t>
            </a:r>
            <a:endParaRPr lang="en-US" sz="2000" b="0" i="0" dirty="0">
              <a:solidFill>
                <a:srgbClr val="000000"/>
              </a:solidFill>
              <a:effectLst/>
              <a:latin typeface="Helvetica Neue"/>
            </a:endParaRPr>
          </a:p>
        </p:txBody>
      </p:sp>
    </p:spTree>
    <p:extLst>
      <p:ext uri="{BB962C8B-B14F-4D97-AF65-F5344CB8AC3E}">
        <p14:creationId xmlns:p14="http://schemas.microsoft.com/office/powerpoint/2010/main" val="1032041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FE7C8-0F76-41DB-3A60-67D2BCBF724B}"/>
              </a:ext>
            </a:extLst>
          </p:cNvPr>
          <p:cNvSpPr>
            <a:spLocks noGrp="1"/>
          </p:cNvSpPr>
          <p:nvPr>
            <p:ph type="title"/>
          </p:nvPr>
        </p:nvSpPr>
        <p:spPr/>
        <p:txBody>
          <a:bodyPr/>
          <a:lstStyle/>
          <a:p>
            <a:endParaRPr lang="en-GB"/>
          </a:p>
        </p:txBody>
      </p:sp>
      <p:pic>
        <p:nvPicPr>
          <p:cNvPr id="6146" name="Picture 2">
            <a:extLst>
              <a:ext uri="{FF2B5EF4-FFF2-40B4-BE49-F238E27FC236}">
                <a16:creationId xmlns:a16="http://schemas.microsoft.com/office/drawing/2014/main" id="{D3FAF14E-4C15-D8E1-2B8F-2C44BEE2647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1" y="365125"/>
            <a:ext cx="10515599" cy="581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349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C1DC-6C15-36A9-6243-10E771B40F9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80531A6-7776-C8D6-2E24-08ABEAA99582}"/>
              </a:ext>
            </a:extLst>
          </p:cNvPr>
          <p:cNvSpPr>
            <a:spLocks noGrp="1"/>
          </p:cNvSpPr>
          <p:nvPr>
            <p:ph idx="1"/>
          </p:nvPr>
        </p:nvSpPr>
        <p:spPr/>
        <p:txBody>
          <a:bodyPr>
            <a:normAutofit/>
          </a:bodyPr>
          <a:lstStyle/>
          <a:p>
            <a:pPr marL="0" indent="0">
              <a:buNone/>
            </a:pPr>
            <a:r>
              <a:rPr lang="en-US" sz="2000" b="0" i="0" dirty="0">
                <a:solidFill>
                  <a:srgbClr val="000000"/>
                </a:solidFill>
                <a:effectLst/>
                <a:latin typeface="Helvetica Neue"/>
              </a:rPr>
              <a:t>From the graph above result, it is shown that Lagos highest number of death record of more 225 follow by Edo with more than 100 but less than 125 while both Plateau and Ogun recorded less record of death below 50.</a:t>
            </a:r>
            <a:endParaRPr lang="en-GB" sz="2000" dirty="0"/>
          </a:p>
        </p:txBody>
      </p:sp>
    </p:spTree>
    <p:extLst>
      <p:ext uri="{BB962C8B-B14F-4D97-AF65-F5344CB8AC3E}">
        <p14:creationId xmlns:p14="http://schemas.microsoft.com/office/powerpoint/2010/main" val="117253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03A82-F44E-ABA3-387C-5AC490DEE046}"/>
              </a:ext>
            </a:extLst>
          </p:cNvPr>
          <p:cNvSpPr>
            <a:spLocks noGrp="1"/>
          </p:cNvSpPr>
          <p:nvPr>
            <p:ph type="title"/>
          </p:nvPr>
        </p:nvSpPr>
        <p:spPr/>
        <p:txBody>
          <a:bodyPr>
            <a:normAutofit fontScale="90000"/>
          </a:bodyPr>
          <a:lstStyle/>
          <a:p>
            <a:br>
              <a:rPr lang="en-GB" b="1" dirty="0">
                <a:solidFill>
                  <a:srgbClr val="1DBF73"/>
                </a:solidFill>
                <a:latin typeface="Roboto" panose="02000000000000000000" pitchFamily="2" charset="0"/>
              </a:rPr>
            </a:br>
            <a:r>
              <a:rPr lang="en-GB" b="1" dirty="0">
                <a:solidFill>
                  <a:srgbClr val="1DBF73"/>
                </a:solidFill>
                <a:latin typeface="Roboto" panose="02000000000000000000" pitchFamily="2" charset="0"/>
              </a:rPr>
              <a:t>			</a:t>
            </a:r>
            <a:r>
              <a:rPr lang="en-GB" b="1" i="0" dirty="0">
                <a:solidFill>
                  <a:schemeClr val="accent4">
                    <a:lumMod val="50000"/>
                  </a:schemeClr>
                </a:solidFill>
                <a:effectLst/>
                <a:latin typeface="Roboto" panose="02000000000000000000" pitchFamily="2" charset="0"/>
              </a:rPr>
              <a:t>Project Overview</a:t>
            </a:r>
            <a:br>
              <a:rPr lang="en-GB" b="0" i="0" dirty="0">
                <a:solidFill>
                  <a:srgbClr val="1DBF73"/>
                </a:solidFill>
                <a:effectLst/>
                <a:latin typeface="Roboto" panose="02000000000000000000" pitchFamily="2" charset="0"/>
              </a:rPr>
            </a:br>
            <a:endParaRPr lang="en-GB" dirty="0"/>
          </a:p>
        </p:txBody>
      </p:sp>
      <p:sp>
        <p:nvSpPr>
          <p:cNvPr id="3" name="Content Placeholder 2">
            <a:extLst>
              <a:ext uri="{FF2B5EF4-FFF2-40B4-BE49-F238E27FC236}">
                <a16:creationId xmlns:a16="http://schemas.microsoft.com/office/drawing/2014/main" id="{CAE41A11-4BA9-190F-2607-5DC01619D86D}"/>
              </a:ext>
            </a:extLst>
          </p:cNvPr>
          <p:cNvSpPr>
            <a:spLocks noGrp="1"/>
          </p:cNvSpPr>
          <p:nvPr>
            <p:ph idx="1"/>
          </p:nvPr>
        </p:nvSpPr>
        <p:spPr/>
        <p:txBody>
          <a:bodyPr>
            <a:noAutofit/>
          </a:bodyPr>
          <a:lstStyle/>
          <a:p>
            <a:pPr marL="0" indent="0">
              <a:buNone/>
            </a:pPr>
            <a:r>
              <a:rPr lang="en-US" sz="2000" i="0" dirty="0">
                <a:effectLst/>
                <a:latin typeface="Jost"/>
              </a:rPr>
              <a:t>Coronavirus disease (COVID-19) is an infectious disease caused by a newly discovered coronavirus, and it has affected major parts of the world. Nigeria, a west-</a:t>
            </a:r>
            <a:r>
              <a:rPr lang="en-US" sz="2000" i="0" dirty="0" err="1">
                <a:effectLst/>
                <a:latin typeface="Jost"/>
              </a:rPr>
              <a:t>african</a:t>
            </a:r>
            <a:r>
              <a:rPr lang="en-US" sz="2000" i="0" dirty="0">
                <a:effectLst/>
                <a:latin typeface="Jost"/>
              </a:rPr>
              <a:t> country, has also been affected by the COVID-19 pandemic after recording its first case on 27th </a:t>
            </a:r>
            <a:r>
              <a:rPr lang="en-US" sz="2000" i="0" dirty="0" err="1">
                <a:effectLst/>
                <a:latin typeface="Jost"/>
              </a:rPr>
              <a:t>february</a:t>
            </a:r>
            <a:r>
              <a:rPr lang="en-US" sz="2000" i="0" dirty="0">
                <a:effectLst/>
                <a:latin typeface="Jost"/>
              </a:rPr>
              <a:t> 2020.</a:t>
            </a:r>
            <a:br>
              <a:rPr lang="en-US" sz="2000" dirty="0"/>
            </a:br>
            <a:br>
              <a:rPr lang="en-US" sz="2000" dirty="0"/>
            </a:br>
            <a:r>
              <a:rPr lang="en-US" sz="2000" i="0" dirty="0">
                <a:effectLst/>
                <a:latin typeface="Jost"/>
              </a:rPr>
              <a:t>Nigeria is a country with 37 states - federal capital territory included- and a fast-growing economic environment with about 200 million citizens. COVID-19 has affected several country activities as the country steadily progressed from its first case to shutting down major airports, state-wide lockdown, curfews, and reviving its economy.</a:t>
            </a:r>
            <a:br>
              <a:rPr lang="en-US" sz="2000" dirty="0"/>
            </a:br>
            <a:br>
              <a:rPr lang="en-US" sz="2000" dirty="0"/>
            </a:br>
            <a:r>
              <a:rPr lang="en-US" sz="2000" i="0" dirty="0">
                <a:effectLst/>
                <a:latin typeface="Jost"/>
              </a:rPr>
              <a:t>In this project, you will employ data science &amp; analytics skills to collect data, explore the data, perform analysis, create visualizations, and generate insights.</a:t>
            </a:r>
            <a:endParaRPr lang="en-GB" sz="2000" dirty="0"/>
          </a:p>
        </p:txBody>
      </p:sp>
    </p:spTree>
    <p:extLst>
      <p:ext uri="{BB962C8B-B14F-4D97-AF65-F5344CB8AC3E}">
        <p14:creationId xmlns:p14="http://schemas.microsoft.com/office/powerpoint/2010/main" val="1207679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459A6-8683-BE80-94DA-66923FA17AEF}"/>
              </a:ext>
            </a:extLst>
          </p:cNvPr>
          <p:cNvSpPr>
            <a:spLocks noGrp="1"/>
          </p:cNvSpPr>
          <p:nvPr>
            <p:ph type="title"/>
          </p:nvPr>
        </p:nvSpPr>
        <p:spPr/>
        <p:txBody>
          <a:bodyPr/>
          <a:lstStyle/>
          <a:p>
            <a:endParaRPr lang="en-GB"/>
          </a:p>
        </p:txBody>
      </p:sp>
      <p:pic>
        <p:nvPicPr>
          <p:cNvPr id="7172" name="Picture 4">
            <a:extLst>
              <a:ext uri="{FF2B5EF4-FFF2-40B4-BE49-F238E27FC236}">
                <a16:creationId xmlns:a16="http://schemas.microsoft.com/office/drawing/2014/main" id="{EDEAB082-3841-536C-FCC9-846C1EB674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87288" y="1825625"/>
            <a:ext cx="701742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469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85D14-119D-0CDB-ACD3-19AECBA901C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18DB4A8-4B06-4821-6433-38F8B3A6D580}"/>
              </a:ext>
            </a:extLst>
          </p:cNvPr>
          <p:cNvSpPr>
            <a:spLocks noGrp="1"/>
          </p:cNvSpPr>
          <p:nvPr>
            <p:ph idx="1"/>
          </p:nvPr>
        </p:nvSpPr>
        <p:spPr/>
        <p:txBody>
          <a:bodyPr/>
          <a:lstStyle/>
          <a:p>
            <a:pPr marL="0" indent="0">
              <a:buNone/>
            </a:pPr>
            <a:r>
              <a:rPr lang="en-US" b="0" i="0" dirty="0">
                <a:solidFill>
                  <a:srgbClr val="000000"/>
                </a:solidFill>
                <a:effectLst/>
                <a:latin typeface="Helvetica Neue"/>
              </a:rPr>
              <a:t>The Scatter graph above shows that FCT recorded the highest number of admission case of more than 2500 patients while Edo and Delta had below 250 patients recorded</a:t>
            </a:r>
            <a:endParaRPr lang="en-GB" dirty="0"/>
          </a:p>
        </p:txBody>
      </p:sp>
    </p:spTree>
    <p:extLst>
      <p:ext uri="{BB962C8B-B14F-4D97-AF65-F5344CB8AC3E}">
        <p14:creationId xmlns:p14="http://schemas.microsoft.com/office/powerpoint/2010/main" val="3233264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7C828-7463-76B7-89E3-8EDE04705BB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53EF54C-7D84-5949-346C-336FE56BBA1B}"/>
              </a:ext>
            </a:extLst>
          </p:cNvPr>
          <p:cNvSpPr>
            <a:spLocks noGrp="1"/>
          </p:cNvSpPr>
          <p:nvPr>
            <p:ph idx="1"/>
          </p:nvPr>
        </p:nvSpPr>
        <p:spPr/>
        <p:txBody>
          <a:bodyPr/>
          <a:lstStyle/>
          <a:p>
            <a:pPr marL="0" indent="0">
              <a:buNone/>
            </a:pPr>
            <a:endParaRPr lang="en-GB" dirty="0"/>
          </a:p>
        </p:txBody>
      </p:sp>
      <p:pic>
        <p:nvPicPr>
          <p:cNvPr id="6146" name="Picture 2">
            <a:extLst>
              <a:ext uri="{FF2B5EF4-FFF2-40B4-BE49-F238E27FC236}">
                <a16:creationId xmlns:a16="http://schemas.microsoft.com/office/drawing/2014/main" id="{F03AC28D-2DA3-9F8F-E3BF-D7C6DEE4C2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609600"/>
            <a:ext cx="10515600"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2740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2CB3E-ACCF-E37B-6620-0AAD62CE659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206D0BD-A679-9C40-CF1B-9095325AA510}"/>
              </a:ext>
            </a:extLst>
          </p:cNvPr>
          <p:cNvSpPr>
            <a:spLocks noGrp="1"/>
          </p:cNvSpPr>
          <p:nvPr>
            <p:ph idx="1"/>
          </p:nvPr>
        </p:nvSpPr>
        <p:spPr>
          <a:xfrm>
            <a:off x="838200" y="1825625"/>
            <a:ext cx="10515600" cy="4667250"/>
          </a:xfrm>
        </p:spPr>
        <p:txBody>
          <a:bodyPr>
            <a:noAutofit/>
          </a:bodyPr>
          <a:lstStyle/>
          <a:p>
            <a:pPr marL="0" indent="0">
              <a:buNone/>
            </a:pPr>
            <a:r>
              <a:rPr lang="en-US" sz="2000" dirty="0"/>
              <a:t>From the above result,</a:t>
            </a:r>
          </a:p>
          <a:p>
            <a:pPr algn="l"/>
            <a:r>
              <a:rPr lang="en-US" sz="2000" b="0" i="0" dirty="0">
                <a:solidFill>
                  <a:srgbClr val="000000"/>
                </a:solidFill>
                <a:effectLst/>
                <a:latin typeface="Helvetica Neue"/>
              </a:rPr>
              <a:t>There is a high correlation coefficient between:</a:t>
            </a:r>
          </a:p>
          <a:p>
            <a:pPr algn="l">
              <a:buFont typeface="Arial" panose="020B0604020202020204" pitchFamily="34" charset="0"/>
              <a:buChar char="•"/>
            </a:pPr>
            <a:r>
              <a:rPr lang="en-US" sz="2000" b="0" i="0" dirty="0">
                <a:solidFill>
                  <a:srgbClr val="000000"/>
                </a:solidFill>
                <a:effectLst/>
                <a:latin typeface="Helvetica Neue"/>
              </a:rPr>
              <a:t>Death and Confirmed cases, correlation coefficient is 0.91</a:t>
            </a:r>
          </a:p>
          <a:p>
            <a:pPr algn="l">
              <a:buFont typeface="Arial" panose="020B0604020202020204" pitchFamily="34" charset="0"/>
              <a:buChar char="•"/>
            </a:pPr>
            <a:r>
              <a:rPr lang="en-US" sz="2000" b="0" i="0" dirty="0">
                <a:solidFill>
                  <a:srgbClr val="000000"/>
                </a:solidFill>
                <a:effectLst/>
                <a:latin typeface="Helvetica Neue"/>
              </a:rPr>
              <a:t>Recovered cases and Confirmed cases, correlation coefficient is 1</a:t>
            </a:r>
          </a:p>
          <a:p>
            <a:pPr algn="l">
              <a:buFont typeface="Arial" panose="020B0604020202020204" pitchFamily="34" charset="0"/>
              <a:buChar char="•"/>
            </a:pPr>
            <a:r>
              <a:rPr lang="en-US" sz="2000" b="0" i="0" dirty="0">
                <a:solidFill>
                  <a:srgbClr val="000000"/>
                </a:solidFill>
                <a:effectLst/>
                <a:latin typeface="Helvetica Neue"/>
              </a:rPr>
              <a:t>Recovered cases and Death cases, correlation coefficient is 0.92</a:t>
            </a:r>
          </a:p>
          <a:p>
            <a:pPr algn="l">
              <a:buFont typeface="Arial" panose="020B0604020202020204" pitchFamily="34" charset="0"/>
              <a:buChar char="•"/>
            </a:pPr>
            <a:r>
              <a:rPr lang="en-US" sz="2000" b="0" i="0" dirty="0">
                <a:solidFill>
                  <a:srgbClr val="000000"/>
                </a:solidFill>
                <a:effectLst/>
                <a:latin typeface="Helvetica Neue"/>
              </a:rPr>
              <a:t>Admitted cases and Confirmed cases, correlation coefficient is 0.79</a:t>
            </a:r>
          </a:p>
          <a:p>
            <a:pPr algn="l">
              <a:buFont typeface="Arial" panose="020B0604020202020204" pitchFamily="34" charset="0"/>
              <a:buChar char="•"/>
            </a:pPr>
            <a:r>
              <a:rPr lang="en-US" sz="2000" b="0" i="0" dirty="0">
                <a:solidFill>
                  <a:srgbClr val="000000"/>
                </a:solidFill>
                <a:effectLst/>
                <a:latin typeface="Helvetica Neue"/>
              </a:rPr>
              <a:t>Confirmed cases to Confirmed cases, correlation coefficient is 1</a:t>
            </a:r>
          </a:p>
          <a:p>
            <a:pPr algn="l">
              <a:buFont typeface="Arial" panose="020B0604020202020204" pitchFamily="34" charset="0"/>
              <a:buChar char="•"/>
            </a:pPr>
            <a:r>
              <a:rPr lang="en-US" sz="2000" b="0" i="0" dirty="0">
                <a:solidFill>
                  <a:srgbClr val="000000"/>
                </a:solidFill>
                <a:effectLst/>
                <a:latin typeface="Helvetica Neue"/>
              </a:rPr>
              <a:t>Death cases to Death cases, correlation coefficient is 1</a:t>
            </a:r>
          </a:p>
          <a:p>
            <a:pPr algn="l">
              <a:buFont typeface="Arial" panose="020B0604020202020204" pitchFamily="34" charset="0"/>
              <a:buChar char="•"/>
            </a:pPr>
            <a:r>
              <a:rPr lang="en-US" sz="2000" b="0" i="0" dirty="0">
                <a:solidFill>
                  <a:srgbClr val="000000"/>
                </a:solidFill>
                <a:effectLst/>
                <a:latin typeface="Helvetica Neue"/>
              </a:rPr>
              <a:t>Recovered cases to Recovered cases, correlation coefficient is 1</a:t>
            </a:r>
          </a:p>
          <a:p>
            <a:pPr algn="l">
              <a:buFont typeface="Arial" panose="020B0604020202020204" pitchFamily="34" charset="0"/>
              <a:buChar char="•"/>
            </a:pPr>
            <a:r>
              <a:rPr lang="en-US" sz="2000" b="0" i="0" dirty="0">
                <a:solidFill>
                  <a:srgbClr val="000000"/>
                </a:solidFill>
                <a:effectLst/>
                <a:latin typeface="Helvetica Neue"/>
              </a:rPr>
              <a:t>Admitted cases and Admitted cases, correlation coefficient is 1</a:t>
            </a:r>
          </a:p>
          <a:p>
            <a:pPr algn="l">
              <a:buFont typeface="Arial" panose="020B0604020202020204" pitchFamily="34" charset="0"/>
              <a:buChar char="•"/>
            </a:pPr>
            <a:r>
              <a:rPr lang="en-US" sz="2000" b="0" i="0" dirty="0">
                <a:solidFill>
                  <a:srgbClr val="000000"/>
                </a:solidFill>
                <a:effectLst/>
                <a:latin typeface="Helvetica Neue"/>
              </a:rPr>
              <a:t>Low correlation coefficient between Admitted cases and Death cases, correlation coefficient is 0.67</a:t>
            </a:r>
          </a:p>
          <a:p>
            <a:pPr marL="0" indent="0">
              <a:buNone/>
            </a:pPr>
            <a:endParaRPr lang="en-GB" sz="2000" dirty="0"/>
          </a:p>
        </p:txBody>
      </p:sp>
    </p:spTree>
    <p:extLst>
      <p:ext uri="{BB962C8B-B14F-4D97-AF65-F5344CB8AC3E}">
        <p14:creationId xmlns:p14="http://schemas.microsoft.com/office/powerpoint/2010/main" val="29169718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1097B-F29A-1B22-98DD-A15B8C0D1F8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1C84313-C9D4-A07F-EA83-394824811528}"/>
              </a:ext>
            </a:extLst>
          </p:cNvPr>
          <p:cNvSpPr>
            <a:spLocks noGrp="1"/>
          </p:cNvSpPr>
          <p:nvPr>
            <p:ph idx="1"/>
          </p:nvPr>
        </p:nvSpPr>
        <p:spPr/>
        <p:txBody>
          <a:bodyPr/>
          <a:lstStyle/>
          <a:p>
            <a:endParaRPr lang="en-GB"/>
          </a:p>
        </p:txBody>
      </p:sp>
      <p:pic>
        <p:nvPicPr>
          <p:cNvPr id="5122" name="Picture 2">
            <a:extLst>
              <a:ext uri="{FF2B5EF4-FFF2-40B4-BE49-F238E27FC236}">
                <a16:creationId xmlns:a16="http://schemas.microsoft.com/office/drawing/2014/main" id="{77EAB7D2-9F89-F360-6ED9-9FD451FF8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25" y="1690688"/>
            <a:ext cx="6381750" cy="4486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5390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40F4E-C8A7-0DBB-67F4-99B91267F87A}"/>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986141A8-2D25-A402-6FBC-16549FC15E41}"/>
              </a:ext>
            </a:extLst>
          </p:cNvPr>
          <p:cNvSpPr>
            <a:spLocks noGrp="1"/>
          </p:cNvSpPr>
          <p:nvPr>
            <p:ph idx="1"/>
          </p:nvPr>
        </p:nvSpPr>
        <p:spPr/>
        <p:txBody>
          <a:bodyPr>
            <a:normAutofit/>
          </a:bodyPr>
          <a:lstStyle/>
          <a:p>
            <a:pPr marL="0" indent="0">
              <a:buNone/>
            </a:pPr>
            <a:r>
              <a:rPr lang="en-US" sz="2000" dirty="0"/>
              <a:t>From the graph above, </a:t>
            </a:r>
          </a:p>
          <a:p>
            <a:pPr marL="0" indent="0">
              <a:buNone/>
            </a:pPr>
            <a:r>
              <a:rPr lang="en-US" sz="2000" dirty="0"/>
              <a:t>Death Rate recorded mostly between 0 to 100.</a:t>
            </a:r>
            <a:endParaRPr lang="en-GB" sz="2000" dirty="0"/>
          </a:p>
        </p:txBody>
      </p:sp>
    </p:spTree>
    <p:extLst>
      <p:ext uri="{BB962C8B-B14F-4D97-AF65-F5344CB8AC3E}">
        <p14:creationId xmlns:p14="http://schemas.microsoft.com/office/powerpoint/2010/main" val="26021782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0FACB-F365-6411-4AEF-CC0EC5E2E0F0}"/>
              </a:ext>
            </a:extLst>
          </p:cNvPr>
          <p:cNvSpPr>
            <a:spLocks noGrp="1"/>
          </p:cNvSpPr>
          <p:nvPr>
            <p:ph type="title"/>
          </p:nvPr>
        </p:nvSpPr>
        <p:spPr/>
        <p:txBody>
          <a:bodyPr/>
          <a:lstStyle/>
          <a:p>
            <a:endParaRPr lang="en-GB"/>
          </a:p>
        </p:txBody>
      </p:sp>
      <p:pic>
        <p:nvPicPr>
          <p:cNvPr id="11266" name="Picture 2">
            <a:extLst>
              <a:ext uri="{FF2B5EF4-FFF2-40B4-BE49-F238E27FC236}">
                <a16:creationId xmlns:a16="http://schemas.microsoft.com/office/drawing/2014/main" id="{9F57D4E7-16BC-B2D0-081C-A553A8CDDB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0348" y="1690688"/>
            <a:ext cx="7550963" cy="4551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4142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EC111-D2A8-8F5B-DC2F-1A1CCF55DB2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B6042A3-1131-F86C-156C-0EBFAEA8140B}"/>
              </a:ext>
            </a:extLst>
          </p:cNvPr>
          <p:cNvSpPr>
            <a:spLocks noGrp="1"/>
          </p:cNvSpPr>
          <p:nvPr>
            <p:ph idx="1"/>
          </p:nvPr>
        </p:nvSpPr>
        <p:spPr/>
        <p:txBody>
          <a:bodyPr>
            <a:normAutofit/>
          </a:bodyPr>
          <a:lstStyle/>
          <a:p>
            <a:pPr marL="0" indent="0">
              <a:buNone/>
            </a:pPr>
            <a:r>
              <a:rPr lang="en-US" sz="2000" dirty="0"/>
              <a:t>The bar  chart above shows that Lagos State has the highest death rate while Ogun and Plateau States recorded the least death rate in Nigeria.</a:t>
            </a:r>
            <a:endParaRPr lang="en-GB" sz="2000" dirty="0"/>
          </a:p>
        </p:txBody>
      </p:sp>
    </p:spTree>
    <p:extLst>
      <p:ext uri="{BB962C8B-B14F-4D97-AF65-F5344CB8AC3E}">
        <p14:creationId xmlns:p14="http://schemas.microsoft.com/office/powerpoint/2010/main" val="17479921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07877-7749-87A8-EA45-8A2C8B3A43AA}"/>
              </a:ext>
            </a:extLst>
          </p:cNvPr>
          <p:cNvSpPr>
            <a:spLocks noGrp="1"/>
          </p:cNvSpPr>
          <p:nvPr>
            <p:ph type="title"/>
          </p:nvPr>
        </p:nvSpPr>
        <p:spPr/>
        <p:txBody>
          <a:bodyPr/>
          <a:lstStyle/>
          <a:p>
            <a:endParaRPr lang="en-GB"/>
          </a:p>
        </p:txBody>
      </p:sp>
      <p:pic>
        <p:nvPicPr>
          <p:cNvPr id="13316" name="Picture 4">
            <a:extLst>
              <a:ext uri="{FF2B5EF4-FFF2-40B4-BE49-F238E27FC236}">
                <a16:creationId xmlns:a16="http://schemas.microsoft.com/office/drawing/2014/main" id="{BA7A1050-0ABC-4217-87B0-E96719C37AD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5743" y="2012470"/>
            <a:ext cx="8540513" cy="3977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5430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5EF04-9567-50B7-28A5-BE2E3A970E9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FBBFEF7-CC2A-A615-F72A-C6FE4C1FDAFC}"/>
              </a:ext>
            </a:extLst>
          </p:cNvPr>
          <p:cNvSpPr>
            <a:spLocks noGrp="1"/>
          </p:cNvSpPr>
          <p:nvPr>
            <p:ph idx="1"/>
          </p:nvPr>
        </p:nvSpPr>
        <p:spPr/>
        <p:txBody>
          <a:bodyPr>
            <a:normAutofit/>
          </a:bodyPr>
          <a:lstStyle/>
          <a:p>
            <a:pPr marL="0" indent="0" algn="l">
              <a:buNone/>
            </a:pPr>
            <a:r>
              <a:rPr lang="en-US" sz="2000" b="0" i="0" dirty="0">
                <a:solidFill>
                  <a:srgbClr val="000000"/>
                </a:solidFill>
                <a:effectLst/>
                <a:latin typeface="Helvetica Neue"/>
              </a:rPr>
              <a:t>Comments:</a:t>
            </a:r>
          </a:p>
          <a:p>
            <a:pPr algn="l">
              <a:buFont typeface="Arial" panose="020B0604020202020204" pitchFamily="34" charset="0"/>
              <a:buChar char="•"/>
            </a:pPr>
            <a:r>
              <a:rPr lang="en-US" sz="2000" b="0" i="0" dirty="0">
                <a:solidFill>
                  <a:srgbClr val="000000"/>
                </a:solidFill>
                <a:effectLst/>
                <a:latin typeface="Helvetica Neue"/>
              </a:rPr>
              <a:t>The yellow dash vertical line signifies mode(most occurrence) rate of death.</a:t>
            </a:r>
          </a:p>
          <a:p>
            <a:pPr algn="l">
              <a:buFont typeface="Arial" panose="020B0604020202020204" pitchFamily="34" charset="0"/>
              <a:buChar char="•"/>
            </a:pPr>
            <a:r>
              <a:rPr lang="en-US" sz="2000" b="0" i="0" dirty="0">
                <a:solidFill>
                  <a:srgbClr val="000000"/>
                </a:solidFill>
                <a:effectLst/>
                <a:latin typeface="Helvetica Neue"/>
              </a:rPr>
              <a:t>The dashed vertical red line signifies median(middle) rate of death.</a:t>
            </a:r>
          </a:p>
          <a:p>
            <a:pPr algn="l">
              <a:buFont typeface="Arial" panose="020B0604020202020204" pitchFamily="34" charset="0"/>
              <a:buChar char="•"/>
            </a:pPr>
            <a:r>
              <a:rPr lang="en-US" sz="2000" b="0" i="0" dirty="0">
                <a:solidFill>
                  <a:srgbClr val="000000"/>
                </a:solidFill>
                <a:effectLst/>
                <a:latin typeface="Helvetica Neue"/>
              </a:rPr>
              <a:t>The dashed vertical cyan line signifies mean rate of death.</a:t>
            </a:r>
          </a:p>
          <a:p>
            <a:pPr algn="l">
              <a:buFont typeface="Arial" panose="020B0604020202020204" pitchFamily="34" charset="0"/>
              <a:buChar char="•"/>
            </a:pPr>
            <a:r>
              <a:rPr lang="en-US" sz="2000" b="0" i="0" dirty="0">
                <a:solidFill>
                  <a:srgbClr val="000000"/>
                </a:solidFill>
                <a:effectLst/>
                <a:latin typeface="Helvetica Neue"/>
              </a:rPr>
              <a:t>The dashed vertical red line signifies median(middle) rate of death.</a:t>
            </a:r>
          </a:p>
          <a:p>
            <a:pPr algn="l">
              <a:buFont typeface="Arial" panose="020B0604020202020204" pitchFamily="34" charset="0"/>
              <a:buChar char="•"/>
            </a:pPr>
            <a:r>
              <a:rPr lang="en-US" sz="2000" b="0" i="0" dirty="0">
                <a:solidFill>
                  <a:srgbClr val="000000"/>
                </a:solidFill>
                <a:effectLst/>
                <a:latin typeface="Helvetica Neue"/>
              </a:rPr>
              <a:t>The dashed vertical purple line signifies least rate of death.</a:t>
            </a:r>
          </a:p>
          <a:p>
            <a:pPr algn="l">
              <a:buFont typeface="Arial" panose="020B0604020202020204" pitchFamily="34" charset="0"/>
              <a:buChar char="•"/>
            </a:pPr>
            <a:r>
              <a:rPr lang="en-US" sz="2000" b="0" i="0" dirty="0">
                <a:solidFill>
                  <a:srgbClr val="000000"/>
                </a:solidFill>
                <a:effectLst/>
                <a:latin typeface="Helvetica Neue"/>
              </a:rPr>
              <a:t>The dashed vertical gray line signifies highest rate of death.</a:t>
            </a:r>
          </a:p>
          <a:p>
            <a:pPr marL="0" indent="0">
              <a:buNone/>
            </a:pPr>
            <a:endParaRPr lang="en-GB" sz="2000" dirty="0"/>
          </a:p>
        </p:txBody>
      </p:sp>
    </p:spTree>
    <p:extLst>
      <p:ext uri="{BB962C8B-B14F-4D97-AF65-F5344CB8AC3E}">
        <p14:creationId xmlns:p14="http://schemas.microsoft.com/office/powerpoint/2010/main" val="4282803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94F43-4A78-2254-BE3A-BA49F150D5A5}"/>
              </a:ext>
            </a:extLst>
          </p:cNvPr>
          <p:cNvSpPr>
            <a:spLocks noGrp="1"/>
          </p:cNvSpPr>
          <p:nvPr>
            <p:ph type="title"/>
          </p:nvPr>
        </p:nvSpPr>
        <p:spPr/>
        <p:txBody>
          <a:bodyPr/>
          <a:lstStyle/>
          <a:p>
            <a:r>
              <a:rPr lang="en-GB" dirty="0">
                <a:solidFill>
                  <a:schemeClr val="accent4">
                    <a:lumMod val="50000"/>
                  </a:schemeClr>
                </a:solidFill>
              </a:rPr>
              <a:t>		Project Objectives</a:t>
            </a:r>
          </a:p>
        </p:txBody>
      </p:sp>
      <p:sp>
        <p:nvSpPr>
          <p:cNvPr id="3" name="Content Placeholder 2">
            <a:extLst>
              <a:ext uri="{FF2B5EF4-FFF2-40B4-BE49-F238E27FC236}">
                <a16:creationId xmlns:a16="http://schemas.microsoft.com/office/drawing/2014/main" id="{D714C9B7-5DA9-B7F8-8B2F-4C512BBC3CD4}"/>
              </a:ext>
            </a:extLst>
          </p:cNvPr>
          <p:cNvSpPr>
            <a:spLocks noGrp="1"/>
          </p:cNvSpPr>
          <p:nvPr>
            <p:ph idx="1"/>
          </p:nvPr>
        </p:nvSpPr>
        <p:spPr/>
        <p:txBody>
          <a:bodyPr>
            <a:noAutofit/>
          </a:bodyPr>
          <a:lstStyle/>
          <a:p>
            <a:r>
              <a:rPr lang="en-US" sz="2000" b="0" i="0" dirty="0">
                <a:effectLst/>
                <a:latin typeface="Jost"/>
              </a:rPr>
              <a:t>Understand data collection process, in this case web scraping, and importing from data sources</a:t>
            </a:r>
            <a:r>
              <a:rPr lang="en-US" sz="2000" dirty="0">
                <a:latin typeface="Jost"/>
              </a:rPr>
              <a:t>.</a:t>
            </a:r>
          </a:p>
          <a:p>
            <a:r>
              <a:rPr lang="en-US" sz="2000" b="0" i="0" dirty="0">
                <a:effectLst/>
                <a:latin typeface="Jost"/>
              </a:rPr>
              <a:t>Understand the data cleaning and manipulation process.</a:t>
            </a:r>
            <a:endParaRPr lang="en-US" sz="2000" dirty="0">
              <a:latin typeface="Jost"/>
            </a:endParaRPr>
          </a:p>
          <a:p>
            <a:r>
              <a:rPr lang="en-US" sz="2000" b="0" i="0" dirty="0">
                <a:effectLst/>
                <a:latin typeface="Jost"/>
              </a:rPr>
              <a:t>Develop data wrangling skills &amp; data intuition.</a:t>
            </a:r>
            <a:endParaRPr lang="en-US" sz="2000" dirty="0">
              <a:latin typeface="Jost"/>
            </a:endParaRPr>
          </a:p>
          <a:p>
            <a:r>
              <a:rPr lang="en-US" sz="2000" b="0" i="0" dirty="0">
                <a:effectLst/>
                <a:latin typeface="Jost"/>
              </a:rPr>
              <a:t>Know how to ask the right questions &amp; find ways to provide answers.</a:t>
            </a:r>
            <a:endParaRPr lang="en-US" sz="2000" dirty="0">
              <a:latin typeface="Jost"/>
            </a:endParaRPr>
          </a:p>
          <a:p>
            <a:r>
              <a:rPr lang="en-US" sz="2000" b="0" i="0" dirty="0">
                <a:effectLst/>
                <a:latin typeface="Jost"/>
              </a:rPr>
              <a:t>Develop visualization skills through the use of open-source libraries in Python.</a:t>
            </a:r>
          </a:p>
          <a:p>
            <a:r>
              <a:rPr lang="en-US" sz="2000" b="0" i="0" dirty="0">
                <a:effectLst/>
                <a:latin typeface="Jost"/>
              </a:rPr>
              <a:t>Generate insights from analysis.</a:t>
            </a:r>
          </a:p>
          <a:p>
            <a:r>
              <a:rPr lang="en-US" sz="2000" b="0" i="0" dirty="0">
                <a:effectLst/>
                <a:latin typeface="Jost"/>
              </a:rPr>
              <a:t>Report writing </a:t>
            </a:r>
            <a:br>
              <a:rPr lang="en-US" sz="2000" b="0" i="0" dirty="0">
                <a:effectLst/>
                <a:latin typeface="Jost"/>
              </a:rPr>
            </a:br>
            <a:endParaRPr lang="en-US" sz="2000" b="0" i="0" dirty="0">
              <a:effectLst/>
              <a:latin typeface="Jost"/>
            </a:endParaRPr>
          </a:p>
          <a:p>
            <a:pPr marL="0" indent="0">
              <a:buNone/>
            </a:pPr>
            <a:br>
              <a:rPr lang="en-US" sz="2000" dirty="0">
                <a:effectLst/>
              </a:rPr>
            </a:br>
            <a:endParaRPr lang="en-GB" sz="2000" dirty="0"/>
          </a:p>
        </p:txBody>
      </p:sp>
    </p:spTree>
    <p:extLst>
      <p:ext uri="{BB962C8B-B14F-4D97-AF65-F5344CB8AC3E}">
        <p14:creationId xmlns:p14="http://schemas.microsoft.com/office/powerpoint/2010/main" val="2295850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63551-3AA7-BA18-2B82-A8D0C4DAE380}"/>
              </a:ext>
            </a:extLst>
          </p:cNvPr>
          <p:cNvSpPr>
            <a:spLocks noGrp="1"/>
          </p:cNvSpPr>
          <p:nvPr>
            <p:ph type="title"/>
          </p:nvPr>
        </p:nvSpPr>
        <p:spPr/>
        <p:txBody>
          <a:bodyPr/>
          <a:lstStyle/>
          <a:p>
            <a:endParaRPr lang="en-GB" dirty="0"/>
          </a:p>
        </p:txBody>
      </p:sp>
      <p:pic>
        <p:nvPicPr>
          <p:cNvPr id="15364" name="Picture 4">
            <a:extLst>
              <a:ext uri="{FF2B5EF4-FFF2-40B4-BE49-F238E27FC236}">
                <a16:creationId xmlns:a16="http://schemas.microsoft.com/office/drawing/2014/main" id="{C96C21DE-B466-5E7C-DCD8-4CC7F9A0E3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36259" y="2003326"/>
            <a:ext cx="4919482" cy="3995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585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F57F6-821E-A4A0-D2A6-1920707492A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E12A52A-4A24-90C7-B2A5-57A431AB7503}"/>
              </a:ext>
            </a:extLst>
          </p:cNvPr>
          <p:cNvSpPr>
            <a:spLocks noGrp="1"/>
          </p:cNvSpPr>
          <p:nvPr>
            <p:ph idx="1"/>
          </p:nvPr>
        </p:nvSpPr>
        <p:spPr/>
        <p:txBody>
          <a:bodyPr>
            <a:normAutofit/>
          </a:bodyPr>
          <a:lstStyle/>
          <a:p>
            <a:pPr marL="0" indent="0" algn="l">
              <a:buNone/>
            </a:pPr>
            <a:r>
              <a:rPr lang="en-US" sz="2000" b="0" i="0" dirty="0">
                <a:solidFill>
                  <a:srgbClr val="000000"/>
                </a:solidFill>
                <a:effectLst/>
                <a:latin typeface="Helvetica Neue"/>
              </a:rPr>
              <a:t>Comment:</a:t>
            </a:r>
          </a:p>
          <a:p>
            <a:pPr algn="l">
              <a:buFont typeface="Arial" panose="020B0604020202020204" pitchFamily="34" charset="0"/>
              <a:buChar char="•"/>
            </a:pPr>
            <a:r>
              <a:rPr lang="en-US" sz="2000" b="0" i="0" dirty="0">
                <a:solidFill>
                  <a:srgbClr val="000000"/>
                </a:solidFill>
                <a:effectLst/>
                <a:latin typeface="Helvetica Neue"/>
              </a:rPr>
              <a:t>Lagos recorded the highest death of 42.3% follow by Edo with 20.3% while Kano has the least record of 10%.</a:t>
            </a:r>
          </a:p>
          <a:p>
            <a:pPr algn="l">
              <a:buFont typeface="Arial" panose="020B0604020202020204" pitchFamily="34" charset="0"/>
              <a:buChar char="•"/>
            </a:pPr>
            <a:r>
              <a:rPr lang="en-US" sz="2000" b="0" i="0" dirty="0">
                <a:solidFill>
                  <a:srgbClr val="000000"/>
                </a:solidFill>
                <a:effectLst/>
                <a:latin typeface="Helvetica Neue"/>
              </a:rPr>
              <a:t>Therefore it is unsafe to live in Lagos.</a:t>
            </a:r>
          </a:p>
          <a:p>
            <a:pPr marL="0" indent="0">
              <a:buNone/>
            </a:pPr>
            <a:endParaRPr lang="en-GB" sz="2000" dirty="0"/>
          </a:p>
        </p:txBody>
      </p:sp>
    </p:spTree>
    <p:extLst>
      <p:ext uri="{BB962C8B-B14F-4D97-AF65-F5344CB8AC3E}">
        <p14:creationId xmlns:p14="http://schemas.microsoft.com/office/powerpoint/2010/main" val="24343407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C4F34-0C98-A564-EE64-95F1EFFF94D2}"/>
              </a:ext>
            </a:extLst>
          </p:cNvPr>
          <p:cNvSpPr>
            <a:spLocks noGrp="1"/>
          </p:cNvSpPr>
          <p:nvPr>
            <p:ph type="title"/>
          </p:nvPr>
        </p:nvSpPr>
        <p:spPr/>
        <p:txBody>
          <a:bodyPr/>
          <a:lstStyle/>
          <a:p>
            <a:endParaRPr lang="en-GB"/>
          </a:p>
        </p:txBody>
      </p:sp>
      <p:pic>
        <p:nvPicPr>
          <p:cNvPr id="16386" name="Picture 2">
            <a:extLst>
              <a:ext uri="{FF2B5EF4-FFF2-40B4-BE49-F238E27FC236}">
                <a16:creationId xmlns:a16="http://schemas.microsoft.com/office/drawing/2014/main" id="{98F8706C-A339-E2FC-5128-A56F851186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62523" y="2003326"/>
            <a:ext cx="5266954" cy="3995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5633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4F69E-A4DA-DD70-656F-50DDF76E75E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AC942CE-F482-B93C-F86A-0C4A52BE9A18}"/>
              </a:ext>
            </a:extLst>
          </p:cNvPr>
          <p:cNvSpPr>
            <a:spLocks noGrp="1"/>
          </p:cNvSpPr>
          <p:nvPr>
            <p:ph idx="1"/>
          </p:nvPr>
        </p:nvSpPr>
        <p:spPr/>
        <p:txBody>
          <a:bodyPr>
            <a:normAutofit/>
          </a:bodyPr>
          <a:lstStyle/>
          <a:p>
            <a:pPr marL="0" indent="0" algn="l">
              <a:buNone/>
            </a:pPr>
            <a:r>
              <a:rPr lang="en-US" sz="2000" b="0" i="0" dirty="0">
                <a:solidFill>
                  <a:srgbClr val="000000"/>
                </a:solidFill>
                <a:effectLst/>
                <a:latin typeface="Helvetica Neue"/>
              </a:rPr>
              <a:t>Base on the Pie Chart shown above</a:t>
            </a:r>
          </a:p>
          <a:p>
            <a:pPr algn="l">
              <a:buFont typeface="Arial" panose="020B0604020202020204" pitchFamily="34" charset="0"/>
              <a:buChar char="•"/>
            </a:pPr>
            <a:r>
              <a:rPr lang="en-US" sz="2000" b="0" i="0" dirty="0">
                <a:solidFill>
                  <a:srgbClr val="000000"/>
                </a:solidFill>
                <a:effectLst/>
                <a:latin typeface="Helvetica Neue"/>
              </a:rPr>
              <a:t>Lagos has the highest confirmed case record of 60.1% follow by FCT with 21.7% while Kano has the least confirmed case record.</a:t>
            </a:r>
            <a:endParaRPr lang="en-US" sz="2000" dirty="0">
              <a:solidFill>
                <a:srgbClr val="000000"/>
              </a:solidFill>
              <a:latin typeface="Helvetica Neue"/>
            </a:endParaRPr>
          </a:p>
          <a:p>
            <a:pPr marL="0" indent="0" algn="l">
              <a:buNone/>
            </a:pPr>
            <a:r>
              <a:rPr lang="en-US" sz="2000" b="0" i="0" dirty="0">
                <a:solidFill>
                  <a:srgbClr val="000000"/>
                </a:solidFill>
                <a:effectLst/>
                <a:latin typeface="Helvetica Neue"/>
              </a:rPr>
              <a:t>Conclusion:</a:t>
            </a:r>
          </a:p>
          <a:p>
            <a:pPr algn="l">
              <a:buFont typeface="Arial" panose="020B0604020202020204" pitchFamily="34" charset="0"/>
              <a:buChar char="•"/>
            </a:pPr>
            <a:r>
              <a:rPr lang="en-US" sz="2000" b="0" i="0" dirty="0">
                <a:solidFill>
                  <a:srgbClr val="000000"/>
                </a:solidFill>
                <a:effectLst/>
                <a:latin typeface="Helvetica Neue"/>
              </a:rPr>
              <a:t>Covid19 virus tends to spread more in Lagos than any other state in Nigeria</a:t>
            </a:r>
          </a:p>
          <a:p>
            <a:pPr algn="l">
              <a:buFont typeface="Arial" panose="020B0604020202020204" pitchFamily="34" charset="0"/>
              <a:buChar char="•"/>
            </a:pPr>
            <a:r>
              <a:rPr lang="en-US" sz="2000" b="0" i="0" dirty="0">
                <a:solidFill>
                  <a:srgbClr val="000000"/>
                </a:solidFill>
                <a:effectLst/>
                <a:latin typeface="Helvetica Neue"/>
              </a:rPr>
              <a:t>It is more safe to live in Kano than in Lagos.</a:t>
            </a:r>
          </a:p>
          <a:p>
            <a:pPr marL="0" indent="0">
              <a:buNone/>
            </a:pPr>
            <a:endParaRPr lang="en-GB" sz="2000" dirty="0"/>
          </a:p>
        </p:txBody>
      </p:sp>
    </p:spTree>
    <p:extLst>
      <p:ext uri="{BB962C8B-B14F-4D97-AF65-F5344CB8AC3E}">
        <p14:creationId xmlns:p14="http://schemas.microsoft.com/office/powerpoint/2010/main" val="4173829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52D27-1EE2-A09D-E4EC-F3628C967A64}"/>
              </a:ext>
            </a:extLst>
          </p:cNvPr>
          <p:cNvSpPr>
            <a:spLocks noGrp="1"/>
          </p:cNvSpPr>
          <p:nvPr>
            <p:ph type="title"/>
          </p:nvPr>
        </p:nvSpPr>
        <p:spPr/>
        <p:txBody>
          <a:bodyPr/>
          <a:lstStyle/>
          <a:p>
            <a:endParaRPr lang="en-GB"/>
          </a:p>
        </p:txBody>
      </p:sp>
      <p:pic>
        <p:nvPicPr>
          <p:cNvPr id="17410" name="Picture 2">
            <a:extLst>
              <a:ext uri="{FF2B5EF4-FFF2-40B4-BE49-F238E27FC236}">
                <a16:creationId xmlns:a16="http://schemas.microsoft.com/office/drawing/2014/main" id="{96891C70-995F-022E-ECE6-2EC4E79B70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44234" y="2003326"/>
            <a:ext cx="5303531" cy="3995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0326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586A3-70BC-7AE1-EAA9-D97B568D689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D8EE4A4-17F4-67BF-9E4B-40D7855440BD}"/>
              </a:ext>
            </a:extLst>
          </p:cNvPr>
          <p:cNvSpPr>
            <a:spLocks noGrp="1"/>
          </p:cNvSpPr>
          <p:nvPr>
            <p:ph idx="1"/>
          </p:nvPr>
        </p:nvSpPr>
        <p:spPr/>
        <p:txBody>
          <a:bodyPr>
            <a:normAutofit/>
          </a:bodyPr>
          <a:lstStyle/>
          <a:p>
            <a:pPr marL="0" indent="0" algn="l">
              <a:buNone/>
            </a:pPr>
            <a:r>
              <a:rPr lang="en-US" sz="2000" b="0" i="0" dirty="0">
                <a:solidFill>
                  <a:srgbClr val="000000"/>
                </a:solidFill>
                <a:effectLst/>
                <a:latin typeface="Helvetica Neue"/>
              </a:rPr>
              <a:t>Comment:</a:t>
            </a:r>
          </a:p>
          <a:p>
            <a:pPr algn="l">
              <a:buFont typeface="Arial" panose="020B0604020202020204" pitchFamily="34" charset="0"/>
              <a:buChar char="•"/>
            </a:pPr>
            <a:r>
              <a:rPr lang="en-US" sz="2000" b="0" i="0" dirty="0">
                <a:solidFill>
                  <a:srgbClr val="000000"/>
                </a:solidFill>
                <a:effectLst/>
                <a:latin typeface="Helvetica Neue"/>
              </a:rPr>
              <a:t>Abuja has the highest number of admitted case record of 49.3% follow by Lagos with 42.3%% while Edo has the minimum number of admitted case record of 0.9%.</a:t>
            </a:r>
          </a:p>
          <a:p>
            <a:pPr marL="0" indent="0">
              <a:buNone/>
            </a:pPr>
            <a:endParaRPr lang="en-GB" sz="2000" dirty="0"/>
          </a:p>
        </p:txBody>
      </p:sp>
    </p:spTree>
    <p:extLst>
      <p:ext uri="{BB962C8B-B14F-4D97-AF65-F5344CB8AC3E}">
        <p14:creationId xmlns:p14="http://schemas.microsoft.com/office/powerpoint/2010/main" val="38196419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CA6FC-600E-8F9D-9249-4BEF8C918228}"/>
              </a:ext>
            </a:extLst>
          </p:cNvPr>
          <p:cNvSpPr>
            <a:spLocks noGrp="1"/>
          </p:cNvSpPr>
          <p:nvPr>
            <p:ph type="title"/>
          </p:nvPr>
        </p:nvSpPr>
        <p:spPr/>
        <p:txBody>
          <a:bodyPr/>
          <a:lstStyle/>
          <a:p>
            <a:endParaRPr lang="en-GB"/>
          </a:p>
        </p:txBody>
      </p:sp>
      <p:pic>
        <p:nvPicPr>
          <p:cNvPr id="2050" name="Picture 2">
            <a:extLst>
              <a:ext uri="{FF2B5EF4-FFF2-40B4-BE49-F238E27FC236}">
                <a16:creationId xmlns:a16="http://schemas.microsoft.com/office/drawing/2014/main" id="{B4686CDD-8DB1-4DD0-3A87-A2594E0A295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07074" y="2003326"/>
            <a:ext cx="5577851" cy="3995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0949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99394-035E-6F87-2428-F25D27443C1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84783C9-0754-C272-7BFA-A933DEE8748D}"/>
              </a:ext>
            </a:extLst>
          </p:cNvPr>
          <p:cNvSpPr>
            <a:spLocks noGrp="1"/>
          </p:cNvSpPr>
          <p:nvPr>
            <p:ph idx="1"/>
          </p:nvPr>
        </p:nvSpPr>
        <p:spPr>
          <a:xfrm>
            <a:off x="841513" y="1825625"/>
            <a:ext cx="10515600" cy="4351338"/>
          </a:xfrm>
        </p:spPr>
        <p:txBody>
          <a:bodyPr>
            <a:normAutofit/>
          </a:bodyPr>
          <a:lstStyle/>
          <a:p>
            <a:pPr marL="0" indent="0">
              <a:buNone/>
            </a:pPr>
            <a:r>
              <a:rPr lang="en-US" sz="2000" dirty="0"/>
              <a:t>The above pie chart shows that:</a:t>
            </a:r>
          </a:p>
          <a:p>
            <a:pPr marL="0" indent="0">
              <a:buNone/>
            </a:pPr>
            <a:r>
              <a:rPr lang="en-US" sz="2000" i="0" dirty="0">
                <a:solidFill>
                  <a:srgbClr val="000000"/>
                </a:solidFill>
                <a:effectLst/>
                <a:latin typeface="Helvetica Neue"/>
              </a:rPr>
              <a:t>Lagos is the state with the highest record of discharged with 63.1% follow by FCT with 17.6% while Kano has the least record of discharged record.</a:t>
            </a:r>
          </a:p>
          <a:p>
            <a:pPr marL="0" indent="0">
              <a:buNone/>
            </a:pPr>
            <a:endParaRPr lang="en-GB" sz="2000" dirty="0"/>
          </a:p>
        </p:txBody>
      </p:sp>
    </p:spTree>
    <p:extLst>
      <p:ext uri="{BB962C8B-B14F-4D97-AF65-F5344CB8AC3E}">
        <p14:creationId xmlns:p14="http://schemas.microsoft.com/office/powerpoint/2010/main" val="10576266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E167-7ED7-ECBC-7F98-42ABA92712F5}"/>
              </a:ext>
            </a:extLst>
          </p:cNvPr>
          <p:cNvSpPr>
            <a:spLocks noGrp="1"/>
          </p:cNvSpPr>
          <p:nvPr>
            <p:ph type="title"/>
          </p:nvPr>
        </p:nvSpPr>
        <p:spPr/>
        <p:txBody>
          <a:bodyPr/>
          <a:lstStyle/>
          <a:p>
            <a:endParaRPr lang="en-GB"/>
          </a:p>
        </p:txBody>
      </p:sp>
      <p:pic>
        <p:nvPicPr>
          <p:cNvPr id="1026" name="Picture 2">
            <a:extLst>
              <a:ext uri="{FF2B5EF4-FFF2-40B4-BE49-F238E27FC236}">
                <a16:creationId xmlns:a16="http://schemas.microsoft.com/office/drawing/2014/main" id="{4F61FF8A-2031-7A2F-6BCA-785AD95439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56782" y="1898170"/>
            <a:ext cx="5678435" cy="4206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4536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C4C6F-A369-F03E-4ED4-BE90F14112F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2DC6C58-2641-878C-C3FF-146464228A88}"/>
              </a:ext>
            </a:extLst>
          </p:cNvPr>
          <p:cNvSpPr>
            <a:spLocks noGrp="1"/>
          </p:cNvSpPr>
          <p:nvPr>
            <p:ph idx="1"/>
          </p:nvPr>
        </p:nvSpPr>
        <p:spPr/>
        <p:txBody>
          <a:bodyPr>
            <a:normAutofit/>
          </a:bodyPr>
          <a:lstStyle/>
          <a:p>
            <a:pPr marL="0" indent="0">
              <a:buNone/>
            </a:pPr>
            <a:r>
              <a:rPr lang="en-US" sz="2000" dirty="0"/>
              <a:t>From the graph above, it can be concluded that:</a:t>
            </a:r>
          </a:p>
          <a:p>
            <a:r>
              <a:rPr lang="en-US" sz="2000" dirty="0"/>
              <a:t>Below 500 Patients were admitted and affected by covid-19 virus mostly.</a:t>
            </a:r>
          </a:p>
          <a:p>
            <a:r>
              <a:rPr lang="en-US" sz="2000" dirty="0"/>
              <a:t>No admitted record cases for patients between 1000 and 2000.</a:t>
            </a:r>
            <a:endParaRPr lang="en-GB" sz="2000" dirty="0"/>
          </a:p>
        </p:txBody>
      </p:sp>
    </p:spTree>
    <p:extLst>
      <p:ext uri="{BB962C8B-B14F-4D97-AF65-F5344CB8AC3E}">
        <p14:creationId xmlns:p14="http://schemas.microsoft.com/office/powerpoint/2010/main" val="1138540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741A3-DD1F-8D3F-5A6C-CCF281458BB9}"/>
              </a:ext>
            </a:extLst>
          </p:cNvPr>
          <p:cNvSpPr>
            <a:spLocks noGrp="1"/>
          </p:cNvSpPr>
          <p:nvPr>
            <p:ph type="title"/>
          </p:nvPr>
        </p:nvSpPr>
        <p:spPr/>
        <p:txBody>
          <a:bodyPr/>
          <a:lstStyle/>
          <a:p>
            <a:r>
              <a:rPr lang="en-US" dirty="0"/>
              <a:t>			</a:t>
            </a:r>
            <a:r>
              <a:rPr lang="en-US" dirty="0">
                <a:solidFill>
                  <a:schemeClr val="accent4">
                    <a:lumMod val="50000"/>
                  </a:schemeClr>
                </a:solidFill>
              </a:rPr>
              <a:t>Data Collection</a:t>
            </a:r>
            <a:endParaRPr lang="en-GB" dirty="0">
              <a:solidFill>
                <a:schemeClr val="accent4">
                  <a:lumMod val="50000"/>
                </a:schemeClr>
              </a:solidFill>
            </a:endParaRPr>
          </a:p>
        </p:txBody>
      </p:sp>
      <p:sp>
        <p:nvSpPr>
          <p:cNvPr id="3" name="Content Placeholder 2">
            <a:extLst>
              <a:ext uri="{FF2B5EF4-FFF2-40B4-BE49-F238E27FC236}">
                <a16:creationId xmlns:a16="http://schemas.microsoft.com/office/drawing/2014/main" id="{9BCC38FE-1586-1ECF-B8D4-B7F17FDDF019}"/>
              </a:ext>
            </a:extLst>
          </p:cNvPr>
          <p:cNvSpPr>
            <a:spLocks noGrp="1"/>
          </p:cNvSpPr>
          <p:nvPr>
            <p:ph idx="1"/>
          </p:nvPr>
        </p:nvSpPr>
        <p:spPr/>
        <p:txBody>
          <a:bodyPr>
            <a:normAutofit/>
          </a:bodyPr>
          <a:lstStyle/>
          <a:p>
            <a:pPr marL="0" indent="0">
              <a:buNone/>
            </a:pPr>
            <a:r>
              <a:rPr lang="en-US" sz="2000" b="0" i="0" dirty="0">
                <a:effectLst/>
                <a:latin typeface="Jost"/>
              </a:rPr>
              <a:t>The data source is divided into different parts, and combine all the different parts of the data to perform analysis and provide insights.</a:t>
            </a:r>
          </a:p>
          <a:p>
            <a:pPr>
              <a:buFont typeface="Wingdings" panose="05000000000000000000" pitchFamily="2" charset="2"/>
              <a:buChar char="Ø"/>
            </a:pPr>
            <a:r>
              <a:rPr lang="en-US" sz="2000" b="0" i="0" dirty="0">
                <a:effectLst/>
                <a:latin typeface="Jost"/>
              </a:rPr>
              <a:t>The Nigeria Centre for Diseases Control (NCDC) monitors the country’s COVID-19 situation, and releases data on metrics across all the 37 states in the country. Data can be obtained from NCDC COVID-19  official website</a:t>
            </a:r>
            <a:r>
              <a:rPr lang="en-US" sz="2000" u="none" strike="noStrike" dirty="0">
                <a:solidFill>
                  <a:srgbClr val="1976D2"/>
                </a:solidFill>
                <a:latin typeface="Jost"/>
              </a:rPr>
              <a:t> </a:t>
            </a:r>
            <a:r>
              <a:rPr lang="en-US" sz="2000" b="0" i="0" dirty="0">
                <a:effectLst/>
                <a:latin typeface="Jost"/>
              </a:rPr>
              <a:t>by performing a web extraction or web scraping. </a:t>
            </a:r>
            <a:r>
              <a:rPr lang="en-US" sz="2000" dirty="0">
                <a:latin typeface="Jost"/>
              </a:rPr>
              <a:t>The NCDC COVID-19 contains </a:t>
            </a:r>
            <a:r>
              <a:rPr lang="en-US" sz="2000" dirty="0"/>
              <a:t>the affected states the number of confirmed cases, number of discharged cases, number of admission cases, and number of death.</a:t>
            </a:r>
          </a:p>
          <a:p>
            <a:pPr>
              <a:buFont typeface="Wingdings" panose="05000000000000000000" pitchFamily="2" charset="2"/>
              <a:buChar char="Ø"/>
            </a:pPr>
            <a:r>
              <a:rPr lang="en-US" sz="2000" b="0" i="0" dirty="0">
                <a:effectLst/>
                <a:latin typeface="Jost"/>
              </a:rPr>
              <a:t>The Johns Hopkins University Center for Systems Science and Engineering (JHU CSSE) publishes daily data on confirmed, death and recovered cases across different countries but we are to extract the data for Nigeria only.</a:t>
            </a:r>
          </a:p>
          <a:p>
            <a:pPr marL="0" indent="0">
              <a:buNone/>
            </a:pPr>
            <a:endParaRPr lang="en-US" sz="2000" b="0" i="0" dirty="0">
              <a:effectLst/>
              <a:latin typeface="Jost"/>
            </a:endParaRPr>
          </a:p>
          <a:p>
            <a:pPr>
              <a:buFont typeface="Wingdings" panose="05000000000000000000" pitchFamily="2" charset="2"/>
              <a:buChar char="Ø"/>
            </a:pPr>
            <a:endParaRPr lang="en-GB" sz="2000" dirty="0"/>
          </a:p>
        </p:txBody>
      </p:sp>
    </p:spTree>
    <p:extLst>
      <p:ext uri="{BB962C8B-B14F-4D97-AF65-F5344CB8AC3E}">
        <p14:creationId xmlns:p14="http://schemas.microsoft.com/office/powerpoint/2010/main" val="42015206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48553-10E9-AEC7-3277-B22503FDB93B}"/>
              </a:ext>
            </a:extLst>
          </p:cNvPr>
          <p:cNvSpPr>
            <a:spLocks noGrp="1"/>
          </p:cNvSpPr>
          <p:nvPr>
            <p:ph type="title"/>
          </p:nvPr>
        </p:nvSpPr>
        <p:spPr/>
        <p:txBody>
          <a:bodyPr/>
          <a:lstStyle/>
          <a:p>
            <a:r>
              <a:rPr lang="en-US" dirty="0"/>
              <a:t>	Collection of John Hopkins data</a:t>
            </a:r>
            <a:endParaRPr lang="en-GB" dirty="0"/>
          </a:p>
        </p:txBody>
      </p:sp>
      <p:sp>
        <p:nvSpPr>
          <p:cNvPr id="3" name="Content Placeholder 2">
            <a:extLst>
              <a:ext uri="{FF2B5EF4-FFF2-40B4-BE49-F238E27FC236}">
                <a16:creationId xmlns:a16="http://schemas.microsoft.com/office/drawing/2014/main" id="{B121129B-15F5-6C0E-23A8-BB078151058B}"/>
              </a:ext>
            </a:extLst>
          </p:cNvPr>
          <p:cNvSpPr>
            <a:spLocks noGrp="1"/>
          </p:cNvSpPr>
          <p:nvPr>
            <p:ph idx="1"/>
          </p:nvPr>
        </p:nvSpPr>
        <p:spPr/>
        <p:txBody>
          <a:bodyPr>
            <a:normAutofit/>
          </a:bodyPr>
          <a:lstStyle/>
          <a:p>
            <a:pPr algn="l">
              <a:buFont typeface="Arial" panose="020B0604020202020204" pitchFamily="34" charset="0"/>
              <a:buChar char="•"/>
            </a:pPr>
            <a:r>
              <a:rPr lang="en-US" sz="2000" b="0" i="0" dirty="0">
                <a:solidFill>
                  <a:srgbClr val="000000"/>
                </a:solidFill>
                <a:effectLst/>
                <a:latin typeface="Helvetica Neue"/>
              </a:rPr>
              <a:t>Global Daily Confirmed Cases - Click </a:t>
            </a:r>
            <a:r>
              <a:rPr lang="en-US" sz="2000" b="0" i="0" u="sng" dirty="0">
                <a:solidFill>
                  <a:srgbClr val="296EAA"/>
                </a:solidFill>
                <a:effectLst/>
                <a:latin typeface="Helvetica Neue"/>
                <a:hlinkClick r:id="rId2"/>
              </a:rPr>
              <a:t>https://github.com/CSSEGISandData/COVID-19/blob/master/csse_covid_19_data/csse_covid_19_time_series/time_series_covid19_confirmed_global.csv</a:t>
            </a:r>
            <a:endParaRPr lang="en-US" sz="2000" b="0" i="0" dirty="0">
              <a:solidFill>
                <a:srgbClr val="000000"/>
              </a:solidFill>
              <a:effectLst/>
              <a:latin typeface="Helvetica Neue"/>
            </a:endParaRPr>
          </a:p>
          <a:p>
            <a:pPr algn="l">
              <a:buFont typeface="Arial" panose="020B0604020202020204" pitchFamily="34" charset="0"/>
              <a:buChar char="•"/>
            </a:pPr>
            <a:r>
              <a:rPr lang="en-US" sz="2000" b="0" i="0" dirty="0">
                <a:solidFill>
                  <a:srgbClr val="000000"/>
                </a:solidFill>
                <a:effectLst/>
                <a:latin typeface="Helvetica Neue"/>
              </a:rPr>
              <a:t>Global Daily Recovered Cases - Click </a:t>
            </a:r>
            <a:r>
              <a:rPr lang="en-US" sz="2000" b="0" i="0" u="sng" dirty="0">
                <a:solidFill>
                  <a:srgbClr val="296EAA"/>
                </a:solidFill>
                <a:effectLst/>
                <a:latin typeface="Helvetica Neue"/>
                <a:hlinkClick r:id="rId3"/>
              </a:rPr>
              <a:t>https://github.com/CSSEGISandData/COVID-19/blob/master/csse_covid_19_data/csse_covid_19_time_series/time_series_covid19_recovered_global.csv</a:t>
            </a:r>
            <a:endParaRPr lang="en-US" sz="2000" b="0" i="0" dirty="0">
              <a:solidFill>
                <a:srgbClr val="000000"/>
              </a:solidFill>
              <a:effectLst/>
              <a:latin typeface="Helvetica Neue"/>
            </a:endParaRPr>
          </a:p>
          <a:p>
            <a:pPr algn="l">
              <a:buFont typeface="Arial" panose="020B0604020202020204" pitchFamily="34" charset="0"/>
              <a:buChar char="•"/>
            </a:pPr>
            <a:r>
              <a:rPr lang="en-US" sz="2000" b="0" i="0" dirty="0">
                <a:solidFill>
                  <a:srgbClr val="000000"/>
                </a:solidFill>
                <a:effectLst/>
                <a:latin typeface="Helvetica Neue"/>
              </a:rPr>
              <a:t>Global Daily Death Cases - Click Here </a:t>
            </a:r>
            <a:r>
              <a:rPr lang="en-US" sz="2000" b="0" i="0" u="sng" dirty="0">
                <a:solidFill>
                  <a:srgbClr val="296EAA"/>
                </a:solidFill>
                <a:effectLst/>
                <a:latin typeface="Helvetica Neue"/>
                <a:hlinkClick r:id="rId4"/>
              </a:rPr>
              <a:t>https://github.com/CSSEGISandData/COVID-19/blob/master/csse_covid_19_data/csse_covid_19_time_series/time_series_covid19_deaths_global.csv</a:t>
            </a:r>
            <a:endParaRPr lang="en-US" sz="2000" b="0" i="0" dirty="0">
              <a:solidFill>
                <a:srgbClr val="000000"/>
              </a:solidFill>
              <a:effectLst/>
              <a:latin typeface="Helvetica Neue"/>
            </a:endParaRPr>
          </a:p>
          <a:p>
            <a:pPr marL="0" indent="0">
              <a:buNone/>
            </a:pPr>
            <a:endParaRPr lang="en-GB" sz="2000" dirty="0"/>
          </a:p>
        </p:txBody>
      </p:sp>
    </p:spTree>
    <p:extLst>
      <p:ext uri="{BB962C8B-B14F-4D97-AF65-F5344CB8AC3E}">
        <p14:creationId xmlns:p14="http://schemas.microsoft.com/office/powerpoint/2010/main" val="12377108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187B-A48D-009C-8CE6-9AC7319F5912}"/>
              </a:ext>
            </a:extLst>
          </p:cNvPr>
          <p:cNvSpPr>
            <a:spLocks noGrp="1"/>
          </p:cNvSpPr>
          <p:nvPr>
            <p:ph type="title"/>
          </p:nvPr>
        </p:nvSpPr>
        <p:spPr/>
        <p:txBody>
          <a:bodyPr/>
          <a:lstStyle/>
          <a:p>
            <a:r>
              <a:rPr lang="en-US" dirty="0"/>
              <a:t>			External Data</a:t>
            </a:r>
            <a:endParaRPr lang="en-GB" dirty="0"/>
          </a:p>
        </p:txBody>
      </p:sp>
      <p:sp>
        <p:nvSpPr>
          <p:cNvPr id="3" name="Content Placeholder 2">
            <a:extLst>
              <a:ext uri="{FF2B5EF4-FFF2-40B4-BE49-F238E27FC236}">
                <a16:creationId xmlns:a16="http://schemas.microsoft.com/office/drawing/2014/main" id="{5BB15D61-53EC-6A9B-C03B-0982370F871A}"/>
              </a:ext>
            </a:extLst>
          </p:cNvPr>
          <p:cNvSpPr>
            <a:spLocks noGrp="1"/>
          </p:cNvSpPr>
          <p:nvPr>
            <p:ph idx="1"/>
          </p:nvPr>
        </p:nvSpPr>
        <p:spPr/>
        <p:txBody>
          <a:bodyPr/>
          <a:lstStyle/>
          <a:p>
            <a:pPr marL="0" indent="0">
              <a:buNone/>
            </a:pPr>
            <a:r>
              <a:rPr lang="en-GB" sz="2000" dirty="0" err="1"/>
              <a:t>gdp_df</a:t>
            </a:r>
            <a:r>
              <a:rPr lang="en-GB" sz="2000" dirty="0"/>
              <a:t> = </a:t>
            </a:r>
            <a:r>
              <a:rPr lang="en-GB" sz="2000" dirty="0" err="1"/>
              <a:t>pd.read_csv</a:t>
            </a:r>
            <a:r>
              <a:rPr lang="en-GB" sz="2000" dirty="0"/>
              <a:t>('RealGDP.csv')</a:t>
            </a:r>
          </a:p>
          <a:p>
            <a:pPr marL="0" indent="0">
              <a:buNone/>
            </a:pPr>
            <a:r>
              <a:rPr lang="en-GB" sz="2000" dirty="0" err="1"/>
              <a:t>gdp_df</a:t>
            </a:r>
            <a:endParaRPr lang="en-GB" sz="2000" dirty="0"/>
          </a:p>
          <a:p>
            <a:pPr marL="0" indent="0">
              <a:buNone/>
            </a:pPr>
            <a:endParaRPr lang="en-GB" dirty="0"/>
          </a:p>
        </p:txBody>
      </p:sp>
      <p:graphicFrame>
        <p:nvGraphicFramePr>
          <p:cNvPr id="5" name="Table 4">
            <a:extLst>
              <a:ext uri="{FF2B5EF4-FFF2-40B4-BE49-F238E27FC236}">
                <a16:creationId xmlns:a16="http://schemas.microsoft.com/office/drawing/2014/main" id="{F996D226-B063-D693-576B-8F8ED2CDD99D}"/>
              </a:ext>
            </a:extLst>
          </p:cNvPr>
          <p:cNvGraphicFramePr>
            <a:graphicFrameLocks noGrp="1"/>
          </p:cNvGraphicFramePr>
          <p:nvPr>
            <p:extLst>
              <p:ext uri="{D42A27DB-BD31-4B8C-83A1-F6EECF244321}">
                <p14:modId xmlns:p14="http://schemas.microsoft.com/office/powerpoint/2010/main" val="3542119193"/>
              </p:ext>
            </p:extLst>
          </p:nvPr>
        </p:nvGraphicFramePr>
        <p:xfrm>
          <a:off x="838200" y="2700670"/>
          <a:ext cx="10515600" cy="3792208"/>
        </p:xfrm>
        <a:graphic>
          <a:graphicData uri="http://schemas.openxmlformats.org/drawingml/2006/table">
            <a:tbl>
              <a:tblPr/>
              <a:tblGrid>
                <a:gridCol w="1752600">
                  <a:extLst>
                    <a:ext uri="{9D8B030D-6E8A-4147-A177-3AD203B41FA5}">
                      <a16:colId xmlns:a16="http://schemas.microsoft.com/office/drawing/2014/main" val="1391165447"/>
                    </a:ext>
                  </a:extLst>
                </a:gridCol>
                <a:gridCol w="1752600">
                  <a:extLst>
                    <a:ext uri="{9D8B030D-6E8A-4147-A177-3AD203B41FA5}">
                      <a16:colId xmlns:a16="http://schemas.microsoft.com/office/drawing/2014/main" val="2028382988"/>
                    </a:ext>
                  </a:extLst>
                </a:gridCol>
                <a:gridCol w="1752600">
                  <a:extLst>
                    <a:ext uri="{9D8B030D-6E8A-4147-A177-3AD203B41FA5}">
                      <a16:colId xmlns:a16="http://schemas.microsoft.com/office/drawing/2014/main" val="508711480"/>
                    </a:ext>
                  </a:extLst>
                </a:gridCol>
                <a:gridCol w="1752600">
                  <a:extLst>
                    <a:ext uri="{9D8B030D-6E8A-4147-A177-3AD203B41FA5}">
                      <a16:colId xmlns:a16="http://schemas.microsoft.com/office/drawing/2014/main" val="1513796284"/>
                    </a:ext>
                  </a:extLst>
                </a:gridCol>
                <a:gridCol w="1752600">
                  <a:extLst>
                    <a:ext uri="{9D8B030D-6E8A-4147-A177-3AD203B41FA5}">
                      <a16:colId xmlns:a16="http://schemas.microsoft.com/office/drawing/2014/main" val="2207866942"/>
                    </a:ext>
                  </a:extLst>
                </a:gridCol>
                <a:gridCol w="1752600">
                  <a:extLst>
                    <a:ext uri="{9D8B030D-6E8A-4147-A177-3AD203B41FA5}">
                      <a16:colId xmlns:a16="http://schemas.microsoft.com/office/drawing/2014/main" val="1069828938"/>
                    </a:ext>
                  </a:extLst>
                </a:gridCol>
              </a:tblGrid>
              <a:tr h="474026">
                <a:tc>
                  <a:txBody>
                    <a:bodyPr/>
                    <a:lstStyle/>
                    <a:p>
                      <a:pPr algn="r" fontAlgn="ctr"/>
                      <a:r>
                        <a:rPr lang="en-GB" b="1">
                          <a:effectLst/>
                        </a:rPr>
                        <a:t>Year</a:t>
                      </a:r>
                    </a:p>
                  </a:txBody>
                  <a:tcPr anchor="ctr">
                    <a:lnL>
                      <a:noFill/>
                    </a:lnL>
                    <a:lnR>
                      <a:noFill/>
                    </a:lnR>
                    <a:lnT>
                      <a:noFill/>
                    </a:lnT>
                    <a:lnB>
                      <a:noFill/>
                    </a:lnB>
                  </a:tcPr>
                </a:tc>
                <a:tc>
                  <a:txBody>
                    <a:bodyPr/>
                    <a:lstStyle/>
                    <a:p>
                      <a:pPr algn="r" fontAlgn="ctr"/>
                      <a:r>
                        <a:rPr lang="en-GB" b="1">
                          <a:effectLst/>
                        </a:rPr>
                        <a:t>Q1</a:t>
                      </a:r>
                    </a:p>
                  </a:txBody>
                  <a:tcPr anchor="ctr">
                    <a:lnL>
                      <a:noFill/>
                    </a:lnL>
                    <a:lnR>
                      <a:noFill/>
                    </a:lnR>
                    <a:lnT>
                      <a:noFill/>
                    </a:lnT>
                    <a:lnB>
                      <a:noFill/>
                    </a:lnB>
                  </a:tcPr>
                </a:tc>
                <a:tc>
                  <a:txBody>
                    <a:bodyPr/>
                    <a:lstStyle/>
                    <a:p>
                      <a:pPr algn="r" fontAlgn="ctr"/>
                      <a:r>
                        <a:rPr lang="en-GB" b="1">
                          <a:effectLst/>
                        </a:rPr>
                        <a:t>Q2</a:t>
                      </a:r>
                    </a:p>
                  </a:txBody>
                  <a:tcPr anchor="ctr">
                    <a:lnL>
                      <a:noFill/>
                    </a:lnL>
                    <a:lnR>
                      <a:noFill/>
                    </a:lnR>
                    <a:lnT>
                      <a:noFill/>
                    </a:lnT>
                    <a:lnB>
                      <a:noFill/>
                    </a:lnB>
                  </a:tcPr>
                </a:tc>
                <a:tc>
                  <a:txBody>
                    <a:bodyPr/>
                    <a:lstStyle/>
                    <a:p>
                      <a:pPr algn="r" fontAlgn="ctr"/>
                      <a:r>
                        <a:rPr lang="en-GB" b="1">
                          <a:effectLst/>
                        </a:rPr>
                        <a:t>Q3</a:t>
                      </a:r>
                    </a:p>
                  </a:txBody>
                  <a:tcPr anchor="ctr">
                    <a:lnL>
                      <a:noFill/>
                    </a:lnL>
                    <a:lnR>
                      <a:noFill/>
                    </a:lnR>
                    <a:lnT>
                      <a:noFill/>
                    </a:lnT>
                    <a:lnB>
                      <a:noFill/>
                    </a:lnB>
                  </a:tcPr>
                </a:tc>
                <a:tc>
                  <a:txBody>
                    <a:bodyPr/>
                    <a:lstStyle/>
                    <a:p>
                      <a:pPr algn="r" fontAlgn="ctr"/>
                      <a:r>
                        <a:rPr lang="en-GB" b="1">
                          <a:effectLst/>
                        </a:rPr>
                        <a:t>Q4</a:t>
                      </a:r>
                    </a:p>
                  </a:txBody>
                  <a:tcPr anchor="ctr">
                    <a:lnL>
                      <a:noFill/>
                    </a:lnL>
                    <a:lnR>
                      <a:noFill/>
                    </a:lnR>
                    <a:lnT>
                      <a:noFill/>
                    </a:lnT>
                    <a:lnB>
                      <a:noFill/>
                    </a:lnB>
                  </a:tcPr>
                </a:tc>
                <a:tc>
                  <a:txBody>
                    <a:bodyPr/>
                    <a:lstStyle/>
                    <a:p>
                      <a:endParaRPr lang="en-GB"/>
                    </a:p>
                  </a:txBody>
                  <a:tcPr>
                    <a:lnL>
                      <a:noFill/>
                    </a:lnL>
                  </a:tcPr>
                </a:tc>
                <a:extLst>
                  <a:ext uri="{0D108BD9-81ED-4DB2-BD59-A6C34878D82A}">
                    <a16:rowId xmlns:a16="http://schemas.microsoft.com/office/drawing/2014/main" val="1683583477"/>
                  </a:ext>
                </a:extLst>
              </a:tr>
              <a:tr h="474026">
                <a:tc>
                  <a:txBody>
                    <a:bodyPr/>
                    <a:lstStyle/>
                    <a:p>
                      <a:pPr algn="r" fontAlgn="ctr"/>
                      <a:r>
                        <a:rPr lang="en-GB" b="1" dirty="0">
                          <a:effectLst/>
                        </a:rPr>
                        <a:t>0</a:t>
                      </a:r>
                    </a:p>
                  </a:txBody>
                  <a:tcPr anchor="ctr">
                    <a:lnL>
                      <a:noFill/>
                    </a:lnL>
                    <a:lnR>
                      <a:noFill/>
                    </a:lnR>
                    <a:lnT>
                      <a:noFill/>
                    </a:lnT>
                    <a:lnB>
                      <a:noFill/>
                    </a:lnB>
                    <a:solidFill>
                      <a:srgbClr val="F5F5F5"/>
                    </a:solidFill>
                  </a:tcPr>
                </a:tc>
                <a:tc>
                  <a:txBody>
                    <a:bodyPr/>
                    <a:lstStyle/>
                    <a:p>
                      <a:pPr algn="r" fontAlgn="ctr"/>
                      <a:r>
                        <a:rPr lang="en-GB">
                          <a:effectLst/>
                        </a:rPr>
                        <a:t>2014</a:t>
                      </a:r>
                    </a:p>
                  </a:txBody>
                  <a:tcPr anchor="ctr">
                    <a:lnL>
                      <a:noFill/>
                    </a:lnL>
                    <a:lnR>
                      <a:noFill/>
                    </a:lnR>
                    <a:lnT>
                      <a:noFill/>
                    </a:lnT>
                    <a:lnB>
                      <a:noFill/>
                    </a:lnB>
                    <a:solidFill>
                      <a:srgbClr val="F5F5F5"/>
                    </a:solidFill>
                  </a:tcPr>
                </a:tc>
                <a:tc>
                  <a:txBody>
                    <a:bodyPr/>
                    <a:lstStyle/>
                    <a:p>
                      <a:pPr algn="r" fontAlgn="ctr"/>
                      <a:r>
                        <a:rPr lang="en-GB">
                          <a:effectLst/>
                        </a:rPr>
                        <a:t>15438679.50</a:t>
                      </a:r>
                    </a:p>
                  </a:txBody>
                  <a:tcPr anchor="ctr">
                    <a:lnL>
                      <a:noFill/>
                    </a:lnL>
                    <a:lnR>
                      <a:noFill/>
                    </a:lnR>
                    <a:lnT>
                      <a:noFill/>
                    </a:lnT>
                    <a:lnB>
                      <a:noFill/>
                    </a:lnB>
                    <a:solidFill>
                      <a:srgbClr val="F5F5F5"/>
                    </a:solidFill>
                  </a:tcPr>
                </a:tc>
                <a:tc>
                  <a:txBody>
                    <a:bodyPr/>
                    <a:lstStyle/>
                    <a:p>
                      <a:pPr algn="r" fontAlgn="ctr"/>
                      <a:r>
                        <a:rPr lang="en-GB">
                          <a:effectLst/>
                        </a:rPr>
                        <a:t>16084622.31</a:t>
                      </a:r>
                    </a:p>
                  </a:txBody>
                  <a:tcPr anchor="ctr">
                    <a:lnL>
                      <a:noFill/>
                    </a:lnL>
                    <a:lnR>
                      <a:noFill/>
                    </a:lnR>
                    <a:lnT>
                      <a:noFill/>
                    </a:lnT>
                    <a:lnB>
                      <a:noFill/>
                    </a:lnB>
                    <a:solidFill>
                      <a:srgbClr val="F5F5F5"/>
                    </a:solidFill>
                  </a:tcPr>
                </a:tc>
                <a:tc>
                  <a:txBody>
                    <a:bodyPr/>
                    <a:lstStyle/>
                    <a:p>
                      <a:pPr algn="r" fontAlgn="ctr"/>
                      <a:r>
                        <a:rPr lang="en-GB">
                          <a:effectLst/>
                        </a:rPr>
                        <a:t>17479127.58</a:t>
                      </a:r>
                    </a:p>
                  </a:txBody>
                  <a:tcPr anchor="ctr">
                    <a:lnL>
                      <a:noFill/>
                    </a:lnL>
                    <a:lnR>
                      <a:noFill/>
                    </a:lnR>
                    <a:lnT>
                      <a:noFill/>
                    </a:lnT>
                    <a:lnB>
                      <a:noFill/>
                    </a:lnB>
                    <a:solidFill>
                      <a:srgbClr val="F5F5F5"/>
                    </a:solidFill>
                  </a:tcPr>
                </a:tc>
                <a:tc>
                  <a:txBody>
                    <a:bodyPr/>
                    <a:lstStyle/>
                    <a:p>
                      <a:pPr algn="r" fontAlgn="ctr"/>
                      <a:r>
                        <a:rPr lang="en-GB">
                          <a:effectLst/>
                        </a:rPr>
                        <a:t>18150356.45</a:t>
                      </a:r>
                    </a:p>
                  </a:txBody>
                  <a:tcPr anchor="ctr">
                    <a:lnL>
                      <a:noFill/>
                    </a:lnL>
                    <a:lnR>
                      <a:noFill/>
                    </a:lnR>
                    <a:lnB>
                      <a:noFill/>
                    </a:lnB>
                    <a:solidFill>
                      <a:srgbClr val="F5F5F5"/>
                    </a:solidFill>
                  </a:tcPr>
                </a:tc>
                <a:extLst>
                  <a:ext uri="{0D108BD9-81ED-4DB2-BD59-A6C34878D82A}">
                    <a16:rowId xmlns:a16="http://schemas.microsoft.com/office/drawing/2014/main" val="595550209"/>
                  </a:ext>
                </a:extLst>
              </a:tr>
              <a:tr h="474026">
                <a:tc>
                  <a:txBody>
                    <a:bodyPr/>
                    <a:lstStyle/>
                    <a:p>
                      <a:pPr algn="r" fontAlgn="ctr"/>
                      <a:r>
                        <a:rPr lang="en-GB" b="1">
                          <a:effectLst/>
                        </a:rPr>
                        <a:t>1</a:t>
                      </a:r>
                    </a:p>
                  </a:txBody>
                  <a:tcPr anchor="ctr">
                    <a:lnL>
                      <a:noFill/>
                    </a:lnL>
                    <a:lnR>
                      <a:noFill/>
                    </a:lnR>
                    <a:lnT>
                      <a:noFill/>
                    </a:lnT>
                    <a:lnB>
                      <a:noFill/>
                    </a:lnB>
                  </a:tcPr>
                </a:tc>
                <a:tc>
                  <a:txBody>
                    <a:bodyPr/>
                    <a:lstStyle/>
                    <a:p>
                      <a:pPr algn="r" fontAlgn="ctr"/>
                      <a:r>
                        <a:rPr lang="en-GB">
                          <a:effectLst/>
                        </a:rPr>
                        <a:t>2015</a:t>
                      </a:r>
                    </a:p>
                  </a:txBody>
                  <a:tcPr anchor="ctr">
                    <a:lnL>
                      <a:noFill/>
                    </a:lnL>
                    <a:lnR>
                      <a:noFill/>
                    </a:lnR>
                    <a:lnT>
                      <a:noFill/>
                    </a:lnT>
                    <a:lnB>
                      <a:noFill/>
                    </a:lnB>
                  </a:tcPr>
                </a:tc>
                <a:tc>
                  <a:txBody>
                    <a:bodyPr/>
                    <a:lstStyle/>
                    <a:p>
                      <a:pPr algn="r" fontAlgn="ctr"/>
                      <a:r>
                        <a:rPr lang="en-GB">
                          <a:effectLst/>
                        </a:rPr>
                        <a:t>16050601.38</a:t>
                      </a:r>
                    </a:p>
                  </a:txBody>
                  <a:tcPr anchor="ctr">
                    <a:lnL>
                      <a:noFill/>
                    </a:lnL>
                    <a:lnR>
                      <a:noFill/>
                    </a:lnR>
                    <a:lnT>
                      <a:noFill/>
                    </a:lnT>
                    <a:lnB>
                      <a:noFill/>
                    </a:lnB>
                  </a:tcPr>
                </a:tc>
                <a:tc>
                  <a:txBody>
                    <a:bodyPr/>
                    <a:lstStyle/>
                    <a:p>
                      <a:pPr algn="r" fontAlgn="ctr"/>
                      <a:r>
                        <a:rPr lang="en-GB">
                          <a:effectLst/>
                        </a:rPr>
                        <a:t>16463341.91</a:t>
                      </a:r>
                    </a:p>
                  </a:txBody>
                  <a:tcPr anchor="ctr">
                    <a:lnL>
                      <a:noFill/>
                    </a:lnL>
                    <a:lnR>
                      <a:noFill/>
                    </a:lnR>
                    <a:lnT>
                      <a:noFill/>
                    </a:lnT>
                    <a:lnB>
                      <a:noFill/>
                    </a:lnB>
                  </a:tcPr>
                </a:tc>
                <a:tc>
                  <a:txBody>
                    <a:bodyPr/>
                    <a:lstStyle/>
                    <a:p>
                      <a:pPr algn="r" fontAlgn="ctr"/>
                      <a:r>
                        <a:rPr lang="en-GB">
                          <a:effectLst/>
                        </a:rPr>
                        <a:t>17976234.59</a:t>
                      </a:r>
                    </a:p>
                  </a:txBody>
                  <a:tcPr anchor="ctr">
                    <a:lnL>
                      <a:noFill/>
                    </a:lnL>
                    <a:lnR>
                      <a:noFill/>
                    </a:lnR>
                    <a:lnT>
                      <a:noFill/>
                    </a:lnT>
                    <a:lnB>
                      <a:noFill/>
                    </a:lnB>
                  </a:tcPr>
                </a:tc>
                <a:tc>
                  <a:txBody>
                    <a:bodyPr/>
                    <a:lstStyle/>
                    <a:p>
                      <a:pPr algn="r" fontAlgn="ctr"/>
                      <a:r>
                        <a:rPr lang="en-GB">
                          <a:effectLst/>
                        </a:rPr>
                        <a:t>18533752.07</a:t>
                      </a:r>
                    </a:p>
                  </a:txBody>
                  <a:tcPr anchor="ctr">
                    <a:lnL>
                      <a:noFill/>
                    </a:lnL>
                    <a:lnR>
                      <a:noFill/>
                    </a:lnR>
                    <a:lnT>
                      <a:noFill/>
                    </a:lnT>
                    <a:lnB>
                      <a:noFill/>
                    </a:lnB>
                  </a:tcPr>
                </a:tc>
                <a:extLst>
                  <a:ext uri="{0D108BD9-81ED-4DB2-BD59-A6C34878D82A}">
                    <a16:rowId xmlns:a16="http://schemas.microsoft.com/office/drawing/2014/main" val="2200790884"/>
                  </a:ext>
                </a:extLst>
              </a:tr>
              <a:tr h="474026">
                <a:tc>
                  <a:txBody>
                    <a:bodyPr/>
                    <a:lstStyle/>
                    <a:p>
                      <a:pPr algn="r" fontAlgn="ctr"/>
                      <a:r>
                        <a:rPr lang="en-GB" b="1">
                          <a:effectLst/>
                        </a:rPr>
                        <a:t>2</a:t>
                      </a:r>
                    </a:p>
                  </a:txBody>
                  <a:tcPr anchor="ctr">
                    <a:lnL>
                      <a:noFill/>
                    </a:lnL>
                    <a:lnR>
                      <a:noFill/>
                    </a:lnR>
                    <a:lnT>
                      <a:noFill/>
                    </a:lnT>
                    <a:lnB>
                      <a:noFill/>
                    </a:lnB>
                    <a:solidFill>
                      <a:srgbClr val="F5F5F5"/>
                    </a:solidFill>
                  </a:tcPr>
                </a:tc>
                <a:tc>
                  <a:txBody>
                    <a:bodyPr/>
                    <a:lstStyle/>
                    <a:p>
                      <a:pPr algn="r" fontAlgn="ctr"/>
                      <a:r>
                        <a:rPr lang="en-GB">
                          <a:effectLst/>
                        </a:rPr>
                        <a:t>2016</a:t>
                      </a:r>
                    </a:p>
                  </a:txBody>
                  <a:tcPr anchor="ctr">
                    <a:lnL>
                      <a:noFill/>
                    </a:lnL>
                    <a:lnR>
                      <a:noFill/>
                    </a:lnR>
                    <a:lnT>
                      <a:noFill/>
                    </a:lnT>
                    <a:lnB>
                      <a:noFill/>
                    </a:lnB>
                    <a:solidFill>
                      <a:srgbClr val="F5F5F5"/>
                    </a:solidFill>
                  </a:tcPr>
                </a:tc>
                <a:tc>
                  <a:txBody>
                    <a:bodyPr/>
                    <a:lstStyle/>
                    <a:p>
                      <a:pPr algn="r" fontAlgn="ctr"/>
                      <a:r>
                        <a:rPr lang="en-GB">
                          <a:effectLst/>
                        </a:rPr>
                        <a:t>15943714.54</a:t>
                      </a:r>
                    </a:p>
                  </a:txBody>
                  <a:tcPr anchor="ctr">
                    <a:lnL>
                      <a:noFill/>
                    </a:lnL>
                    <a:lnR>
                      <a:noFill/>
                    </a:lnR>
                    <a:lnT>
                      <a:noFill/>
                    </a:lnT>
                    <a:lnB>
                      <a:noFill/>
                    </a:lnB>
                    <a:solidFill>
                      <a:srgbClr val="F5F5F5"/>
                    </a:solidFill>
                  </a:tcPr>
                </a:tc>
                <a:tc>
                  <a:txBody>
                    <a:bodyPr/>
                    <a:lstStyle/>
                    <a:p>
                      <a:pPr algn="r" fontAlgn="ctr"/>
                      <a:r>
                        <a:rPr lang="en-GB">
                          <a:effectLst/>
                        </a:rPr>
                        <a:t>16218542.41</a:t>
                      </a:r>
                    </a:p>
                  </a:txBody>
                  <a:tcPr anchor="ctr">
                    <a:lnL>
                      <a:noFill/>
                    </a:lnL>
                    <a:lnR>
                      <a:noFill/>
                    </a:lnR>
                    <a:lnT>
                      <a:noFill/>
                    </a:lnT>
                    <a:lnB>
                      <a:noFill/>
                    </a:lnB>
                    <a:solidFill>
                      <a:srgbClr val="F5F5F5"/>
                    </a:solidFill>
                  </a:tcPr>
                </a:tc>
                <a:tc>
                  <a:txBody>
                    <a:bodyPr/>
                    <a:lstStyle/>
                    <a:p>
                      <a:pPr algn="r" fontAlgn="ctr"/>
                      <a:r>
                        <a:rPr lang="en-GB">
                          <a:effectLst/>
                        </a:rPr>
                        <a:t>17555441.69</a:t>
                      </a:r>
                    </a:p>
                  </a:txBody>
                  <a:tcPr anchor="ctr">
                    <a:lnL>
                      <a:noFill/>
                    </a:lnL>
                    <a:lnR>
                      <a:noFill/>
                    </a:lnR>
                    <a:lnT>
                      <a:noFill/>
                    </a:lnT>
                    <a:lnB>
                      <a:noFill/>
                    </a:lnB>
                    <a:solidFill>
                      <a:srgbClr val="F5F5F5"/>
                    </a:solidFill>
                  </a:tcPr>
                </a:tc>
                <a:tc>
                  <a:txBody>
                    <a:bodyPr/>
                    <a:lstStyle/>
                    <a:p>
                      <a:pPr algn="r" fontAlgn="ctr"/>
                      <a:r>
                        <a:rPr lang="en-GB">
                          <a:effectLst/>
                        </a:rPr>
                        <a:t>18213537.29</a:t>
                      </a:r>
                    </a:p>
                  </a:txBody>
                  <a:tcPr anchor="ctr">
                    <a:lnL>
                      <a:noFill/>
                    </a:lnL>
                    <a:lnR>
                      <a:noFill/>
                    </a:lnR>
                    <a:lnT>
                      <a:noFill/>
                    </a:lnT>
                    <a:lnB>
                      <a:noFill/>
                    </a:lnB>
                    <a:solidFill>
                      <a:srgbClr val="F5F5F5"/>
                    </a:solidFill>
                  </a:tcPr>
                </a:tc>
                <a:extLst>
                  <a:ext uri="{0D108BD9-81ED-4DB2-BD59-A6C34878D82A}">
                    <a16:rowId xmlns:a16="http://schemas.microsoft.com/office/drawing/2014/main" val="1143930640"/>
                  </a:ext>
                </a:extLst>
              </a:tr>
              <a:tr h="474026">
                <a:tc>
                  <a:txBody>
                    <a:bodyPr/>
                    <a:lstStyle/>
                    <a:p>
                      <a:pPr algn="r" fontAlgn="ctr"/>
                      <a:r>
                        <a:rPr lang="en-GB" b="1">
                          <a:effectLst/>
                        </a:rPr>
                        <a:t>3</a:t>
                      </a:r>
                    </a:p>
                  </a:txBody>
                  <a:tcPr anchor="ctr">
                    <a:lnL>
                      <a:noFill/>
                    </a:lnL>
                    <a:lnR>
                      <a:noFill/>
                    </a:lnR>
                    <a:lnT>
                      <a:noFill/>
                    </a:lnT>
                    <a:lnB>
                      <a:noFill/>
                    </a:lnB>
                  </a:tcPr>
                </a:tc>
                <a:tc>
                  <a:txBody>
                    <a:bodyPr/>
                    <a:lstStyle/>
                    <a:p>
                      <a:pPr algn="r" fontAlgn="ctr"/>
                      <a:r>
                        <a:rPr lang="en-GB">
                          <a:effectLst/>
                        </a:rPr>
                        <a:t>2017</a:t>
                      </a:r>
                    </a:p>
                  </a:txBody>
                  <a:tcPr anchor="ctr">
                    <a:lnL>
                      <a:noFill/>
                    </a:lnL>
                    <a:lnR>
                      <a:noFill/>
                    </a:lnR>
                    <a:lnT>
                      <a:noFill/>
                    </a:lnT>
                    <a:lnB>
                      <a:noFill/>
                    </a:lnB>
                  </a:tcPr>
                </a:tc>
                <a:tc>
                  <a:txBody>
                    <a:bodyPr/>
                    <a:lstStyle/>
                    <a:p>
                      <a:pPr algn="r" fontAlgn="ctr"/>
                      <a:r>
                        <a:rPr lang="en-GB">
                          <a:effectLst/>
                        </a:rPr>
                        <a:t>15797965.83</a:t>
                      </a:r>
                    </a:p>
                  </a:txBody>
                  <a:tcPr anchor="ctr">
                    <a:lnL>
                      <a:noFill/>
                    </a:lnL>
                    <a:lnR>
                      <a:noFill/>
                    </a:lnR>
                    <a:lnT>
                      <a:noFill/>
                    </a:lnT>
                    <a:lnB>
                      <a:noFill/>
                    </a:lnB>
                  </a:tcPr>
                </a:tc>
                <a:tc>
                  <a:txBody>
                    <a:bodyPr/>
                    <a:lstStyle/>
                    <a:p>
                      <a:pPr algn="r" fontAlgn="ctr"/>
                      <a:r>
                        <a:rPr lang="en-GB">
                          <a:effectLst/>
                        </a:rPr>
                        <a:t>16334719.27</a:t>
                      </a:r>
                    </a:p>
                  </a:txBody>
                  <a:tcPr anchor="ctr">
                    <a:lnL>
                      <a:noFill/>
                    </a:lnL>
                    <a:lnR>
                      <a:noFill/>
                    </a:lnR>
                    <a:lnT>
                      <a:noFill/>
                    </a:lnT>
                    <a:lnB>
                      <a:noFill/>
                    </a:lnB>
                  </a:tcPr>
                </a:tc>
                <a:tc>
                  <a:txBody>
                    <a:bodyPr/>
                    <a:lstStyle/>
                    <a:p>
                      <a:pPr algn="r" fontAlgn="ctr"/>
                      <a:r>
                        <a:rPr lang="en-GB">
                          <a:effectLst/>
                        </a:rPr>
                        <a:t>17760228.17</a:t>
                      </a:r>
                    </a:p>
                  </a:txBody>
                  <a:tcPr anchor="ctr">
                    <a:lnL>
                      <a:noFill/>
                    </a:lnL>
                    <a:lnR>
                      <a:noFill/>
                    </a:lnR>
                    <a:lnT>
                      <a:noFill/>
                    </a:lnT>
                    <a:lnB>
                      <a:noFill/>
                    </a:lnB>
                  </a:tcPr>
                </a:tc>
                <a:tc>
                  <a:txBody>
                    <a:bodyPr/>
                    <a:lstStyle/>
                    <a:p>
                      <a:pPr algn="r" fontAlgn="ctr"/>
                      <a:r>
                        <a:rPr lang="en-GB">
                          <a:effectLst/>
                        </a:rPr>
                        <a:t>18598067.07</a:t>
                      </a:r>
                    </a:p>
                  </a:txBody>
                  <a:tcPr anchor="ctr">
                    <a:lnL>
                      <a:noFill/>
                    </a:lnL>
                    <a:lnR>
                      <a:noFill/>
                    </a:lnR>
                    <a:lnT>
                      <a:noFill/>
                    </a:lnT>
                    <a:lnB>
                      <a:noFill/>
                    </a:lnB>
                  </a:tcPr>
                </a:tc>
                <a:extLst>
                  <a:ext uri="{0D108BD9-81ED-4DB2-BD59-A6C34878D82A}">
                    <a16:rowId xmlns:a16="http://schemas.microsoft.com/office/drawing/2014/main" val="1797062034"/>
                  </a:ext>
                </a:extLst>
              </a:tr>
              <a:tr h="474026">
                <a:tc>
                  <a:txBody>
                    <a:bodyPr/>
                    <a:lstStyle/>
                    <a:p>
                      <a:pPr algn="r" fontAlgn="ctr"/>
                      <a:r>
                        <a:rPr lang="en-GB" b="1">
                          <a:effectLst/>
                        </a:rPr>
                        <a:t>4</a:t>
                      </a:r>
                    </a:p>
                  </a:txBody>
                  <a:tcPr anchor="ctr">
                    <a:lnL>
                      <a:noFill/>
                    </a:lnL>
                    <a:lnR>
                      <a:noFill/>
                    </a:lnR>
                    <a:lnT>
                      <a:noFill/>
                    </a:lnT>
                    <a:lnB>
                      <a:noFill/>
                    </a:lnB>
                    <a:solidFill>
                      <a:srgbClr val="F5F5F5"/>
                    </a:solidFill>
                  </a:tcPr>
                </a:tc>
                <a:tc>
                  <a:txBody>
                    <a:bodyPr/>
                    <a:lstStyle/>
                    <a:p>
                      <a:pPr algn="r" fontAlgn="ctr"/>
                      <a:r>
                        <a:rPr lang="en-GB">
                          <a:effectLst/>
                        </a:rPr>
                        <a:t>2018</a:t>
                      </a:r>
                    </a:p>
                  </a:txBody>
                  <a:tcPr anchor="ctr">
                    <a:lnL>
                      <a:noFill/>
                    </a:lnL>
                    <a:lnR>
                      <a:noFill/>
                    </a:lnR>
                    <a:lnT>
                      <a:noFill/>
                    </a:lnT>
                    <a:lnB>
                      <a:noFill/>
                    </a:lnB>
                    <a:solidFill>
                      <a:srgbClr val="F5F5F5"/>
                    </a:solidFill>
                  </a:tcPr>
                </a:tc>
                <a:tc>
                  <a:txBody>
                    <a:bodyPr/>
                    <a:lstStyle/>
                    <a:p>
                      <a:pPr algn="r" fontAlgn="ctr"/>
                      <a:r>
                        <a:rPr lang="en-GB">
                          <a:effectLst/>
                        </a:rPr>
                        <a:t>16096654.19</a:t>
                      </a:r>
                    </a:p>
                  </a:txBody>
                  <a:tcPr anchor="ctr">
                    <a:lnL>
                      <a:noFill/>
                    </a:lnL>
                    <a:lnR>
                      <a:noFill/>
                    </a:lnR>
                    <a:lnT>
                      <a:noFill/>
                    </a:lnT>
                    <a:lnB>
                      <a:noFill/>
                    </a:lnB>
                    <a:solidFill>
                      <a:srgbClr val="F5F5F5"/>
                    </a:solidFill>
                  </a:tcPr>
                </a:tc>
                <a:tc>
                  <a:txBody>
                    <a:bodyPr/>
                    <a:lstStyle/>
                    <a:p>
                      <a:pPr algn="r" fontAlgn="ctr"/>
                      <a:r>
                        <a:rPr lang="en-GB">
                          <a:effectLst/>
                        </a:rPr>
                        <a:t>16580508.07</a:t>
                      </a:r>
                    </a:p>
                  </a:txBody>
                  <a:tcPr anchor="ctr">
                    <a:lnL>
                      <a:noFill/>
                    </a:lnL>
                    <a:lnR>
                      <a:noFill/>
                    </a:lnR>
                    <a:lnT>
                      <a:noFill/>
                    </a:lnT>
                    <a:lnB>
                      <a:noFill/>
                    </a:lnB>
                    <a:solidFill>
                      <a:srgbClr val="F5F5F5"/>
                    </a:solidFill>
                  </a:tcPr>
                </a:tc>
                <a:tc>
                  <a:txBody>
                    <a:bodyPr/>
                    <a:lstStyle/>
                    <a:p>
                      <a:pPr algn="r" fontAlgn="ctr"/>
                      <a:r>
                        <a:rPr lang="en-GB">
                          <a:effectLst/>
                        </a:rPr>
                        <a:t>18081342.10</a:t>
                      </a:r>
                    </a:p>
                  </a:txBody>
                  <a:tcPr anchor="ctr">
                    <a:lnL>
                      <a:noFill/>
                    </a:lnL>
                    <a:lnR>
                      <a:noFill/>
                    </a:lnR>
                    <a:lnT>
                      <a:noFill/>
                    </a:lnT>
                    <a:lnB>
                      <a:noFill/>
                    </a:lnB>
                    <a:solidFill>
                      <a:srgbClr val="F5F5F5"/>
                    </a:solidFill>
                  </a:tcPr>
                </a:tc>
                <a:tc>
                  <a:txBody>
                    <a:bodyPr/>
                    <a:lstStyle/>
                    <a:p>
                      <a:pPr algn="r" fontAlgn="ctr"/>
                      <a:r>
                        <a:rPr lang="en-GB">
                          <a:effectLst/>
                        </a:rPr>
                        <a:t>19041437.59</a:t>
                      </a:r>
                    </a:p>
                  </a:txBody>
                  <a:tcPr anchor="ctr">
                    <a:lnL>
                      <a:noFill/>
                    </a:lnL>
                    <a:lnR>
                      <a:noFill/>
                    </a:lnR>
                    <a:lnT>
                      <a:noFill/>
                    </a:lnT>
                    <a:lnB>
                      <a:noFill/>
                    </a:lnB>
                    <a:solidFill>
                      <a:srgbClr val="F5F5F5"/>
                    </a:solidFill>
                  </a:tcPr>
                </a:tc>
                <a:extLst>
                  <a:ext uri="{0D108BD9-81ED-4DB2-BD59-A6C34878D82A}">
                    <a16:rowId xmlns:a16="http://schemas.microsoft.com/office/drawing/2014/main" val="2671695424"/>
                  </a:ext>
                </a:extLst>
              </a:tr>
              <a:tr h="474026">
                <a:tc>
                  <a:txBody>
                    <a:bodyPr/>
                    <a:lstStyle/>
                    <a:p>
                      <a:pPr algn="r" fontAlgn="ctr"/>
                      <a:r>
                        <a:rPr lang="en-GB" b="1">
                          <a:effectLst/>
                        </a:rPr>
                        <a:t>5</a:t>
                      </a:r>
                    </a:p>
                  </a:txBody>
                  <a:tcPr anchor="ctr">
                    <a:lnL>
                      <a:noFill/>
                    </a:lnL>
                    <a:lnR>
                      <a:noFill/>
                    </a:lnR>
                    <a:lnT>
                      <a:noFill/>
                    </a:lnT>
                    <a:lnB>
                      <a:noFill/>
                    </a:lnB>
                  </a:tcPr>
                </a:tc>
                <a:tc>
                  <a:txBody>
                    <a:bodyPr/>
                    <a:lstStyle/>
                    <a:p>
                      <a:pPr algn="r" fontAlgn="ctr"/>
                      <a:r>
                        <a:rPr lang="en-GB">
                          <a:effectLst/>
                        </a:rPr>
                        <a:t>2019</a:t>
                      </a:r>
                    </a:p>
                  </a:txBody>
                  <a:tcPr anchor="ctr">
                    <a:lnL>
                      <a:noFill/>
                    </a:lnL>
                    <a:lnR>
                      <a:noFill/>
                    </a:lnR>
                    <a:lnT>
                      <a:noFill/>
                    </a:lnT>
                    <a:lnB>
                      <a:noFill/>
                    </a:lnB>
                  </a:tcPr>
                </a:tc>
                <a:tc>
                  <a:txBody>
                    <a:bodyPr/>
                    <a:lstStyle/>
                    <a:p>
                      <a:pPr algn="r" fontAlgn="ctr"/>
                      <a:r>
                        <a:rPr lang="en-GB">
                          <a:effectLst/>
                        </a:rPr>
                        <a:t>16434552.65</a:t>
                      </a:r>
                    </a:p>
                  </a:txBody>
                  <a:tcPr anchor="ctr">
                    <a:lnL>
                      <a:noFill/>
                    </a:lnL>
                    <a:lnR>
                      <a:noFill/>
                    </a:lnR>
                    <a:lnT>
                      <a:noFill/>
                    </a:lnT>
                    <a:lnB>
                      <a:noFill/>
                    </a:lnB>
                  </a:tcPr>
                </a:tc>
                <a:tc>
                  <a:txBody>
                    <a:bodyPr/>
                    <a:lstStyle/>
                    <a:p>
                      <a:pPr algn="r" fontAlgn="ctr"/>
                      <a:r>
                        <a:rPr lang="en-GB">
                          <a:effectLst/>
                        </a:rPr>
                        <a:t>16931434.89</a:t>
                      </a:r>
                    </a:p>
                  </a:txBody>
                  <a:tcPr anchor="ctr">
                    <a:lnL>
                      <a:noFill/>
                    </a:lnL>
                    <a:lnR>
                      <a:noFill/>
                    </a:lnR>
                    <a:lnT>
                      <a:noFill/>
                    </a:lnT>
                    <a:lnB>
                      <a:noFill/>
                    </a:lnB>
                  </a:tcPr>
                </a:tc>
                <a:tc>
                  <a:txBody>
                    <a:bodyPr/>
                    <a:lstStyle/>
                    <a:p>
                      <a:pPr algn="r" fontAlgn="ctr"/>
                      <a:r>
                        <a:rPr lang="en-GB">
                          <a:effectLst/>
                        </a:rPr>
                        <a:t>18494114.17</a:t>
                      </a:r>
                    </a:p>
                  </a:txBody>
                  <a:tcPr anchor="ctr">
                    <a:lnL>
                      <a:noFill/>
                    </a:lnL>
                    <a:lnR>
                      <a:noFill/>
                    </a:lnR>
                    <a:lnT>
                      <a:noFill/>
                    </a:lnT>
                    <a:lnB>
                      <a:noFill/>
                    </a:lnB>
                  </a:tcPr>
                </a:tc>
                <a:tc>
                  <a:txBody>
                    <a:bodyPr/>
                    <a:lstStyle/>
                    <a:p>
                      <a:pPr algn="r" fontAlgn="ctr"/>
                      <a:r>
                        <a:rPr lang="en-GB">
                          <a:effectLst/>
                        </a:rPr>
                        <a:t>19530000.00</a:t>
                      </a:r>
                    </a:p>
                  </a:txBody>
                  <a:tcPr anchor="ctr">
                    <a:lnL>
                      <a:noFill/>
                    </a:lnL>
                    <a:lnR>
                      <a:noFill/>
                    </a:lnR>
                    <a:lnT>
                      <a:noFill/>
                    </a:lnT>
                    <a:lnB>
                      <a:noFill/>
                    </a:lnB>
                  </a:tcPr>
                </a:tc>
                <a:extLst>
                  <a:ext uri="{0D108BD9-81ED-4DB2-BD59-A6C34878D82A}">
                    <a16:rowId xmlns:a16="http://schemas.microsoft.com/office/drawing/2014/main" val="672079867"/>
                  </a:ext>
                </a:extLst>
              </a:tr>
              <a:tr h="474026">
                <a:tc>
                  <a:txBody>
                    <a:bodyPr/>
                    <a:lstStyle/>
                    <a:p>
                      <a:pPr algn="r" fontAlgn="ctr"/>
                      <a:r>
                        <a:rPr lang="en-GB" b="1" dirty="0">
                          <a:effectLst/>
                        </a:rPr>
                        <a:t>6</a:t>
                      </a:r>
                    </a:p>
                  </a:txBody>
                  <a:tcPr anchor="ctr">
                    <a:lnL>
                      <a:noFill/>
                    </a:lnL>
                    <a:lnR>
                      <a:noFill/>
                    </a:lnR>
                    <a:lnT>
                      <a:noFill/>
                    </a:lnT>
                    <a:lnB>
                      <a:noFill/>
                    </a:lnB>
                    <a:solidFill>
                      <a:srgbClr val="F5F5F5"/>
                    </a:solidFill>
                  </a:tcPr>
                </a:tc>
                <a:tc>
                  <a:txBody>
                    <a:bodyPr/>
                    <a:lstStyle/>
                    <a:p>
                      <a:pPr algn="r" fontAlgn="ctr"/>
                      <a:r>
                        <a:rPr lang="en-GB">
                          <a:effectLst/>
                        </a:rPr>
                        <a:t>2020</a:t>
                      </a:r>
                    </a:p>
                  </a:txBody>
                  <a:tcPr anchor="ctr">
                    <a:lnL>
                      <a:noFill/>
                    </a:lnL>
                    <a:lnR>
                      <a:noFill/>
                    </a:lnR>
                    <a:lnT>
                      <a:noFill/>
                    </a:lnT>
                    <a:lnB>
                      <a:noFill/>
                    </a:lnB>
                    <a:solidFill>
                      <a:srgbClr val="F5F5F5"/>
                    </a:solidFill>
                  </a:tcPr>
                </a:tc>
                <a:tc>
                  <a:txBody>
                    <a:bodyPr/>
                    <a:lstStyle/>
                    <a:p>
                      <a:pPr algn="r" fontAlgn="ctr"/>
                      <a:r>
                        <a:rPr lang="en-GB">
                          <a:effectLst/>
                        </a:rPr>
                        <a:t>16740000.00</a:t>
                      </a:r>
                    </a:p>
                  </a:txBody>
                  <a:tcPr anchor="ctr">
                    <a:lnL>
                      <a:noFill/>
                    </a:lnL>
                    <a:lnR>
                      <a:noFill/>
                    </a:lnR>
                    <a:lnT>
                      <a:noFill/>
                    </a:lnT>
                    <a:lnB>
                      <a:noFill/>
                    </a:lnB>
                    <a:solidFill>
                      <a:srgbClr val="F5F5F5"/>
                    </a:solidFill>
                  </a:tcPr>
                </a:tc>
                <a:tc>
                  <a:txBody>
                    <a:bodyPr/>
                    <a:lstStyle/>
                    <a:p>
                      <a:pPr algn="r" fontAlgn="ctr"/>
                      <a:r>
                        <a:rPr lang="en-GB">
                          <a:effectLst/>
                        </a:rPr>
                        <a:t>15890000.00</a:t>
                      </a:r>
                    </a:p>
                  </a:txBody>
                  <a:tcPr anchor="ctr">
                    <a:lnL>
                      <a:noFill/>
                    </a:lnL>
                    <a:lnR>
                      <a:noFill/>
                    </a:lnR>
                    <a:lnT>
                      <a:noFill/>
                    </a:lnT>
                    <a:lnB>
                      <a:noFill/>
                    </a:lnB>
                    <a:solidFill>
                      <a:srgbClr val="F5F5F5"/>
                    </a:solidFill>
                  </a:tcPr>
                </a:tc>
                <a:tc>
                  <a:txBody>
                    <a:bodyPr/>
                    <a:lstStyle/>
                    <a:p>
                      <a:pPr algn="r" fontAlgn="ctr"/>
                      <a:r>
                        <a:rPr lang="en-GB">
                          <a:effectLst/>
                        </a:rPr>
                        <a:t>17820000.00</a:t>
                      </a:r>
                    </a:p>
                  </a:txBody>
                  <a:tcPr anchor="ctr">
                    <a:lnL>
                      <a:noFill/>
                    </a:lnL>
                    <a:lnR>
                      <a:noFill/>
                    </a:lnR>
                    <a:lnT>
                      <a:noFill/>
                    </a:lnT>
                    <a:lnB>
                      <a:noFill/>
                    </a:lnB>
                    <a:solidFill>
                      <a:srgbClr val="F5F5F5"/>
                    </a:solidFill>
                  </a:tcPr>
                </a:tc>
                <a:tc>
                  <a:txBody>
                    <a:bodyPr/>
                    <a:lstStyle/>
                    <a:p>
                      <a:pPr algn="r" fontAlgn="ctr"/>
                      <a:r>
                        <a:rPr lang="en-GB" dirty="0">
                          <a:effectLst/>
                        </a:rPr>
                        <a:t>0.00</a:t>
                      </a:r>
                    </a:p>
                  </a:txBody>
                  <a:tcPr anchor="ctr">
                    <a:lnL>
                      <a:noFill/>
                    </a:lnL>
                    <a:lnR>
                      <a:noFill/>
                    </a:lnR>
                    <a:lnT>
                      <a:noFill/>
                    </a:lnT>
                    <a:lnB>
                      <a:noFill/>
                    </a:lnB>
                    <a:solidFill>
                      <a:srgbClr val="F5F5F5"/>
                    </a:solidFill>
                  </a:tcPr>
                </a:tc>
                <a:extLst>
                  <a:ext uri="{0D108BD9-81ED-4DB2-BD59-A6C34878D82A}">
                    <a16:rowId xmlns:a16="http://schemas.microsoft.com/office/drawing/2014/main" val="3406631696"/>
                  </a:ext>
                </a:extLst>
              </a:tr>
            </a:tbl>
          </a:graphicData>
        </a:graphic>
      </p:graphicFrame>
    </p:spTree>
    <p:extLst>
      <p:ext uri="{BB962C8B-B14F-4D97-AF65-F5344CB8AC3E}">
        <p14:creationId xmlns:p14="http://schemas.microsoft.com/office/powerpoint/2010/main" val="3549625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EDD32-01B3-1482-FEC9-6F9E97F9974A}"/>
              </a:ext>
            </a:extLst>
          </p:cNvPr>
          <p:cNvSpPr>
            <a:spLocks noGrp="1"/>
          </p:cNvSpPr>
          <p:nvPr>
            <p:ph type="title"/>
          </p:nvPr>
        </p:nvSpPr>
        <p:spPr/>
        <p:txBody>
          <a:bodyPr/>
          <a:lstStyle/>
          <a:p>
            <a:endParaRPr lang="en-GB"/>
          </a:p>
        </p:txBody>
      </p:sp>
      <p:pic>
        <p:nvPicPr>
          <p:cNvPr id="10242" name="Picture 2">
            <a:extLst>
              <a:ext uri="{FF2B5EF4-FFF2-40B4-BE49-F238E27FC236}">
                <a16:creationId xmlns:a16="http://schemas.microsoft.com/office/drawing/2014/main" id="{BE16A1B0-D9C3-282C-531C-E19AC1F582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269359"/>
            <a:ext cx="10515600" cy="3463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64458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23D1F-FA30-82DA-3B35-6F929CDB980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127442B-3141-57BC-C477-C619D13EEB57}"/>
              </a:ext>
            </a:extLst>
          </p:cNvPr>
          <p:cNvSpPr>
            <a:spLocks noGrp="1"/>
          </p:cNvSpPr>
          <p:nvPr>
            <p:ph idx="1"/>
          </p:nvPr>
        </p:nvSpPr>
        <p:spPr/>
        <p:txBody>
          <a:bodyPr>
            <a:normAutofit/>
          </a:bodyPr>
          <a:lstStyle/>
          <a:p>
            <a:pPr marL="0" indent="0">
              <a:buNone/>
            </a:pPr>
            <a:r>
              <a:rPr lang="en-US" sz="2000" dirty="0"/>
              <a:t>The result above shows that:</a:t>
            </a:r>
          </a:p>
          <a:p>
            <a:r>
              <a:rPr lang="en-US" sz="2000" dirty="0"/>
              <a:t> Less dense area has the highest confirmed cases.</a:t>
            </a:r>
            <a:endParaRPr lang="en-GB" sz="2000" dirty="0"/>
          </a:p>
        </p:txBody>
      </p:sp>
    </p:spTree>
    <p:extLst>
      <p:ext uri="{BB962C8B-B14F-4D97-AF65-F5344CB8AC3E}">
        <p14:creationId xmlns:p14="http://schemas.microsoft.com/office/powerpoint/2010/main" val="5122966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A0C3-B320-757B-30D9-F43035F6B11B}"/>
              </a:ext>
            </a:extLst>
          </p:cNvPr>
          <p:cNvSpPr>
            <a:spLocks noGrp="1"/>
          </p:cNvSpPr>
          <p:nvPr>
            <p:ph type="title"/>
          </p:nvPr>
        </p:nvSpPr>
        <p:spPr/>
        <p:txBody>
          <a:bodyPr/>
          <a:lstStyle/>
          <a:p>
            <a:endParaRPr lang="en-GB"/>
          </a:p>
        </p:txBody>
      </p:sp>
      <p:pic>
        <p:nvPicPr>
          <p:cNvPr id="9218" name="Picture 2">
            <a:extLst>
              <a:ext uri="{FF2B5EF4-FFF2-40B4-BE49-F238E27FC236}">
                <a16:creationId xmlns:a16="http://schemas.microsoft.com/office/drawing/2014/main" id="{42A58567-83FD-03DB-FE42-D8E683CB47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56038" y="1825625"/>
            <a:ext cx="567992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1591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92E07-AF9A-11EB-7A21-C021DD67768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9C48F17-FFF0-684C-D4F1-EDD53708B399}"/>
              </a:ext>
            </a:extLst>
          </p:cNvPr>
          <p:cNvSpPr>
            <a:spLocks noGrp="1"/>
          </p:cNvSpPr>
          <p:nvPr>
            <p:ph idx="1"/>
          </p:nvPr>
        </p:nvSpPr>
        <p:spPr/>
        <p:txBody>
          <a:bodyPr>
            <a:normAutofit/>
          </a:bodyPr>
          <a:lstStyle/>
          <a:p>
            <a:pPr marL="0" indent="0">
              <a:buNone/>
            </a:pPr>
            <a:r>
              <a:rPr lang="en-US" sz="2000" dirty="0"/>
              <a:t>From the above graph,</a:t>
            </a:r>
          </a:p>
          <a:p>
            <a:pPr marL="0" indent="0">
              <a:buNone/>
            </a:pPr>
            <a:r>
              <a:rPr lang="en-US" sz="2000" dirty="0"/>
              <a:t>It can be concluded that year 2020 recorded the highest GDP with more than 16 million while year 2014 recorded the least GDP  with less than 16 million.</a:t>
            </a:r>
            <a:endParaRPr lang="en-GB" sz="2000" dirty="0"/>
          </a:p>
        </p:txBody>
      </p:sp>
    </p:spTree>
    <p:extLst>
      <p:ext uri="{BB962C8B-B14F-4D97-AF65-F5344CB8AC3E}">
        <p14:creationId xmlns:p14="http://schemas.microsoft.com/office/powerpoint/2010/main" val="15820738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EC3BE-856A-ADDE-9E90-ED468E6F84EF}"/>
              </a:ext>
            </a:extLst>
          </p:cNvPr>
          <p:cNvSpPr>
            <a:spLocks noGrp="1"/>
          </p:cNvSpPr>
          <p:nvPr>
            <p:ph type="title"/>
          </p:nvPr>
        </p:nvSpPr>
        <p:spPr/>
        <p:txBody>
          <a:bodyPr/>
          <a:lstStyle/>
          <a:p>
            <a:endParaRPr lang="en-GB"/>
          </a:p>
        </p:txBody>
      </p:sp>
      <p:pic>
        <p:nvPicPr>
          <p:cNvPr id="8194" name="Picture 2">
            <a:extLst>
              <a:ext uri="{FF2B5EF4-FFF2-40B4-BE49-F238E27FC236}">
                <a16:creationId xmlns:a16="http://schemas.microsoft.com/office/drawing/2014/main" id="{A2C74315-1E2B-1FC1-7DF8-F070EA385C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6997" y="1825625"/>
            <a:ext cx="577800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1901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6C08B-8816-8443-1A3F-8E2D3AAAE7A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000B7A6-8C72-20B3-1508-42B6A4570FF8}"/>
              </a:ext>
            </a:extLst>
          </p:cNvPr>
          <p:cNvSpPr>
            <a:spLocks noGrp="1"/>
          </p:cNvSpPr>
          <p:nvPr>
            <p:ph idx="1"/>
          </p:nvPr>
        </p:nvSpPr>
        <p:spPr/>
        <p:txBody>
          <a:bodyPr>
            <a:normAutofit/>
          </a:bodyPr>
          <a:lstStyle/>
          <a:p>
            <a:pPr marL="0" indent="0">
              <a:buNone/>
            </a:pPr>
            <a:r>
              <a:rPr lang="en-US" sz="2000" dirty="0"/>
              <a:t>The graph above shows that:</a:t>
            </a:r>
          </a:p>
          <a:p>
            <a:pPr marL="0" indent="0">
              <a:buNone/>
            </a:pPr>
            <a:r>
              <a:rPr lang="en-US" sz="2000" dirty="0"/>
              <a:t>In the third quarter of the year, year 2019 recorded the highest GDP close to 20 million while year 2014 and 2016 recorded the least GDP of 17.5 million.</a:t>
            </a:r>
            <a:endParaRPr lang="en-GB" sz="2000" dirty="0"/>
          </a:p>
        </p:txBody>
      </p:sp>
    </p:spTree>
    <p:extLst>
      <p:ext uri="{BB962C8B-B14F-4D97-AF65-F5344CB8AC3E}">
        <p14:creationId xmlns:p14="http://schemas.microsoft.com/office/powerpoint/2010/main" val="23595842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B224F-951A-1274-BF58-AB5B06A4E53E}"/>
              </a:ext>
            </a:extLst>
          </p:cNvPr>
          <p:cNvSpPr>
            <a:spLocks noGrp="1"/>
          </p:cNvSpPr>
          <p:nvPr>
            <p:ph type="title"/>
          </p:nvPr>
        </p:nvSpPr>
        <p:spPr/>
        <p:txBody>
          <a:bodyPr/>
          <a:lstStyle/>
          <a:p>
            <a:endParaRPr lang="en-GB" dirty="0"/>
          </a:p>
        </p:txBody>
      </p:sp>
      <p:pic>
        <p:nvPicPr>
          <p:cNvPr id="7170" name="Picture 2">
            <a:extLst>
              <a:ext uri="{FF2B5EF4-FFF2-40B4-BE49-F238E27FC236}">
                <a16:creationId xmlns:a16="http://schemas.microsoft.com/office/drawing/2014/main" id="{6780CA7C-E71A-A185-C657-5827D59D89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6997" y="1825625"/>
            <a:ext cx="577800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2505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0907C-29F3-B0B7-6408-DE1F271A33F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0E5B523-CC11-1EF2-80BF-D58ED6D51568}"/>
              </a:ext>
            </a:extLst>
          </p:cNvPr>
          <p:cNvSpPr>
            <a:spLocks noGrp="1"/>
          </p:cNvSpPr>
          <p:nvPr>
            <p:ph idx="1"/>
          </p:nvPr>
        </p:nvSpPr>
        <p:spPr/>
        <p:txBody>
          <a:bodyPr>
            <a:normAutofit/>
          </a:bodyPr>
          <a:lstStyle/>
          <a:p>
            <a:pPr marL="0" indent="0" algn="l">
              <a:buNone/>
            </a:pPr>
            <a:r>
              <a:rPr lang="en-US" sz="2000" dirty="0">
                <a:solidFill>
                  <a:srgbClr val="000000"/>
                </a:solidFill>
                <a:latin typeface="Helvetica Neue"/>
              </a:rPr>
              <a:t>The graph shows that, in the last quarter of the year,</a:t>
            </a:r>
            <a:endParaRPr lang="en-US" sz="2000" b="0" i="0" dirty="0">
              <a:solidFill>
                <a:srgbClr val="000000"/>
              </a:solidFill>
              <a:effectLst/>
              <a:latin typeface="Helvetica Neue"/>
            </a:endParaRPr>
          </a:p>
          <a:p>
            <a:pPr algn="l">
              <a:buFont typeface="Arial" panose="020B0604020202020204" pitchFamily="34" charset="0"/>
              <a:buChar char="•"/>
            </a:pPr>
            <a:r>
              <a:rPr lang="en-US" sz="2000" b="0" i="0" dirty="0">
                <a:solidFill>
                  <a:srgbClr val="000000"/>
                </a:solidFill>
                <a:effectLst/>
                <a:latin typeface="Helvetica Neue"/>
              </a:rPr>
              <a:t>No GDP was recorded in the 2020,2019 was the year recorded the highest GDP approximately 20million while 2014 and 2016 recorded the least GDP.</a:t>
            </a:r>
          </a:p>
          <a:p>
            <a:pPr marL="0" indent="0">
              <a:buNone/>
            </a:pPr>
            <a:endParaRPr lang="en-GB" sz="2000" dirty="0"/>
          </a:p>
        </p:txBody>
      </p:sp>
    </p:spTree>
    <p:extLst>
      <p:ext uri="{BB962C8B-B14F-4D97-AF65-F5344CB8AC3E}">
        <p14:creationId xmlns:p14="http://schemas.microsoft.com/office/powerpoint/2010/main" val="815048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C8E55-1E82-C9B3-0BC9-3460BCB4BA56}"/>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ACC7E120-39C0-0E27-E08F-48B02D12A63A}"/>
              </a:ext>
            </a:extLst>
          </p:cNvPr>
          <p:cNvSpPr>
            <a:spLocks noGrp="1"/>
          </p:cNvSpPr>
          <p:nvPr>
            <p:ph idx="1"/>
          </p:nvPr>
        </p:nvSpPr>
        <p:spPr/>
        <p:txBody>
          <a:bodyPr>
            <a:normAutofit/>
          </a:bodyPr>
          <a:lstStyle/>
          <a:p>
            <a:pPr>
              <a:buFont typeface="Wingdings" panose="05000000000000000000" pitchFamily="2" charset="2"/>
              <a:buChar char="Ø"/>
            </a:pPr>
            <a:r>
              <a:rPr lang="en-US" sz="2000" b="0" i="0" dirty="0">
                <a:effectLst/>
                <a:latin typeface="Jost"/>
              </a:rPr>
              <a:t>Nigeria Community Vulnerability Index data </a:t>
            </a:r>
            <a:r>
              <a:rPr lang="en-US" sz="2000" b="0" i="0" dirty="0">
                <a:effectLst/>
                <a:latin typeface="Jost"/>
                <a:sym typeface="Wingdings" panose="05000000000000000000" pitchFamily="2" charset="2"/>
              </a:rPr>
              <a:t></a:t>
            </a:r>
            <a:r>
              <a:rPr lang="en-US" sz="2000" b="0" i="0" dirty="0">
                <a:effectLst/>
                <a:latin typeface="Jost"/>
              </a:rPr>
              <a:t>The vulnerability index was computed by considering several factors such as socio-economic status, population density, housing type, transportation, epidemiological, health system </a:t>
            </a:r>
            <a:r>
              <a:rPr lang="en-US" sz="2000" b="0" i="0" dirty="0" err="1">
                <a:effectLst/>
                <a:latin typeface="Jost"/>
              </a:rPr>
              <a:t>etc</a:t>
            </a:r>
            <a:r>
              <a:rPr lang="en-US" sz="2000" b="0" i="0" dirty="0">
                <a:effectLst/>
                <a:latin typeface="Jost"/>
              </a:rPr>
              <a:t>, these factors are known as themes. Each theme was broken into subthemes, and data was gathered from them to compute the overall vulnerability index score by weighing equally each theme.</a:t>
            </a:r>
          </a:p>
          <a:p>
            <a:pPr>
              <a:buFont typeface="Wingdings" panose="05000000000000000000" pitchFamily="2" charset="2"/>
              <a:buChar char="Ø"/>
            </a:pPr>
            <a:r>
              <a:rPr lang="en-US" sz="2000" b="0" i="0" dirty="0">
                <a:effectLst/>
                <a:latin typeface="Jost"/>
              </a:rPr>
              <a:t>Real Domestic Gross Product Data</a:t>
            </a:r>
            <a:br>
              <a:rPr lang="en-US" sz="2000" dirty="0"/>
            </a:br>
            <a:r>
              <a:rPr lang="en-US" sz="2000" b="0" i="0" dirty="0">
                <a:effectLst/>
                <a:latin typeface="Jost"/>
              </a:rPr>
              <a:t>The data is used to determine the impact of COVID-19 on the economy. </a:t>
            </a:r>
          </a:p>
          <a:p>
            <a:pPr>
              <a:buFont typeface="Wingdings" panose="05000000000000000000" pitchFamily="2" charset="2"/>
              <a:buChar char="Ø"/>
            </a:pPr>
            <a:r>
              <a:rPr lang="en-US" sz="2000" b="0" i="0" dirty="0">
                <a:effectLst/>
                <a:latin typeface="Jost"/>
              </a:rPr>
              <a:t>State Budget Data: </a:t>
            </a:r>
            <a:r>
              <a:rPr lang="en-US" sz="2000" dirty="0">
                <a:latin typeface="Jost"/>
                <a:sym typeface="Wingdings" panose="05000000000000000000" pitchFamily="2" charset="2"/>
              </a:rPr>
              <a:t>This data shows the effect</a:t>
            </a:r>
            <a:r>
              <a:rPr lang="en-US" sz="2000" b="0" i="0" dirty="0">
                <a:effectLst/>
                <a:latin typeface="Jost"/>
              </a:rPr>
              <a:t> of COVID-19 on the economy for all the States in Nigeria.</a:t>
            </a:r>
            <a:endParaRPr lang="en-GB" sz="2000" dirty="0"/>
          </a:p>
        </p:txBody>
      </p:sp>
    </p:spTree>
    <p:extLst>
      <p:ext uri="{BB962C8B-B14F-4D97-AF65-F5344CB8AC3E}">
        <p14:creationId xmlns:p14="http://schemas.microsoft.com/office/powerpoint/2010/main" val="13193600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7BED7-0237-496E-BEFF-8AF8D83D61BE}"/>
              </a:ext>
            </a:extLst>
          </p:cNvPr>
          <p:cNvSpPr>
            <a:spLocks noGrp="1"/>
          </p:cNvSpPr>
          <p:nvPr>
            <p:ph type="title"/>
          </p:nvPr>
        </p:nvSpPr>
        <p:spPr/>
        <p:txBody>
          <a:bodyPr/>
          <a:lstStyle/>
          <a:p>
            <a:r>
              <a:rPr lang="en-US" dirty="0"/>
              <a:t>				Conclusion</a:t>
            </a:r>
            <a:endParaRPr lang="en-GB" dirty="0"/>
          </a:p>
        </p:txBody>
      </p:sp>
      <p:sp>
        <p:nvSpPr>
          <p:cNvPr id="3" name="Content Placeholder 2">
            <a:extLst>
              <a:ext uri="{FF2B5EF4-FFF2-40B4-BE49-F238E27FC236}">
                <a16:creationId xmlns:a16="http://schemas.microsoft.com/office/drawing/2014/main" id="{A049180E-9620-413C-5AEC-A5C3567B9D24}"/>
              </a:ext>
            </a:extLst>
          </p:cNvPr>
          <p:cNvSpPr>
            <a:spLocks noGrp="1"/>
          </p:cNvSpPr>
          <p:nvPr>
            <p:ph idx="1"/>
          </p:nvPr>
        </p:nvSpPr>
        <p:spPr/>
        <p:txBody>
          <a:bodyPr>
            <a:normAutofit/>
          </a:bodyPr>
          <a:lstStyle/>
          <a:p>
            <a:pPr marL="0" indent="0">
              <a:buNone/>
            </a:pPr>
            <a:r>
              <a:rPr lang="en-US" sz="2000" dirty="0"/>
              <a:t>It is no longer a news that COVID-19 pandemic has left no part of the world untouched. The virus emerged from Wuhan, China, and spread to all other country for example Nigeria. Base on the analysis carried out so far, COVID-19 pandemic has an enormous effect on Nigeria health, education, transportation, finance, telecommunication just to mention few. It is high time for leadership, citizens and state institutions to come together for solutions to prevent the deadly virus from spreading.</a:t>
            </a:r>
            <a:endParaRPr lang="en-GB" sz="2000" dirty="0"/>
          </a:p>
        </p:txBody>
      </p:sp>
    </p:spTree>
    <p:extLst>
      <p:ext uri="{BB962C8B-B14F-4D97-AF65-F5344CB8AC3E}">
        <p14:creationId xmlns:p14="http://schemas.microsoft.com/office/powerpoint/2010/main" val="814410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918E4-A8E2-4652-CC53-10FD34C28243}"/>
              </a:ext>
            </a:extLst>
          </p:cNvPr>
          <p:cNvSpPr>
            <a:spLocks noGrp="1"/>
          </p:cNvSpPr>
          <p:nvPr>
            <p:ph type="title"/>
          </p:nvPr>
        </p:nvSpPr>
        <p:spPr/>
        <p:txBody>
          <a:bodyPr>
            <a:normAutofit/>
          </a:bodyPr>
          <a:lstStyle/>
          <a:p>
            <a:r>
              <a:rPr lang="en-US" sz="2800" dirty="0"/>
              <a:t>Data cleaning and Collection of Covid-19 Nigeria Dataset using 					</a:t>
            </a:r>
            <a:r>
              <a:rPr lang="en-US" sz="2800" dirty="0" err="1"/>
              <a:t>Webscrapping</a:t>
            </a:r>
            <a:r>
              <a:rPr lang="en-US" sz="2800" dirty="0"/>
              <a:t>(pandas)</a:t>
            </a:r>
            <a:endParaRPr lang="en-GB" sz="2800" dirty="0"/>
          </a:p>
        </p:txBody>
      </p:sp>
      <p:sp>
        <p:nvSpPr>
          <p:cNvPr id="3" name="Content Placeholder 2">
            <a:extLst>
              <a:ext uri="{FF2B5EF4-FFF2-40B4-BE49-F238E27FC236}">
                <a16:creationId xmlns:a16="http://schemas.microsoft.com/office/drawing/2014/main" id="{225510EE-F29C-C6E7-C3CE-4D1DC8174165}"/>
              </a:ext>
            </a:extLst>
          </p:cNvPr>
          <p:cNvSpPr>
            <a:spLocks noGrp="1"/>
          </p:cNvSpPr>
          <p:nvPr>
            <p:ph idx="1"/>
          </p:nvPr>
        </p:nvSpPr>
        <p:spPr/>
        <p:txBody>
          <a:bodyPr/>
          <a:lstStyle/>
          <a:p>
            <a:pPr marL="0" indent="0">
              <a:buNone/>
            </a:pPr>
            <a:r>
              <a:rPr lang="en-GB" sz="2000" dirty="0" err="1"/>
              <a:t>df</a:t>
            </a:r>
            <a:r>
              <a:rPr lang="en-GB" sz="2000" dirty="0"/>
              <a:t> = </a:t>
            </a:r>
            <a:r>
              <a:rPr lang="en-GB" sz="2000" dirty="0" err="1"/>
              <a:t>pd.read_csv</a:t>
            </a:r>
            <a:r>
              <a:rPr lang="en-GB" sz="2000" dirty="0"/>
              <a:t>('covidnig.csv')</a:t>
            </a:r>
          </a:p>
          <a:p>
            <a:pPr marL="0" indent="0">
              <a:buNone/>
            </a:pPr>
            <a:r>
              <a:rPr lang="en-GB" sz="2000" dirty="0" err="1"/>
              <a:t>df.head</a:t>
            </a:r>
            <a:r>
              <a:rPr lang="en-GB" sz="2000" dirty="0"/>
              <a:t>()</a:t>
            </a:r>
          </a:p>
          <a:p>
            <a:pPr marL="0" indent="0">
              <a:buNone/>
            </a:pPr>
            <a:endParaRPr lang="en-GB" dirty="0"/>
          </a:p>
          <a:p>
            <a:pPr marL="0" indent="0">
              <a:buNone/>
            </a:pPr>
            <a:endParaRPr lang="en-GB" dirty="0"/>
          </a:p>
          <a:p>
            <a:pPr marL="0" indent="0">
              <a:buNone/>
            </a:pPr>
            <a:endParaRPr lang="en-GB" dirty="0"/>
          </a:p>
        </p:txBody>
      </p:sp>
      <p:graphicFrame>
        <p:nvGraphicFramePr>
          <p:cNvPr id="7" name="Table 6">
            <a:extLst>
              <a:ext uri="{FF2B5EF4-FFF2-40B4-BE49-F238E27FC236}">
                <a16:creationId xmlns:a16="http://schemas.microsoft.com/office/drawing/2014/main" id="{2DC752CB-875B-1AB2-7E9C-388FC8D23CE0}"/>
              </a:ext>
            </a:extLst>
          </p:cNvPr>
          <p:cNvGraphicFramePr>
            <a:graphicFrameLocks noGrp="1"/>
          </p:cNvGraphicFramePr>
          <p:nvPr>
            <p:extLst>
              <p:ext uri="{D42A27DB-BD31-4B8C-83A1-F6EECF244321}">
                <p14:modId xmlns:p14="http://schemas.microsoft.com/office/powerpoint/2010/main" val="3722425420"/>
              </p:ext>
            </p:extLst>
          </p:nvPr>
        </p:nvGraphicFramePr>
        <p:xfrm>
          <a:off x="838200" y="2766853"/>
          <a:ext cx="10515600" cy="2847137"/>
        </p:xfrm>
        <a:graphic>
          <a:graphicData uri="http://schemas.openxmlformats.org/drawingml/2006/table">
            <a:tbl>
              <a:tblPr/>
              <a:tblGrid>
                <a:gridCol w="1752600">
                  <a:extLst>
                    <a:ext uri="{9D8B030D-6E8A-4147-A177-3AD203B41FA5}">
                      <a16:colId xmlns:a16="http://schemas.microsoft.com/office/drawing/2014/main" val="3289710122"/>
                    </a:ext>
                  </a:extLst>
                </a:gridCol>
                <a:gridCol w="1752600">
                  <a:extLst>
                    <a:ext uri="{9D8B030D-6E8A-4147-A177-3AD203B41FA5}">
                      <a16:colId xmlns:a16="http://schemas.microsoft.com/office/drawing/2014/main" val="234050626"/>
                    </a:ext>
                  </a:extLst>
                </a:gridCol>
                <a:gridCol w="1752600">
                  <a:extLst>
                    <a:ext uri="{9D8B030D-6E8A-4147-A177-3AD203B41FA5}">
                      <a16:colId xmlns:a16="http://schemas.microsoft.com/office/drawing/2014/main" val="1919768541"/>
                    </a:ext>
                  </a:extLst>
                </a:gridCol>
                <a:gridCol w="1752600">
                  <a:extLst>
                    <a:ext uri="{9D8B030D-6E8A-4147-A177-3AD203B41FA5}">
                      <a16:colId xmlns:a16="http://schemas.microsoft.com/office/drawing/2014/main" val="565549591"/>
                    </a:ext>
                  </a:extLst>
                </a:gridCol>
                <a:gridCol w="1752600">
                  <a:extLst>
                    <a:ext uri="{9D8B030D-6E8A-4147-A177-3AD203B41FA5}">
                      <a16:colId xmlns:a16="http://schemas.microsoft.com/office/drawing/2014/main" val="1948163984"/>
                    </a:ext>
                  </a:extLst>
                </a:gridCol>
                <a:gridCol w="1752600">
                  <a:extLst>
                    <a:ext uri="{9D8B030D-6E8A-4147-A177-3AD203B41FA5}">
                      <a16:colId xmlns:a16="http://schemas.microsoft.com/office/drawing/2014/main" val="3694303919"/>
                    </a:ext>
                  </a:extLst>
                </a:gridCol>
              </a:tblGrid>
              <a:tr h="738147">
                <a:tc>
                  <a:txBody>
                    <a:bodyPr/>
                    <a:lstStyle/>
                    <a:p>
                      <a:pPr algn="r" fontAlgn="ctr"/>
                      <a:r>
                        <a:rPr lang="en-GB" b="1" dirty="0">
                          <a:effectLst/>
                        </a:rPr>
                        <a:t>States Affected</a:t>
                      </a:r>
                    </a:p>
                  </a:txBody>
                  <a:tcPr anchor="ctr">
                    <a:lnL>
                      <a:noFill/>
                    </a:lnL>
                    <a:lnR>
                      <a:noFill/>
                    </a:lnR>
                    <a:lnT>
                      <a:noFill/>
                    </a:lnT>
                    <a:lnB>
                      <a:noFill/>
                    </a:lnB>
                  </a:tcPr>
                </a:tc>
                <a:tc>
                  <a:txBody>
                    <a:bodyPr/>
                    <a:lstStyle/>
                    <a:p>
                      <a:pPr algn="r" fontAlgn="ctr"/>
                      <a:r>
                        <a:rPr lang="en-US" b="1">
                          <a:effectLst/>
                        </a:rPr>
                        <a:t>No. of Cases (Lab Confirmed)</a:t>
                      </a:r>
                    </a:p>
                  </a:txBody>
                  <a:tcPr anchor="ctr">
                    <a:lnL>
                      <a:noFill/>
                    </a:lnL>
                    <a:lnR>
                      <a:noFill/>
                    </a:lnR>
                    <a:lnT>
                      <a:noFill/>
                    </a:lnT>
                    <a:lnB>
                      <a:noFill/>
                    </a:lnB>
                  </a:tcPr>
                </a:tc>
                <a:tc>
                  <a:txBody>
                    <a:bodyPr/>
                    <a:lstStyle/>
                    <a:p>
                      <a:pPr algn="r" fontAlgn="ctr"/>
                      <a:r>
                        <a:rPr lang="en-US" b="1">
                          <a:effectLst/>
                        </a:rPr>
                        <a:t>No. of Cases (on admission)</a:t>
                      </a:r>
                    </a:p>
                  </a:txBody>
                  <a:tcPr anchor="ctr">
                    <a:lnL>
                      <a:noFill/>
                    </a:lnL>
                    <a:lnR>
                      <a:noFill/>
                    </a:lnR>
                    <a:lnT>
                      <a:noFill/>
                    </a:lnT>
                    <a:lnB>
                      <a:noFill/>
                    </a:lnB>
                  </a:tcPr>
                </a:tc>
                <a:tc>
                  <a:txBody>
                    <a:bodyPr/>
                    <a:lstStyle/>
                    <a:p>
                      <a:pPr algn="r" fontAlgn="ctr"/>
                      <a:r>
                        <a:rPr lang="en-GB" b="1">
                          <a:effectLst/>
                        </a:rPr>
                        <a:t>No. Discharged</a:t>
                      </a:r>
                    </a:p>
                  </a:txBody>
                  <a:tcPr anchor="ctr">
                    <a:lnL>
                      <a:noFill/>
                    </a:lnL>
                    <a:lnR>
                      <a:noFill/>
                    </a:lnR>
                    <a:lnT>
                      <a:noFill/>
                    </a:lnT>
                    <a:lnB>
                      <a:noFill/>
                    </a:lnB>
                  </a:tcPr>
                </a:tc>
                <a:tc>
                  <a:txBody>
                    <a:bodyPr/>
                    <a:lstStyle/>
                    <a:p>
                      <a:pPr algn="r" fontAlgn="ctr"/>
                      <a:r>
                        <a:rPr lang="en-GB" b="1">
                          <a:effectLst/>
                        </a:rPr>
                        <a:t>No. of Deaths</a:t>
                      </a:r>
                    </a:p>
                  </a:txBody>
                  <a:tcPr anchor="ctr">
                    <a:lnL>
                      <a:noFill/>
                    </a:lnL>
                    <a:lnR>
                      <a:noFill/>
                    </a:lnR>
                    <a:lnT>
                      <a:noFill/>
                    </a:lnT>
                    <a:lnB>
                      <a:noFill/>
                    </a:lnB>
                  </a:tcPr>
                </a:tc>
                <a:tc>
                  <a:txBody>
                    <a:bodyPr/>
                    <a:lstStyle/>
                    <a:p>
                      <a:endParaRPr lang="en-GB"/>
                    </a:p>
                  </a:txBody>
                  <a:tcPr>
                    <a:lnL>
                      <a:noFill/>
                    </a:lnL>
                  </a:tcPr>
                </a:tc>
                <a:extLst>
                  <a:ext uri="{0D108BD9-81ED-4DB2-BD59-A6C34878D82A}">
                    <a16:rowId xmlns:a16="http://schemas.microsoft.com/office/drawing/2014/main" val="3143505557"/>
                  </a:ext>
                </a:extLst>
              </a:tr>
              <a:tr h="421798">
                <a:tc>
                  <a:txBody>
                    <a:bodyPr/>
                    <a:lstStyle/>
                    <a:p>
                      <a:pPr algn="r" fontAlgn="ctr"/>
                      <a:r>
                        <a:rPr lang="en-GB" b="1">
                          <a:effectLst/>
                        </a:rPr>
                        <a:t>0</a:t>
                      </a:r>
                    </a:p>
                  </a:txBody>
                  <a:tcPr anchor="ctr">
                    <a:lnL>
                      <a:noFill/>
                    </a:lnL>
                    <a:lnR>
                      <a:noFill/>
                    </a:lnR>
                    <a:lnT>
                      <a:noFill/>
                    </a:lnT>
                    <a:lnB>
                      <a:noFill/>
                    </a:lnB>
                    <a:solidFill>
                      <a:srgbClr val="F5F5F5"/>
                    </a:solidFill>
                  </a:tcPr>
                </a:tc>
                <a:tc>
                  <a:txBody>
                    <a:bodyPr/>
                    <a:lstStyle/>
                    <a:p>
                      <a:pPr algn="r" fontAlgn="ctr"/>
                      <a:r>
                        <a:rPr lang="en-GB">
                          <a:effectLst/>
                        </a:rPr>
                        <a:t>Lagos</a:t>
                      </a:r>
                    </a:p>
                  </a:txBody>
                  <a:tcPr anchor="ctr">
                    <a:lnL>
                      <a:noFill/>
                    </a:lnL>
                    <a:lnR>
                      <a:noFill/>
                    </a:lnR>
                    <a:lnT>
                      <a:noFill/>
                    </a:lnT>
                    <a:lnB>
                      <a:noFill/>
                    </a:lnB>
                    <a:solidFill>
                      <a:srgbClr val="F5F5F5"/>
                    </a:solidFill>
                  </a:tcPr>
                </a:tc>
                <a:tc>
                  <a:txBody>
                    <a:bodyPr/>
                    <a:lstStyle/>
                    <a:p>
                      <a:pPr algn="r" fontAlgn="ctr"/>
                      <a:r>
                        <a:rPr lang="en-GB">
                          <a:effectLst/>
                        </a:rPr>
                        <a:t>26,708</a:t>
                      </a:r>
                    </a:p>
                  </a:txBody>
                  <a:tcPr anchor="ctr">
                    <a:lnL>
                      <a:noFill/>
                    </a:lnL>
                    <a:lnR>
                      <a:noFill/>
                    </a:lnR>
                    <a:lnT>
                      <a:noFill/>
                    </a:lnT>
                    <a:lnB>
                      <a:noFill/>
                    </a:lnB>
                    <a:solidFill>
                      <a:srgbClr val="F5F5F5"/>
                    </a:solidFill>
                  </a:tcPr>
                </a:tc>
                <a:tc>
                  <a:txBody>
                    <a:bodyPr/>
                    <a:lstStyle/>
                    <a:p>
                      <a:pPr algn="r" fontAlgn="ctr"/>
                      <a:r>
                        <a:rPr lang="en-GB">
                          <a:effectLst/>
                        </a:rPr>
                        <a:t>2,435</a:t>
                      </a:r>
                    </a:p>
                  </a:txBody>
                  <a:tcPr anchor="ctr">
                    <a:lnL>
                      <a:noFill/>
                    </a:lnL>
                    <a:lnR>
                      <a:noFill/>
                    </a:lnR>
                    <a:lnT>
                      <a:noFill/>
                    </a:lnT>
                    <a:lnB>
                      <a:noFill/>
                    </a:lnB>
                    <a:solidFill>
                      <a:srgbClr val="F5F5F5"/>
                    </a:solidFill>
                  </a:tcPr>
                </a:tc>
                <a:tc>
                  <a:txBody>
                    <a:bodyPr/>
                    <a:lstStyle/>
                    <a:p>
                      <a:pPr algn="r" fontAlgn="ctr"/>
                      <a:r>
                        <a:rPr lang="en-GB">
                          <a:effectLst/>
                        </a:rPr>
                        <a:t>24,037</a:t>
                      </a:r>
                    </a:p>
                  </a:txBody>
                  <a:tcPr anchor="ctr">
                    <a:lnL>
                      <a:noFill/>
                    </a:lnL>
                    <a:lnR>
                      <a:noFill/>
                    </a:lnR>
                    <a:lnT>
                      <a:noFill/>
                    </a:lnT>
                    <a:lnB>
                      <a:noFill/>
                    </a:lnB>
                    <a:solidFill>
                      <a:srgbClr val="F5F5F5"/>
                    </a:solidFill>
                  </a:tcPr>
                </a:tc>
                <a:tc>
                  <a:txBody>
                    <a:bodyPr/>
                    <a:lstStyle/>
                    <a:p>
                      <a:pPr algn="r" fontAlgn="ctr"/>
                      <a:r>
                        <a:rPr lang="en-GB">
                          <a:effectLst/>
                        </a:rPr>
                        <a:t>236</a:t>
                      </a:r>
                    </a:p>
                  </a:txBody>
                  <a:tcPr anchor="ctr">
                    <a:lnL>
                      <a:noFill/>
                    </a:lnL>
                    <a:lnR>
                      <a:noFill/>
                    </a:lnR>
                    <a:lnB>
                      <a:noFill/>
                    </a:lnB>
                    <a:solidFill>
                      <a:srgbClr val="F5F5F5"/>
                    </a:solidFill>
                  </a:tcPr>
                </a:tc>
                <a:extLst>
                  <a:ext uri="{0D108BD9-81ED-4DB2-BD59-A6C34878D82A}">
                    <a16:rowId xmlns:a16="http://schemas.microsoft.com/office/drawing/2014/main" val="3096014640"/>
                  </a:ext>
                </a:extLst>
              </a:tr>
              <a:tr h="421798">
                <a:tc>
                  <a:txBody>
                    <a:bodyPr/>
                    <a:lstStyle/>
                    <a:p>
                      <a:pPr algn="r" fontAlgn="ctr"/>
                      <a:r>
                        <a:rPr lang="en-GB" b="1">
                          <a:effectLst/>
                        </a:rPr>
                        <a:t>1</a:t>
                      </a:r>
                    </a:p>
                  </a:txBody>
                  <a:tcPr anchor="ctr">
                    <a:lnL>
                      <a:noFill/>
                    </a:lnL>
                    <a:lnR>
                      <a:noFill/>
                    </a:lnR>
                    <a:lnT>
                      <a:noFill/>
                    </a:lnT>
                    <a:lnB>
                      <a:noFill/>
                    </a:lnB>
                  </a:tcPr>
                </a:tc>
                <a:tc>
                  <a:txBody>
                    <a:bodyPr/>
                    <a:lstStyle/>
                    <a:p>
                      <a:pPr algn="r" fontAlgn="ctr"/>
                      <a:r>
                        <a:rPr lang="en-GB">
                          <a:effectLst/>
                        </a:rPr>
                        <a:t>FCT</a:t>
                      </a:r>
                    </a:p>
                  </a:txBody>
                  <a:tcPr anchor="ctr">
                    <a:lnL>
                      <a:noFill/>
                    </a:lnL>
                    <a:lnR>
                      <a:noFill/>
                    </a:lnR>
                    <a:lnT>
                      <a:noFill/>
                    </a:lnT>
                    <a:lnB>
                      <a:noFill/>
                    </a:lnB>
                  </a:tcPr>
                </a:tc>
                <a:tc>
                  <a:txBody>
                    <a:bodyPr/>
                    <a:lstStyle/>
                    <a:p>
                      <a:pPr algn="r" fontAlgn="ctr"/>
                      <a:r>
                        <a:rPr lang="en-GB">
                          <a:effectLst/>
                        </a:rPr>
                        <a:t>9,627</a:t>
                      </a:r>
                    </a:p>
                  </a:txBody>
                  <a:tcPr anchor="ctr">
                    <a:lnL>
                      <a:noFill/>
                    </a:lnL>
                    <a:lnR>
                      <a:noFill/>
                    </a:lnR>
                    <a:lnT>
                      <a:noFill/>
                    </a:lnT>
                    <a:lnB>
                      <a:noFill/>
                    </a:lnB>
                  </a:tcPr>
                </a:tc>
                <a:tc>
                  <a:txBody>
                    <a:bodyPr/>
                    <a:lstStyle/>
                    <a:p>
                      <a:pPr algn="r" fontAlgn="ctr"/>
                      <a:r>
                        <a:rPr lang="en-GB">
                          <a:effectLst/>
                        </a:rPr>
                        <a:t>2,840</a:t>
                      </a:r>
                    </a:p>
                  </a:txBody>
                  <a:tcPr anchor="ctr">
                    <a:lnL>
                      <a:noFill/>
                    </a:lnL>
                    <a:lnR>
                      <a:noFill/>
                    </a:lnR>
                    <a:lnT>
                      <a:noFill/>
                    </a:lnT>
                    <a:lnB>
                      <a:noFill/>
                    </a:lnB>
                  </a:tcPr>
                </a:tc>
                <a:tc>
                  <a:txBody>
                    <a:bodyPr/>
                    <a:lstStyle/>
                    <a:p>
                      <a:pPr algn="r" fontAlgn="ctr"/>
                      <a:r>
                        <a:rPr lang="en-GB">
                          <a:effectLst/>
                        </a:rPr>
                        <a:t>6,694</a:t>
                      </a:r>
                    </a:p>
                  </a:txBody>
                  <a:tcPr anchor="ctr">
                    <a:lnL>
                      <a:noFill/>
                    </a:lnL>
                    <a:lnR>
                      <a:noFill/>
                    </a:lnR>
                    <a:lnT>
                      <a:noFill/>
                    </a:lnT>
                    <a:lnB>
                      <a:noFill/>
                    </a:lnB>
                  </a:tcPr>
                </a:tc>
                <a:tc>
                  <a:txBody>
                    <a:bodyPr/>
                    <a:lstStyle/>
                    <a:p>
                      <a:pPr algn="r" fontAlgn="ctr"/>
                      <a:r>
                        <a:rPr lang="en-GB">
                          <a:effectLst/>
                        </a:rPr>
                        <a:t>93</a:t>
                      </a:r>
                    </a:p>
                  </a:txBody>
                  <a:tcPr anchor="ctr">
                    <a:lnL>
                      <a:noFill/>
                    </a:lnL>
                    <a:lnR>
                      <a:noFill/>
                    </a:lnR>
                    <a:lnT>
                      <a:noFill/>
                    </a:lnT>
                    <a:lnB>
                      <a:noFill/>
                    </a:lnB>
                  </a:tcPr>
                </a:tc>
                <a:extLst>
                  <a:ext uri="{0D108BD9-81ED-4DB2-BD59-A6C34878D82A}">
                    <a16:rowId xmlns:a16="http://schemas.microsoft.com/office/drawing/2014/main" val="3736978414"/>
                  </a:ext>
                </a:extLst>
              </a:tr>
              <a:tr h="421798">
                <a:tc>
                  <a:txBody>
                    <a:bodyPr/>
                    <a:lstStyle/>
                    <a:p>
                      <a:pPr algn="r" fontAlgn="ctr"/>
                      <a:r>
                        <a:rPr lang="en-GB" b="1">
                          <a:effectLst/>
                        </a:rPr>
                        <a:t>2</a:t>
                      </a:r>
                    </a:p>
                  </a:txBody>
                  <a:tcPr anchor="ctr">
                    <a:lnL>
                      <a:noFill/>
                    </a:lnL>
                    <a:lnR>
                      <a:noFill/>
                    </a:lnR>
                    <a:lnT>
                      <a:noFill/>
                    </a:lnT>
                    <a:lnB>
                      <a:noFill/>
                    </a:lnB>
                    <a:solidFill>
                      <a:srgbClr val="F5F5F5"/>
                    </a:solidFill>
                  </a:tcPr>
                </a:tc>
                <a:tc>
                  <a:txBody>
                    <a:bodyPr/>
                    <a:lstStyle/>
                    <a:p>
                      <a:pPr algn="r" fontAlgn="ctr"/>
                      <a:r>
                        <a:rPr lang="en-GB">
                          <a:effectLst/>
                        </a:rPr>
                        <a:t>Kaduna</a:t>
                      </a:r>
                    </a:p>
                  </a:txBody>
                  <a:tcPr anchor="ctr">
                    <a:lnL>
                      <a:noFill/>
                    </a:lnL>
                    <a:lnR>
                      <a:noFill/>
                    </a:lnR>
                    <a:lnT>
                      <a:noFill/>
                    </a:lnT>
                    <a:lnB>
                      <a:noFill/>
                    </a:lnB>
                    <a:solidFill>
                      <a:srgbClr val="F5F5F5"/>
                    </a:solidFill>
                  </a:tcPr>
                </a:tc>
                <a:tc>
                  <a:txBody>
                    <a:bodyPr/>
                    <a:lstStyle/>
                    <a:p>
                      <a:pPr algn="r" fontAlgn="ctr"/>
                      <a:r>
                        <a:rPr lang="en-GB">
                          <a:effectLst/>
                        </a:rPr>
                        <a:t>4,504</a:t>
                      </a:r>
                    </a:p>
                  </a:txBody>
                  <a:tcPr anchor="ctr">
                    <a:lnL>
                      <a:noFill/>
                    </a:lnL>
                    <a:lnR>
                      <a:noFill/>
                    </a:lnR>
                    <a:lnT>
                      <a:noFill/>
                    </a:lnT>
                    <a:lnB>
                      <a:noFill/>
                    </a:lnB>
                    <a:solidFill>
                      <a:srgbClr val="F5F5F5"/>
                    </a:solidFill>
                  </a:tcPr>
                </a:tc>
                <a:tc>
                  <a:txBody>
                    <a:bodyPr/>
                    <a:lstStyle/>
                    <a:p>
                      <a:pPr algn="r" fontAlgn="ctr"/>
                      <a:r>
                        <a:rPr lang="en-GB">
                          <a:effectLst/>
                        </a:rPr>
                        <a:t>579</a:t>
                      </a:r>
                    </a:p>
                  </a:txBody>
                  <a:tcPr anchor="ctr">
                    <a:lnL>
                      <a:noFill/>
                    </a:lnL>
                    <a:lnR>
                      <a:noFill/>
                    </a:lnR>
                    <a:lnT>
                      <a:noFill/>
                    </a:lnT>
                    <a:lnB>
                      <a:noFill/>
                    </a:lnB>
                    <a:solidFill>
                      <a:srgbClr val="F5F5F5"/>
                    </a:solidFill>
                  </a:tcPr>
                </a:tc>
                <a:tc>
                  <a:txBody>
                    <a:bodyPr/>
                    <a:lstStyle/>
                    <a:p>
                      <a:pPr algn="r" fontAlgn="ctr"/>
                      <a:r>
                        <a:rPr lang="en-GB">
                          <a:effectLst/>
                        </a:rPr>
                        <a:t>3,877</a:t>
                      </a:r>
                    </a:p>
                  </a:txBody>
                  <a:tcPr anchor="ctr">
                    <a:lnL>
                      <a:noFill/>
                    </a:lnL>
                    <a:lnR>
                      <a:noFill/>
                    </a:lnR>
                    <a:lnT>
                      <a:noFill/>
                    </a:lnT>
                    <a:lnB>
                      <a:noFill/>
                    </a:lnB>
                    <a:solidFill>
                      <a:srgbClr val="F5F5F5"/>
                    </a:solidFill>
                  </a:tcPr>
                </a:tc>
                <a:tc>
                  <a:txBody>
                    <a:bodyPr/>
                    <a:lstStyle/>
                    <a:p>
                      <a:pPr algn="r" fontAlgn="ctr"/>
                      <a:r>
                        <a:rPr lang="en-GB">
                          <a:effectLst/>
                        </a:rPr>
                        <a:t>48</a:t>
                      </a:r>
                    </a:p>
                  </a:txBody>
                  <a:tcPr anchor="ctr">
                    <a:lnL>
                      <a:noFill/>
                    </a:lnL>
                    <a:lnR>
                      <a:noFill/>
                    </a:lnR>
                    <a:lnT>
                      <a:noFill/>
                    </a:lnT>
                    <a:lnB>
                      <a:noFill/>
                    </a:lnB>
                    <a:solidFill>
                      <a:srgbClr val="F5F5F5"/>
                    </a:solidFill>
                  </a:tcPr>
                </a:tc>
                <a:extLst>
                  <a:ext uri="{0D108BD9-81ED-4DB2-BD59-A6C34878D82A}">
                    <a16:rowId xmlns:a16="http://schemas.microsoft.com/office/drawing/2014/main" val="3687857546"/>
                  </a:ext>
                </a:extLst>
              </a:tr>
              <a:tr h="421798">
                <a:tc>
                  <a:txBody>
                    <a:bodyPr/>
                    <a:lstStyle/>
                    <a:p>
                      <a:pPr algn="r" fontAlgn="ctr"/>
                      <a:r>
                        <a:rPr lang="en-GB" b="1">
                          <a:effectLst/>
                        </a:rPr>
                        <a:t>3</a:t>
                      </a:r>
                    </a:p>
                  </a:txBody>
                  <a:tcPr anchor="ctr">
                    <a:lnL>
                      <a:noFill/>
                    </a:lnL>
                    <a:lnR>
                      <a:noFill/>
                    </a:lnR>
                    <a:lnT>
                      <a:noFill/>
                    </a:lnT>
                    <a:lnB>
                      <a:noFill/>
                    </a:lnB>
                  </a:tcPr>
                </a:tc>
                <a:tc>
                  <a:txBody>
                    <a:bodyPr/>
                    <a:lstStyle/>
                    <a:p>
                      <a:pPr algn="r" fontAlgn="ctr"/>
                      <a:r>
                        <a:rPr lang="en-GB">
                          <a:effectLst/>
                        </a:rPr>
                        <a:t>Plateau</a:t>
                      </a:r>
                    </a:p>
                  </a:txBody>
                  <a:tcPr anchor="ctr">
                    <a:lnL>
                      <a:noFill/>
                    </a:lnL>
                    <a:lnR>
                      <a:noFill/>
                    </a:lnR>
                    <a:lnT>
                      <a:noFill/>
                    </a:lnT>
                    <a:lnB>
                      <a:noFill/>
                    </a:lnB>
                  </a:tcPr>
                </a:tc>
                <a:tc>
                  <a:txBody>
                    <a:bodyPr/>
                    <a:lstStyle/>
                    <a:p>
                      <a:pPr algn="r" fontAlgn="ctr"/>
                      <a:r>
                        <a:rPr lang="en-GB">
                          <a:effectLst/>
                        </a:rPr>
                        <a:t>4,262</a:t>
                      </a:r>
                    </a:p>
                  </a:txBody>
                  <a:tcPr anchor="ctr">
                    <a:lnL>
                      <a:noFill/>
                    </a:lnL>
                    <a:lnR>
                      <a:noFill/>
                    </a:lnR>
                    <a:lnT>
                      <a:noFill/>
                    </a:lnT>
                    <a:lnB>
                      <a:noFill/>
                    </a:lnB>
                  </a:tcPr>
                </a:tc>
                <a:tc>
                  <a:txBody>
                    <a:bodyPr/>
                    <a:lstStyle/>
                    <a:p>
                      <a:pPr algn="r" fontAlgn="ctr"/>
                      <a:r>
                        <a:rPr lang="en-GB">
                          <a:effectLst/>
                        </a:rPr>
                        <a:t>280</a:t>
                      </a:r>
                    </a:p>
                  </a:txBody>
                  <a:tcPr anchor="ctr">
                    <a:lnL>
                      <a:noFill/>
                    </a:lnL>
                    <a:lnR>
                      <a:noFill/>
                    </a:lnR>
                    <a:lnT>
                      <a:noFill/>
                    </a:lnT>
                    <a:lnB>
                      <a:noFill/>
                    </a:lnB>
                  </a:tcPr>
                </a:tc>
                <a:tc>
                  <a:txBody>
                    <a:bodyPr/>
                    <a:lstStyle/>
                    <a:p>
                      <a:pPr algn="r" fontAlgn="ctr"/>
                      <a:r>
                        <a:rPr lang="en-GB">
                          <a:effectLst/>
                        </a:rPr>
                        <a:t>3,948</a:t>
                      </a:r>
                    </a:p>
                  </a:txBody>
                  <a:tcPr anchor="ctr">
                    <a:lnL>
                      <a:noFill/>
                    </a:lnL>
                    <a:lnR>
                      <a:noFill/>
                    </a:lnR>
                    <a:lnT>
                      <a:noFill/>
                    </a:lnT>
                    <a:lnB>
                      <a:noFill/>
                    </a:lnB>
                  </a:tcPr>
                </a:tc>
                <a:tc>
                  <a:txBody>
                    <a:bodyPr/>
                    <a:lstStyle/>
                    <a:p>
                      <a:pPr algn="r" fontAlgn="ctr"/>
                      <a:r>
                        <a:rPr lang="en-GB">
                          <a:effectLst/>
                        </a:rPr>
                        <a:t>34</a:t>
                      </a:r>
                    </a:p>
                  </a:txBody>
                  <a:tcPr anchor="ctr">
                    <a:lnL>
                      <a:noFill/>
                    </a:lnL>
                    <a:lnR>
                      <a:noFill/>
                    </a:lnR>
                    <a:lnT>
                      <a:noFill/>
                    </a:lnT>
                    <a:lnB>
                      <a:noFill/>
                    </a:lnB>
                  </a:tcPr>
                </a:tc>
                <a:extLst>
                  <a:ext uri="{0D108BD9-81ED-4DB2-BD59-A6C34878D82A}">
                    <a16:rowId xmlns:a16="http://schemas.microsoft.com/office/drawing/2014/main" val="1733312537"/>
                  </a:ext>
                </a:extLst>
              </a:tr>
              <a:tr h="421798">
                <a:tc>
                  <a:txBody>
                    <a:bodyPr/>
                    <a:lstStyle/>
                    <a:p>
                      <a:pPr algn="r" fontAlgn="ctr"/>
                      <a:r>
                        <a:rPr lang="en-GB" b="1">
                          <a:effectLst/>
                        </a:rPr>
                        <a:t>4</a:t>
                      </a:r>
                    </a:p>
                  </a:txBody>
                  <a:tcPr anchor="ctr">
                    <a:lnL>
                      <a:noFill/>
                    </a:lnL>
                    <a:lnR>
                      <a:noFill/>
                    </a:lnR>
                    <a:lnT>
                      <a:noFill/>
                    </a:lnT>
                    <a:lnB>
                      <a:noFill/>
                    </a:lnB>
                    <a:solidFill>
                      <a:srgbClr val="F5F5F5"/>
                    </a:solidFill>
                  </a:tcPr>
                </a:tc>
                <a:tc>
                  <a:txBody>
                    <a:bodyPr/>
                    <a:lstStyle/>
                    <a:p>
                      <a:pPr algn="r" fontAlgn="ctr"/>
                      <a:r>
                        <a:rPr lang="en-GB">
                          <a:effectLst/>
                        </a:rPr>
                        <a:t>Oyo</a:t>
                      </a:r>
                    </a:p>
                  </a:txBody>
                  <a:tcPr anchor="ctr">
                    <a:lnL>
                      <a:noFill/>
                    </a:lnL>
                    <a:lnR>
                      <a:noFill/>
                    </a:lnR>
                    <a:lnT>
                      <a:noFill/>
                    </a:lnT>
                    <a:lnB>
                      <a:noFill/>
                    </a:lnB>
                    <a:solidFill>
                      <a:srgbClr val="F5F5F5"/>
                    </a:solidFill>
                  </a:tcPr>
                </a:tc>
                <a:tc>
                  <a:txBody>
                    <a:bodyPr/>
                    <a:lstStyle/>
                    <a:p>
                      <a:pPr algn="r" fontAlgn="ctr"/>
                      <a:r>
                        <a:rPr lang="en-GB">
                          <a:effectLst/>
                        </a:rPr>
                        <a:t>3,788</a:t>
                      </a:r>
                    </a:p>
                  </a:txBody>
                  <a:tcPr anchor="ctr">
                    <a:lnL>
                      <a:noFill/>
                    </a:lnL>
                    <a:lnR>
                      <a:noFill/>
                    </a:lnR>
                    <a:lnT>
                      <a:noFill/>
                    </a:lnT>
                    <a:lnB>
                      <a:noFill/>
                    </a:lnB>
                    <a:solidFill>
                      <a:srgbClr val="F5F5F5"/>
                    </a:solidFill>
                  </a:tcPr>
                </a:tc>
                <a:tc>
                  <a:txBody>
                    <a:bodyPr/>
                    <a:lstStyle/>
                    <a:p>
                      <a:pPr algn="r" fontAlgn="ctr"/>
                      <a:r>
                        <a:rPr lang="en-GB">
                          <a:effectLst/>
                        </a:rPr>
                        <a:t>368</a:t>
                      </a:r>
                    </a:p>
                  </a:txBody>
                  <a:tcPr anchor="ctr">
                    <a:lnL>
                      <a:noFill/>
                    </a:lnL>
                    <a:lnR>
                      <a:noFill/>
                    </a:lnR>
                    <a:lnT>
                      <a:noFill/>
                    </a:lnT>
                    <a:lnB>
                      <a:noFill/>
                    </a:lnB>
                    <a:solidFill>
                      <a:srgbClr val="F5F5F5"/>
                    </a:solidFill>
                  </a:tcPr>
                </a:tc>
                <a:tc>
                  <a:txBody>
                    <a:bodyPr/>
                    <a:lstStyle/>
                    <a:p>
                      <a:pPr algn="r" fontAlgn="ctr"/>
                      <a:r>
                        <a:rPr lang="en-GB">
                          <a:effectLst/>
                        </a:rPr>
                        <a:t>3,374</a:t>
                      </a:r>
                    </a:p>
                  </a:txBody>
                  <a:tcPr anchor="ctr">
                    <a:lnL>
                      <a:noFill/>
                    </a:lnL>
                    <a:lnR>
                      <a:noFill/>
                    </a:lnR>
                    <a:lnT>
                      <a:noFill/>
                    </a:lnT>
                    <a:lnB>
                      <a:noFill/>
                    </a:lnB>
                    <a:solidFill>
                      <a:srgbClr val="F5F5F5"/>
                    </a:solidFill>
                  </a:tcPr>
                </a:tc>
                <a:tc>
                  <a:txBody>
                    <a:bodyPr/>
                    <a:lstStyle/>
                    <a:p>
                      <a:pPr algn="r" fontAlgn="ctr"/>
                      <a:r>
                        <a:rPr lang="en-GB" dirty="0">
                          <a:effectLst/>
                        </a:rPr>
                        <a:t>46</a:t>
                      </a:r>
                    </a:p>
                  </a:txBody>
                  <a:tcPr anchor="ctr">
                    <a:lnL>
                      <a:noFill/>
                    </a:lnL>
                    <a:lnR>
                      <a:noFill/>
                    </a:lnR>
                    <a:lnT>
                      <a:noFill/>
                    </a:lnT>
                    <a:lnB>
                      <a:noFill/>
                    </a:lnB>
                    <a:solidFill>
                      <a:srgbClr val="F5F5F5"/>
                    </a:solidFill>
                  </a:tcPr>
                </a:tc>
                <a:extLst>
                  <a:ext uri="{0D108BD9-81ED-4DB2-BD59-A6C34878D82A}">
                    <a16:rowId xmlns:a16="http://schemas.microsoft.com/office/drawing/2014/main" val="2307191599"/>
                  </a:ext>
                </a:extLst>
              </a:tr>
            </a:tbl>
          </a:graphicData>
        </a:graphic>
      </p:graphicFrame>
    </p:spTree>
    <p:extLst>
      <p:ext uri="{BB962C8B-B14F-4D97-AF65-F5344CB8AC3E}">
        <p14:creationId xmlns:p14="http://schemas.microsoft.com/office/powerpoint/2010/main" val="3393083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0FF2B-9B73-9D03-EFC1-0387B972766C}"/>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58EFF746-1F19-2306-9C05-5F013418E3B2}"/>
              </a:ext>
            </a:extLst>
          </p:cNvPr>
          <p:cNvSpPr>
            <a:spLocks noGrp="1"/>
          </p:cNvSpPr>
          <p:nvPr>
            <p:ph idx="1"/>
          </p:nvPr>
        </p:nvSpPr>
        <p:spPr>
          <a:xfrm>
            <a:off x="838200" y="1825624"/>
            <a:ext cx="10515600" cy="5277541"/>
          </a:xfrm>
        </p:spPr>
        <p:txBody>
          <a:bodyPr>
            <a:noAutofit/>
          </a:bodyPr>
          <a:lstStyle/>
          <a:p>
            <a:pPr marL="0" indent="0">
              <a:buNone/>
            </a:pPr>
            <a:r>
              <a:rPr lang="en-GB" sz="2000" dirty="0"/>
              <a:t>df.info()</a:t>
            </a:r>
          </a:p>
          <a:p>
            <a:pPr marL="0" indent="0">
              <a:buNone/>
            </a:pPr>
            <a:r>
              <a:rPr lang="en-GB" sz="2000" dirty="0"/>
              <a:t>&lt;class '</a:t>
            </a:r>
            <a:r>
              <a:rPr lang="en-GB" sz="2000" dirty="0" err="1"/>
              <a:t>pandas.core.frame.DataFrame</a:t>
            </a:r>
            <a:r>
              <a:rPr lang="en-GB" sz="2000" dirty="0"/>
              <a:t>'&gt;</a:t>
            </a:r>
          </a:p>
          <a:p>
            <a:pPr marL="0" indent="0">
              <a:buNone/>
            </a:pPr>
            <a:r>
              <a:rPr lang="en-GB" sz="2000" dirty="0" err="1"/>
              <a:t>RangeIndex</a:t>
            </a:r>
            <a:r>
              <a:rPr lang="en-GB" sz="2000" dirty="0"/>
              <a:t>: 37 entries, 0 to 36</a:t>
            </a:r>
          </a:p>
          <a:p>
            <a:pPr marL="0" indent="0">
              <a:buNone/>
            </a:pPr>
            <a:r>
              <a:rPr lang="en-GB" sz="2000" dirty="0"/>
              <a:t>Data columns (total 5 columns):</a:t>
            </a:r>
          </a:p>
          <a:p>
            <a:pPr marL="0" indent="0">
              <a:buNone/>
            </a:pPr>
            <a:r>
              <a:rPr lang="en-GB" sz="2000" dirty="0"/>
              <a:t> #   Column                        Non-Null Count  </a:t>
            </a:r>
            <a:r>
              <a:rPr lang="en-GB" sz="2000" dirty="0" err="1"/>
              <a:t>Dtype</a:t>
            </a:r>
            <a:r>
              <a:rPr lang="en-GB" sz="2000" dirty="0"/>
              <a:t> </a:t>
            </a:r>
          </a:p>
          <a:p>
            <a:pPr marL="0" indent="0">
              <a:buNone/>
            </a:pPr>
            <a:r>
              <a:rPr lang="en-GB" sz="2000" dirty="0"/>
              <a:t>---  ------                        --------------  ----- </a:t>
            </a:r>
          </a:p>
          <a:p>
            <a:pPr marL="0" indent="0">
              <a:buNone/>
            </a:pPr>
            <a:r>
              <a:rPr lang="en-GB" sz="2000" dirty="0"/>
              <a:t> 0   States Affected               37 non-null     object</a:t>
            </a:r>
          </a:p>
          <a:p>
            <a:pPr marL="0" indent="0">
              <a:buNone/>
            </a:pPr>
            <a:r>
              <a:rPr lang="en-GB" sz="2000" dirty="0"/>
              <a:t> 1   No. of Cases (Lab Confirmed)  37 non-null     object</a:t>
            </a:r>
          </a:p>
          <a:p>
            <a:pPr marL="0" indent="0">
              <a:buNone/>
            </a:pPr>
            <a:r>
              <a:rPr lang="en-GB" sz="2000" dirty="0"/>
              <a:t> 2   No. of Cases (on admission)   37 non-null     object</a:t>
            </a:r>
          </a:p>
          <a:p>
            <a:pPr marL="0" indent="0">
              <a:buNone/>
            </a:pPr>
            <a:r>
              <a:rPr lang="en-GB" sz="2000" dirty="0"/>
              <a:t> 3   No. Discharged                37 non-null     object</a:t>
            </a:r>
          </a:p>
          <a:p>
            <a:pPr marL="0" indent="0">
              <a:buNone/>
            </a:pPr>
            <a:r>
              <a:rPr lang="en-GB" sz="2000" dirty="0"/>
              <a:t> 4   No. of Deaths                 37 non-null     int64 </a:t>
            </a:r>
          </a:p>
          <a:p>
            <a:pPr marL="0" indent="0">
              <a:buNone/>
            </a:pPr>
            <a:r>
              <a:rPr lang="en-GB" sz="2000" dirty="0" err="1"/>
              <a:t>dtypes</a:t>
            </a:r>
            <a:r>
              <a:rPr lang="en-GB" sz="2000" dirty="0"/>
              <a:t>: int64(1), object(4)</a:t>
            </a:r>
          </a:p>
          <a:p>
            <a:pPr marL="0" indent="0">
              <a:buNone/>
            </a:pPr>
            <a:r>
              <a:rPr lang="en-GB" sz="2000" dirty="0"/>
              <a:t>memory usage: 1.6+ KB</a:t>
            </a:r>
          </a:p>
          <a:p>
            <a:pPr marL="0" indent="0">
              <a:buNone/>
            </a:pPr>
            <a:endParaRPr lang="en-GB" sz="2000" dirty="0"/>
          </a:p>
        </p:txBody>
      </p:sp>
    </p:spTree>
    <p:extLst>
      <p:ext uri="{BB962C8B-B14F-4D97-AF65-F5344CB8AC3E}">
        <p14:creationId xmlns:p14="http://schemas.microsoft.com/office/powerpoint/2010/main" val="289379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53321-309E-550A-D3ED-B917277ABA2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C27E181-9E29-F1E3-4094-82E974EAC4D9}"/>
              </a:ext>
            </a:extLst>
          </p:cNvPr>
          <p:cNvSpPr>
            <a:spLocks noGrp="1"/>
          </p:cNvSpPr>
          <p:nvPr>
            <p:ph idx="1"/>
          </p:nvPr>
        </p:nvSpPr>
        <p:spPr>
          <a:xfrm>
            <a:off x="838200" y="1825625"/>
            <a:ext cx="10515600" cy="5264288"/>
          </a:xfrm>
        </p:spPr>
        <p:txBody>
          <a:bodyPr/>
          <a:lstStyle/>
          <a:p>
            <a:pPr marL="0" indent="0">
              <a:buNone/>
            </a:pPr>
            <a:r>
              <a:rPr lang="en-US" sz="2000" dirty="0"/>
              <a:t># Remove the comma in No. of Cases (Lab Confirmed) column</a:t>
            </a:r>
          </a:p>
          <a:p>
            <a:pPr marL="0" indent="0">
              <a:buNone/>
            </a:pPr>
            <a:r>
              <a:rPr lang="en-US" sz="2000" dirty="0" err="1"/>
              <a:t>df</a:t>
            </a:r>
            <a:r>
              <a:rPr lang="en-US" sz="2000" dirty="0"/>
              <a:t>['No. of Cases (Lab Confirmed)'] = </a:t>
            </a:r>
            <a:r>
              <a:rPr lang="en-US" sz="2000" dirty="0" err="1"/>
              <a:t>df</a:t>
            </a:r>
            <a:r>
              <a:rPr lang="en-US" sz="2000" dirty="0"/>
              <a:t>['No. of Cases (Lab Confirmed)'].</a:t>
            </a:r>
            <a:r>
              <a:rPr lang="en-US" sz="2000" dirty="0" err="1"/>
              <a:t>str.replace</a:t>
            </a:r>
            <a:r>
              <a:rPr lang="en-US" sz="2000" dirty="0"/>
              <a:t>(',',‘’)</a:t>
            </a:r>
          </a:p>
          <a:p>
            <a:pPr marL="0" indent="0">
              <a:buNone/>
            </a:pPr>
            <a:r>
              <a:rPr lang="en-US" sz="2000" dirty="0" err="1"/>
              <a:t>df.head</a:t>
            </a:r>
            <a:r>
              <a:rPr lang="en-US" sz="2000" dirty="0"/>
              <a:t>()</a:t>
            </a:r>
          </a:p>
          <a:p>
            <a:pPr marL="0" indent="0">
              <a:buNone/>
            </a:pPr>
            <a:endParaRPr lang="en-GB" dirty="0"/>
          </a:p>
        </p:txBody>
      </p:sp>
      <p:graphicFrame>
        <p:nvGraphicFramePr>
          <p:cNvPr id="4" name="Table 3">
            <a:extLst>
              <a:ext uri="{FF2B5EF4-FFF2-40B4-BE49-F238E27FC236}">
                <a16:creationId xmlns:a16="http://schemas.microsoft.com/office/drawing/2014/main" id="{4E5F978F-0029-D69E-762F-5DCA00AD2F06}"/>
              </a:ext>
            </a:extLst>
          </p:cNvPr>
          <p:cNvGraphicFramePr>
            <a:graphicFrameLocks noGrp="1"/>
          </p:cNvGraphicFramePr>
          <p:nvPr>
            <p:extLst>
              <p:ext uri="{D42A27DB-BD31-4B8C-83A1-F6EECF244321}">
                <p14:modId xmlns:p14="http://schemas.microsoft.com/office/powerpoint/2010/main" val="2190206044"/>
              </p:ext>
            </p:extLst>
          </p:nvPr>
        </p:nvGraphicFramePr>
        <p:xfrm>
          <a:off x="838200" y="3763924"/>
          <a:ext cx="10515600" cy="3094073"/>
        </p:xfrm>
        <a:graphic>
          <a:graphicData uri="http://schemas.openxmlformats.org/drawingml/2006/table">
            <a:tbl>
              <a:tblPr/>
              <a:tblGrid>
                <a:gridCol w="1752600">
                  <a:extLst>
                    <a:ext uri="{9D8B030D-6E8A-4147-A177-3AD203B41FA5}">
                      <a16:colId xmlns:a16="http://schemas.microsoft.com/office/drawing/2014/main" val="1501188870"/>
                    </a:ext>
                  </a:extLst>
                </a:gridCol>
                <a:gridCol w="1752600">
                  <a:extLst>
                    <a:ext uri="{9D8B030D-6E8A-4147-A177-3AD203B41FA5}">
                      <a16:colId xmlns:a16="http://schemas.microsoft.com/office/drawing/2014/main" val="1457073401"/>
                    </a:ext>
                  </a:extLst>
                </a:gridCol>
                <a:gridCol w="1752600">
                  <a:extLst>
                    <a:ext uri="{9D8B030D-6E8A-4147-A177-3AD203B41FA5}">
                      <a16:colId xmlns:a16="http://schemas.microsoft.com/office/drawing/2014/main" val="3866207362"/>
                    </a:ext>
                  </a:extLst>
                </a:gridCol>
                <a:gridCol w="1752600">
                  <a:extLst>
                    <a:ext uri="{9D8B030D-6E8A-4147-A177-3AD203B41FA5}">
                      <a16:colId xmlns:a16="http://schemas.microsoft.com/office/drawing/2014/main" val="234083337"/>
                    </a:ext>
                  </a:extLst>
                </a:gridCol>
                <a:gridCol w="1752600">
                  <a:extLst>
                    <a:ext uri="{9D8B030D-6E8A-4147-A177-3AD203B41FA5}">
                      <a16:colId xmlns:a16="http://schemas.microsoft.com/office/drawing/2014/main" val="4038328357"/>
                    </a:ext>
                  </a:extLst>
                </a:gridCol>
                <a:gridCol w="1752600">
                  <a:extLst>
                    <a:ext uri="{9D8B030D-6E8A-4147-A177-3AD203B41FA5}">
                      <a16:colId xmlns:a16="http://schemas.microsoft.com/office/drawing/2014/main" val="3472925677"/>
                    </a:ext>
                  </a:extLst>
                </a:gridCol>
              </a:tblGrid>
              <a:tr h="802168">
                <a:tc>
                  <a:txBody>
                    <a:bodyPr/>
                    <a:lstStyle/>
                    <a:p>
                      <a:pPr algn="r" fontAlgn="ctr"/>
                      <a:r>
                        <a:rPr lang="en-GB" b="1">
                          <a:effectLst/>
                        </a:rPr>
                        <a:t>States Affected</a:t>
                      </a:r>
                    </a:p>
                  </a:txBody>
                  <a:tcPr anchor="ctr">
                    <a:lnL>
                      <a:noFill/>
                    </a:lnL>
                    <a:lnR>
                      <a:noFill/>
                    </a:lnR>
                    <a:lnT>
                      <a:noFill/>
                    </a:lnT>
                    <a:lnB>
                      <a:noFill/>
                    </a:lnB>
                    <a:solidFill>
                      <a:srgbClr val="FFFFFF"/>
                    </a:solidFill>
                  </a:tcPr>
                </a:tc>
                <a:tc>
                  <a:txBody>
                    <a:bodyPr/>
                    <a:lstStyle/>
                    <a:p>
                      <a:pPr algn="r" fontAlgn="ctr"/>
                      <a:r>
                        <a:rPr lang="en-US" b="1">
                          <a:effectLst/>
                        </a:rPr>
                        <a:t>No. of Cases (Lab Confirmed)</a:t>
                      </a:r>
                    </a:p>
                  </a:txBody>
                  <a:tcPr anchor="ctr">
                    <a:lnL>
                      <a:noFill/>
                    </a:lnL>
                    <a:lnR>
                      <a:noFill/>
                    </a:lnR>
                    <a:lnT>
                      <a:noFill/>
                    </a:lnT>
                    <a:lnB>
                      <a:noFill/>
                    </a:lnB>
                    <a:solidFill>
                      <a:srgbClr val="FFFFFF"/>
                    </a:solidFill>
                  </a:tcPr>
                </a:tc>
                <a:tc>
                  <a:txBody>
                    <a:bodyPr/>
                    <a:lstStyle/>
                    <a:p>
                      <a:pPr algn="r" fontAlgn="ctr"/>
                      <a:r>
                        <a:rPr lang="en-US" b="1">
                          <a:effectLst/>
                        </a:rPr>
                        <a:t>No. of Cases (on admission)</a:t>
                      </a:r>
                    </a:p>
                  </a:txBody>
                  <a:tcPr anchor="ctr">
                    <a:lnL>
                      <a:noFill/>
                    </a:lnL>
                    <a:lnR>
                      <a:noFill/>
                    </a:lnR>
                    <a:lnT>
                      <a:noFill/>
                    </a:lnT>
                    <a:lnB>
                      <a:noFill/>
                    </a:lnB>
                    <a:solidFill>
                      <a:srgbClr val="FFFFFF"/>
                    </a:solidFill>
                  </a:tcPr>
                </a:tc>
                <a:tc>
                  <a:txBody>
                    <a:bodyPr/>
                    <a:lstStyle/>
                    <a:p>
                      <a:pPr algn="r" fontAlgn="ctr"/>
                      <a:r>
                        <a:rPr lang="en-GB" b="1">
                          <a:effectLst/>
                        </a:rPr>
                        <a:t>No. Discharged</a:t>
                      </a:r>
                    </a:p>
                  </a:txBody>
                  <a:tcPr anchor="ctr">
                    <a:lnL>
                      <a:noFill/>
                    </a:lnL>
                    <a:lnR>
                      <a:noFill/>
                    </a:lnR>
                    <a:lnT>
                      <a:noFill/>
                    </a:lnT>
                    <a:lnB>
                      <a:noFill/>
                    </a:lnB>
                    <a:solidFill>
                      <a:srgbClr val="FFFFFF"/>
                    </a:solidFill>
                  </a:tcPr>
                </a:tc>
                <a:tc>
                  <a:txBody>
                    <a:bodyPr/>
                    <a:lstStyle/>
                    <a:p>
                      <a:pPr algn="r" fontAlgn="ctr"/>
                      <a:r>
                        <a:rPr lang="en-GB" b="1">
                          <a:effectLst/>
                        </a:rPr>
                        <a:t>No. of Deaths</a:t>
                      </a:r>
                    </a:p>
                  </a:txBody>
                  <a:tcPr anchor="ctr">
                    <a:lnL>
                      <a:noFill/>
                    </a:lnL>
                    <a:lnR>
                      <a:noFill/>
                    </a:lnR>
                    <a:lnT>
                      <a:noFill/>
                    </a:lnT>
                    <a:lnB>
                      <a:noFill/>
                    </a:lnB>
                    <a:solidFill>
                      <a:srgbClr val="FFFFFF"/>
                    </a:solidFill>
                  </a:tcPr>
                </a:tc>
                <a:tc>
                  <a:txBody>
                    <a:bodyPr/>
                    <a:lstStyle/>
                    <a:p>
                      <a:endParaRPr lang="en-GB"/>
                    </a:p>
                  </a:txBody>
                  <a:tcPr>
                    <a:lnL>
                      <a:noFill/>
                    </a:lnL>
                  </a:tcPr>
                </a:tc>
                <a:extLst>
                  <a:ext uri="{0D108BD9-81ED-4DB2-BD59-A6C34878D82A}">
                    <a16:rowId xmlns:a16="http://schemas.microsoft.com/office/drawing/2014/main" val="1467229965"/>
                  </a:ext>
                </a:extLst>
              </a:tr>
              <a:tr h="458381">
                <a:tc>
                  <a:txBody>
                    <a:bodyPr/>
                    <a:lstStyle/>
                    <a:p>
                      <a:pPr algn="r" fontAlgn="ctr"/>
                      <a:r>
                        <a:rPr lang="en-GB" b="1">
                          <a:effectLst/>
                        </a:rPr>
                        <a:t>0</a:t>
                      </a:r>
                    </a:p>
                  </a:txBody>
                  <a:tcPr anchor="ctr">
                    <a:lnL>
                      <a:noFill/>
                    </a:lnL>
                    <a:lnR>
                      <a:noFill/>
                    </a:lnR>
                    <a:lnT>
                      <a:noFill/>
                    </a:lnT>
                    <a:lnB>
                      <a:noFill/>
                    </a:lnB>
                    <a:solidFill>
                      <a:srgbClr val="F5F5F5"/>
                    </a:solidFill>
                  </a:tcPr>
                </a:tc>
                <a:tc>
                  <a:txBody>
                    <a:bodyPr/>
                    <a:lstStyle/>
                    <a:p>
                      <a:pPr algn="r" fontAlgn="ctr"/>
                      <a:r>
                        <a:rPr lang="en-GB">
                          <a:effectLst/>
                        </a:rPr>
                        <a:t>Lagos</a:t>
                      </a:r>
                    </a:p>
                  </a:txBody>
                  <a:tcPr anchor="ctr">
                    <a:lnL>
                      <a:noFill/>
                    </a:lnL>
                    <a:lnR>
                      <a:noFill/>
                    </a:lnR>
                    <a:lnT>
                      <a:noFill/>
                    </a:lnT>
                    <a:lnB>
                      <a:noFill/>
                    </a:lnB>
                    <a:solidFill>
                      <a:srgbClr val="F5F5F5"/>
                    </a:solidFill>
                  </a:tcPr>
                </a:tc>
                <a:tc>
                  <a:txBody>
                    <a:bodyPr/>
                    <a:lstStyle/>
                    <a:p>
                      <a:pPr algn="r" fontAlgn="ctr"/>
                      <a:r>
                        <a:rPr lang="en-GB">
                          <a:effectLst/>
                        </a:rPr>
                        <a:t>26708</a:t>
                      </a:r>
                    </a:p>
                  </a:txBody>
                  <a:tcPr anchor="ctr">
                    <a:lnL>
                      <a:noFill/>
                    </a:lnL>
                    <a:lnR>
                      <a:noFill/>
                    </a:lnR>
                    <a:lnT>
                      <a:noFill/>
                    </a:lnT>
                    <a:lnB>
                      <a:noFill/>
                    </a:lnB>
                    <a:solidFill>
                      <a:srgbClr val="F5F5F5"/>
                    </a:solidFill>
                  </a:tcPr>
                </a:tc>
                <a:tc>
                  <a:txBody>
                    <a:bodyPr/>
                    <a:lstStyle/>
                    <a:p>
                      <a:pPr algn="r" fontAlgn="ctr"/>
                      <a:r>
                        <a:rPr lang="en-GB">
                          <a:effectLst/>
                        </a:rPr>
                        <a:t>2,435</a:t>
                      </a:r>
                    </a:p>
                  </a:txBody>
                  <a:tcPr anchor="ctr">
                    <a:lnL>
                      <a:noFill/>
                    </a:lnL>
                    <a:lnR>
                      <a:noFill/>
                    </a:lnR>
                    <a:lnT>
                      <a:noFill/>
                    </a:lnT>
                    <a:lnB>
                      <a:noFill/>
                    </a:lnB>
                    <a:solidFill>
                      <a:srgbClr val="F5F5F5"/>
                    </a:solidFill>
                  </a:tcPr>
                </a:tc>
                <a:tc>
                  <a:txBody>
                    <a:bodyPr/>
                    <a:lstStyle/>
                    <a:p>
                      <a:pPr algn="r" fontAlgn="ctr"/>
                      <a:r>
                        <a:rPr lang="en-GB">
                          <a:effectLst/>
                        </a:rPr>
                        <a:t>24,037</a:t>
                      </a:r>
                    </a:p>
                  </a:txBody>
                  <a:tcPr anchor="ctr">
                    <a:lnL>
                      <a:noFill/>
                    </a:lnL>
                    <a:lnR>
                      <a:noFill/>
                    </a:lnR>
                    <a:lnT>
                      <a:noFill/>
                    </a:lnT>
                    <a:lnB>
                      <a:noFill/>
                    </a:lnB>
                    <a:solidFill>
                      <a:srgbClr val="F5F5F5"/>
                    </a:solidFill>
                  </a:tcPr>
                </a:tc>
                <a:tc>
                  <a:txBody>
                    <a:bodyPr/>
                    <a:lstStyle/>
                    <a:p>
                      <a:pPr algn="r" fontAlgn="ctr"/>
                      <a:r>
                        <a:rPr lang="en-GB">
                          <a:effectLst/>
                        </a:rPr>
                        <a:t>236</a:t>
                      </a:r>
                    </a:p>
                  </a:txBody>
                  <a:tcPr anchor="ctr">
                    <a:lnL>
                      <a:noFill/>
                    </a:lnL>
                    <a:lnR>
                      <a:noFill/>
                    </a:lnR>
                    <a:lnB>
                      <a:noFill/>
                    </a:lnB>
                    <a:solidFill>
                      <a:srgbClr val="F5F5F5"/>
                    </a:solidFill>
                  </a:tcPr>
                </a:tc>
                <a:extLst>
                  <a:ext uri="{0D108BD9-81ED-4DB2-BD59-A6C34878D82A}">
                    <a16:rowId xmlns:a16="http://schemas.microsoft.com/office/drawing/2014/main" val="3864648506"/>
                  </a:ext>
                </a:extLst>
              </a:tr>
              <a:tr h="458381">
                <a:tc>
                  <a:txBody>
                    <a:bodyPr/>
                    <a:lstStyle/>
                    <a:p>
                      <a:pPr algn="r" fontAlgn="ctr"/>
                      <a:r>
                        <a:rPr lang="en-GB" b="1">
                          <a:effectLst/>
                        </a:rPr>
                        <a:t>1</a:t>
                      </a:r>
                    </a:p>
                  </a:txBody>
                  <a:tcPr anchor="ctr">
                    <a:lnL>
                      <a:noFill/>
                    </a:lnL>
                    <a:lnR>
                      <a:noFill/>
                    </a:lnR>
                    <a:lnT>
                      <a:noFill/>
                    </a:lnT>
                    <a:lnB>
                      <a:noFill/>
                    </a:lnB>
                    <a:solidFill>
                      <a:srgbClr val="FFFFFF"/>
                    </a:solidFill>
                  </a:tcPr>
                </a:tc>
                <a:tc>
                  <a:txBody>
                    <a:bodyPr/>
                    <a:lstStyle/>
                    <a:p>
                      <a:pPr algn="r" fontAlgn="ctr"/>
                      <a:r>
                        <a:rPr lang="en-GB">
                          <a:effectLst/>
                        </a:rPr>
                        <a:t>FCT</a:t>
                      </a:r>
                    </a:p>
                  </a:txBody>
                  <a:tcPr anchor="ctr">
                    <a:lnL>
                      <a:noFill/>
                    </a:lnL>
                    <a:lnR>
                      <a:noFill/>
                    </a:lnR>
                    <a:lnT>
                      <a:noFill/>
                    </a:lnT>
                    <a:lnB>
                      <a:noFill/>
                    </a:lnB>
                    <a:solidFill>
                      <a:srgbClr val="FFFFFF"/>
                    </a:solidFill>
                  </a:tcPr>
                </a:tc>
                <a:tc>
                  <a:txBody>
                    <a:bodyPr/>
                    <a:lstStyle/>
                    <a:p>
                      <a:pPr algn="r" fontAlgn="ctr"/>
                      <a:r>
                        <a:rPr lang="en-GB">
                          <a:effectLst/>
                        </a:rPr>
                        <a:t>9627</a:t>
                      </a:r>
                    </a:p>
                  </a:txBody>
                  <a:tcPr anchor="ctr">
                    <a:lnL>
                      <a:noFill/>
                    </a:lnL>
                    <a:lnR>
                      <a:noFill/>
                    </a:lnR>
                    <a:lnT>
                      <a:noFill/>
                    </a:lnT>
                    <a:lnB>
                      <a:noFill/>
                    </a:lnB>
                    <a:solidFill>
                      <a:srgbClr val="FFFFFF"/>
                    </a:solidFill>
                  </a:tcPr>
                </a:tc>
                <a:tc>
                  <a:txBody>
                    <a:bodyPr/>
                    <a:lstStyle/>
                    <a:p>
                      <a:pPr algn="r" fontAlgn="ctr"/>
                      <a:r>
                        <a:rPr lang="en-GB">
                          <a:effectLst/>
                        </a:rPr>
                        <a:t>2,840</a:t>
                      </a:r>
                    </a:p>
                  </a:txBody>
                  <a:tcPr anchor="ctr">
                    <a:lnL>
                      <a:noFill/>
                    </a:lnL>
                    <a:lnR>
                      <a:noFill/>
                    </a:lnR>
                    <a:lnT>
                      <a:noFill/>
                    </a:lnT>
                    <a:lnB>
                      <a:noFill/>
                    </a:lnB>
                    <a:solidFill>
                      <a:srgbClr val="FFFFFF"/>
                    </a:solidFill>
                  </a:tcPr>
                </a:tc>
                <a:tc>
                  <a:txBody>
                    <a:bodyPr/>
                    <a:lstStyle/>
                    <a:p>
                      <a:pPr algn="r" fontAlgn="ctr"/>
                      <a:r>
                        <a:rPr lang="en-GB">
                          <a:effectLst/>
                        </a:rPr>
                        <a:t>6,694</a:t>
                      </a:r>
                    </a:p>
                  </a:txBody>
                  <a:tcPr anchor="ctr">
                    <a:lnL>
                      <a:noFill/>
                    </a:lnL>
                    <a:lnR>
                      <a:noFill/>
                    </a:lnR>
                    <a:lnT>
                      <a:noFill/>
                    </a:lnT>
                    <a:lnB>
                      <a:noFill/>
                    </a:lnB>
                    <a:solidFill>
                      <a:srgbClr val="FFFFFF"/>
                    </a:solidFill>
                  </a:tcPr>
                </a:tc>
                <a:tc>
                  <a:txBody>
                    <a:bodyPr/>
                    <a:lstStyle/>
                    <a:p>
                      <a:pPr algn="r" fontAlgn="ctr"/>
                      <a:r>
                        <a:rPr lang="en-GB">
                          <a:effectLst/>
                        </a:rPr>
                        <a:t>93</a:t>
                      </a:r>
                    </a:p>
                  </a:txBody>
                  <a:tcPr anchor="ctr">
                    <a:lnL>
                      <a:noFill/>
                    </a:lnL>
                    <a:lnR>
                      <a:noFill/>
                    </a:lnR>
                    <a:lnT>
                      <a:noFill/>
                    </a:lnT>
                    <a:lnB>
                      <a:noFill/>
                    </a:lnB>
                    <a:solidFill>
                      <a:srgbClr val="FFFFFF"/>
                    </a:solidFill>
                  </a:tcPr>
                </a:tc>
                <a:extLst>
                  <a:ext uri="{0D108BD9-81ED-4DB2-BD59-A6C34878D82A}">
                    <a16:rowId xmlns:a16="http://schemas.microsoft.com/office/drawing/2014/main" val="138744326"/>
                  </a:ext>
                </a:extLst>
              </a:tr>
              <a:tr h="458381">
                <a:tc>
                  <a:txBody>
                    <a:bodyPr/>
                    <a:lstStyle/>
                    <a:p>
                      <a:pPr algn="r" fontAlgn="ctr"/>
                      <a:r>
                        <a:rPr lang="en-GB" b="1">
                          <a:effectLst/>
                        </a:rPr>
                        <a:t>2</a:t>
                      </a:r>
                    </a:p>
                  </a:txBody>
                  <a:tcPr anchor="ctr">
                    <a:lnL>
                      <a:noFill/>
                    </a:lnL>
                    <a:lnR>
                      <a:noFill/>
                    </a:lnR>
                    <a:lnT>
                      <a:noFill/>
                    </a:lnT>
                    <a:lnB>
                      <a:noFill/>
                    </a:lnB>
                    <a:solidFill>
                      <a:srgbClr val="F5F5F5"/>
                    </a:solidFill>
                  </a:tcPr>
                </a:tc>
                <a:tc>
                  <a:txBody>
                    <a:bodyPr/>
                    <a:lstStyle/>
                    <a:p>
                      <a:pPr algn="r" fontAlgn="ctr"/>
                      <a:r>
                        <a:rPr lang="en-GB">
                          <a:effectLst/>
                        </a:rPr>
                        <a:t>Kaduna</a:t>
                      </a:r>
                    </a:p>
                  </a:txBody>
                  <a:tcPr anchor="ctr">
                    <a:lnL>
                      <a:noFill/>
                    </a:lnL>
                    <a:lnR>
                      <a:noFill/>
                    </a:lnR>
                    <a:lnT>
                      <a:noFill/>
                    </a:lnT>
                    <a:lnB>
                      <a:noFill/>
                    </a:lnB>
                    <a:solidFill>
                      <a:srgbClr val="F5F5F5"/>
                    </a:solidFill>
                  </a:tcPr>
                </a:tc>
                <a:tc>
                  <a:txBody>
                    <a:bodyPr/>
                    <a:lstStyle/>
                    <a:p>
                      <a:pPr algn="r" fontAlgn="ctr"/>
                      <a:r>
                        <a:rPr lang="en-GB">
                          <a:effectLst/>
                        </a:rPr>
                        <a:t>4504</a:t>
                      </a:r>
                    </a:p>
                  </a:txBody>
                  <a:tcPr anchor="ctr">
                    <a:lnL>
                      <a:noFill/>
                    </a:lnL>
                    <a:lnR>
                      <a:noFill/>
                    </a:lnR>
                    <a:lnT>
                      <a:noFill/>
                    </a:lnT>
                    <a:lnB>
                      <a:noFill/>
                    </a:lnB>
                    <a:solidFill>
                      <a:srgbClr val="F5F5F5"/>
                    </a:solidFill>
                  </a:tcPr>
                </a:tc>
                <a:tc>
                  <a:txBody>
                    <a:bodyPr/>
                    <a:lstStyle/>
                    <a:p>
                      <a:pPr algn="r" fontAlgn="ctr"/>
                      <a:r>
                        <a:rPr lang="en-GB">
                          <a:effectLst/>
                        </a:rPr>
                        <a:t>579</a:t>
                      </a:r>
                    </a:p>
                  </a:txBody>
                  <a:tcPr anchor="ctr">
                    <a:lnL>
                      <a:noFill/>
                    </a:lnL>
                    <a:lnR>
                      <a:noFill/>
                    </a:lnR>
                    <a:lnT>
                      <a:noFill/>
                    </a:lnT>
                    <a:lnB>
                      <a:noFill/>
                    </a:lnB>
                    <a:solidFill>
                      <a:srgbClr val="F5F5F5"/>
                    </a:solidFill>
                  </a:tcPr>
                </a:tc>
                <a:tc>
                  <a:txBody>
                    <a:bodyPr/>
                    <a:lstStyle/>
                    <a:p>
                      <a:pPr algn="r" fontAlgn="ctr"/>
                      <a:r>
                        <a:rPr lang="en-GB">
                          <a:effectLst/>
                        </a:rPr>
                        <a:t>3,877</a:t>
                      </a:r>
                    </a:p>
                  </a:txBody>
                  <a:tcPr anchor="ctr">
                    <a:lnL>
                      <a:noFill/>
                    </a:lnL>
                    <a:lnR>
                      <a:noFill/>
                    </a:lnR>
                    <a:lnT>
                      <a:noFill/>
                    </a:lnT>
                    <a:lnB>
                      <a:noFill/>
                    </a:lnB>
                    <a:solidFill>
                      <a:srgbClr val="F5F5F5"/>
                    </a:solidFill>
                  </a:tcPr>
                </a:tc>
                <a:tc>
                  <a:txBody>
                    <a:bodyPr/>
                    <a:lstStyle/>
                    <a:p>
                      <a:pPr algn="r" fontAlgn="ctr"/>
                      <a:r>
                        <a:rPr lang="en-GB">
                          <a:effectLst/>
                        </a:rPr>
                        <a:t>48</a:t>
                      </a:r>
                    </a:p>
                  </a:txBody>
                  <a:tcPr anchor="ctr">
                    <a:lnL>
                      <a:noFill/>
                    </a:lnL>
                    <a:lnR>
                      <a:noFill/>
                    </a:lnR>
                    <a:lnT>
                      <a:noFill/>
                    </a:lnT>
                    <a:lnB>
                      <a:noFill/>
                    </a:lnB>
                    <a:solidFill>
                      <a:srgbClr val="F5F5F5"/>
                    </a:solidFill>
                  </a:tcPr>
                </a:tc>
                <a:extLst>
                  <a:ext uri="{0D108BD9-81ED-4DB2-BD59-A6C34878D82A}">
                    <a16:rowId xmlns:a16="http://schemas.microsoft.com/office/drawing/2014/main" val="1261192922"/>
                  </a:ext>
                </a:extLst>
              </a:tr>
              <a:tr h="458381">
                <a:tc>
                  <a:txBody>
                    <a:bodyPr/>
                    <a:lstStyle/>
                    <a:p>
                      <a:pPr algn="r" fontAlgn="ctr"/>
                      <a:r>
                        <a:rPr lang="en-GB" b="1">
                          <a:effectLst/>
                        </a:rPr>
                        <a:t>3</a:t>
                      </a:r>
                    </a:p>
                  </a:txBody>
                  <a:tcPr anchor="ctr">
                    <a:lnL>
                      <a:noFill/>
                    </a:lnL>
                    <a:lnR>
                      <a:noFill/>
                    </a:lnR>
                    <a:lnT>
                      <a:noFill/>
                    </a:lnT>
                    <a:lnB>
                      <a:noFill/>
                    </a:lnB>
                    <a:solidFill>
                      <a:srgbClr val="FFFFFF"/>
                    </a:solidFill>
                  </a:tcPr>
                </a:tc>
                <a:tc>
                  <a:txBody>
                    <a:bodyPr/>
                    <a:lstStyle/>
                    <a:p>
                      <a:pPr algn="r" fontAlgn="ctr"/>
                      <a:r>
                        <a:rPr lang="en-GB">
                          <a:effectLst/>
                        </a:rPr>
                        <a:t>Plateau</a:t>
                      </a:r>
                    </a:p>
                  </a:txBody>
                  <a:tcPr anchor="ctr">
                    <a:lnL>
                      <a:noFill/>
                    </a:lnL>
                    <a:lnR>
                      <a:noFill/>
                    </a:lnR>
                    <a:lnT>
                      <a:noFill/>
                    </a:lnT>
                    <a:lnB>
                      <a:noFill/>
                    </a:lnB>
                    <a:solidFill>
                      <a:srgbClr val="FFFFFF"/>
                    </a:solidFill>
                  </a:tcPr>
                </a:tc>
                <a:tc>
                  <a:txBody>
                    <a:bodyPr/>
                    <a:lstStyle/>
                    <a:p>
                      <a:pPr algn="r" fontAlgn="ctr"/>
                      <a:r>
                        <a:rPr lang="en-GB">
                          <a:effectLst/>
                        </a:rPr>
                        <a:t>4262</a:t>
                      </a:r>
                    </a:p>
                  </a:txBody>
                  <a:tcPr anchor="ctr">
                    <a:lnL>
                      <a:noFill/>
                    </a:lnL>
                    <a:lnR>
                      <a:noFill/>
                    </a:lnR>
                    <a:lnT>
                      <a:noFill/>
                    </a:lnT>
                    <a:lnB>
                      <a:noFill/>
                    </a:lnB>
                    <a:solidFill>
                      <a:srgbClr val="FFFFFF"/>
                    </a:solidFill>
                  </a:tcPr>
                </a:tc>
                <a:tc>
                  <a:txBody>
                    <a:bodyPr/>
                    <a:lstStyle/>
                    <a:p>
                      <a:pPr algn="r" fontAlgn="ctr"/>
                      <a:r>
                        <a:rPr lang="en-GB">
                          <a:effectLst/>
                        </a:rPr>
                        <a:t>280</a:t>
                      </a:r>
                    </a:p>
                  </a:txBody>
                  <a:tcPr anchor="ctr">
                    <a:lnL>
                      <a:noFill/>
                    </a:lnL>
                    <a:lnR>
                      <a:noFill/>
                    </a:lnR>
                    <a:lnT>
                      <a:noFill/>
                    </a:lnT>
                    <a:lnB>
                      <a:noFill/>
                    </a:lnB>
                    <a:solidFill>
                      <a:srgbClr val="FFFFFF"/>
                    </a:solidFill>
                  </a:tcPr>
                </a:tc>
                <a:tc>
                  <a:txBody>
                    <a:bodyPr/>
                    <a:lstStyle/>
                    <a:p>
                      <a:pPr algn="r" fontAlgn="ctr"/>
                      <a:r>
                        <a:rPr lang="en-GB">
                          <a:effectLst/>
                        </a:rPr>
                        <a:t>3,948</a:t>
                      </a:r>
                    </a:p>
                  </a:txBody>
                  <a:tcPr anchor="ctr">
                    <a:lnL>
                      <a:noFill/>
                    </a:lnL>
                    <a:lnR>
                      <a:noFill/>
                    </a:lnR>
                    <a:lnT>
                      <a:noFill/>
                    </a:lnT>
                    <a:lnB>
                      <a:noFill/>
                    </a:lnB>
                    <a:solidFill>
                      <a:srgbClr val="FFFFFF"/>
                    </a:solidFill>
                  </a:tcPr>
                </a:tc>
                <a:tc>
                  <a:txBody>
                    <a:bodyPr/>
                    <a:lstStyle/>
                    <a:p>
                      <a:pPr algn="r" fontAlgn="ctr"/>
                      <a:r>
                        <a:rPr lang="en-GB">
                          <a:effectLst/>
                        </a:rPr>
                        <a:t>34</a:t>
                      </a:r>
                    </a:p>
                  </a:txBody>
                  <a:tcPr anchor="ctr">
                    <a:lnL>
                      <a:noFill/>
                    </a:lnL>
                    <a:lnR>
                      <a:noFill/>
                    </a:lnR>
                    <a:lnT>
                      <a:noFill/>
                    </a:lnT>
                    <a:lnB>
                      <a:noFill/>
                    </a:lnB>
                    <a:solidFill>
                      <a:srgbClr val="FFFFFF"/>
                    </a:solidFill>
                  </a:tcPr>
                </a:tc>
                <a:extLst>
                  <a:ext uri="{0D108BD9-81ED-4DB2-BD59-A6C34878D82A}">
                    <a16:rowId xmlns:a16="http://schemas.microsoft.com/office/drawing/2014/main" val="4055915543"/>
                  </a:ext>
                </a:extLst>
              </a:tr>
              <a:tr h="458381">
                <a:tc>
                  <a:txBody>
                    <a:bodyPr/>
                    <a:lstStyle/>
                    <a:p>
                      <a:pPr algn="r" fontAlgn="ctr"/>
                      <a:r>
                        <a:rPr lang="en-GB" b="1">
                          <a:effectLst/>
                        </a:rPr>
                        <a:t>4</a:t>
                      </a:r>
                    </a:p>
                  </a:txBody>
                  <a:tcPr anchor="ctr">
                    <a:lnL>
                      <a:noFill/>
                    </a:lnL>
                    <a:lnR>
                      <a:noFill/>
                    </a:lnR>
                    <a:lnT>
                      <a:noFill/>
                    </a:lnT>
                    <a:lnB>
                      <a:noFill/>
                    </a:lnB>
                    <a:solidFill>
                      <a:srgbClr val="FFFFFF"/>
                    </a:solidFill>
                  </a:tcPr>
                </a:tc>
                <a:tc>
                  <a:txBody>
                    <a:bodyPr/>
                    <a:lstStyle/>
                    <a:p>
                      <a:pPr algn="r" fontAlgn="ctr"/>
                      <a:r>
                        <a:rPr lang="en-GB">
                          <a:effectLst/>
                        </a:rPr>
                        <a:t>Oyo</a:t>
                      </a:r>
                    </a:p>
                  </a:txBody>
                  <a:tcPr anchor="ctr">
                    <a:lnL>
                      <a:noFill/>
                    </a:lnL>
                    <a:lnR>
                      <a:noFill/>
                    </a:lnR>
                    <a:lnT>
                      <a:noFill/>
                    </a:lnT>
                    <a:lnB>
                      <a:noFill/>
                    </a:lnB>
                    <a:solidFill>
                      <a:srgbClr val="FFFFFF"/>
                    </a:solidFill>
                  </a:tcPr>
                </a:tc>
                <a:tc>
                  <a:txBody>
                    <a:bodyPr/>
                    <a:lstStyle/>
                    <a:p>
                      <a:pPr algn="r" fontAlgn="ctr"/>
                      <a:r>
                        <a:rPr lang="en-GB">
                          <a:effectLst/>
                        </a:rPr>
                        <a:t>3788</a:t>
                      </a:r>
                    </a:p>
                  </a:txBody>
                  <a:tcPr anchor="ctr">
                    <a:lnL>
                      <a:noFill/>
                    </a:lnL>
                    <a:lnR>
                      <a:noFill/>
                    </a:lnR>
                    <a:lnT>
                      <a:noFill/>
                    </a:lnT>
                    <a:lnB>
                      <a:noFill/>
                    </a:lnB>
                    <a:solidFill>
                      <a:srgbClr val="FFFFFF"/>
                    </a:solidFill>
                  </a:tcPr>
                </a:tc>
                <a:tc>
                  <a:txBody>
                    <a:bodyPr/>
                    <a:lstStyle/>
                    <a:p>
                      <a:pPr algn="r" fontAlgn="ctr"/>
                      <a:r>
                        <a:rPr lang="en-GB">
                          <a:effectLst/>
                        </a:rPr>
                        <a:t>368</a:t>
                      </a:r>
                    </a:p>
                  </a:txBody>
                  <a:tcPr anchor="ctr">
                    <a:lnL>
                      <a:noFill/>
                    </a:lnL>
                    <a:lnR>
                      <a:noFill/>
                    </a:lnR>
                    <a:lnT>
                      <a:noFill/>
                    </a:lnT>
                    <a:lnB>
                      <a:noFill/>
                    </a:lnB>
                    <a:solidFill>
                      <a:srgbClr val="FFFFFF"/>
                    </a:solidFill>
                  </a:tcPr>
                </a:tc>
                <a:tc>
                  <a:txBody>
                    <a:bodyPr/>
                    <a:lstStyle/>
                    <a:p>
                      <a:pPr algn="r" fontAlgn="ctr"/>
                      <a:r>
                        <a:rPr lang="en-GB">
                          <a:effectLst/>
                        </a:rPr>
                        <a:t>3,374</a:t>
                      </a:r>
                    </a:p>
                  </a:txBody>
                  <a:tcPr anchor="ctr">
                    <a:lnL>
                      <a:noFill/>
                    </a:lnL>
                    <a:lnR>
                      <a:noFill/>
                    </a:lnR>
                    <a:lnT>
                      <a:noFill/>
                    </a:lnT>
                    <a:lnB>
                      <a:noFill/>
                    </a:lnB>
                    <a:solidFill>
                      <a:srgbClr val="FFFFFF"/>
                    </a:solidFill>
                  </a:tcPr>
                </a:tc>
                <a:tc>
                  <a:txBody>
                    <a:bodyPr/>
                    <a:lstStyle/>
                    <a:p>
                      <a:pPr algn="r" fontAlgn="ctr"/>
                      <a:r>
                        <a:rPr lang="en-GB" dirty="0">
                          <a:effectLst/>
                        </a:rPr>
                        <a:t>46</a:t>
                      </a:r>
                    </a:p>
                  </a:txBody>
                  <a:tcPr anchor="ctr">
                    <a:lnL>
                      <a:noFill/>
                    </a:lnL>
                    <a:lnR>
                      <a:noFill/>
                    </a:lnR>
                    <a:lnT>
                      <a:noFill/>
                    </a:lnT>
                    <a:lnB>
                      <a:noFill/>
                    </a:lnB>
                    <a:solidFill>
                      <a:srgbClr val="FFFFFF"/>
                    </a:solidFill>
                  </a:tcPr>
                </a:tc>
                <a:extLst>
                  <a:ext uri="{0D108BD9-81ED-4DB2-BD59-A6C34878D82A}">
                    <a16:rowId xmlns:a16="http://schemas.microsoft.com/office/drawing/2014/main" val="432207080"/>
                  </a:ext>
                </a:extLst>
              </a:tr>
            </a:tbl>
          </a:graphicData>
        </a:graphic>
      </p:graphicFrame>
    </p:spTree>
    <p:extLst>
      <p:ext uri="{BB962C8B-B14F-4D97-AF65-F5344CB8AC3E}">
        <p14:creationId xmlns:p14="http://schemas.microsoft.com/office/powerpoint/2010/main" val="2291356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1877</TotalTime>
  <Words>2592</Words>
  <Application>Microsoft Office PowerPoint</Application>
  <PresentationFormat>Widescreen</PresentationFormat>
  <Paragraphs>463</Paragraphs>
  <Slides>60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Arial</vt:lpstr>
      <vt:lpstr>Calibri</vt:lpstr>
      <vt:lpstr>Calibri Light</vt:lpstr>
      <vt:lpstr>Helvetica Neue</vt:lpstr>
      <vt:lpstr>Jost</vt:lpstr>
      <vt:lpstr>Roboto</vt:lpstr>
      <vt:lpstr>Wingdings</vt:lpstr>
      <vt:lpstr>Office Theme</vt:lpstr>
      <vt:lpstr>Nigeria COVID-19 Data Analysis using Python </vt:lpstr>
      <vt:lpstr>PowerPoint Presentation</vt:lpstr>
      <vt:lpstr>    Project Overview </vt:lpstr>
      <vt:lpstr>  Project Objectives</vt:lpstr>
      <vt:lpstr>   Data Collection</vt:lpstr>
      <vt:lpstr>PowerPoint Presentation</vt:lpstr>
      <vt:lpstr>Data cleaning and Collection of Covid-19 Nigeria Dataset using      Webscrapping(pandas)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Collection of John Hopkins data</vt:lpstr>
      <vt:lpstr>   External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Nigeria COVID-19 Data Analysis using Python</dc:title>
  <dc:creator>oladiipo saheed</dc:creator>
  <cp:lastModifiedBy>oladiipo saheed</cp:lastModifiedBy>
  <cp:revision>4</cp:revision>
  <dcterms:created xsi:type="dcterms:W3CDTF">2023-01-10T00:41:20Z</dcterms:created>
  <dcterms:modified xsi:type="dcterms:W3CDTF">2023-01-16T04:09:51Z</dcterms:modified>
</cp:coreProperties>
</file>