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5" r:id="rId7"/>
    <p:sldId id="300" r:id="rId8"/>
    <p:sldId id="301" r:id="rId9"/>
    <p:sldId id="302" r:id="rId10"/>
    <p:sldId id="304" r:id="rId11"/>
    <p:sldId id="303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CB19E-ACCE-4D2C-BCEC-3A7808B574AC}" v="127" dt="2025-05-06T08:56:56.91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51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9103-0F83-6DDC-BDE5-E335C5B9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2FDB4-14E9-6965-CC4E-5F469CE22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EC00A-D8FA-94FA-A0B8-8DB8B7EE7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0C240-8A2C-45FB-36BE-BC03A5138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483D-0EA8-A5CA-F591-6E323A3B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2E000-5AF8-1C00-35D0-11AA400A3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662A-632B-3689-57F1-F851A9F8F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3056-A2E2-CCE3-3FF0-987A0A9AA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D4B7-1865-6A6F-7E08-D6252EF3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BAD89-3A17-1D81-0887-321936AC3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F18BC-1BFC-BE33-4026-8F104617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E33ED-4177-8DE5-23B5-7B47B2248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5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8A15C-9F10-EAEB-01F1-44F1159B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F3E4B-CA87-8B06-B749-2CE7C85A5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F805C-566E-B9F4-18C7-EEE4D1D60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2CF9-A574-489A-B5E7-B4C5099A2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5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FF0A-D591-FF69-086D-2F1A9D97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A40F4-3071-6502-8D50-D46A6F67F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718E9-C12E-45A5-1F9C-D33CA829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B507-1FA4-2B30-D132-AF14B87DF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3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2EAB0-9774-0150-3652-66DB71012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D4A9E-BBC4-7A88-BBB2-31505C09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37063-81C4-B9B3-724D-D3B4D6A0C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04B6C-EC87-10AF-DE2E-CC1967C61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9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FC88-DECF-EA7F-63CE-265F5C7C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5203B-229D-431E-4D5B-A71AE73A3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44829-A527-4868-197F-B061CF8E7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6E35-6316-0FF8-65FC-BBCFED974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7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758" y="4489056"/>
            <a:ext cx="6305266" cy="2001512"/>
          </a:xfrm>
        </p:spPr>
        <p:txBody>
          <a:bodyPr/>
          <a:lstStyle/>
          <a:p>
            <a:pPr algn="ctr"/>
            <a:r>
              <a:rPr lang="en-US" sz="5400" dirty="0"/>
              <a:t>Predictive Analytics Final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CE9BB5-F5FF-BFD5-D743-F37604DC868B}"/>
              </a:ext>
            </a:extLst>
          </p:cNvPr>
          <p:cNvSpPr txBox="1">
            <a:spLocks/>
          </p:cNvSpPr>
          <p:nvPr/>
        </p:nvSpPr>
        <p:spPr>
          <a:xfrm>
            <a:off x="0" y="558500"/>
            <a:ext cx="10060946" cy="3830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200" dirty="0"/>
              <a:t>House Price Prediction &amp; 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E938-6E5B-9956-8DC6-350D4276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05186C8-8BE6-691B-2D3B-C6D7B931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29" y="1241469"/>
            <a:ext cx="6990499" cy="70385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46F6F3-22EF-A4B9-809C-F49977D72A3D}"/>
              </a:ext>
            </a:extLst>
          </p:cNvPr>
          <p:cNvSpPr txBox="1">
            <a:spLocks/>
          </p:cNvSpPr>
          <p:nvPr/>
        </p:nvSpPr>
        <p:spPr>
          <a:xfrm>
            <a:off x="847214" y="2354036"/>
            <a:ext cx="10702530" cy="2723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Accurate Price Prediction: Achieved through </a:t>
            </a:r>
            <a:r>
              <a:rPr lang="en-US" sz="2400" dirty="0" err="1"/>
              <a:t>XGBoost</a:t>
            </a:r>
            <a:r>
              <a:rPr lang="en-US" sz="2400" dirty="0"/>
              <a:t> with strong performance (RMSE ≈ 23,574, R² = 0.9307)</a:t>
            </a:r>
          </a:p>
          <a:p>
            <a:r>
              <a:rPr lang="en-US" sz="2400" dirty="0"/>
              <a:t>Meaningful Market Segmentation: Identified distinct housing clusters using </a:t>
            </a:r>
            <a:r>
              <a:rPr lang="en-US" sz="2400" dirty="0" err="1"/>
              <a:t>Kmeans</a:t>
            </a:r>
            <a:r>
              <a:rPr lang="en-US" sz="2400" dirty="0"/>
              <a:t> and PCA for targeted analysis</a:t>
            </a:r>
          </a:p>
          <a:p>
            <a:r>
              <a:rPr lang="en-US" sz="2400" dirty="0"/>
              <a:t>Real Business Value: Enables data-driven decision-making for buyers, sellers, agents, and investors in the real estate market</a:t>
            </a:r>
          </a:p>
        </p:txBody>
      </p:sp>
    </p:spTree>
    <p:extLst>
      <p:ext uri="{BB962C8B-B14F-4D97-AF65-F5344CB8AC3E}">
        <p14:creationId xmlns:p14="http://schemas.microsoft.com/office/powerpoint/2010/main" val="11414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9" y="443369"/>
            <a:ext cx="9779183" cy="859971"/>
          </a:xfrm>
        </p:spPr>
        <p:txBody>
          <a:bodyPr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187845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Goal: Predict house accurately and identify distinct market segments</a:t>
            </a:r>
          </a:p>
          <a:p>
            <a:r>
              <a:rPr lang="en-US" dirty="0"/>
              <a:t>Why it matters: Inform buyers, sellers, agents, and investors</a:t>
            </a:r>
          </a:p>
          <a:p>
            <a:r>
              <a:rPr lang="en-US" dirty="0"/>
              <a:t>Key Business Question</a:t>
            </a:r>
          </a:p>
          <a:p>
            <a:r>
              <a:rPr lang="en-US" dirty="0"/>
              <a:t>	</a:t>
            </a:r>
            <a:r>
              <a:rPr lang="en-US" b="1" dirty="0"/>
              <a:t>How can we use structured data to predict house prices and segment the market more effectively?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776398"/>
          </a:xfrm>
        </p:spPr>
        <p:txBody>
          <a:bodyPr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9036" y="1978704"/>
            <a:ext cx="3524250" cy="3890543"/>
          </a:xfrm>
        </p:spPr>
        <p:txBody>
          <a:bodyPr/>
          <a:lstStyle/>
          <a:p>
            <a:r>
              <a:rPr lang="en-US" sz="2800" dirty="0" err="1"/>
              <a:t>AmesHousing</a:t>
            </a:r>
            <a:r>
              <a:rPr lang="en-US" sz="2800" dirty="0"/>
              <a:t> (2930 records, 82 variables</a:t>
            </a:r>
          </a:p>
          <a:p>
            <a:r>
              <a:rPr lang="en-US" sz="2800" dirty="0"/>
              <a:t>Target Variable: </a:t>
            </a:r>
            <a:r>
              <a:rPr lang="en-US" sz="2800" dirty="0" err="1"/>
              <a:t>SalePrice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683097"/>
              </p:ext>
            </p:extLst>
          </p:nvPr>
        </p:nvGraphicFramePr>
        <p:xfrm>
          <a:off x="5152212" y="2401961"/>
          <a:ext cx="6771640" cy="336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Structural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Quality &amp;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Age &amp; Renovation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 Liv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 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Built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Kitchen 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Remod/Add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Bsmt</a:t>
                      </a:r>
                      <a:r>
                        <a:rPr lang="en-US" dirty="0"/>
                        <a:t> 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Garage Yr </a:t>
                      </a:r>
                      <a:r>
                        <a:rPr lang="en-US" dirty="0" err="1"/>
                        <a:t>Blt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Garage Finish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HouseAge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0D22ED9-798E-389D-8E85-99497EC8D81B}"/>
              </a:ext>
            </a:extLst>
          </p:cNvPr>
          <p:cNvSpPr txBox="1">
            <a:spLocks/>
          </p:cNvSpPr>
          <p:nvPr/>
        </p:nvSpPr>
        <p:spPr>
          <a:xfrm>
            <a:off x="5031921" y="1030361"/>
            <a:ext cx="969264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Features Categories</a:t>
            </a: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A1D4-BD3B-F59A-23AD-D80154FF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E754489-4EFC-D78D-C282-7A5D5D28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93" y="56285"/>
            <a:ext cx="6903414" cy="758284"/>
          </a:xfrm>
        </p:spPr>
        <p:txBody>
          <a:bodyPr/>
          <a:lstStyle/>
          <a:p>
            <a:pPr algn="ctr"/>
            <a:r>
              <a:rPr lang="en-US" dirty="0"/>
              <a:t>Data Cleaning &amp; Preparation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1BB652-01FD-0A6A-0406-F2E687B86868}"/>
              </a:ext>
            </a:extLst>
          </p:cNvPr>
          <p:cNvSpPr txBox="1">
            <a:spLocks/>
          </p:cNvSpPr>
          <p:nvPr/>
        </p:nvSpPr>
        <p:spPr>
          <a:xfrm>
            <a:off x="85215" y="2153646"/>
            <a:ext cx="6333356" cy="329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Columns with &gt;40% missing values (e.g., </a:t>
            </a:r>
            <a:r>
              <a:rPr lang="en-US" dirty="0" err="1"/>
              <a:t>PoolQC</a:t>
            </a:r>
            <a:r>
              <a:rPr lang="en-US" dirty="0"/>
              <a:t>, Alley)</a:t>
            </a:r>
          </a:p>
          <a:p>
            <a:r>
              <a:rPr lang="en-US" dirty="0"/>
              <a:t>Imputed:</a:t>
            </a:r>
          </a:p>
          <a:p>
            <a:r>
              <a:rPr lang="en-US" dirty="0"/>
              <a:t>	Median for numerical</a:t>
            </a:r>
          </a:p>
          <a:p>
            <a:r>
              <a:rPr lang="en-US" dirty="0"/>
              <a:t>	Mode for categorical</a:t>
            </a:r>
          </a:p>
          <a:p>
            <a:r>
              <a:rPr lang="en-US" dirty="0"/>
              <a:t>Transformed: Applied log to </a:t>
            </a:r>
            <a:r>
              <a:rPr lang="en-US" dirty="0" err="1"/>
              <a:t>SalePrice</a:t>
            </a:r>
            <a:r>
              <a:rPr lang="en-US" dirty="0"/>
              <a:t> &amp; </a:t>
            </a:r>
            <a:r>
              <a:rPr lang="en-US" dirty="0" err="1"/>
              <a:t>GrLivArea</a:t>
            </a:r>
            <a:r>
              <a:rPr lang="en-US" dirty="0"/>
              <a:t> to fix skewness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574FB6-6B38-9B68-1880-DC201105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71" y="1627790"/>
            <a:ext cx="5607834" cy="2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0F9EDC-6ACC-E663-41B8-F6786F29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231" y="4427032"/>
            <a:ext cx="2400174" cy="204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994B0C-6A66-FB36-B97F-F2EE525AB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09" y="5867318"/>
            <a:ext cx="276263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CB07-107A-C831-3442-EFF19A5F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2365045-B4CC-89CE-BFDF-26122C83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50" y="-964359"/>
            <a:ext cx="6990499" cy="1744415"/>
          </a:xfrm>
        </p:spPr>
        <p:txBody>
          <a:bodyPr/>
          <a:lstStyle/>
          <a:p>
            <a:pPr algn="ctr"/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1F8897-7553-BCB3-1DC0-AAEAFFC86EFF}"/>
              </a:ext>
            </a:extLst>
          </p:cNvPr>
          <p:cNvSpPr txBox="1">
            <a:spLocks/>
          </p:cNvSpPr>
          <p:nvPr/>
        </p:nvSpPr>
        <p:spPr>
          <a:xfrm>
            <a:off x="85215" y="2153647"/>
            <a:ext cx="4421471" cy="2723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heatmap → top predictors</a:t>
            </a:r>
          </a:p>
          <a:p>
            <a:r>
              <a:rPr lang="en-US" dirty="0"/>
              <a:t>Boxplots → Neighborhood and </a:t>
            </a:r>
            <a:r>
              <a:rPr lang="en-US" dirty="0" err="1"/>
              <a:t>HouseStyle</a:t>
            </a:r>
            <a:r>
              <a:rPr lang="en-US" dirty="0"/>
              <a:t> impact on price</a:t>
            </a:r>
          </a:p>
          <a:p>
            <a:r>
              <a:rPr lang="en-US" dirty="0"/>
              <a:t>Scatterplot → Living area vs Price</a:t>
            </a:r>
          </a:p>
          <a:p>
            <a:r>
              <a:rPr lang="en-US" dirty="0"/>
              <a:t>Insight: Larger, newer, and better-located homes → higher prices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6E5FEE-D437-940E-535D-89B9CEDE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0" y="3527238"/>
            <a:ext cx="3574140" cy="272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680C40A-2733-0910-348A-8624ABED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14" y="1113671"/>
            <a:ext cx="5654178" cy="24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5B44F05-1007-2849-E0C6-1A021288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74" y="3515224"/>
            <a:ext cx="4313026" cy="257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61493-5D51-438B-2325-C34F7316C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847BDF0-D897-D262-2267-7BA05FA6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50" y="76200"/>
            <a:ext cx="6990499" cy="703856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4DBBAC-F51A-4A7B-6960-C4E6F4277B80}"/>
              </a:ext>
            </a:extLst>
          </p:cNvPr>
          <p:cNvSpPr txBox="1">
            <a:spLocks/>
          </p:cNvSpPr>
          <p:nvPr/>
        </p:nvSpPr>
        <p:spPr>
          <a:xfrm>
            <a:off x="204956" y="1537607"/>
            <a:ext cx="4421471" cy="2723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 Features </a:t>
            </a:r>
            <a:r>
              <a:rPr lang="en-US" sz="2400" dirty="0" err="1"/>
              <a:t>Created:HouseAge</a:t>
            </a:r>
            <a:r>
              <a:rPr lang="en-US" sz="2400" dirty="0"/>
              <a:t>, </a:t>
            </a:r>
            <a:r>
              <a:rPr lang="en-US" sz="2400" dirty="0" err="1"/>
              <a:t>GarageAge</a:t>
            </a:r>
            <a:r>
              <a:rPr lang="en-US" sz="2400" dirty="0"/>
              <a:t>, </a:t>
            </a:r>
            <a:r>
              <a:rPr lang="en-US" sz="2400" dirty="0" err="1"/>
              <a:t>TotalBathrooms</a:t>
            </a:r>
            <a:r>
              <a:rPr lang="en-US" sz="2400" dirty="0"/>
              <a:t>, </a:t>
            </a:r>
            <a:r>
              <a:rPr lang="en-US" sz="2400" dirty="0" err="1"/>
              <a:t>TotalSF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Encoding:Ordinal</a:t>
            </a:r>
            <a:r>
              <a:rPr lang="en-US" sz="2400" dirty="0"/>
              <a:t>: Quality-related </a:t>
            </a:r>
            <a:r>
              <a:rPr lang="en-US" sz="2400" dirty="0" err="1"/>
              <a:t>featuresOne</a:t>
            </a:r>
            <a:r>
              <a:rPr lang="en-US" sz="2400" dirty="0"/>
              <a:t>-hot: Nominal like Neighborhood</a:t>
            </a:r>
          </a:p>
          <a:p>
            <a:endParaRPr lang="en-US" sz="2400" dirty="0"/>
          </a:p>
          <a:p>
            <a:r>
              <a:rPr lang="en-US" sz="2400" dirty="0"/>
              <a:t>Final dataset: 2,930 rows × 207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6FAEE4-8A04-F0DA-CA51-93E9CB74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41" y="3167742"/>
            <a:ext cx="6872001" cy="7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C41F-EF15-9A1E-E3D0-E1298744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54AF902-5E9F-4D5F-0638-4677364D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570" y="502048"/>
            <a:ext cx="6990499" cy="703856"/>
          </a:xfrm>
        </p:spPr>
        <p:txBody>
          <a:bodyPr/>
          <a:lstStyle/>
          <a:p>
            <a:pPr algn="ctr"/>
            <a:r>
              <a:rPr lang="en-US" dirty="0"/>
              <a:t>Market Segmentation(Clustering)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F05450-81D7-E4AA-B4EC-01E9A9208128}"/>
              </a:ext>
            </a:extLst>
          </p:cNvPr>
          <p:cNvSpPr txBox="1">
            <a:spLocks/>
          </p:cNvSpPr>
          <p:nvPr/>
        </p:nvSpPr>
        <p:spPr>
          <a:xfrm>
            <a:off x="255278" y="1574161"/>
            <a:ext cx="4421471" cy="2723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Technique: PCA + </a:t>
            </a:r>
            <a:r>
              <a:rPr lang="en-US" sz="2400" dirty="0" err="1"/>
              <a:t>KMeans</a:t>
            </a:r>
            <a:r>
              <a:rPr lang="en-US" sz="2400" dirty="0"/>
              <a:t> (4 clusters)</a:t>
            </a:r>
          </a:p>
          <a:p>
            <a:r>
              <a:rPr lang="en-US" sz="2400" dirty="0"/>
              <a:t>Cluster Types: </a:t>
            </a:r>
          </a:p>
          <a:p>
            <a:pPr lvl="1"/>
            <a:r>
              <a:rPr lang="en-US" dirty="0"/>
              <a:t>Modern Mid-Size</a:t>
            </a:r>
          </a:p>
          <a:p>
            <a:pPr lvl="1"/>
            <a:r>
              <a:rPr lang="en-US" dirty="0"/>
              <a:t>Older Family Homes</a:t>
            </a:r>
          </a:p>
          <a:p>
            <a:pPr lvl="1"/>
            <a:r>
              <a:rPr lang="en-US" dirty="0"/>
              <a:t>Historic Starter Homes</a:t>
            </a:r>
          </a:p>
          <a:p>
            <a:pPr lvl="1"/>
            <a:r>
              <a:rPr lang="en-US" dirty="0"/>
              <a:t>Luxury New Builds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E12942-3F8E-DC3C-1996-32FC4C14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907714"/>
            <a:ext cx="3319636" cy="247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8824E24-39AC-C9CB-394F-FF6F1216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43" y="2365592"/>
            <a:ext cx="3646257" cy="272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640A992-35CD-C59C-641D-54AA160C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52" y="4395107"/>
            <a:ext cx="5196091" cy="22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7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E5F6-98F9-EE52-872F-1D15B1E9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3E3627-FC0D-8835-BA1D-A5E10AC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922" y="197571"/>
            <a:ext cx="6990499" cy="703856"/>
          </a:xfrm>
        </p:spPr>
        <p:txBody>
          <a:bodyPr/>
          <a:lstStyle/>
          <a:p>
            <a:pPr algn="ctr"/>
            <a:r>
              <a:rPr lang="en-US" dirty="0"/>
              <a:t>Predictive Modeling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EB1BEC-72A8-B074-F40F-FC2AA21A2B2A}"/>
              </a:ext>
            </a:extLst>
          </p:cNvPr>
          <p:cNvSpPr txBox="1">
            <a:spLocks/>
          </p:cNvSpPr>
          <p:nvPr/>
        </p:nvSpPr>
        <p:spPr>
          <a:xfrm>
            <a:off x="396656" y="1709548"/>
            <a:ext cx="5145255" cy="2723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Models used: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sz="2400" dirty="0"/>
              <a:t>Best Performance:</a:t>
            </a:r>
          </a:p>
          <a:p>
            <a:r>
              <a:rPr lang="en-US" sz="2400" b="1" dirty="0" err="1"/>
              <a:t>XGBoost</a:t>
            </a:r>
            <a:r>
              <a:rPr lang="en-US" sz="2400" b="1" dirty="0"/>
              <a:t> (RMSE = 23,574 | R² = 0.9307)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9806A97-0B2C-3655-8A9F-0F3A18D4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8" y="968632"/>
            <a:ext cx="4390393" cy="27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4984E990-481E-3C21-FCD5-AB9A9EEB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71" y="3691787"/>
            <a:ext cx="4360500" cy="27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3E7CB-D0E5-D154-DB58-F558DE6D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52" y="4756566"/>
            <a:ext cx="568721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4780-C4C4-0B37-0474-2DAC31BD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D2E931B-9590-0F09-E4DD-32E27CA4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04" y="304801"/>
            <a:ext cx="8597539" cy="1000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latin typeface="+mj-lt"/>
                <a:ea typeface="+mj-ea"/>
                <a:cs typeface="+mj-cs"/>
              </a:rPr>
              <a:t>Insights &amp; Recommendations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F6A429-F96A-1FAB-4F6A-3A43BE1647F5}"/>
              </a:ext>
            </a:extLst>
          </p:cNvPr>
          <p:cNvSpPr txBox="1">
            <a:spLocks/>
          </p:cNvSpPr>
          <p:nvPr/>
        </p:nvSpPr>
        <p:spPr>
          <a:xfrm>
            <a:off x="674914" y="2111070"/>
            <a:ext cx="4851219" cy="3103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Top Predictors: </a:t>
            </a:r>
            <a:r>
              <a:rPr lang="en-US" sz="2400" dirty="0" err="1"/>
              <a:t>OverallQual</a:t>
            </a:r>
            <a:r>
              <a:rPr lang="en-US" sz="2400" dirty="0"/>
              <a:t>, </a:t>
            </a:r>
            <a:r>
              <a:rPr lang="en-US" sz="2400" dirty="0" err="1"/>
              <a:t>TotalSF</a:t>
            </a:r>
            <a:r>
              <a:rPr lang="en-US" sz="2400" dirty="0"/>
              <a:t>, </a:t>
            </a:r>
            <a:r>
              <a:rPr lang="en-US" sz="2400" dirty="0" err="1"/>
              <a:t>KitchenQual</a:t>
            </a:r>
            <a:r>
              <a:rPr lang="en-US" sz="2400" dirty="0"/>
              <a:t>, </a:t>
            </a:r>
            <a:r>
              <a:rPr lang="en-US" sz="2400" dirty="0" err="1"/>
              <a:t>GarageCars</a:t>
            </a:r>
            <a:r>
              <a:rPr lang="en-US" sz="2400" dirty="0"/>
              <a:t>, Cluster</a:t>
            </a:r>
          </a:p>
          <a:p>
            <a:r>
              <a:rPr lang="en-US" sz="2400" dirty="0"/>
              <a:t>Why Cluster matters: It outperformed some traditional numeric predictors</a:t>
            </a:r>
          </a:p>
          <a:p>
            <a:r>
              <a:rPr lang="en-US" sz="2400" dirty="0"/>
              <a:t>For Sellers/Agents: Improve quality &amp; usable space</a:t>
            </a:r>
          </a:p>
          <a:p>
            <a:r>
              <a:rPr lang="en-US" sz="2400" dirty="0"/>
              <a:t>For Investors: Use market segments to guide buying decisions</a:t>
            </a:r>
            <a:endParaRPr lang="en-US" sz="2400" b="1" dirty="0"/>
          </a:p>
        </p:txBody>
      </p:sp>
      <p:pic>
        <p:nvPicPr>
          <p:cNvPr id="7170" name="Picture 2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7FC38379-31E9-DB6D-68DD-663908B6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37"/>
          <a:stretch/>
        </p:blipFill>
        <p:spPr bwMode="auto">
          <a:xfrm>
            <a:off x="6283235" y="2023984"/>
            <a:ext cx="4663440" cy="333283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574658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26f0e1-2524-40cb-a0c0-ba87b57d05c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8364B69732449AAB4509F5866FBBC" ma:contentTypeVersion="12" ma:contentTypeDescription="Create a new document." ma:contentTypeScope="" ma:versionID="a1eb8265bfedae7b375b7939cd9fc336">
  <xsd:schema xmlns:xsd="http://www.w3.org/2001/XMLSchema" xmlns:xs="http://www.w3.org/2001/XMLSchema" xmlns:p="http://schemas.microsoft.com/office/2006/metadata/properties" xmlns:ns3="7b26f0e1-2524-40cb-a0c0-ba87b57d05c6" targetNamespace="http://schemas.microsoft.com/office/2006/metadata/properties" ma:root="true" ma:fieldsID="9f842651b977468b62554d17adced709" ns3:_="">
    <xsd:import namespace="7b26f0e1-2524-40cb-a0c0-ba87b57d05c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6f0e1-2524-40cb-a0c0-ba87b57d05c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7b26f0e1-2524-40cb-a0c0-ba87b57d05c6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2B36B59-B474-4D68-AFFC-AF0CEB3D0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6f0e1-2524-40cb-a0c0-ba87b57d05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{5B8D817B-7E80-494E-AB24-D61D855DBE1E}tf45331398_win32</Template>
  <TotalTime>2764</TotalTime>
  <Words>384</Words>
  <Application>Microsoft Office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Predictive Analytics Final Project</vt:lpstr>
      <vt:lpstr>Business Problem</vt:lpstr>
      <vt:lpstr>Dataset Overview</vt:lpstr>
      <vt:lpstr>Data Cleaning &amp; Preparation</vt:lpstr>
      <vt:lpstr>Exploratory Data Analysis</vt:lpstr>
      <vt:lpstr>Feature Engineering</vt:lpstr>
      <vt:lpstr>Market Segmentation(Clustering)</vt:lpstr>
      <vt:lpstr>Predictive Modeling</vt:lpstr>
      <vt:lpstr>Insights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Solomon, Oladotun</dc:creator>
  <cp:lastModifiedBy>Solomon, Oladotun</cp:lastModifiedBy>
  <cp:revision>2</cp:revision>
  <dcterms:created xsi:type="dcterms:W3CDTF">2025-05-06T06:14:53Z</dcterms:created>
  <dcterms:modified xsi:type="dcterms:W3CDTF">2025-05-08T20:02:45Z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0x010100FB68364B69732449AAB4509F5866FBBC</vt:lpwstr>
  </property>
</Properties>
</file>