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73" r:id="rId3"/>
    <p:sldId id="270" r:id="rId4"/>
    <p:sldId id="268" r:id="rId5"/>
    <p:sldId id="266" r:id="rId6"/>
    <p:sldId id="269" r:id="rId7"/>
    <p:sldId id="267" r:id="rId8"/>
    <p:sldId id="272" r:id="rId9"/>
    <p:sldId id="271" r:id="rId10"/>
    <p:sldId id="263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6" d="100"/>
          <a:sy n="86" d="100"/>
        </p:scale>
        <p:origin x="13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87DA2B-2B49-4438-873B-3F8FB1604235}" type="doc">
      <dgm:prSet loTypeId="urn:microsoft.com/office/officeart/2005/8/layout/chevron1" loCatId="process" qsTypeId="urn:microsoft.com/office/officeart/2005/8/quickstyle/simple1" qsCatId="simple" csTypeId="urn:microsoft.com/office/officeart/2005/8/colors/colorful4" csCatId="colorful" phldr="1"/>
      <dgm:spPr/>
    </dgm:pt>
    <dgm:pt modelId="{BA08C800-0087-44AD-B351-FC31853113DB}">
      <dgm:prSet custT="1"/>
      <dgm:spPr/>
      <dgm:t>
        <a:bodyPr/>
        <a:lstStyle/>
        <a:p>
          <a:r>
            <a:rPr lang="zh-TW" altLang="en-US" sz="2800" dirty="0"/>
            <a:t>資料擷取</a:t>
          </a:r>
        </a:p>
      </dgm:t>
    </dgm:pt>
    <dgm:pt modelId="{EFB5C75B-2BC3-4E3C-8887-B4FB810F00DF}" type="parTrans" cxnId="{3CF56F39-2AB0-48A8-A53F-D83D1865EF9D}">
      <dgm:prSet/>
      <dgm:spPr/>
      <dgm:t>
        <a:bodyPr/>
        <a:lstStyle/>
        <a:p>
          <a:endParaRPr lang="zh-TW" altLang="en-US"/>
        </a:p>
      </dgm:t>
    </dgm:pt>
    <dgm:pt modelId="{8E840540-38C3-4579-83B9-21C784C243E0}" type="sibTrans" cxnId="{3CF56F39-2AB0-48A8-A53F-D83D1865EF9D}">
      <dgm:prSet/>
      <dgm:spPr/>
      <dgm:t>
        <a:bodyPr/>
        <a:lstStyle/>
        <a:p>
          <a:endParaRPr lang="zh-TW" altLang="en-US"/>
        </a:p>
      </dgm:t>
    </dgm:pt>
    <dgm:pt modelId="{CD124FB4-A26E-4E2F-AEAF-CF5995E828A3}">
      <dgm:prSet custT="1"/>
      <dgm:spPr/>
      <dgm:t>
        <a:bodyPr/>
        <a:lstStyle/>
        <a:p>
          <a:r>
            <a:rPr lang="zh-TW" altLang="en-US" sz="2800" dirty="0"/>
            <a:t>資料清理</a:t>
          </a:r>
        </a:p>
      </dgm:t>
    </dgm:pt>
    <dgm:pt modelId="{5581CD6E-C066-4124-BF21-6692B686783A}" type="parTrans" cxnId="{66317E8F-14E4-4235-87C3-EF9F9D97A182}">
      <dgm:prSet/>
      <dgm:spPr/>
      <dgm:t>
        <a:bodyPr/>
        <a:lstStyle/>
        <a:p>
          <a:endParaRPr lang="zh-TW" altLang="en-US"/>
        </a:p>
      </dgm:t>
    </dgm:pt>
    <dgm:pt modelId="{3F2AC763-99CC-4BF5-AC69-07B09BFE6D14}" type="sibTrans" cxnId="{66317E8F-14E4-4235-87C3-EF9F9D97A182}">
      <dgm:prSet/>
      <dgm:spPr/>
      <dgm:t>
        <a:bodyPr/>
        <a:lstStyle/>
        <a:p>
          <a:endParaRPr lang="zh-TW" altLang="en-US"/>
        </a:p>
      </dgm:t>
    </dgm:pt>
    <dgm:pt modelId="{969E6786-76F4-4E35-98F6-7E39021920EE}">
      <dgm:prSet custT="1"/>
      <dgm:spPr/>
      <dgm:t>
        <a:bodyPr/>
        <a:lstStyle/>
        <a:p>
          <a:r>
            <a:rPr lang="zh-TW" altLang="en-US" sz="2800" dirty="0"/>
            <a:t>資料呈現</a:t>
          </a:r>
        </a:p>
      </dgm:t>
    </dgm:pt>
    <dgm:pt modelId="{72C323D2-88AC-4DFD-AC92-B26AC2529336}" type="sibTrans" cxnId="{34BB9382-63D6-4850-83D5-B43C2CAEE731}">
      <dgm:prSet/>
      <dgm:spPr/>
      <dgm:t>
        <a:bodyPr/>
        <a:lstStyle/>
        <a:p>
          <a:endParaRPr lang="zh-TW" altLang="en-US"/>
        </a:p>
      </dgm:t>
    </dgm:pt>
    <dgm:pt modelId="{BB79759D-12FE-443E-AE53-118569EA6D2A}" type="parTrans" cxnId="{34BB9382-63D6-4850-83D5-B43C2CAEE731}">
      <dgm:prSet/>
      <dgm:spPr/>
      <dgm:t>
        <a:bodyPr/>
        <a:lstStyle/>
        <a:p>
          <a:endParaRPr lang="zh-TW" altLang="en-US"/>
        </a:p>
      </dgm:t>
    </dgm:pt>
    <dgm:pt modelId="{759F7A12-4F05-4926-A451-079B6DB4630D}" type="pres">
      <dgm:prSet presAssocID="{8087DA2B-2B49-4438-873B-3F8FB1604235}" presName="Name0" presStyleCnt="0">
        <dgm:presLayoutVars>
          <dgm:dir/>
          <dgm:animLvl val="lvl"/>
          <dgm:resizeHandles val="exact"/>
        </dgm:presLayoutVars>
      </dgm:prSet>
      <dgm:spPr/>
    </dgm:pt>
    <dgm:pt modelId="{0127FA52-D1A8-4D17-96DF-3C257E56367C}" type="pres">
      <dgm:prSet presAssocID="{BA08C800-0087-44AD-B351-FC31853113DB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C26E0C9-6DAE-4194-9135-A5262BCB485F}" type="pres">
      <dgm:prSet presAssocID="{8E840540-38C3-4579-83B9-21C784C243E0}" presName="parTxOnlySpace" presStyleCnt="0"/>
      <dgm:spPr/>
    </dgm:pt>
    <dgm:pt modelId="{8F3E4A96-022F-40D0-8C08-EF08B1233FBA}" type="pres">
      <dgm:prSet presAssocID="{CD124FB4-A26E-4E2F-AEAF-CF5995E828A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55E361-0E81-4410-ACA1-8E9D43969777}" type="pres">
      <dgm:prSet presAssocID="{3F2AC763-99CC-4BF5-AC69-07B09BFE6D14}" presName="parTxOnlySpace" presStyleCnt="0"/>
      <dgm:spPr/>
    </dgm:pt>
    <dgm:pt modelId="{399E0A44-DD62-4CF4-9615-500BE5585FF1}" type="pres">
      <dgm:prSet presAssocID="{969E6786-76F4-4E35-98F6-7E39021920EE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FA70F23-EB23-4E56-BEEA-967916710BF9}" type="presOf" srcId="{BA08C800-0087-44AD-B351-FC31853113DB}" destId="{0127FA52-D1A8-4D17-96DF-3C257E56367C}" srcOrd="0" destOrd="0" presId="urn:microsoft.com/office/officeart/2005/8/layout/chevron1"/>
    <dgm:cxn modelId="{3CF56F39-2AB0-48A8-A53F-D83D1865EF9D}" srcId="{8087DA2B-2B49-4438-873B-3F8FB1604235}" destId="{BA08C800-0087-44AD-B351-FC31853113DB}" srcOrd="0" destOrd="0" parTransId="{EFB5C75B-2BC3-4E3C-8887-B4FB810F00DF}" sibTransId="{8E840540-38C3-4579-83B9-21C784C243E0}"/>
    <dgm:cxn modelId="{57F2AD3E-A5AA-4C0D-882E-17125B25D7F5}" type="presOf" srcId="{8087DA2B-2B49-4438-873B-3F8FB1604235}" destId="{759F7A12-4F05-4926-A451-079B6DB4630D}" srcOrd="0" destOrd="0" presId="urn:microsoft.com/office/officeart/2005/8/layout/chevron1"/>
    <dgm:cxn modelId="{34BB9382-63D6-4850-83D5-B43C2CAEE731}" srcId="{8087DA2B-2B49-4438-873B-3F8FB1604235}" destId="{969E6786-76F4-4E35-98F6-7E39021920EE}" srcOrd="2" destOrd="0" parTransId="{BB79759D-12FE-443E-AE53-118569EA6D2A}" sibTransId="{72C323D2-88AC-4DFD-AC92-B26AC2529336}"/>
    <dgm:cxn modelId="{66317E8F-14E4-4235-87C3-EF9F9D97A182}" srcId="{8087DA2B-2B49-4438-873B-3F8FB1604235}" destId="{CD124FB4-A26E-4E2F-AEAF-CF5995E828A3}" srcOrd="1" destOrd="0" parTransId="{5581CD6E-C066-4124-BF21-6692B686783A}" sibTransId="{3F2AC763-99CC-4BF5-AC69-07B09BFE6D14}"/>
    <dgm:cxn modelId="{C2D627BF-7BF1-4023-A958-27CD24FF82B0}" type="presOf" srcId="{969E6786-76F4-4E35-98F6-7E39021920EE}" destId="{399E0A44-DD62-4CF4-9615-500BE5585FF1}" srcOrd="0" destOrd="0" presId="urn:microsoft.com/office/officeart/2005/8/layout/chevron1"/>
    <dgm:cxn modelId="{F7EAEDCD-5AA2-4CFF-81C0-86C828D66454}" type="presOf" srcId="{CD124FB4-A26E-4E2F-AEAF-CF5995E828A3}" destId="{8F3E4A96-022F-40D0-8C08-EF08B1233FBA}" srcOrd="0" destOrd="0" presId="urn:microsoft.com/office/officeart/2005/8/layout/chevron1"/>
    <dgm:cxn modelId="{AF768507-7D30-4A42-AC0F-5847DDFC023B}" type="presParOf" srcId="{759F7A12-4F05-4926-A451-079B6DB4630D}" destId="{0127FA52-D1A8-4D17-96DF-3C257E56367C}" srcOrd="0" destOrd="0" presId="urn:microsoft.com/office/officeart/2005/8/layout/chevron1"/>
    <dgm:cxn modelId="{87F00D66-C977-4784-8EA6-CBAC8AA90CD5}" type="presParOf" srcId="{759F7A12-4F05-4926-A451-079B6DB4630D}" destId="{AC26E0C9-6DAE-4194-9135-A5262BCB485F}" srcOrd="1" destOrd="0" presId="urn:microsoft.com/office/officeart/2005/8/layout/chevron1"/>
    <dgm:cxn modelId="{A93357A9-9A30-4ABE-8DB1-0A5D43760C7C}" type="presParOf" srcId="{759F7A12-4F05-4926-A451-079B6DB4630D}" destId="{8F3E4A96-022F-40D0-8C08-EF08B1233FBA}" srcOrd="2" destOrd="0" presId="urn:microsoft.com/office/officeart/2005/8/layout/chevron1"/>
    <dgm:cxn modelId="{DDCC4833-70DA-4BF6-B9FF-11B4DADC1758}" type="presParOf" srcId="{759F7A12-4F05-4926-A451-079B6DB4630D}" destId="{4A55E361-0E81-4410-ACA1-8E9D43969777}" srcOrd="3" destOrd="0" presId="urn:microsoft.com/office/officeart/2005/8/layout/chevron1"/>
    <dgm:cxn modelId="{C0099641-9EA3-42D2-9B53-5419967EF429}" type="presParOf" srcId="{759F7A12-4F05-4926-A451-079B6DB4630D}" destId="{399E0A44-DD62-4CF4-9615-500BE5585FF1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7FA52-D1A8-4D17-96DF-3C257E56367C}">
      <dsp:nvSpPr>
        <dsp:cNvPr id="0" name=""/>
        <dsp:cNvSpPr/>
      </dsp:nvSpPr>
      <dsp:spPr>
        <a:xfrm>
          <a:off x="2411" y="1417329"/>
          <a:ext cx="2937420" cy="117496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資料擷取</a:t>
          </a:r>
        </a:p>
      </dsp:txBody>
      <dsp:txXfrm>
        <a:off x="589895" y="1417329"/>
        <a:ext cx="1762452" cy="1174968"/>
      </dsp:txXfrm>
    </dsp:sp>
    <dsp:sp modelId="{8F3E4A96-022F-40D0-8C08-EF08B1233FBA}">
      <dsp:nvSpPr>
        <dsp:cNvPr id="0" name=""/>
        <dsp:cNvSpPr/>
      </dsp:nvSpPr>
      <dsp:spPr>
        <a:xfrm>
          <a:off x="2646089" y="1417329"/>
          <a:ext cx="2937420" cy="1174968"/>
        </a:xfrm>
        <a:prstGeom prst="chevron">
          <a:avLst/>
        </a:prstGeom>
        <a:solidFill>
          <a:schemeClr val="accent4">
            <a:hueOff val="4799406"/>
            <a:satOff val="-5535"/>
            <a:lumOff val="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資料清理</a:t>
          </a:r>
        </a:p>
      </dsp:txBody>
      <dsp:txXfrm>
        <a:off x="3233573" y="1417329"/>
        <a:ext cx="1762452" cy="1174968"/>
      </dsp:txXfrm>
    </dsp:sp>
    <dsp:sp modelId="{399E0A44-DD62-4CF4-9615-500BE5585FF1}">
      <dsp:nvSpPr>
        <dsp:cNvPr id="0" name=""/>
        <dsp:cNvSpPr/>
      </dsp:nvSpPr>
      <dsp:spPr>
        <a:xfrm>
          <a:off x="5289768" y="1417329"/>
          <a:ext cx="2937420" cy="1174968"/>
        </a:xfrm>
        <a:prstGeom prst="chevron">
          <a:avLst/>
        </a:prstGeom>
        <a:solidFill>
          <a:schemeClr val="accent4">
            <a:hueOff val="9598812"/>
            <a:satOff val="-11070"/>
            <a:lumOff val="88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kern="1200" dirty="0"/>
            <a:t>資料呈現</a:t>
          </a:r>
        </a:p>
      </dsp:txBody>
      <dsp:txXfrm>
        <a:off x="5877252" y="1417329"/>
        <a:ext cx="1762452" cy="1174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59DE7A-DB9C-410D-8D90-18F358F4B676}" type="datetimeFigureOut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E9AB0-81D0-49D2-960A-2F23AE6707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28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550BA-B521-4750-A80C-63E768BA6254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DDAD-B57D-4AAE-A7AA-4DBDFDFF4280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75A2-9664-472A-9A41-33D59EFE6E2B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A164C245-10A2-4301-9923-6DE90F50B864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B506-02AC-447A-8646-FC31F86D5F52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C15A-BE9A-4401-BDEF-ED83E085D580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E4150-3214-44A2-911D-6F48C09942F9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5405-B6FD-46ED-B2E9-65DE847D064D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9DD7B-066F-439D-B3C9-A3B39197DA2C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F2C6-5A2B-4F11-BB2D-56A0F6B80D10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TW" altLang="en-US"/>
              <a:t>按一下圖示以新增圖片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9DB68-DED3-4CA4-A55F-FD5F37E595AC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ABC1AC9-0418-4CA8-B223-CEEFED91C2F8}" type="datetime1">
              <a:rPr lang="zh-TW" altLang="en-US" smtClean="0"/>
              <a:t>2017/6/10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1A2D990A-DA3B-4F2B-A226-8816A339A72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ata.gov.tw/" TargetMode="External"/><Relationship Id="rId2" Type="http://schemas.openxmlformats.org/officeDocument/2006/relationships/hyperlink" Target="http://data.taichung.gov.tw/wSite/m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ata.moi.gov.tw/MoiOD/default/Index.asp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br>
              <a:rPr lang="en-US" altLang="zh-TW" sz="2800" dirty="0"/>
            </a:br>
            <a:r>
              <a:rPr lang="zh-TW" altLang="en-US" sz="2800" dirty="0"/>
              <a:t>成員：</a:t>
            </a:r>
            <a:r>
              <a:rPr lang="zh-TW" altLang="zh-TW" sz="2800" dirty="0"/>
              <a:t>梁智祐</a:t>
            </a:r>
            <a:r>
              <a:rPr lang="zh-TW" altLang="en-US" sz="2800" dirty="0"/>
              <a:t>　</a:t>
            </a:r>
            <a:r>
              <a:rPr lang="zh-TW" altLang="zh-TW" sz="2800" dirty="0"/>
              <a:t>唐維謙</a:t>
            </a:r>
            <a:r>
              <a:rPr lang="zh-TW" altLang="en-US" sz="2800" dirty="0"/>
              <a:t>　</a:t>
            </a:r>
            <a:r>
              <a:rPr lang="zh-TW" altLang="zh-TW" sz="2800" dirty="0"/>
              <a:t>徐冠典</a:t>
            </a:r>
            <a:r>
              <a:rPr lang="en-US" altLang="zh-TW" sz="2800" dirty="0"/>
              <a:t>    </a:t>
            </a:r>
            <a:r>
              <a:rPr lang="zh-TW" altLang="en-US" sz="2800" dirty="0"/>
              <a:t>林佳萱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lang="zh-TW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組別：資料清理組</a:t>
            </a:r>
            <a:endParaRPr lang="en-US" altLang="zh-TW" sz="4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r>
              <a:rPr lang="zh-TW" alt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主題選擇：交通觀光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209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628800"/>
            <a:ext cx="8229600" cy="468052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報告結束，敬請指教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058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zh-TW" altLang="en-US" sz="4000" b="1" dirty="0"/>
              <a:t>動機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44169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+mj-ea"/>
                <a:ea typeface="+mj-ea"/>
              </a:rPr>
              <a:t>從事國內旅遊的比率為</a:t>
            </a:r>
            <a:r>
              <a:rPr lang="en-US" altLang="zh-TW" sz="2800" dirty="0">
                <a:latin typeface="+mj-ea"/>
                <a:ea typeface="+mj-ea"/>
              </a:rPr>
              <a:t>93.2%</a:t>
            </a:r>
            <a:br>
              <a:rPr lang="zh-TW" altLang="en-US" sz="2800" dirty="0">
                <a:latin typeface="+mj-ea"/>
                <a:ea typeface="+mj-ea"/>
              </a:rPr>
            </a:br>
            <a:r>
              <a:rPr lang="zh-TW" altLang="en-US" sz="2800" dirty="0">
                <a:latin typeface="+mj-ea"/>
                <a:ea typeface="+mj-ea"/>
              </a:rPr>
              <a:t>平均每人旅遊次數為</a:t>
            </a:r>
            <a:r>
              <a:rPr lang="en-US" altLang="zh-TW" sz="2800" dirty="0">
                <a:latin typeface="+mj-ea"/>
                <a:ea typeface="+mj-ea"/>
              </a:rPr>
              <a:t>8.50</a:t>
            </a:r>
            <a:r>
              <a:rPr lang="zh-TW" altLang="en-US" sz="2800" dirty="0">
                <a:latin typeface="+mj-ea"/>
                <a:ea typeface="+mj-ea"/>
              </a:rPr>
              <a:t>次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較</a:t>
            </a:r>
            <a:r>
              <a:rPr lang="en-US" altLang="zh-TW" sz="2800" dirty="0">
                <a:latin typeface="+mj-ea"/>
                <a:ea typeface="+mj-ea"/>
              </a:rPr>
              <a:t>103</a:t>
            </a:r>
            <a:r>
              <a:rPr lang="zh-TW" altLang="en-US" sz="2800" dirty="0">
                <a:latin typeface="+mj-ea"/>
                <a:ea typeface="+mj-ea"/>
              </a:rPr>
              <a:t>年的</a:t>
            </a:r>
            <a:r>
              <a:rPr lang="en-US" altLang="zh-TW" sz="2800" dirty="0">
                <a:latin typeface="+mj-ea"/>
                <a:ea typeface="+mj-ea"/>
              </a:rPr>
              <a:t>7.47</a:t>
            </a:r>
            <a:r>
              <a:rPr lang="zh-TW" altLang="en-US" sz="2800" dirty="0">
                <a:latin typeface="+mj-ea"/>
                <a:ea typeface="+mj-ea"/>
              </a:rPr>
              <a:t>次增加</a:t>
            </a:r>
            <a:r>
              <a:rPr lang="en-US" altLang="zh-TW" sz="2800" dirty="0">
                <a:latin typeface="+mj-ea"/>
                <a:ea typeface="+mj-ea"/>
              </a:rPr>
              <a:t>)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8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+mj-ea"/>
                <a:ea typeface="+mj-ea"/>
              </a:rPr>
              <a:t>旅遊方式大多數採「自行規劃行程旅遊」</a:t>
            </a:r>
            <a:r>
              <a:rPr lang="en-US" altLang="zh-TW" sz="2800" dirty="0">
                <a:latin typeface="+mj-ea"/>
                <a:ea typeface="+mj-ea"/>
              </a:rPr>
              <a:t>(</a:t>
            </a:r>
            <a:r>
              <a:rPr lang="zh-TW" altLang="en-US" sz="2800" dirty="0">
                <a:latin typeface="+mj-ea"/>
                <a:ea typeface="+mj-ea"/>
              </a:rPr>
              <a:t>占</a:t>
            </a:r>
            <a:r>
              <a:rPr lang="en-US" altLang="zh-TW" sz="2800" dirty="0">
                <a:latin typeface="+mj-ea"/>
                <a:ea typeface="+mj-ea"/>
              </a:rPr>
              <a:t>89.9%)</a:t>
            </a:r>
            <a:endParaRPr lang="zh-TW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26828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交通觀光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如何蒐集交通相關資料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697810"/>
              </p:ext>
            </p:extLst>
          </p:nvPr>
        </p:nvGraphicFramePr>
        <p:xfrm>
          <a:off x="457200" y="1417638"/>
          <a:ext cx="8229600" cy="4009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88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4000" b="1" dirty="0"/>
              <a:t>資料擷取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台中市政府資料開放平台：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http://data.taichung.gov.tw/wSite/mp</a:t>
            </a:r>
            <a:endParaRPr lang="en-US" altLang="zh-TW" sz="1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政府資料開放平台：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http://data.gov.tw/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>
              <a:lnSpc>
                <a:spcPct val="200000"/>
              </a:lnSpc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內政資料開放平台：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http://data.moi.gov.tw/MoiOD/default/Index.aspx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48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Open Data</a:t>
            </a:r>
            <a:endParaRPr lang="zh-TW" altLang="en-US" sz="4000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801595"/>
              </p:ext>
            </p:extLst>
          </p:nvPr>
        </p:nvGraphicFramePr>
        <p:xfrm>
          <a:off x="539552" y="1771171"/>
          <a:ext cx="8335644" cy="408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3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9790">
                <a:tc>
                  <a:txBody>
                    <a:bodyPr/>
                    <a:lstStyle/>
                    <a:p>
                      <a:r>
                        <a:rPr lang="zh-TW" altLang="en-US" dirty="0"/>
                        <a:t>編號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來源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資料集名稱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主要欄位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檔案格式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030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TW" altLang="en-US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 臺中市商圈資訊</a:t>
                      </a:r>
                    </a:p>
                  </a:txBody>
                  <a:tcPr marL="15240" marT="38100" marB="38100" anchor="ctr"/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zh-TW" altLang="en-US" b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 </a:t>
                      </a:r>
                      <a:r>
                        <a:rPr lang="zh-TW" altLang="en-US" b="0" spc="200" baseline="0" dirty="0">
                          <a:solidFill>
                            <a:schemeClr val="tx1"/>
                          </a:solidFill>
                          <a:effectLst/>
                          <a:latin typeface="Helvetica" panose="020B0604020202020204" pitchFamily="34" charset="0"/>
                        </a:rPr>
                        <a:t>組織名稱、職稱、姓名、地址、電話、簡介</a:t>
                      </a:r>
                    </a:p>
                  </a:txBody>
                  <a:tcPr marL="1524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CSV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14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臺中市公有路外停車場總表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TW" altLang="en-US" dirty="0"/>
                        <a:t>編號、區別、名稱、車</a:t>
                      </a:r>
                      <a:r>
                        <a:rPr lang="zh-TW" altLang="en-US" kern="1000" baseline="0" dirty="0"/>
                        <a:t>位數</a:t>
                      </a:r>
                      <a:r>
                        <a:rPr lang="en-US" altLang="zh-TW" kern="1000" spc="140" baseline="0" dirty="0"/>
                        <a:t>(</a:t>
                      </a:r>
                      <a:r>
                        <a:rPr lang="zh-TW" altLang="en-US" kern="1000" spc="140" baseline="0" dirty="0"/>
                        <a:t>大客車</a:t>
                      </a:r>
                      <a:r>
                        <a:rPr lang="en-US" altLang="zh-TW" kern="1000" spc="140" baseline="0" dirty="0"/>
                        <a:t>)</a:t>
                      </a:r>
                      <a:r>
                        <a:rPr lang="zh-TW" altLang="en-US" kern="1000" spc="140" baseline="0" dirty="0"/>
                        <a:t>、車位數</a:t>
                      </a:r>
                      <a:r>
                        <a:rPr lang="en-US" altLang="zh-TW" kern="1000" spc="140" baseline="0" dirty="0"/>
                        <a:t>(</a:t>
                      </a:r>
                      <a:r>
                        <a:rPr lang="zh-TW" altLang="en-US" kern="1000" spc="140" baseline="0" dirty="0"/>
                        <a:t>汽車</a:t>
                      </a:r>
                      <a:r>
                        <a:rPr lang="en-US" altLang="zh-TW" kern="1000" spc="140" baseline="0" dirty="0"/>
                        <a:t>)</a:t>
                      </a:r>
                      <a:r>
                        <a:rPr lang="zh-TW" altLang="en-US" kern="1000" baseline="0" dirty="0"/>
                        <a:t>、</a:t>
                      </a:r>
                      <a:r>
                        <a:rPr lang="zh-TW" altLang="en-US" kern="1200" spc="100" baseline="0" dirty="0"/>
                        <a:t>車位數</a:t>
                      </a:r>
                      <a:r>
                        <a:rPr lang="en-US" altLang="zh-TW" kern="1200" spc="100" baseline="0" dirty="0"/>
                        <a:t>(</a:t>
                      </a:r>
                      <a:r>
                        <a:rPr lang="zh-TW" altLang="en-US" kern="1200" spc="100" baseline="0" dirty="0"/>
                        <a:t>機車</a:t>
                      </a:r>
                      <a:r>
                        <a:rPr lang="en-US" altLang="zh-TW" kern="1200" spc="100" baseline="0" dirty="0"/>
                        <a:t>)</a:t>
                      </a:r>
                      <a:r>
                        <a:rPr lang="zh-TW" altLang="en-US" kern="1200" spc="100" baseline="0" dirty="0"/>
                        <a:t>、設置地點</a:t>
                      </a:r>
                      <a:r>
                        <a:rPr lang="zh-TW" altLang="en-US" dirty="0"/>
                        <a:t>、構造方式、收費費率、收費</a:t>
                      </a:r>
                      <a:r>
                        <a:rPr lang="zh-TW" altLang="en-US" spc="380" baseline="0" dirty="0"/>
                        <a:t>時間、備註、代管單位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XLSX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  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zh-TW" alt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臺中市道路挖掘當日施工資訊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行政區代碼、行政區名稱、許可證號、申請書編號、工程名稱、工程地點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JSON</a:t>
                      </a:r>
                    </a:p>
                  </a:txBody>
                  <a:tcPr marL="76200" marR="22860" marT="22860" marB="2286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360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4000" b="1" dirty="0"/>
              <a:t>問題發現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59632" y="1685068"/>
            <a:ext cx="7455160" cy="468632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4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現有問題</a:t>
            </a:r>
            <a:endParaRPr lang="en-US" altLang="zh-TW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 .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資料完整度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資料全面性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資料理解度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09099"/>
            <a:ext cx="3826768" cy="3217722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3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/>
              <a:t>問題一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資料不完整性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1675658"/>
            <a:ext cx="7992888" cy="4475288"/>
            <a:chOff x="395537" y="1556793"/>
            <a:chExt cx="7344815" cy="3461350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7" y="1556793"/>
              <a:ext cx="5328592" cy="3461350"/>
            </a:xfrm>
            <a:prstGeom prst="rect">
              <a:avLst/>
            </a:prstGeom>
          </p:spPr>
        </p:pic>
        <p:sp>
          <p:nvSpPr>
            <p:cNvPr id="9" name="橢圓 8"/>
            <p:cNvSpPr/>
            <p:nvPr/>
          </p:nvSpPr>
          <p:spPr>
            <a:xfrm>
              <a:off x="6156176" y="1978848"/>
              <a:ext cx="1584176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Before</a:t>
              </a:r>
            </a:p>
          </p:txBody>
        </p:sp>
        <p:cxnSp>
          <p:nvCxnSpPr>
            <p:cNvPr id="11" name="直線接點 10"/>
            <p:cNvCxnSpPr/>
            <p:nvPr/>
          </p:nvCxnSpPr>
          <p:spPr>
            <a:xfrm flipV="1">
              <a:off x="5649747" y="2564904"/>
              <a:ext cx="578437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內容版面配置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186" y="1916832"/>
            <a:ext cx="6308888" cy="4234114"/>
          </a:xfrm>
        </p:spPr>
      </p:pic>
      <p:pic>
        <p:nvPicPr>
          <p:cNvPr id="25" name="圖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4" y="4557803"/>
            <a:ext cx="1871634" cy="109737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3275856" y="1916832"/>
            <a:ext cx="288032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034467" y="1916832"/>
            <a:ext cx="1627794" cy="4248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63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問題二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資料重複及不完整</a:t>
            </a:r>
          </a:p>
        </p:txBody>
      </p:sp>
      <p:grpSp>
        <p:nvGrpSpPr>
          <p:cNvPr id="9" name="群組 8"/>
          <p:cNvGrpSpPr/>
          <p:nvPr/>
        </p:nvGrpSpPr>
        <p:grpSpPr>
          <a:xfrm>
            <a:off x="539552" y="1772816"/>
            <a:ext cx="7416824" cy="3691386"/>
            <a:chOff x="539552" y="1772816"/>
            <a:chExt cx="7416824" cy="369138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1772816"/>
              <a:ext cx="5472608" cy="3691386"/>
            </a:xfrm>
            <a:prstGeom prst="rect">
              <a:avLst/>
            </a:prstGeom>
          </p:spPr>
        </p:pic>
        <p:sp>
          <p:nvSpPr>
            <p:cNvPr id="5" name="橢圓 4"/>
            <p:cNvSpPr/>
            <p:nvPr/>
          </p:nvSpPr>
          <p:spPr>
            <a:xfrm>
              <a:off x="6228184" y="1988840"/>
              <a:ext cx="1728192" cy="108012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Before</a:t>
              </a:r>
            </a:p>
          </p:txBody>
        </p:sp>
        <p:cxnSp>
          <p:nvCxnSpPr>
            <p:cNvPr id="8" name="直線接點 7"/>
            <p:cNvCxnSpPr/>
            <p:nvPr/>
          </p:nvCxnSpPr>
          <p:spPr>
            <a:xfrm flipV="1">
              <a:off x="6012160" y="2780928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/>
          <p:cNvGrpSpPr/>
          <p:nvPr/>
        </p:nvGrpSpPr>
        <p:grpSpPr>
          <a:xfrm>
            <a:off x="935596" y="2406027"/>
            <a:ext cx="7751204" cy="3357373"/>
            <a:chOff x="935596" y="2406027"/>
            <a:chExt cx="7751204" cy="3357373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2406027"/>
              <a:ext cx="5987008" cy="3357373"/>
            </a:xfrm>
            <a:prstGeom prst="rect">
              <a:avLst/>
            </a:prstGeom>
          </p:spPr>
        </p:pic>
        <p:sp>
          <p:nvSpPr>
            <p:cNvPr id="10" name="橢圓 9"/>
            <p:cNvSpPr/>
            <p:nvPr/>
          </p:nvSpPr>
          <p:spPr>
            <a:xfrm>
              <a:off x="935596" y="3616661"/>
              <a:ext cx="1368152" cy="9361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After</a:t>
              </a:r>
              <a:endParaRPr lang="zh-TW" altLang="en-US" dirty="0"/>
            </a:p>
          </p:txBody>
        </p:sp>
        <p:cxnSp>
          <p:nvCxnSpPr>
            <p:cNvPr id="12" name="直線接點 11"/>
            <p:cNvCxnSpPr/>
            <p:nvPr/>
          </p:nvCxnSpPr>
          <p:spPr>
            <a:xfrm>
              <a:off x="2195736" y="4365104"/>
              <a:ext cx="504056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58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990A-DA3B-4F2B-A226-8816A339A72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問題三 </a:t>
            </a:r>
            <a:r>
              <a:rPr lang="en-US" altLang="zh-TW" sz="4000" b="1" dirty="0"/>
              <a:t>:</a:t>
            </a:r>
            <a:r>
              <a:rPr lang="zh-TW" altLang="en-US" sz="4000" b="1" dirty="0"/>
              <a:t> 檔案無法顯示</a:t>
            </a:r>
            <a:r>
              <a:rPr lang="en-US" altLang="zh-TW" sz="4000" b="1" dirty="0"/>
              <a:t>(JSON)</a:t>
            </a:r>
            <a:endParaRPr lang="zh-TW" altLang="en-US" sz="4000" b="1" dirty="0"/>
          </a:p>
        </p:txBody>
      </p:sp>
      <p:grpSp>
        <p:nvGrpSpPr>
          <p:cNvPr id="11" name="群組 10"/>
          <p:cNvGrpSpPr/>
          <p:nvPr/>
        </p:nvGrpSpPr>
        <p:grpSpPr>
          <a:xfrm>
            <a:off x="801721" y="1628800"/>
            <a:ext cx="7586703" cy="4320480"/>
            <a:chOff x="827584" y="1772816"/>
            <a:chExt cx="7540557" cy="3953378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1772816"/>
              <a:ext cx="5554960" cy="3953378"/>
            </a:xfrm>
            <a:prstGeom prst="rect">
              <a:avLst/>
            </a:prstGeom>
          </p:spPr>
        </p:pic>
        <p:sp>
          <p:nvSpPr>
            <p:cNvPr id="8" name="橢圓 7"/>
            <p:cNvSpPr/>
            <p:nvPr/>
          </p:nvSpPr>
          <p:spPr>
            <a:xfrm>
              <a:off x="6855973" y="2204864"/>
              <a:ext cx="1512168" cy="8640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Before</a:t>
              </a:r>
            </a:p>
          </p:txBody>
        </p:sp>
        <p:cxnSp>
          <p:nvCxnSpPr>
            <p:cNvPr id="10" name="直線接點 9"/>
            <p:cNvCxnSpPr/>
            <p:nvPr/>
          </p:nvCxnSpPr>
          <p:spPr>
            <a:xfrm flipV="1">
              <a:off x="6382544" y="2780928"/>
              <a:ext cx="493712" cy="2160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556" y="1700000"/>
            <a:ext cx="7992888" cy="424928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60" y="1664500"/>
            <a:ext cx="8181541" cy="428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59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撲面">
  <a:themeElements>
    <a:clrScheme name="暗香撲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撲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撲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466</TotalTime>
  <Words>275</Words>
  <Application>Microsoft Office PowerPoint</Application>
  <PresentationFormat>如螢幕大小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黑体</vt:lpstr>
      <vt:lpstr>微軟正黑體</vt:lpstr>
      <vt:lpstr>新細明體</vt:lpstr>
      <vt:lpstr>標楷體</vt:lpstr>
      <vt:lpstr>Arial</vt:lpstr>
      <vt:lpstr>Calibri</vt:lpstr>
      <vt:lpstr>Franklin Gothic Book</vt:lpstr>
      <vt:lpstr>Franklin Gothic Medium</vt:lpstr>
      <vt:lpstr>Helvetica</vt:lpstr>
      <vt:lpstr>Wingdings</vt:lpstr>
      <vt:lpstr>Wingdings 2</vt:lpstr>
      <vt:lpstr>暗香撲面</vt:lpstr>
      <vt:lpstr> 成員：梁智祐　唐維謙　徐冠典    林佳萱</vt:lpstr>
      <vt:lpstr>動機</vt:lpstr>
      <vt:lpstr>交通觀光-如何蒐集交通相關資料?</vt:lpstr>
      <vt:lpstr>資料擷取</vt:lpstr>
      <vt:lpstr>Open Data</vt:lpstr>
      <vt:lpstr>問題發現</vt:lpstr>
      <vt:lpstr>問題一 : 資料不完整性</vt:lpstr>
      <vt:lpstr>問題二 : 資料重複及不完整</vt:lpstr>
      <vt:lpstr>問題三 : 檔案無法顯示(JSON)</vt:lpstr>
      <vt:lpstr>報告結束，敬請指教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梁智祐</cp:lastModifiedBy>
  <cp:revision>50</cp:revision>
  <dcterms:created xsi:type="dcterms:W3CDTF">2017-06-08T12:46:36Z</dcterms:created>
  <dcterms:modified xsi:type="dcterms:W3CDTF">2017-06-10T08:24:30Z</dcterms:modified>
</cp:coreProperties>
</file>