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7"/>
  </p:notesMasterIdLst>
  <p:handoutMasterIdLst>
    <p:handoutMasterId r:id="rId38"/>
  </p:handoutMasterIdLst>
  <p:sldIdLst>
    <p:sldId id="256" r:id="rId5"/>
    <p:sldId id="257" r:id="rId6"/>
    <p:sldId id="258" r:id="rId7"/>
    <p:sldId id="262" r:id="rId8"/>
    <p:sldId id="268" r:id="rId9"/>
    <p:sldId id="272" r:id="rId10"/>
    <p:sldId id="273" r:id="rId11"/>
    <p:sldId id="274" r:id="rId12"/>
    <p:sldId id="275" r:id="rId13"/>
    <p:sldId id="276" r:id="rId14"/>
    <p:sldId id="277" r:id="rId15"/>
    <p:sldId id="278" r:id="rId16"/>
    <p:sldId id="280" r:id="rId17"/>
    <p:sldId id="281" r:id="rId18"/>
    <p:sldId id="286" r:id="rId19"/>
    <p:sldId id="287" r:id="rId20"/>
    <p:sldId id="279" r:id="rId21"/>
    <p:sldId id="282" r:id="rId22"/>
    <p:sldId id="283" r:id="rId23"/>
    <p:sldId id="284" r:id="rId24"/>
    <p:sldId id="285" r:id="rId25"/>
    <p:sldId id="265" r:id="rId26"/>
    <p:sldId id="264" r:id="rId27"/>
    <p:sldId id="288" r:id="rId28"/>
    <p:sldId id="289" r:id="rId29"/>
    <p:sldId id="290" r:id="rId30"/>
    <p:sldId id="291" r:id="rId31"/>
    <p:sldId id="292" r:id="rId32"/>
    <p:sldId id="293" r:id="rId33"/>
    <p:sldId id="263" r:id="rId34"/>
    <p:sldId id="266" r:id="rId35"/>
    <p:sldId id="27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0704" autoAdjust="0"/>
  </p:normalViewPr>
  <p:slideViewPr>
    <p:cSldViewPr snapToGrid="0">
      <p:cViewPr varScale="1">
        <p:scale>
          <a:sx n="60" d="100"/>
          <a:sy n="60" d="100"/>
        </p:scale>
        <p:origin x="62" y="60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7/24/2022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7/24/2022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hyperlink" Target="https://www.linkedin.com/in/ola-el-shiekh/" TargetMode="Externa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err="1"/>
              <a:t>Dsequares</a:t>
            </a:r>
            <a:r>
              <a:rPr lang="en-US" dirty="0"/>
              <a:t> Internship project  </a:t>
            </a:r>
            <a:r>
              <a:rPr lang="en-US" b="1" i="0" dirty="0">
                <a:solidFill>
                  <a:srgbClr val="202124"/>
                </a:solidFill>
                <a:effectLst/>
                <a:latin typeface="Inter"/>
              </a:rPr>
              <a:t>[</a:t>
            </a:r>
            <a:r>
              <a:rPr lang="en-US" b="1" i="0" dirty="0" err="1">
                <a:solidFill>
                  <a:srgbClr val="202124"/>
                </a:solidFill>
                <a:effectLst/>
                <a:latin typeface="Inter"/>
              </a:rPr>
              <a:t>zomato</a:t>
            </a:r>
            <a:r>
              <a:rPr lang="en-US" b="1" i="0" dirty="0">
                <a:solidFill>
                  <a:srgbClr val="202124"/>
                </a:solidFill>
                <a:effectLst/>
                <a:latin typeface="Inter"/>
              </a:rPr>
              <a:t> Bangalore Restaurants]</a:t>
            </a:r>
            <a:endParaRPr lang="en-US" dirty="0"/>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Ola El-Shiekh</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469900" y="2359025"/>
            <a:ext cx="4368800" cy="1325563"/>
          </a:xfrm>
        </p:spPr>
        <p:txBody>
          <a:bodyPr>
            <a:normAutofit fontScale="90000"/>
          </a:bodyPr>
          <a:lstStyle/>
          <a:p>
            <a:br>
              <a:rPr lang="en-US" dirty="0"/>
            </a:br>
            <a:r>
              <a:rPr lang="en-US" b="1" dirty="0">
                <a:solidFill>
                  <a:srgbClr val="202124"/>
                </a:solidFill>
                <a:latin typeface="Inter"/>
              </a:rPr>
              <a:t>6- How does the availability of online booking affect restaurant Performance?</a:t>
            </a:r>
            <a:endParaRPr lang="en-US" dirty="0"/>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pic>
        <p:nvPicPr>
          <p:cNvPr id="4" name="Picture 3">
            <a:extLst>
              <a:ext uri="{FF2B5EF4-FFF2-40B4-BE49-F238E27FC236}">
                <a16:creationId xmlns:a16="http://schemas.microsoft.com/office/drawing/2014/main" id="{F19146DF-55F9-6900-61BA-F86AE87261DF}"/>
              </a:ext>
            </a:extLst>
          </p:cNvPr>
          <p:cNvPicPr>
            <a:picLocks noChangeAspect="1"/>
          </p:cNvPicPr>
          <p:nvPr/>
        </p:nvPicPr>
        <p:blipFill>
          <a:blip r:embed="rId2"/>
          <a:stretch>
            <a:fillRect/>
          </a:stretch>
        </p:blipFill>
        <p:spPr>
          <a:xfrm>
            <a:off x="5334000" y="0"/>
            <a:ext cx="6858000" cy="6858000"/>
          </a:xfrm>
          <a:prstGeom prst="rect">
            <a:avLst/>
          </a:prstGeom>
        </p:spPr>
      </p:pic>
    </p:spTree>
    <p:extLst>
      <p:ext uri="{BB962C8B-B14F-4D97-AF65-F5344CB8AC3E}">
        <p14:creationId xmlns:p14="http://schemas.microsoft.com/office/powerpoint/2010/main" val="3268993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279400" y="2766218"/>
            <a:ext cx="4114800" cy="1325563"/>
          </a:xfrm>
        </p:spPr>
        <p:txBody>
          <a:bodyPr>
            <a:normAutofit fontScale="90000"/>
          </a:bodyPr>
          <a:lstStyle/>
          <a:p>
            <a:r>
              <a:rPr lang="en-US" b="1" dirty="0">
                <a:solidFill>
                  <a:srgbClr val="202124"/>
                </a:solidFill>
                <a:latin typeface="Inter"/>
              </a:rPr>
              <a:t>7- How does the availability of Table booking affect restaurant Performance?</a:t>
            </a:r>
            <a:endParaRPr lang="en-US" dirty="0"/>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pic>
        <p:nvPicPr>
          <p:cNvPr id="4" name="Picture 3">
            <a:extLst>
              <a:ext uri="{FF2B5EF4-FFF2-40B4-BE49-F238E27FC236}">
                <a16:creationId xmlns:a16="http://schemas.microsoft.com/office/drawing/2014/main" id="{F5D9C858-4694-2EF3-A827-0203A6700A11}"/>
              </a:ext>
            </a:extLst>
          </p:cNvPr>
          <p:cNvPicPr>
            <a:picLocks noChangeAspect="1"/>
          </p:cNvPicPr>
          <p:nvPr/>
        </p:nvPicPr>
        <p:blipFill>
          <a:blip r:embed="rId2"/>
          <a:stretch>
            <a:fillRect/>
          </a:stretch>
        </p:blipFill>
        <p:spPr>
          <a:xfrm>
            <a:off x="5067300" y="-1"/>
            <a:ext cx="6858000" cy="6858000"/>
          </a:xfrm>
          <a:prstGeom prst="rect">
            <a:avLst/>
          </a:prstGeom>
        </p:spPr>
      </p:pic>
    </p:spTree>
    <p:extLst>
      <p:ext uri="{BB962C8B-B14F-4D97-AF65-F5344CB8AC3E}">
        <p14:creationId xmlns:p14="http://schemas.microsoft.com/office/powerpoint/2010/main" val="1852381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297657"/>
            <a:ext cx="10515600" cy="1325563"/>
          </a:xfrm>
        </p:spPr>
        <p:txBody>
          <a:bodyPr>
            <a:normAutofit/>
          </a:bodyPr>
          <a:lstStyle/>
          <a:p>
            <a:br>
              <a:rPr lang="en-US" dirty="0"/>
            </a:br>
            <a:r>
              <a:rPr lang="en-US" b="1" dirty="0">
                <a:solidFill>
                  <a:srgbClr val="202124"/>
                </a:solidFill>
                <a:latin typeface="Inter"/>
              </a:rPr>
              <a:t>8- How does the Type of meals affect restaurant Performance?</a:t>
            </a:r>
            <a:endParaRPr lang="en-US" dirty="0"/>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pic>
        <p:nvPicPr>
          <p:cNvPr id="4" name="Picture 3">
            <a:extLst>
              <a:ext uri="{FF2B5EF4-FFF2-40B4-BE49-F238E27FC236}">
                <a16:creationId xmlns:a16="http://schemas.microsoft.com/office/drawing/2014/main" id="{7D7ED5C8-F078-07E5-34C6-0566808C2ED6}"/>
              </a:ext>
            </a:extLst>
          </p:cNvPr>
          <p:cNvPicPr>
            <a:picLocks noChangeAspect="1"/>
          </p:cNvPicPr>
          <p:nvPr/>
        </p:nvPicPr>
        <p:blipFill rotWithShape="1">
          <a:blip r:embed="rId2"/>
          <a:srcRect l="6173" t="8519" r="9013" b="7315"/>
          <a:stretch/>
        </p:blipFill>
        <p:spPr>
          <a:xfrm>
            <a:off x="1625600" y="1027906"/>
            <a:ext cx="8724900" cy="5772150"/>
          </a:xfrm>
          <a:prstGeom prst="rect">
            <a:avLst/>
          </a:prstGeom>
        </p:spPr>
      </p:pic>
    </p:spTree>
    <p:extLst>
      <p:ext uri="{BB962C8B-B14F-4D97-AF65-F5344CB8AC3E}">
        <p14:creationId xmlns:p14="http://schemas.microsoft.com/office/powerpoint/2010/main" val="2502014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25400" y="2766218"/>
            <a:ext cx="2133600" cy="1325563"/>
          </a:xfrm>
        </p:spPr>
        <p:txBody>
          <a:bodyPr>
            <a:normAutofit fontScale="90000"/>
          </a:bodyPr>
          <a:lstStyle/>
          <a:p>
            <a:br>
              <a:rPr lang="en-US" dirty="0"/>
            </a:br>
            <a:r>
              <a:rPr lang="en-US" b="1" dirty="0">
                <a:solidFill>
                  <a:srgbClr val="202124"/>
                </a:solidFill>
                <a:latin typeface="Inter"/>
              </a:rPr>
              <a:t> 9- What're the most common </a:t>
            </a:r>
            <a:r>
              <a:rPr lang="en-US" b="1" dirty="0" err="1">
                <a:solidFill>
                  <a:srgbClr val="202124"/>
                </a:solidFill>
                <a:latin typeface="Inter"/>
              </a:rPr>
              <a:t>resurant</a:t>
            </a:r>
            <a:r>
              <a:rPr lang="en-US" b="1" dirty="0">
                <a:solidFill>
                  <a:srgbClr val="202124"/>
                </a:solidFill>
                <a:latin typeface="Inter"/>
              </a:rPr>
              <a:t> types in </a:t>
            </a:r>
            <a:r>
              <a:rPr lang="en-US" b="1" dirty="0" err="1">
                <a:solidFill>
                  <a:srgbClr val="202124"/>
                </a:solidFill>
                <a:latin typeface="Inter"/>
              </a:rPr>
              <a:t>Bangalor</a:t>
            </a:r>
            <a:r>
              <a:rPr lang="en-US" b="1" dirty="0">
                <a:solidFill>
                  <a:srgbClr val="202124"/>
                </a:solidFill>
                <a:latin typeface="Inter"/>
              </a:rPr>
              <a:t>?</a:t>
            </a:r>
            <a:endParaRPr lang="en-US" dirty="0"/>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pic>
        <p:nvPicPr>
          <p:cNvPr id="4" name="Picture 3">
            <a:extLst>
              <a:ext uri="{FF2B5EF4-FFF2-40B4-BE49-F238E27FC236}">
                <a16:creationId xmlns:a16="http://schemas.microsoft.com/office/drawing/2014/main" id="{7B26DF00-949B-722C-9273-201521F7E5AA}"/>
              </a:ext>
            </a:extLst>
          </p:cNvPr>
          <p:cNvPicPr>
            <a:picLocks noChangeAspect="1"/>
          </p:cNvPicPr>
          <p:nvPr/>
        </p:nvPicPr>
        <p:blipFill rotWithShape="1">
          <a:blip r:embed="rId2"/>
          <a:srcRect l="2215" t="8808" r="8702" b="8281"/>
          <a:stretch/>
        </p:blipFill>
        <p:spPr>
          <a:xfrm>
            <a:off x="2342039" y="1"/>
            <a:ext cx="9824561" cy="6857999"/>
          </a:xfrm>
          <a:prstGeom prst="rect">
            <a:avLst/>
          </a:prstGeom>
        </p:spPr>
      </p:pic>
    </p:spTree>
    <p:extLst>
      <p:ext uri="{BB962C8B-B14F-4D97-AF65-F5344CB8AC3E}">
        <p14:creationId xmlns:p14="http://schemas.microsoft.com/office/powerpoint/2010/main" val="1837927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0" y="2536825"/>
            <a:ext cx="2743200" cy="1325563"/>
          </a:xfrm>
        </p:spPr>
        <p:txBody>
          <a:bodyPr>
            <a:normAutofit fontScale="90000"/>
          </a:bodyPr>
          <a:lstStyle/>
          <a:p>
            <a:br>
              <a:rPr lang="en-US" dirty="0"/>
            </a:br>
            <a:r>
              <a:rPr lang="en-US" b="1" dirty="0">
                <a:solidFill>
                  <a:srgbClr val="202124"/>
                </a:solidFill>
                <a:latin typeface="Inter"/>
              </a:rPr>
              <a:t>10- What're the most common Average cost for meal for two people in Bangalore?</a:t>
            </a:r>
            <a:endParaRPr lang="en-US" dirty="0"/>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pic>
        <p:nvPicPr>
          <p:cNvPr id="4" name="Picture 3">
            <a:extLst>
              <a:ext uri="{FF2B5EF4-FFF2-40B4-BE49-F238E27FC236}">
                <a16:creationId xmlns:a16="http://schemas.microsoft.com/office/drawing/2014/main" id="{75ACAAD2-A256-2067-D266-7D05C9BF6E5B}"/>
              </a:ext>
            </a:extLst>
          </p:cNvPr>
          <p:cNvPicPr>
            <a:picLocks noChangeAspect="1"/>
          </p:cNvPicPr>
          <p:nvPr/>
        </p:nvPicPr>
        <p:blipFill rotWithShape="1">
          <a:blip r:embed="rId2"/>
          <a:srcRect l="8472" t="9260" r="9445" b="8703"/>
          <a:stretch/>
        </p:blipFill>
        <p:spPr>
          <a:xfrm>
            <a:off x="3022600" y="3868"/>
            <a:ext cx="9144000" cy="6854132"/>
          </a:xfrm>
          <a:prstGeom prst="rect">
            <a:avLst/>
          </a:prstGeom>
        </p:spPr>
      </p:pic>
    </p:spTree>
    <p:extLst>
      <p:ext uri="{BB962C8B-B14F-4D97-AF65-F5344CB8AC3E}">
        <p14:creationId xmlns:p14="http://schemas.microsoft.com/office/powerpoint/2010/main" val="1956812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127000" y="2257425"/>
            <a:ext cx="2222500" cy="1325563"/>
          </a:xfrm>
        </p:spPr>
        <p:txBody>
          <a:bodyPr>
            <a:normAutofit fontScale="90000"/>
          </a:bodyPr>
          <a:lstStyle/>
          <a:p>
            <a:br>
              <a:rPr lang="en-US" dirty="0"/>
            </a:br>
            <a:r>
              <a:rPr lang="en-US" b="1" dirty="0">
                <a:solidFill>
                  <a:srgbClr val="202124"/>
                </a:solidFill>
                <a:latin typeface="Inter"/>
              </a:rPr>
              <a:t>11- What're the most common food styles in Bangalore?</a:t>
            </a:r>
            <a:endParaRPr lang="en-US" dirty="0"/>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pic>
        <p:nvPicPr>
          <p:cNvPr id="4" name="Picture 3">
            <a:extLst>
              <a:ext uri="{FF2B5EF4-FFF2-40B4-BE49-F238E27FC236}">
                <a16:creationId xmlns:a16="http://schemas.microsoft.com/office/drawing/2014/main" id="{E3020E8B-A750-4CFF-5BB6-2C917312B20D}"/>
              </a:ext>
            </a:extLst>
          </p:cNvPr>
          <p:cNvPicPr>
            <a:picLocks noChangeAspect="1"/>
          </p:cNvPicPr>
          <p:nvPr/>
        </p:nvPicPr>
        <p:blipFill rotWithShape="1">
          <a:blip r:embed="rId2"/>
          <a:srcRect l="-286" t="9538" r="8726" b="6533"/>
          <a:stretch/>
        </p:blipFill>
        <p:spPr>
          <a:xfrm>
            <a:off x="2242127" y="0"/>
            <a:ext cx="9975273" cy="6858000"/>
          </a:xfrm>
          <a:prstGeom prst="rect">
            <a:avLst/>
          </a:prstGeom>
        </p:spPr>
      </p:pic>
    </p:spTree>
    <p:extLst>
      <p:ext uri="{BB962C8B-B14F-4D97-AF65-F5344CB8AC3E}">
        <p14:creationId xmlns:p14="http://schemas.microsoft.com/office/powerpoint/2010/main" val="1929922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8900" y="2409825"/>
            <a:ext cx="2451100" cy="1325563"/>
          </a:xfrm>
        </p:spPr>
        <p:txBody>
          <a:bodyPr>
            <a:normAutofit fontScale="90000"/>
          </a:bodyPr>
          <a:lstStyle/>
          <a:p>
            <a:br>
              <a:rPr lang="en-US" dirty="0"/>
            </a:br>
            <a:r>
              <a:rPr lang="en-US" b="1" dirty="0">
                <a:solidFill>
                  <a:srgbClr val="202124"/>
                </a:solidFill>
                <a:latin typeface="Inter"/>
              </a:rPr>
              <a:t>12 - What're the most dish liked in Bangalore ?</a:t>
            </a:r>
            <a:endParaRPr lang="en-US" dirty="0"/>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pic>
        <p:nvPicPr>
          <p:cNvPr id="4" name="Picture 3">
            <a:extLst>
              <a:ext uri="{FF2B5EF4-FFF2-40B4-BE49-F238E27FC236}">
                <a16:creationId xmlns:a16="http://schemas.microsoft.com/office/drawing/2014/main" id="{9E0D480F-F431-93FF-21E4-00CB81C37EE8}"/>
              </a:ext>
            </a:extLst>
          </p:cNvPr>
          <p:cNvPicPr>
            <a:picLocks noChangeAspect="1"/>
          </p:cNvPicPr>
          <p:nvPr/>
        </p:nvPicPr>
        <p:blipFill rotWithShape="1">
          <a:blip r:embed="rId2"/>
          <a:srcRect t="9259" r="9028" b="7315"/>
          <a:stretch/>
        </p:blipFill>
        <p:spPr>
          <a:xfrm>
            <a:off x="2220879" y="0"/>
            <a:ext cx="9971121" cy="6858000"/>
          </a:xfrm>
          <a:prstGeom prst="rect">
            <a:avLst/>
          </a:prstGeom>
        </p:spPr>
      </p:pic>
    </p:spTree>
    <p:extLst>
      <p:ext uri="{BB962C8B-B14F-4D97-AF65-F5344CB8AC3E}">
        <p14:creationId xmlns:p14="http://schemas.microsoft.com/office/powerpoint/2010/main" val="4010226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12700" y="2339975"/>
            <a:ext cx="3378200" cy="1876425"/>
          </a:xfrm>
        </p:spPr>
        <p:txBody>
          <a:bodyPr>
            <a:normAutofit fontScale="90000"/>
          </a:bodyPr>
          <a:lstStyle/>
          <a:p>
            <a:br>
              <a:rPr lang="en-US" dirty="0"/>
            </a:br>
            <a:r>
              <a:rPr lang="en-US" b="1" dirty="0">
                <a:solidFill>
                  <a:srgbClr val="202124"/>
                </a:solidFill>
                <a:latin typeface="Inter"/>
              </a:rPr>
              <a:t>13- How does the Type of the restaurant affect Online ordering?</a:t>
            </a:r>
            <a:endParaRPr lang="en-US" dirty="0"/>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dirty="0"/>
          </a:p>
        </p:txBody>
      </p:sp>
      <p:pic>
        <p:nvPicPr>
          <p:cNvPr id="4" name="Picture 3">
            <a:extLst>
              <a:ext uri="{FF2B5EF4-FFF2-40B4-BE49-F238E27FC236}">
                <a16:creationId xmlns:a16="http://schemas.microsoft.com/office/drawing/2014/main" id="{1A2CE960-7BB4-E186-B253-21F91D0258A0}"/>
              </a:ext>
            </a:extLst>
          </p:cNvPr>
          <p:cNvPicPr>
            <a:picLocks noChangeAspect="1"/>
          </p:cNvPicPr>
          <p:nvPr/>
        </p:nvPicPr>
        <p:blipFill rotWithShape="1">
          <a:blip r:embed="rId2"/>
          <a:srcRect l="3334" t="7453" r="8333" b="7315"/>
          <a:stretch/>
        </p:blipFill>
        <p:spPr>
          <a:xfrm>
            <a:off x="3581400" y="136525"/>
            <a:ext cx="8699500" cy="6721475"/>
          </a:xfrm>
          <a:prstGeom prst="rect">
            <a:avLst/>
          </a:prstGeom>
        </p:spPr>
      </p:pic>
    </p:spTree>
    <p:extLst>
      <p:ext uri="{BB962C8B-B14F-4D97-AF65-F5344CB8AC3E}">
        <p14:creationId xmlns:p14="http://schemas.microsoft.com/office/powerpoint/2010/main" val="1285954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101600" y="2282825"/>
            <a:ext cx="4330700" cy="1325563"/>
          </a:xfrm>
        </p:spPr>
        <p:txBody>
          <a:bodyPr>
            <a:normAutofit fontScale="90000"/>
          </a:bodyPr>
          <a:lstStyle/>
          <a:p>
            <a:br>
              <a:rPr lang="en-US" dirty="0"/>
            </a:br>
            <a:r>
              <a:rPr lang="en-US" b="1" dirty="0">
                <a:solidFill>
                  <a:srgbClr val="202124"/>
                </a:solidFill>
                <a:latin typeface="Inter"/>
              </a:rPr>
              <a:t>14- How does the Type of the restaurant affect Table booking </a:t>
            </a:r>
            <a:r>
              <a:rPr lang="en-US" b="1" dirty="0" err="1">
                <a:solidFill>
                  <a:srgbClr val="202124"/>
                </a:solidFill>
                <a:latin typeface="Inter"/>
              </a:rPr>
              <a:t>availibility</a:t>
            </a:r>
            <a:r>
              <a:rPr lang="en-US" b="1" dirty="0">
                <a:solidFill>
                  <a:srgbClr val="202124"/>
                </a:solidFill>
                <a:latin typeface="Inter"/>
              </a:rPr>
              <a:t>?</a:t>
            </a:r>
            <a:endParaRPr lang="en-US" dirty="0"/>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dirty="0"/>
          </a:p>
        </p:txBody>
      </p:sp>
      <p:pic>
        <p:nvPicPr>
          <p:cNvPr id="4" name="Picture 3">
            <a:extLst>
              <a:ext uri="{FF2B5EF4-FFF2-40B4-BE49-F238E27FC236}">
                <a16:creationId xmlns:a16="http://schemas.microsoft.com/office/drawing/2014/main" id="{49DB7F6D-1CA4-9554-9497-D9011E71766E}"/>
              </a:ext>
            </a:extLst>
          </p:cNvPr>
          <p:cNvPicPr>
            <a:picLocks noChangeAspect="1"/>
          </p:cNvPicPr>
          <p:nvPr/>
        </p:nvPicPr>
        <p:blipFill rotWithShape="1">
          <a:blip r:embed="rId2"/>
          <a:srcRect l="4815" t="7037" r="9259" b="7315"/>
          <a:stretch/>
        </p:blipFill>
        <p:spPr>
          <a:xfrm>
            <a:off x="5283200" y="-28466"/>
            <a:ext cx="6908800" cy="6886466"/>
          </a:xfrm>
          <a:prstGeom prst="rect">
            <a:avLst/>
          </a:prstGeom>
        </p:spPr>
      </p:pic>
    </p:spTree>
    <p:extLst>
      <p:ext uri="{BB962C8B-B14F-4D97-AF65-F5344CB8AC3E}">
        <p14:creationId xmlns:p14="http://schemas.microsoft.com/office/powerpoint/2010/main" val="1971778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298450" y="136525"/>
            <a:ext cx="12788900" cy="723900"/>
          </a:xfrm>
        </p:spPr>
        <p:txBody>
          <a:bodyPr>
            <a:normAutofit fontScale="90000"/>
          </a:bodyPr>
          <a:lstStyle/>
          <a:p>
            <a:br>
              <a:rPr lang="en-US" dirty="0"/>
            </a:br>
            <a:r>
              <a:rPr lang="en-US" b="1" dirty="0">
                <a:solidFill>
                  <a:srgbClr val="202124"/>
                </a:solidFill>
                <a:latin typeface="Inter"/>
              </a:rPr>
              <a:t>15- How does the Type of the restaurant Location affect Online Ordering?</a:t>
            </a:r>
            <a:endParaRPr lang="en-US" dirty="0"/>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19</a:t>
            </a:fld>
            <a:endParaRPr lang="en-US" dirty="0"/>
          </a:p>
        </p:txBody>
      </p:sp>
      <p:pic>
        <p:nvPicPr>
          <p:cNvPr id="4" name="Picture 3">
            <a:extLst>
              <a:ext uri="{FF2B5EF4-FFF2-40B4-BE49-F238E27FC236}">
                <a16:creationId xmlns:a16="http://schemas.microsoft.com/office/drawing/2014/main" id="{7CA97D16-F73E-A0F5-B6D4-C07D0E576511}"/>
              </a:ext>
            </a:extLst>
          </p:cNvPr>
          <p:cNvPicPr>
            <a:picLocks noChangeAspect="1"/>
          </p:cNvPicPr>
          <p:nvPr/>
        </p:nvPicPr>
        <p:blipFill rotWithShape="1">
          <a:blip r:embed="rId2"/>
          <a:srcRect l="8541" t="7084" r="10417"/>
          <a:stretch/>
        </p:blipFill>
        <p:spPr>
          <a:xfrm>
            <a:off x="635000" y="960825"/>
            <a:ext cx="10871200" cy="5897175"/>
          </a:xfrm>
          <a:prstGeom prst="rect">
            <a:avLst/>
          </a:prstGeom>
        </p:spPr>
      </p:pic>
    </p:spTree>
    <p:extLst>
      <p:ext uri="{BB962C8B-B14F-4D97-AF65-F5344CB8AC3E}">
        <p14:creationId xmlns:p14="http://schemas.microsoft.com/office/powerpoint/2010/main" val="3789946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3819228" cy="1325563"/>
          </a:xfrm>
        </p:spPr>
        <p:txBody>
          <a:bodyPr/>
          <a:lstStyle/>
          <a:p>
            <a:r>
              <a:rPr lang="en-US" dirty="0"/>
              <a:t>Table of content</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normAutofit lnSpcReduction="10000"/>
          </a:bodyPr>
          <a:lstStyle/>
          <a:p>
            <a:r>
              <a:rPr lang="en-US" dirty="0"/>
              <a:t>Introduction</a:t>
            </a:r>
          </a:p>
          <a:p>
            <a:r>
              <a:rPr lang="en-US" dirty="0"/>
              <a:t>EDA</a:t>
            </a:r>
          </a:p>
          <a:p>
            <a:r>
              <a:rPr lang="en-US" dirty="0"/>
              <a:t>Business Analysis</a:t>
            </a:r>
          </a:p>
          <a:p>
            <a:r>
              <a:rPr lang="en-US" dirty="0"/>
              <a:t>Data processing</a:t>
            </a:r>
          </a:p>
          <a:p>
            <a:r>
              <a:rPr lang="en-US" dirty="0"/>
              <a:t>Modelling</a:t>
            </a:r>
          </a:p>
          <a:p>
            <a:r>
              <a:rPr lang="en-US" dirty="0"/>
              <a:t>Summary</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20XX</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1"/>
            <a:ext cx="10515600" cy="939799"/>
          </a:xfrm>
        </p:spPr>
        <p:txBody>
          <a:bodyPr>
            <a:normAutofit/>
          </a:bodyPr>
          <a:lstStyle/>
          <a:p>
            <a:r>
              <a:rPr lang="en-US" sz="2500" b="1" dirty="0">
                <a:solidFill>
                  <a:srgbClr val="202124"/>
                </a:solidFill>
                <a:latin typeface="Inter"/>
              </a:rPr>
              <a:t>16- How does the Type of the restaurant Location affect Booking table availability?</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20</a:t>
            </a:fld>
            <a:endParaRPr lang="en-US" dirty="0"/>
          </a:p>
        </p:txBody>
      </p:sp>
      <p:pic>
        <p:nvPicPr>
          <p:cNvPr id="4" name="Picture 3">
            <a:extLst>
              <a:ext uri="{FF2B5EF4-FFF2-40B4-BE49-F238E27FC236}">
                <a16:creationId xmlns:a16="http://schemas.microsoft.com/office/drawing/2014/main" id="{FEBFEB56-3574-D7E9-2434-8D41FAF5CC1B}"/>
              </a:ext>
            </a:extLst>
          </p:cNvPr>
          <p:cNvPicPr>
            <a:picLocks noChangeAspect="1"/>
          </p:cNvPicPr>
          <p:nvPr/>
        </p:nvPicPr>
        <p:blipFill rotWithShape="1">
          <a:blip r:embed="rId2"/>
          <a:srcRect l="8645" t="7292" r="9271"/>
          <a:stretch/>
        </p:blipFill>
        <p:spPr>
          <a:xfrm>
            <a:off x="363248" y="812800"/>
            <a:ext cx="11465503" cy="6045200"/>
          </a:xfrm>
          <a:prstGeom prst="rect">
            <a:avLst/>
          </a:prstGeom>
        </p:spPr>
      </p:pic>
    </p:spTree>
    <p:extLst>
      <p:ext uri="{BB962C8B-B14F-4D97-AF65-F5344CB8AC3E}">
        <p14:creationId xmlns:p14="http://schemas.microsoft.com/office/powerpoint/2010/main" val="1037088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2206625"/>
            <a:ext cx="10515600" cy="1325563"/>
          </a:xfrm>
        </p:spPr>
        <p:txBody>
          <a:bodyPr>
            <a:normAutofit/>
          </a:bodyPr>
          <a:lstStyle/>
          <a:p>
            <a:r>
              <a:rPr lang="en-US" sz="4400" b="1" dirty="0"/>
              <a:t>Feature Engineering</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21</a:t>
            </a:fld>
            <a:endParaRPr lang="en-US" dirty="0"/>
          </a:p>
        </p:txBody>
      </p:sp>
    </p:spTree>
    <p:extLst>
      <p:ext uri="{BB962C8B-B14F-4D97-AF65-F5344CB8AC3E}">
        <p14:creationId xmlns:p14="http://schemas.microsoft.com/office/powerpoint/2010/main" val="2001595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2747962" y="539353"/>
            <a:ext cx="6696075" cy="554038"/>
          </a:xfrm>
        </p:spPr>
        <p:txBody>
          <a:bodyPr/>
          <a:lstStyle/>
          <a:p>
            <a:r>
              <a:rPr lang="en-US" b="1" dirty="0"/>
              <a:t> </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479925" y="5676503"/>
            <a:ext cx="6696074" cy="365125"/>
          </a:xfrm>
        </p:spPr>
        <p:txBody>
          <a:bodyPr/>
          <a:lstStyle/>
          <a:p>
            <a:r>
              <a:rPr lang="en-US" dirty="0"/>
              <a:t> </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22</a:t>
            </a:fld>
            <a:endParaRPr lang="en-US" dirty="0"/>
          </a:p>
        </p:txBody>
      </p:sp>
      <p:pic>
        <p:nvPicPr>
          <p:cNvPr id="10" name="Picture 9">
            <a:extLst>
              <a:ext uri="{FF2B5EF4-FFF2-40B4-BE49-F238E27FC236}">
                <a16:creationId xmlns:a16="http://schemas.microsoft.com/office/drawing/2014/main" id="{9932D1A1-0F63-CE4B-B388-85B2D61224EB}"/>
              </a:ext>
            </a:extLst>
          </p:cNvPr>
          <p:cNvPicPr>
            <a:picLocks noChangeAspect="1"/>
          </p:cNvPicPr>
          <p:nvPr/>
        </p:nvPicPr>
        <p:blipFill rotWithShape="1">
          <a:blip r:embed="rId2"/>
          <a:srcRect r="10091"/>
          <a:stretch/>
        </p:blipFill>
        <p:spPr>
          <a:xfrm>
            <a:off x="5857875" y="2057400"/>
            <a:ext cx="6213475" cy="4800600"/>
          </a:xfrm>
          <a:prstGeom prst="rect">
            <a:avLst/>
          </a:prstGeom>
        </p:spPr>
      </p:pic>
      <p:pic>
        <p:nvPicPr>
          <p:cNvPr id="12" name="Picture 11">
            <a:extLst>
              <a:ext uri="{FF2B5EF4-FFF2-40B4-BE49-F238E27FC236}">
                <a16:creationId xmlns:a16="http://schemas.microsoft.com/office/drawing/2014/main" id="{0EB6CC71-1F9D-FC39-A5DF-9DD3474275F4}"/>
              </a:ext>
            </a:extLst>
          </p:cNvPr>
          <p:cNvPicPr>
            <a:picLocks noChangeAspect="1"/>
          </p:cNvPicPr>
          <p:nvPr/>
        </p:nvPicPr>
        <p:blipFill rotWithShape="1">
          <a:blip r:embed="rId3"/>
          <a:srcRect t="7865" r="14259" b="7865"/>
          <a:stretch/>
        </p:blipFill>
        <p:spPr>
          <a:xfrm>
            <a:off x="-22225" y="0"/>
            <a:ext cx="5880100" cy="6858000"/>
          </a:xfrm>
          <a:prstGeom prst="rect">
            <a:avLst/>
          </a:prstGeom>
        </p:spPr>
      </p:pic>
    </p:spTree>
    <p:extLst>
      <p:ext uri="{BB962C8B-B14F-4D97-AF65-F5344CB8AC3E}">
        <p14:creationId xmlns:p14="http://schemas.microsoft.com/office/powerpoint/2010/main" val="7443797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2492377"/>
            <a:ext cx="8421688" cy="1325563"/>
          </a:xfrm>
        </p:spPr>
        <p:txBody>
          <a:bodyPr>
            <a:normAutofit/>
          </a:bodyPr>
          <a:lstStyle/>
          <a:p>
            <a:r>
              <a:rPr lang="en-US" sz="3600" b="1" dirty="0"/>
              <a:t>Modelling</a:t>
            </a:r>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dirty="0"/>
              <a:t>20XX</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23</a:t>
            </a:fld>
            <a:endParaRPr lang="en-US" dirty="0"/>
          </a:p>
        </p:txBody>
      </p:sp>
    </p:spTree>
    <p:extLst>
      <p:ext uri="{BB962C8B-B14F-4D97-AF65-F5344CB8AC3E}">
        <p14:creationId xmlns:p14="http://schemas.microsoft.com/office/powerpoint/2010/main" val="2619301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983774" y="1349535"/>
            <a:ext cx="3562826" cy="343061"/>
          </a:xfrm>
        </p:spPr>
        <p:txBody>
          <a:bodyPr/>
          <a:lstStyle/>
          <a:p>
            <a:r>
              <a:rPr lang="en-US" sz="2400" b="1" dirty="0"/>
              <a:t>Logistic Regression</a:t>
            </a:r>
          </a:p>
        </p:txBody>
      </p:sp>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8324894" y="1340215"/>
            <a:ext cx="2317706" cy="343061"/>
          </a:xfrm>
        </p:spPr>
        <p:txBody>
          <a:bodyPr/>
          <a:lstStyle/>
          <a:p>
            <a:r>
              <a:rPr lang="en-US" sz="2400" b="1" dirty="0"/>
              <a:t>KNN CLF</a:t>
            </a:r>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dirty="0"/>
              <a:t>20XX</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24</a:t>
            </a:fld>
            <a:endParaRPr lang="en-US" dirty="0"/>
          </a:p>
        </p:txBody>
      </p:sp>
      <p:pic>
        <p:nvPicPr>
          <p:cNvPr id="30" name="Picture 29">
            <a:extLst>
              <a:ext uri="{FF2B5EF4-FFF2-40B4-BE49-F238E27FC236}">
                <a16:creationId xmlns:a16="http://schemas.microsoft.com/office/drawing/2014/main" id="{3A3D4098-A610-CB90-EF70-3A50D4411906}"/>
              </a:ext>
            </a:extLst>
          </p:cNvPr>
          <p:cNvPicPr>
            <a:picLocks noChangeAspect="1"/>
          </p:cNvPicPr>
          <p:nvPr/>
        </p:nvPicPr>
        <p:blipFill rotWithShape="1">
          <a:blip r:embed="rId2"/>
          <a:srcRect l="27318" t="10964" r="32862"/>
          <a:stretch/>
        </p:blipFill>
        <p:spPr>
          <a:xfrm>
            <a:off x="342269" y="2015554"/>
            <a:ext cx="4204331" cy="3916999"/>
          </a:xfrm>
          <a:prstGeom prst="rect">
            <a:avLst/>
          </a:prstGeom>
        </p:spPr>
      </p:pic>
      <p:pic>
        <p:nvPicPr>
          <p:cNvPr id="34" name="Picture 33">
            <a:extLst>
              <a:ext uri="{FF2B5EF4-FFF2-40B4-BE49-F238E27FC236}">
                <a16:creationId xmlns:a16="http://schemas.microsoft.com/office/drawing/2014/main" id="{A0A4FF38-9294-D37C-07AB-B2AD01BB608F}"/>
              </a:ext>
            </a:extLst>
          </p:cNvPr>
          <p:cNvPicPr>
            <a:picLocks noChangeAspect="1"/>
          </p:cNvPicPr>
          <p:nvPr/>
        </p:nvPicPr>
        <p:blipFill rotWithShape="1">
          <a:blip r:embed="rId3"/>
          <a:srcRect l="27081" t="12218" r="32984" b="96"/>
          <a:stretch/>
        </p:blipFill>
        <p:spPr>
          <a:xfrm>
            <a:off x="6762595" y="2015555"/>
            <a:ext cx="4381500" cy="4008515"/>
          </a:xfrm>
          <a:prstGeom prst="rect">
            <a:avLst/>
          </a:prstGeom>
        </p:spPr>
      </p:pic>
    </p:spTree>
    <p:extLst>
      <p:ext uri="{BB962C8B-B14F-4D97-AF65-F5344CB8AC3E}">
        <p14:creationId xmlns:p14="http://schemas.microsoft.com/office/powerpoint/2010/main" val="1645266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983774" y="1349535"/>
            <a:ext cx="3562826" cy="343061"/>
          </a:xfrm>
        </p:spPr>
        <p:txBody>
          <a:bodyPr/>
          <a:lstStyle/>
          <a:p>
            <a:r>
              <a:rPr lang="en-US" sz="2400" b="1" dirty="0"/>
              <a:t>SVM</a:t>
            </a:r>
          </a:p>
        </p:txBody>
      </p:sp>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8324894" y="1340215"/>
            <a:ext cx="2317706" cy="343061"/>
          </a:xfrm>
        </p:spPr>
        <p:txBody>
          <a:bodyPr/>
          <a:lstStyle/>
          <a:p>
            <a:r>
              <a:rPr lang="en-US" sz="2400" b="1" dirty="0" err="1"/>
              <a:t>Navie</a:t>
            </a:r>
            <a:r>
              <a:rPr lang="en-US" sz="2400" b="1" dirty="0"/>
              <a:t> bayes</a:t>
            </a:r>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dirty="0"/>
              <a:t>20XX</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25</a:t>
            </a:fld>
            <a:endParaRPr lang="en-US" dirty="0"/>
          </a:p>
        </p:txBody>
      </p:sp>
      <p:pic>
        <p:nvPicPr>
          <p:cNvPr id="4" name="Picture 3">
            <a:extLst>
              <a:ext uri="{FF2B5EF4-FFF2-40B4-BE49-F238E27FC236}">
                <a16:creationId xmlns:a16="http://schemas.microsoft.com/office/drawing/2014/main" id="{F794B378-A2E8-A567-47D9-C5F372F874BD}"/>
              </a:ext>
            </a:extLst>
          </p:cNvPr>
          <p:cNvPicPr>
            <a:picLocks noChangeAspect="1"/>
          </p:cNvPicPr>
          <p:nvPr/>
        </p:nvPicPr>
        <p:blipFill rotWithShape="1">
          <a:blip r:embed="rId2"/>
          <a:srcRect l="26270" t="9440" r="32405" b="-562"/>
          <a:stretch/>
        </p:blipFill>
        <p:spPr>
          <a:xfrm>
            <a:off x="254000" y="1941673"/>
            <a:ext cx="4533900" cy="4165600"/>
          </a:xfrm>
          <a:prstGeom prst="rect">
            <a:avLst/>
          </a:prstGeom>
        </p:spPr>
      </p:pic>
      <p:pic>
        <p:nvPicPr>
          <p:cNvPr id="6" name="Picture 5">
            <a:extLst>
              <a:ext uri="{FF2B5EF4-FFF2-40B4-BE49-F238E27FC236}">
                <a16:creationId xmlns:a16="http://schemas.microsoft.com/office/drawing/2014/main" id="{6C928DA7-DB98-CB36-90C6-7A6D3D8F53AB}"/>
              </a:ext>
            </a:extLst>
          </p:cNvPr>
          <p:cNvPicPr>
            <a:picLocks noChangeAspect="1"/>
          </p:cNvPicPr>
          <p:nvPr/>
        </p:nvPicPr>
        <p:blipFill rotWithShape="1">
          <a:blip r:embed="rId3"/>
          <a:srcRect l="27080" t="8877" r="31248"/>
          <a:stretch/>
        </p:blipFill>
        <p:spPr>
          <a:xfrm>
            <a:off x="6781800" y="1932353"/>
            <a:ext cx="4572000" cy="4165600"/>
          </a:xfrm>
          <a:prstGeom prst="rect">
            <a:avLst/>
          </a:prstGeom>
        </p:spPr>
      </p:pic>
    </p:spTree>
    <p:extLst>
      <p:ext uri="{BB962C8B-B14F-4D97-AF65-F5344CB8AC3E}">
        <p14:creationId xmlns:p14="http://schemas.microsoft.com/office/powerpoint/2010/main" val="2492412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983774" y="1349535"/>
            <a:ext cx="4204330" cy="343061"/>
          </a:xfrm>
        </p:spPr>
        <p:txBody>
          <a:bodyPr/>
          <a:lstStyle/>
          <a:p>
            <a:r>
              <a:rPr lang="en-US" sz="2400" b="1" dirty="0"/>
              <a:t>Random Forest Classifier</a:t>
            </a:r>
          </a:p>
        </p:txBody>
      </p:sp>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6762595" y="1384255"/>
            <a:ext cx="4927600" cy="222776"/>
          </a:xfrm>
        </p:spPr>
        <p:txBody>
          <a:bodyPr/>
          <a:lstStyle/>
          <a:p>
            <a:r>
              <a:rPr lang="en-US" sz="2400" b="1" dirty="0"/>
              <a:t>Random Forest Classifier with </a:t>
            </a:r>
            <a:r>
              <a:rPr lang="en-US" sz="2400" b="1" dirty="0" err="1"/>
              <a:t>GridSearch</a:t>
            </a:r>
            <a:endParaRPr lang="en-US" sz="2400" b="1" dirty="0"/>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dirty="0"/>
              <a:t>20XX</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26</a:t>
            </a:fld>
            <a:endParaRPr lang="en-US" dirty="0"/>
          </a:p>
        </p:txBody>
      </p:sp>
      <p:pic>
        <p:nvPicPr>
          <p:cNvPr id="8" name="Picture 7">
            <a:extLst>
              <a:ext uri="{FF2B5EF4-FFF2-40B4-BE49-F238E27FC236}">
                <a16:creationId xmlns:a16="http://schemas.microsoft.com/office/drawing/2014/main" id="{B711A736-A2B7-0E58-E01E-78C2413949A0}"/>
              </a:ext>
            </a:extLst>
          </p:cNvPr>
          <p:cNvPicPr>
            <a:picLocks noChangeAspect="1"/>
          </p:cNvPicPr>
          <p:nvPr/>
        </p:nvPicPr>
        <p:blipFill rotWithShape="1">
          <a:blip r:embed="rId2"/>
          <a:srcRect l="26617" t="10145" r="32636"/>
          <a:stretch/>
        </p:blipFill>
        <p:spPr>
          <a:xfrm>
            <a:off x="533400" y="1970631"/>
            <a:ext cx="4470400" cy="4107684"/>
          </a:xfrm>
          <a:prstGeom prst="rect">
            <a:avLst/>
          </a:prstGeom>
        </p:spPr>
      </p:pic>
      <p:pic>
        <p:nvPicPr>
          <p:cNvPr id="11" name="Picture 10">
            <a:extLst>
              <a:ext uri="{FF2B5EF4-FFF2-40B4-BE49-F238E27FC236}">
                <a16:creationId xmlns:a16="http://schemas.microsoft.com/office/drawing/2014/main" id="{AE00F4C7-F321-D521-0EF3-41CFD0337559}"/>
              </a:ext>
            </a:extLst>
          </p:cNvPr>
          <p:cNvPicPr>
            <a:picLocks noChangeAspect="1"/>
          </p:cNvPicPr>
          <p:nvPr/>
        </p:nvPicPr>
        <p:blipFill rotWithShape="1">
          <a:blip r:embed="rId3"/>
          <a:srcRect l="27081" t="10145" r="32174"/>
          <a:stretch/>
        </p:blipFill>
        <p:spPr>
          <a:xfrm>
            <a:off x="6883400" y="2109649"/>
            <a:ext cx="4470400" cy="4107684"/>
          </a:xfrm>
          <a:prstGeom prst="rect">
            <a:avLst/>
          </a:prstGeom>
        </p:spPr>
      </p:pic>
    </p:spTree>
    <p:extLst>
      <p:ext uri="{BB962C8B-B14F-4D97-AF65-F5344CB8AC3E}">
        <p14:creationId xmlns:p14="http://schemas.microsoft.com/office/powerpoint/2010/main" val="2940548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983774" y="1349535"/>
            <a:ext cx="3562826" cy="343061"/>
          </a:xfrm>
        </p:spPr>
        <p:txBody>
          <a:bodyPr/>
          <a:lstStyle/>
          <a:p>
            <a:r>
              <a:rPr lang="en-US" sz="2400" b="1" dirty="0" err="1"/>
              <a:t>XGBoost</a:t>
            </a:r>
            <a:endParaRPr lang="en-US" sz="2400" b="1" dirty="0"/>
          </a:p>
        </p:txBody>
      </p:sp>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7416800" y="1349535"/>
            <a:ext cx="4191000" cy="343061"/>
          </a:xfrm>
        </p:spPr>
        <p:txBody>
          <a:bodyPr/>
          <a:lstStyle/>
          <a:p>
            <a:r>
              <a:rPr lang="en-US" sz="2400" b="1" dirty="0"/>
              <a:t>Decision Tree Classifier</a:t>
            </a:r>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dirty="0"/>
              <a:t>20XX</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27</a:t>
            </a:fld>
            <a:endParaRPr lang="en-US" dirty="0"/>
          </a:p>
        </p:txBody>
      </p:sp>
      <p:pic>
        <p:nvPicPr>
          <p:cNvPr id="7" name="Picture 6">
            <a:extLst>
              <a:ext uri="{FF2B5EF4-FFF2-40B4-BE49-F238E27FC236}">
                <a16:creationId xmlns:a16="http://schemas.microsoft.com/office/drawing/2014/main" id="{9943D2EC-057F-0944-520D-687E1EC5C96E}"/>
              </a:ext>
            </a:extLst>
          </p:cNvPr>
          <p:cNvPicPr>
            <a:picLocks noChangeAspect="1"/>
          </p:cNvPicPr>
          <p:nvPr/>
        </p:nvPicPr>
        <p:blipFill rotWithShape="1">
          <a:blip r:embed="rId2"/>
          <a:srcRect l="27081" t="12313" r="32174"/>
          <a:stretch/>
        </p:blipFill>
        <p:spPr>
          <a:xfrm>
            <a:off x="190500" y="2212636"/>
            <a:ext cx="4470400" cy="4008515"/>
          </a:xfrm>
          <a:prstGeom prst="rect">
            <a:avLst/>
          </a:prstGeom>
        </p:spPr>
      </p:pic>
      <p:pic>
        <p:nvPicPr>
          <p:cNvPr id="9" name="Picture 8">
            <a:extLst>
              <a:ext uri="{FF2B5EF4-FFF2-40B4-BE49-F238E27FC236}">
                <a16:creationId xmlns:a16="http://schemas.microsoft.com/office/drawing/2014/main" id="{E9F43CFA-CA50-4205-5880-C4CC93B31F78}"/>
              </a:ext>
            </a:extLst>
          </p:cNvPr>
          <p:cNvPicPr>
            <a:picLocks noChangeAspect="1"/>
          </p:cNvPicPr>
          <p:nvPr/>
        </p:nvPicPr>
        <p:blipFill rotWithShape="1">
          <a:blip r:embed="rId2"/>
          <a:srcRect l="27081" t="9810" r="32174"/>
          <a:stretch/>
        </p:blipFill>
        <p:spPr>
          <a:xfrm>
            <a:off x="7416800" y="1962994"/>
            <a:ext cx="4470400" cy="4122958"/>
          </a:xfrm>
          <a:prstGeom prst="rect">
            <a:avLst/>
          </a:prstGeom>
        </p:spPr>
      </p:pic>
    </p:spTree>
    <p:extLst>
      <p:ext uri="{BB962C8B-B14F-4D97-AF65-F5344CB8AC3E}">
        <p14:creationId xmlns:p14="http://schemas.microsoft.com/office/powerpoint/2010/main" val="3243848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dirty="0"/>
              <a:t>20XX</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28</a:t>
            </a:fld>
            <a:endParaRPr lang="en-US" dirty="0"/>
          </a:p>
        </p:txBody>
      </p:sp>
      <p:sp>
        <p:nvSpPr>
          <p:cNvPr id="13" name="Title 1">
            <a:extLst>
              <a:ext uri="{FF2B5EF4-FFF2-40B4-BE49-F238E27FC236}">
                <a16:creationId xmlns:a16="http://schemas.microsoft.com/office/drawing/2014/main" id="{B45CCFFB-685A-2BA6-B69E-380492565A06}"/>
              </a:ext>
            </a:extLst>
          </p:cNvPr>
          <p:cNvSpPr>
            <a:spLocks noGrp="1"/>
          </p:cNvSpPr>
          <p:nvPr>
            <p:ph type="title"/>
          </p:nvPr>
        </p:nvSpPr>
        <p:spPr>
          <a:xfrm>
            <a:off x="1885156" y="2492377"/>
            <a:ext cx="8421688" cy="1325563"/>
          </a:xfrm>
        </p:spPr>
        <p:txBody>
          <a:bodyPr>
            <a:normAutofit/>
          </a:bodyPr>
          <a:lstStyle/>
          <a:p>
            <a:r>
              <a:rPr lang="en-US" sz="3600" b="1" dirty="0"/>
              <a:t>Model Selection</a:t>
            </a:r>
          </a:p>
        </p:txBody>
      </p:sp>
    </p:spTree>
    <p:extLst>
      <p:ext uri="{BB962C8B-B14F-4D97-AF65-F5344CB8AC3E}">
        <p14:creationId xmlns:p14="http://schemas.microsoft.com/office/powerpoint/2010/main" val="2285866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dirty="0"/>
              <a:t>20XX</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29</a:t>
            </a:fld>
            <a:endParaRPr lang="en-US" dirty="0"/>
          </a:p>
        </p:txBody>
      </p:sp>
      <p:sp>
        <p:nvSpPr>
          <p:cNvPr id="13" name="Title 1">
            <a:extLst>
              <a:ext uri="{FF2B5EF4-FFF2-40B4-BE49-F238E27FC236}">
                <a16:creationId xmlns:a16="http://schemas.microsoft.com/office/drawing/2014/main" id="{B45CCFFB-685A-2BA6-B69E-380492565A06}"/>
              </a:ext>
            </a:extLst>
          </p:cNvPr>
          <p:cNvSpPr>
            <a:spLocks noGrp="1"/>
          </p:cNvSpPr>
          <p:nvPr>
            <p:ph type="title"/>
          </p:nvPr>
        </p:nvSpPr>
        <p:spPr>
          <a:xfrm>
            <a:off x="1885156" y="2492377"/>
            <a:ext cx="8421688" cy="1325563"/>
          </a:xfrm>
        </p:spPr>
        <p:txBody>
          <a:bodyPr>
            <a:normAutofit/>
          </a:bodyPr>
          <a:lstStyle/>
          <a:p>
            <a:endParaRPr lang="en-US" sz="3600" b="1" dirty="0"/>
          </a:p>
        </p:txBody>
      </p:sp>
      <p:pic>
        <p:nvPicPr>
          <p:cNvPr id="3" name="Picture 2">
            <a:extLst>
              <a:ext uri="{FF2B5EF4-FFF2-40B4-BE49-F238E27FC236}">
                <a16:creationId xmlns:a16="http://schemas.microsoft.com/office/drawing/2014/main" id="{89C56C3B-575D-E5F0-B9A3-8762AE120883}"/>
              </a:ext>
            </a:extLst>
          </p:cNvPr>
          <p:cNvPicPr>
            <a:picLocks noChangeAspect="1"/>
          </p:cNvPicPr>
          <p:nvPr/>
        </p:nvPicPr>
        <p:blipFill rotWithShape="1">
          <a:blip r:embed="rId2"/>
          <a:srcRect l="9063" t="11666" r="9791" b="6667"/>
          <a:stretch/>
        </p:blipFill>
        <p:spPr>
          <a:xfrm>
            <a:off x="197826" y="921969"/>
            <a:ext cx="11796348" cy="5936031"/>
          </a:xfrm>
          <a:prstGeom prst="rect">
            <a:avLst/>
          </a:prstGeom>
        </p:spPr>
      </p:pic>
    </p:spTree>
    <p:extLst>
      <p:ext uri="{BB962C8B-B14F-4D97-AF65-F5344CB8AC3E}">
        <p14:creationId xmlns:p14="http://schemas.microsoft.com/office/powerpoint/2010/main" val="1784267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63575" y="-309561"/>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041400" y="1108075"/>
            <a:ext cx="6184900" cy="5035550"/>
          </a:xfrm>
        </p:spPr>
        <p:txBody>
          <a:bodyPr>
            <a:noAutofit/>
          </a:bodyPr>
          <a:lstStyle/>
          <a:p>
            <a:r>
              <a:rPr lang="en-US" sz="1600" b="0" i="0" dirty="0">
                <a:effectLst/>
                <a:latin typeface="Inter"/>
              </a:rPr>
              <a:t>The basic idea of analyzing the Zomato dataset is to get a fair idea about the factors affecting the establishment of different types of restaurant at different places in Bengaluru, aggregate rating of each restaurant. Bengaluru being one such city has more than 12,000 restaurants with restaurants serving dishes from all over the world.</a:t>
            </a:r>
            <a:br>
              <a:rPr lang="en-US" sz="1600" dirty="0"/>
            </a:br>
            <a:r>
              <a:rPr lang="en-US" sz="1600" b="0" i="0" dirty="0">
                <a:effectLst/>
                <a:latin typeface="Inter"/>
              </a:rPr>
              <a:t>With each day new restaurants opening the industry </a:t>
            </a:r>
            <a:r>
              <a:rPr lang="en-US" sz="1600" b="0" i="0" dirty="0" err="1">
                <a:effectLst/>
                <a:latin typeface="Inter"/>
              </a:rPr>
              <a:t>has’nt</a:t>
            </a:r>
            <a:r>
              <a:rPr lang="en-US" sz="1600" b="0" i="0" dirty="0">
                <a:effectLst/>
                <a:latin typeface="Inter"/>
              </a:rPr>
              <a:t> been saturated yet and the demand is increasing day by day.</a:t>
            </a:r>
          </a:p>
          <a:p>
            <a:r>
              <a:rPr lang="en-US" sz="1600" b="0" i="0" dirty="0">
                <a:effectLst/>
                <a:latin typeface="Inter"/>
              </a:rPr>
              <a:t> </a:t>
            </a:r>
            <a:r>
              <a:rPr lang="en-US" sz="1600" b="0" i="0" dirty="0" err="1">
                <a:effectLst/>
                <a:latin typeface="Inter"/>
              </a:rPr>
              <a:t>Inspite</a:t>
            </a:r>
            <a:r>
              <a:rPr lang="en-US" sz="1600" b="0" i="0" dirty="0">
                <a:effectLst/>
                <a:latin typeface="Inter"/>
              </a:rPr>
              <a:t> of increasing demand it however has become difficult for new restaurants to compete with established restaurants. Most of them serving the same food. Bengaluru being an IT capital of India. Most of the people here are dependent mainly on the restaurant food as they don’t have time to cook for themselves.</a:t>
            </a:r>
            <a:br>
              <a:rPr lang="en-US" sz="1600" dirty="0"/>
            </a:br>
            <a:r>
              <a:rPr lang="en-US" sz="1600" b="0" i="0" dirty="0">
                <a:effectLst/>
                <a:latin typeface="Inter"/>
              </a:rPr>
              <a:t>With such an overwhelming demand of restaurants it has therefore become important to study the demography of a location. What kind of a food is more popular in a locality. Do the entire locality loves vegetarian food.</a:t>
            </a:r>
            <a:br>
              <a:rPr lang="en-US" sz="1600" dirty="0"/>
            </a:br>
            <a:r>
              <a:rPr lang="en-US" sz="1600" b="0" i="0" dirty="0">
                <a:effectLst/>
                <a:latin typeface="Inter"/>
              </a:rPr>
              <a:t>If yes then is that locality populated by a particular sect of people for </a:t>
            </a:r>
            <a:r>
              <a:rPr lang="en-US" sz="1600" b="0" i="0" dirty="0" err="1">
                <a:effectLst/>
                <a:latin typeface="Inter"/>
              </a:rPr>
              <a:t>eg.</a:t>
            </a:r>
            <a:r>
              <a:rPr lang="en-US" sz="1600" b="0" i="0" dirty="0">
                <a:effectLst/>
                <a:latin typeface="Inter"/>
              </a:rPr>
              <a:t> Jain, Marwaris, Gujaratis who are mostly vegetarian. These kind of analysis can be done using the data</a:t>
            </a:r>
            <a:r>
              <a:rPr lang="en-US" sz="1600" dirty="0"/>
              <a:t>.​</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50799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800100" y="-284161"/>
            <a:ext cx="5111750" cy="1204912"/>
          </a:xfrm>
        </p:spPr>
        <p:txBody>
          <a:bodyPr/>
          <a:lstStyle/>
          <a:p>
            <a:r>
              <a:rPr lang="en-US" b="1"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4870450" y="2414586"/>
            <a:ext cx="7321550" cy="4124326"/>
          </a:xfrm>
        </p:spPr>
        <p:txBody>
          <a:bodyPr>
            <a:normAutofit/>
          </a:bodyPr>
          <a:lstStyle/>
          <a:p>
            <a:r>
              <a:rPr lang="en-US" sz="1800" dirty="0"/>
              <a:t>After analyzing and Processing the data I came up with various business question and answered it using EDA. </a:t>
            </a:r>
          </a:p>
          <a:p>
            <a:r>
              <a:rPr lang="en-US" sz="1800" dirty="0"/>
              <a:t>At this project I tried my best to do what I can, I needed more time as I just received the email on Thursday evening and two days aren’t enough to come out with a good work. </a:t>
            </a:r>
          </a:p>
          <a:p>
            <a:r>
              <a:rPr lang="en-US" sz="1800" dirty="0"/>
              <a:t>There are much more to do with this data especially in the modelling part and the validation test. </a:t>
            </a:r>
          </a:p>
          <a:p>
            <a:r>
              <a:rPr lang="en-US" sz="1800" dirty="0"/>
              <a:t>I hope we can have a chance to discuss more about it, and any upcoming projects.</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31</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sz="4400"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Autofit/>
          </a:bodyPr>
          <a:lstStyle/>
          <a:p>
            <a:r>
              <a:rPr lang="en-US" sz="2000" dirty="0"/>
              <a:t>Ola El-Shiekh</a:t>
            </a:r>
          </a:p>
          <a:p>
            <a:r>
              <a:rPr lang="en-US" sz="2000" dirty="0"/>
              <a:t>Ola.elshiekh71@gmail.com</a:t>
            </a:r>
          </a:p>
          <a:p>
            <a:r>
              <a:rPr lang="en-US" sz="2000" dirty="0"/>
              <a:t>01021183564</a:t>
            </a:r>
          </a:p>
          <a:p>
            <a:r>
              <a:rPr lang="en-US" sz="2000" dirty="0">
                <a:hlinkClick r:id="rId2"/>
              </a:rPr>
              <a:t>Ola </a:t>
            </a:r>
            <a:r>
              <a:rPr lang="en-US" sz="2000" dirty="0" err="1">
                <a:hlinkClick r:id="rId2"/>
              </a:rPr>
              <a:t>El-shiekh</a:t>
            </a:r>
            <a:r>
              <a:rPr lang="en-US" sz="2000" dirty="0">
                <a:hlinkClick r:id="rId2"/>
              </a:rPr>
              <a:t> | LinkedIn</a:t>
            </a:r>
            <a:endParaRPr lang="en-US" sz="2000" dirty="0"/>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32</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PRIMARY GOALS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365125"/>
          </a:xfrm>
        </p:spPr>
        <p:txBody>
          <a:bodyPr/>
          <a:lstStyle/>
          <a:p>
            <a:r>
              <a:rPr lang="en-US" dirty="0"/>
              <a:t>Annual revenue growth</a:t>
            </a: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136525"/>
            <a:ext cx="10515600" cy="1325563"/>
          </a:xfrm>
        </p:spPr>
        <p:txBody>
          <a:bodyPr/>
          <a:lstStyle/>
          <a:p>
            <a:br>
              <a:rPr lang="en-US" dirty="0"/>
            </a:br>
            <a:r>
              <a:rPr lang="en-US" b="1" dirty="0">
                <a:solidFill>
                  <a:srgbClr val="202124"/>
                </a:solidFill>
                <a:latin typeface="Inter"/>
              </a:rPr>
              <a:t>1- what’s most common in </a:t>
            </a:r>
            <a:r>
              <a:rPr lang="en-US" b="1" i="0" dirty="0">
                <a:solidFill>
                  <a:srgbClr val="202124"/>
                </a:solidFill>
                <a:effectLst/>
                <a:latin typeface="Inter"/>
              </a:rPr>
              <a:t>Bangalore Restaurants? Do they offer online ordering and table booking?</a:t>
            </a:r>
            <a:endParaRPr lang="en-US" dirty="0"/>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
        <p:nvSpPr>
          <p:cNvPr id="4" name="Chart Placeholder 3">
            <a:extLst>
              <a:ext uri="{FF2B5EF4-FFF2-40B4-BE49-F238E27FC236}">
                <a16:creationId xmlns:a16="http://schemas.microsoft.com/office/drawing/2014/main" id="{DEFB5725-BA56-53F3-72FE-6D37181DDC60}"/>
              </a:ext>
            </a:extLst>
          </p:cNvPr>
          <p:cNvSpPr>
            <a:spLocks noGrp="1"/>
          </p:cNvSpPr>
          <p:nvPr>
            <p:ph type="chart" sz="quarter" idx="13"/>
          </p:nvPr>
        </p:nvSpPr>
        <p:spPr/>
      </p:sp>
      <p:pic>
        <p:nvPicPr>
          <p:cNvPr id="7" name="Picture 6">
            <a:extLst>
              <a:ext uri="{FF2B5EF4-FFF2-40B4-BE49-F238E27FC236}">
                <a16:creationId xmlns:a16="http://schemas.microsoft.com/office/drawing/2014/main" id="{BAA8D152-AB61-2CD8-1118-EA5286E02915}"/>
              </a:ext>
            </a:extLst>
          </p:cNvPr>
          <p:cNvPicPr>
            <a:picLocks noChangeAspect="1"/>
          </p:cNvPicPr>
          <p:nvPr/>
        </p:nvPicPr>
        <p:blipFill rotWithShape="1">
          <a:blip r:embed="rId2"/>
          <a:srcRect t="27731" b="32149"/>
          <a:stretch/>
        </p:blipFill>
        <p:spPr>
          <a:xfrm>
            <a:off x="292100" y="2111608"/>
            <a:ext cx="11353800" cy="4555132"/>
          </a:xfrm>
          <a:prstGeom prst="rect">
            <a:avLst/>
          </a:prstGeom>
        </p:spPr>
      </p:pic>
    </p:spTree>
    <p:extLst>
      <p:ext uri="{BB962C8B-B14F-4D97-AF65-F5344CB8AC3E}">
        <p14:creationId xmlns:p14="http://schemas.microsoft.com/office/powerpoint/2010/main" val="2303579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0" y="2345203"/>
            <a:ext cx="4584700" cy="1325563"/>
          </a:xfrm>
        </p:spPr>
        <p:txBody>
          <a:bodyPr>
            <a:normAutofit fontScale="90000"/>
          </a:bodyPr>
          <a:lstStyle/>
          <a:p>
            <a:br>
              <a:rPr lang="en-US" dirty="0"/>
            </a:br>
            <a:r>
              <a:rPr lang="en-US" b="1" dirty="0">
                <a:solidFill>
                  <a:srgbClr val="202124"/>
                </a:solidFill>
                <a:latin typeface="Inter"/>
              </a:rPr>
              <a:t>2- what are the types of services in </a:t>
            </a:r>
            <a:r>
              <a:rPr lang="en-US" b="1" i="0" dirty="0">
                <a:solidFill>
                  <a:srgbClr val="202124"/>
                </a:solidFill>
                <a:effectLst/>
                <a:latin typeface="Inter"/>
              </a:rPr>
              <a:t>Bangalore Restaurants ? </a:t>
            </a:r>
            <a:endParaRPr lang="en-US" dirty="0"/>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166100" y="2111608"/>
            <a:ext cx="2743200" cy="365125"/>
          </a:xfrm>
        </p:spPr>
        <p:txBody>
          <a:bodyPr/>
          <a:lstStyle/>
          <a:p>
            <a:fld id="{A49DFD55-3C28-40EF-9E31-A92D2E4017FF}" type="slidenum">
              <a:rPr lang="en-US" smtClean="0"/>
              <a:pPr/>
              <a:t>6</a:t>
            </a:fld>
            <a:endParaRPr lang="en-US" dirty="0"/>
          </a:p>
        </p:txBody>
      </p:sp>
      <p:pic>
        <p:nvPicPr>
          <p:cNvPr id="5" name="Picture 4">
            <a:extLst>
              <a:ext uri="{FF2B5EF4-FFF2-40B4-BE49-F238E27FC236}">
                <a16:creationId xmlns:a16="http://schemas.microsoft.com/office/drawing/2014/main" id="{6D89E041-B683-0CFF-368E-D459E03F32F0}"/>
              </a:ext>
            </a:extLst>
          </p:cNvPr>
          <p:cNvPicPr>
            <a:picLocks noChangeAspect="1"/>
          </p:cNvPicPr>
          <p:nvPr/>
        </p:nvPicPr>
        <p:blipFill rotWithShape="1">
          <a:blip r:embed="rId2"/>
          <a:srcRect l="23086" t="7407" r="15926" b="14604"/>
          <a:stretch/>
        </p:blipFill>
        <p:spPr>
          <a:xfrm>
            <a:off x="4418862" y="208427"/>
            <a:ext cx="7639788" cy="6513047"/>
          </a:xfrm>
          <a:prstGeom prst="rect">
            <a:avLst/>
          </a:prstGeom>
        </p:spPr>
      </p:pic>
    </p:spTree>
    <p:extLst>
      <p:ext uri="{BB962C8B-B14F-4D97-AF65-F5344CB8AC3E}">
        <p14:creationId xmlns:p14="http://schemas.microsoft.com/office/powerpoint/2010/main" val="2171672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38138"/>
            <a:ext cx="10515600" cy="1325563"/>
          </a:xfrm>
        </p:spPr>
        <p:txBody>
          <a:bodyPr>
            <a:normAutofit/>
          </a:bodyPr>
          <a:lstStyle/>
          <a:p>
            <a:br>
              <a:rPr lang="en-US" dirty="0"/>
            </a:br>
            <a:r>
              <a:rPr lang="en-US" b="1" dirty="0">
                <a:solidFill>
                  <a:srgbClr val="202124"/>
                </a:solidFill>
                <a:latin typeface="Inter"/>
              </a:rPr>
              <a:t>3- where are the </a:t>
            </a:r>
            <a:r>
              <a:rPr lang="en-US" b="1" i="0" dirty="0">
                <a:solidFill>
                  <a:srgbClr val="202124"/>
                </a:solidFill>
                <a:effectLst/>
                <a:latin typeface="Inter"/>
              </a:rPr>
              <a:t>Bangalore Restaurants located? </a:t>
            </a:r>
            <a:endParaRPr lang="en-US" dirty="0"/>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pic>
        <p:nvPicPr>
          <p:cNvPr id="12" name="Picture 11">
            <a:extLst>
              <a:ext uri="{FF2B5EF4-FFF2-40B4-BE49-F238E27FC236}">
                <a16:creationId xmlns:a16="http://schemas.microsoft.com/office/drawing/2014/main" id="{3BCA83C3-8855-C1AC-5DCA-A01E41E1931D}"/>
              </a:ext>
            </a:extLst>
          </p:cNvPr>
          <p:cNvPicPr>
            <a:picLocks noChangeAspect="1"/>
          </p:cNvPicPr>
          <p:nvPr/>
        </p:nvPicPr>
        <p:blipFill rotWithShape="1">
          <a:blip r:embed="rId2"/>
          <a:srcRect l="3605" t="9242" r="9057" b="7301"/>
          <a:stretch/>
        </p:blipFill>
        <p:spPr>
          <a:xfrm>
            <a:off x="2095500" y="1123950"/>
            <a:ext cx="8001000" cy="5734050"/>
          </a:xfrm>
          <a:prstGeom prst="rect">
            <a:avLst/>
          </a:prstGeom>
        </p:spPr>
      </p:pic>
    </p:spTree>
    <p:extLst>
      <p:ext uri="{BB962C8B-B14F-4D97-AF65-F5344CB8AC3E}">
        <p14:creationId xmlns:p14="http://schemas.microsoft.com/office/powerpoint/2010/main" val="4022465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25500" y="-104775"/>
            <a:ext cx="10515600" cy="1325563"/>
          </a:xfrm>
        </p:spPr>
        <p:txBody>
          <a:bodyPr>
            <a:normAutofit/>
          </a:bodyPr>
          <a:lstStyle/>
          <a:p>
            <a:r>
              <a:rPr lang="en-US" b="1" dirty="0">
                <a:solidFill>
                  <a:srgbClr val="202124"/>
                </a:solidFill>
                <a:latin typeface="Inter"/>
              </a:rPr>
              <a:t>4- What are the most famous </a:t>
            </a:r>
            <a:r>
              <a:rPr lang="en-US" b="1" dirty="0" err="1">
                <a:solidFill>
                  <a:srgbClr val="202124"/>
                </a:solidFill>
                <a:latin typeface="Inter"/>
              </a:rPr>
              <a:t>resturants</a:t>
            </a:r>
            <a:r>
              <a:rPr lang="en-US" b="1" dirty="0">
                <a:solidFill>
                  <a:srgbClr val="202124"/>
                </a:solidFill>
                <a:latin typeface="Inter"/>
              </a:rPr>
              <a:t> in Bangalore?</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pic>
        <p:nvPicPr>
          <p:cNvPr id="4" name="Picture 3">
            <a:extLst>
              <a:ext uri="{FF2B5EF4-FFF2-40B4-BE49-F238E27FC236}">
                <a16:creationId xmlns:a16="http://schemas.microsoft.com/office/drawing/2014/main" id="{B1360AE8-EBD3-4E8E-4DC3-23DC509C1BE7}"/>
              </a:ext>
            </a:extLst>
          </p:cNvPr>
          <p:cNvPicPr>
            <a:picLocks noChangeAspect="1"/>
          </p:cNvPicPr>
          <p:nvPr/>
        </p:nvPicPr>
        <p:blipFill rotWithShape="1">
          <a:blip r:embed="rId2"/>
          <a:srcRect l="3055" t="9259" r="9028" b="7315"/>
          <a:stretch/>
        </p:blipFill>
        <p:spPr>
          <a:xfrm>
            <a:off x="2209800" y="1027906"/>
            <a:ext cx="8039100" cy="5721350"/>
          </a:xfrm>
          <a:prstGeom prst="rect">
            <a:avLst/>
          </a:prstGeom>
        </p:spPr>
      </p:pic>
    </p:spTree>
    <p:extLst>
      <p:ext uri="{BB962C8B-B14F-4D97-AF65-F5344CB8AC3E}">
        <p14:creationId xmlns:p14="http://schemas.microsoft.com/office/powerpoint/2010/main" val="407027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355600" y="2116137"/>
            <a:ext cx="4597400" cy="1325563"/>
          </a:xfrm>
        </p:spPr>
        <p:txBody>
          <a:bodyPr>
            <a:normAutofit fontScale="90000"/>
          </a:bodyPr>
          <a:lstStyle/>
          <a:p>
            <a:br>
              <a:rPr lang="en-US" dirty="0"/>
            </a:br>
            <a:r>
              <a:rPr lang="en-US" b="1" dirty="0">
                <a:solidFill>
                  <a:srgbClr val="202124"/>
                </a:solidFill>
                <a:latin typeface="Inter"/>
              </a:rPr>
              <a:t> 5- How does the restaurant type affect it's performance?</a:t>
            </a:r>
            <a:endParaRPr lang="en-US" dirty="0"/>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pic>
        <p:nvPicPr>
          <p:cNvPr id="4" name="Picture 3">
            <a:extLst>
              <a:ext uri="{FF2B5EF4-FFF2-40B4-BE49-F238E27FC236}">
                <a16:creationId xmlns:a16="http://schemas.microsoft.com/office/drawing/2014/main" id="{28DB874E-9C6D-F6DC-1018-54B4282E6F5E}"/>
              </a:ext>
            </a:extLst>
          </p:cNvPr>
          <p:cNvPicPr>
            <a:picLocks noChangeAspect="1"/>
          </p:cNvPicPr>
          <p:nvPr/>
        </p:nvPicPr>
        <p:blipFill rotWithShape="1">
          <a:blip r:embed="rId2"/>
          <a:srcRect l="4445" t="7963" r="8889" b="7314"/>
          <a:stretch/>
        </p:blipFill>
        <p:spPr>
          <a:xfrm>
            <a:off x="5054600" y="29715"/>
            <a:ext cx="6985000" cy="6828285"/>
          </a:xfrm>
          <a:prstGeom prst="rect">
            <a:avLst/>
          </a:prstGeom>
        </p:spPr>
      </p:pic>
    </p:spTree>
    <p:extLst>
      <p:ext uri="{BB962C8B-B14F-4D97-AF65-F5344CB8AC3E}">
        <p14:creationId xmlns:p14="http://schemas.microsoft.com/office/powerpoint/2010/main" val="1949028622"/>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6ad8eb0-7565-433d-b867-a9bec77acea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811A73A60AC394BA01133E55FD7456B" ma:contentTypeVersion="10" ma:contentTypeDescription="Create a new document." ma:contentTypeScope="" ma:versionID="5f739cf308edc97065a017961fc59992">
  <xsd:schema xmlns:xsd="http://www.w3.org/2001/XMLSchema" xmlns:xs="http://www.w3.org/2001/XMLSchema" xmlns:p="http://schemas.microsoft.com/office/2006/metadata/properties" xmlns:ns3="76ad8eb0-7565-433d-b867-a9bec77aceac" targetNamespace="http://schemas.microsoft.com/office/2006/metadata/properties" ma:root="true" ma:fieldsID="5a9720b38c76691be2ecd5da24172a13" ns3:_="">
    <xsd:import namespace="76ad8eb0-7565-433d-b867-a9bec77aceac"/>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LengthInSeconds" minOccurs="0"/>
                <xsd:element ref="ns3:MediaServiceAutoTags" minOccurs="0"/>
                <xsd:element ref="ns3:MediaServiceGenerationTime" minOccurs="0"/>
                <xsd:element ref="ns3:MediaServiceEventHashCode" minOccurs="0"/>
                <xsd:element ref="ns3:MediaServiceOCR"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6ad8eb0-7565-433d-b867-a9bec77ace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LengthInSeconds" ma:index="12" nillable="true" ma:displayName="Length (seconds)" ma:internalName="MediaLengthInSeconds" ma:readOnly="true">
      <xsd:simpleType>
        <xsd:restriction base="dms:Unknown"/>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C43685-694E-4579-B109-3C418D49DA65}">
  <ds:schemaRefs>
    <ds:schemaRef ds:uri="http://purl.org/dc/dcmitype/"/>
    <ds:schemaRef ds:uri="http://schemas.openxmlformats.org/package/2006/metadata/core-properties"/>
    <ds:schemaRef ds:uri="76ad8eb0-7565-433d-b867-a9bec77aceac"/>
    <ds:schemaRef ds:uri="http://purl.org/dc/terms/"/>
    <ds:schemaRef ds:uri="http://purl.org/dc/elements/1.1/"/>
    <ds:schemaRef ds:uri="http://www.w3.org/XML/1998/namespace"/>
    <ds:schemaRef ds:uri="http://schemas.microsoft.com/office/2006/documentManagement/types"/>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C01F3E60-4FC2-4E6B-A871-5AB6D0492A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6ad8eb0-7565-433d-b867-a9bec77ace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301</TotalTime>
  <Words>700</Words>
  <Application>Microsoft Office PowerPoint</Application>
  <PresentationFormat>Widescreen</PresentationFormat>
  <Paragraphs>140</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Inter</vt:lpstr>
      <vt:lpstr>Tenorite</vt:lpstr>
      <vt:lpstr>Office Theme</vt:lpstr>
      <vt:lpstr>Dsequares Internship project  [zomato Bangalore Restaurants]</vt:lpstr>
      <vt:lpstr>Table of content</vt:lpstr>
      <vt:lpstr>INTRODUCTION</vt:lpstr>
      <vt:lpstr>PRIMARY GOALS</vt:lpstr>
      <vt:lpstr> 1- what’s most common in Bangalore Restaurants? Do they offer online ordering and table booking?</vt:lpstr>
      <vt:lpstr> 2- what are the types of services in Bangalore Restaurants ? </vt:lpstr>
      <vt:lpstr> 3- where are the Bangalore Restaurants located? </vt:lpstr>
      <vt:lpstr>4- What are the most famous resturants in Bangalore?</vt:lpstr>
      <vt:lpstr>  5- How does the restaurant type affect it's performance?</vt:lpstr>
      <vt:lpstr> 6- How does the availability of online booking affect restaurant Performance?</vt:lpstr>
      <vt:lpstr>7- How does the availability of Table booking affect restaurant Performance?</vt:lpstr>
      <vt:lpstr> 8- How does the Type of meals affect restaurant Performance?</vt:lpstr>
      <vt:lpstr>  9- What're the most common resurant types in Bangalor?</vt:lpstr>
      <vt:lpstr> 10- What're the most common Average cost for meal for two people in Bangalore?</vt:lpstr>
      <vt:lpstr> 11- What're the most common food styles in Bangalore?</vt:lpstr>
      <vt:lpstr> 12 - What're the most dish liked in Bangalore ?</vt:lpstr>
      <vt:lpstr> 13- How does the Type of the restaurant affect Online ordering?</vt:lpstr>
      <vt:lpstr> 14- How does the Type of the restaurant affect Table booking availibility?</vt:lpstr>
      <vt:lpstr> 15- How does the Type of the restaurant Location affect Online Ordering?</vt:lpstr>
      <vt:lpstr>16- How does the Type of the restaurant Location affect Booking table availability?</vt:lpstr>
      <vt:lpstr>Feature Engineering</vt:lpstr>
      <vt:lpstr> </vt:lpstr>
      <vt:lpstr>Modelling</vt:lpstr>
      <vt:lpstr>PowerPoint Presentation</vt:lpstr>
      <vt:lpstr>PowerPoint Presentation</vt:lpstr>
      <vt:lpstr>PowerPoint Presentation</vt:lpstr>
      <vt:lpstr>PowerPoint Presentation</vt:lpstr>
      <vt:lpstr>Model Selection</vt:lpstr>
      <vt:lpstr>PowerPoint Presentation</vt:lpstr>
      <vt:lpstr>PowerPoint Presentation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Ola El-Shiekh</dc:creator>
  <cp:lastModifiedBy>علا مجدى مرتضى الشيخ</cp:lastModifiedBy>
  <cp:revision>14</cp:revision>
  <dcterms:created xsi:type="dcterms:W3CDTF">2022-07-24T05:37:24Z</dcterms:created>
  <dcterms:modified xsi:type="dcterms:W3CDTF">2022-07-24T10:38:54Z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0x0101009811A73A60AC394BA01133E55FD7456B</vt:lpwstr>
  </property>
</Properties>
</file>