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14" d="100"/>
          <a:sy n="114" d="100"/>
        </p:scale>
        <p:origin x="10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5552F-C4D0-C841-B2F3-E55180349375}" type="datetimeFigureOut">
              <a:rPr lang="de-DE" smtClean="0"/>
              <a:t>26.10.20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BDAE8-F02E-404A-AC61-DE433CBBEE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424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B92E9-BFB5-2943-A803-624ADC30B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B602D4-9FC8-F844-9A6B-08401C03B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703586-88F8-084A-8BFF-23D362C6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5D55-DCF3-0844-B630-C938BB5583AB}" type="datetime1">
              <a:rPr lang="de-DE" smtClean="0"/>
              <a:t>26.10.20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A188EB-1F8A-9C4A-B744-0CDE2587C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Olaf Dreyer | Frankfurt, 26.10.20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F09FF-6ED5-A342-838B-83A2D88F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708A-1C5D-1149-BDC4-E6A15EE672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07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AB4A0B-66A8-B842-BAFB-C5482A46A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E9B429-0927-3842-A624-DFEB5AB16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87B36E-D321-8F46-9C40-034B8DBA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C546-7EC5-D04E-BCBD-99857444111E}" type="datetime1">
              <a:rPr lang="de-DE" smtClean="0"/>
              <a:t>26.10.20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524F2E-09FA-8148-ABDE-C8020E7D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Olaf Dreyer | Frankfurt, 26.10.20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908D12-6AB7-9247-8404-8F7F7BA7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708A-1C5D-1149-BDC4-E6A15EE672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92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999CA76-C5F1-0C41-BAB3-0C27E9C0A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A8FCF4-6A75-5A4D-BCAC-F5D0D2576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6BF71D-2678-5C42-B01A-F6FBA26E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D9B4-51F6-6948-9AA7-500045F1944D}" type="datetime1">
              <a:rPr lang="de-DE" smtClean="0"/>
              <a:t>26.10.20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150D1C-3D65-054F-AD16-FC1105BC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Olaf Dreyer | Frankfurt, 26.10.20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9F4B1C-D0CD-0B47-9251-0352A121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708A-1C5D-1149-BDC4-E6A15EE672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99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D4DBC-8783-D34F-95EB-A1051E64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154FEF-9395-594B-8B4B-837416A49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267326-09DB-5F4F-875A-CD4718B5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6767-C96F-8143-A5BE-8E99047E6484}" type="datetime1">
              <a:rPr lang="de-DE" smtClean="0"/>
              <a:t>26.10.20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9AB031-62A0-2245-9AAD-7313C50E7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Olaf Dreyer | Frankfurt, 26.10.20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14BDF0-5761-2647-A085-2FAC0C49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708A-1C5D-1149-BDC4-E6A15EE672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67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AF7B31-2F04-F044-A58F-13C6FB99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EB9175-82A8-5848-A301-F1F26135E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55E2C6-098E-E448-85E0-C249E4B47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6B69-FF1A-4943-B846-725814808780}" type="datetime1">
              <a:rPr lang="de-DE" smtClean="0"/>
              <a:t>26.10.20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C9174F-11C1-5748-847E-CDB0BEE6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Olaf Dreyer | Frankfurt, 26.10.20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8A30A6-152A-784F-BE1D-36FD21D5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708A-1C5D-1149-BDC4-E6A15EE672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91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6533A-39F8-C947-BFE6-C65F5D74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96429C-1132-8749-8B9B-330FAAF2D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3E0E01-53E5-2649-9A19-856C0DB5A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11808F-161D-B04D-87EC-BE004248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736C-EFA2-E84B-84BD-4BEBED907020}" type="datetime1">
              <a:rPr lang="de-DE" smtClean="0"/>
              <a:t>26.10.20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29038B-6B1D-C146-847D-B2867C3C1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Olaf Dreyer | Frankfurt, 26.10.20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7430E6-CA2A-6E48-B3DC-F27B06C6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708A-1C5D-1149-BDC4-E6A15EE672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10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6ECFD-594A-FF44-A900-124F89AA1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839D04-2292-D246-A3D1-74C0B84A6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EF2ADB-B06C-F74A-BFA4-E949C8AB6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CD8467B-ACFB-1D47-B899-45A37BD06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5C4277F-9CC3-9A4B-8FF0-395B74483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DD2342-FF97-2D4D-B47E-37E38A2D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759C-3B8E-884C-BC83-165FCA176725}" type="datetime1">
              <a:rPr lang="de-DE" smtClean="0"/>
              <a:t>26.10.20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268B900-0627-F74A-83C1-A965F1F67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Olaf Dreyer | Frankfurt, 26.10.20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4211AB-C0FE-B847-96D5-BE2BEE3E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708A-1C5D-1149-BDC4-E6A15EE672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59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C824F9-6D82-4442-B580-015B8836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09285A-2E62-AC43-8A31-D3FBFD78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F269-89ED-EB4A-B237-4DE6E68E3AEB}" type="datetime1">
              <a:rPr lang="de-DE" smtClean="0"/>
              <a:t>26.10.20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54F22C-B9ED-794E-AA82-EFDD603D3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Olaf Dreyer | Frankfurt, 26.10.20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F8B50C-FF9B-5A45-8045-67AEECE0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708A-1C5D-1149-BDC4-E6A15EE672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06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12310C-7E16-864D-AE55-6EB3C222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A7F8-D13F-534F-A164-5E2FA23BB0D0}" type="datetime1">
              <a:rPr lang="de-DE" smtClean="0"/>
              <a:t>26.10.20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73B1C2-3673-A34B-A41B-8D33115BB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Olaf Dreyer | Frankfurt, 26.10.20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A357FE-43ED-BD44-8DBB-8647FD7A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708A-1C5D-1149-BDC4-E6A15EE672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47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C4F89-DDFE-E34A-A03C-C25B4E55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57DB67-CFA5-5345-8AFA-A0E9BB8B3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5B1762-0D24-214B-ACE5-3DBA2BFBA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F0DAD1-B165-7C41-8438-E7CD93DF7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F141-F376-884C-A853-0259E981051F}" type="datetime1">
              <a:rPr lang="de-DE" smtClean="0"/>
              <a:t>26.10.20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35C101-C621-6346-A4F8-781B318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Olaf Dreyer | Frankfurt, 26.10.20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01D78D-117C-D54F-9A45-5EF0FC63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708A-1C5D-1149-BDC4-E6A15EE672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3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AD725-DC2D-A443-B399-4BFB6E47B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627102-1AC3-9A40-8597-408A2C638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550B64-28B7-E748-8FA0-BDFF1FA83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B9AF24-C068-0F43-B7A1-841BE204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4D03-4D02-C84E-8225-859D3AF2D4CD}" type="datetime1">
              <a:rPr lang="de-DE" smtClean="0"/>
              <a:t>26.10.20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E23B76-2CB8-CC4D-A996-D56077DF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Olaf Dreyer | Frankfurt, 26.10.20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E49BB3-CB40-5442-8277-A1671A49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708A-1C5D-1149-BDC4-E6A15EE672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52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469A03B-9FFB-A848-825F-1E22608F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D802D1-FD47-8B4D-9E84-C71667D76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7463EA-E7D2-CE4C-90D8-14DB4ED40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118E8-BA8D-3746-9C48-9B18746F5C00}" type="datetime1">
              <a:rPr lang="de-DE" smtClean="0"/>
              <a:t>26.10.20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B27ECF-3164-6549-A9D3-F5A307D06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Olaf Dreyer | Frankfurt, 26.10.20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F4FB4F-E417-E04F-80A0-0E6E20942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3708A-1C5D-1149-BDC4-E6A15EE672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53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A791B-3549-B44D-993D-4DEFC785F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COVID &amp; Luftfeuchtigkeit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DEFA9C6-89C9-BC49-8922-E6F3BF8C3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Hat der aktuelle Anstieg etwas mit sinkender Luftfeuchtigkeit zu tun?</a:t>
            </a:r>
          </a:p>
        </p:txBody>
      </p:sp>
    </p:spTree>
    <p:extLst>
      <p:ext uri="{BB962C8B-B14F-4D97-AF65-F5344CB8AC3E}">
        <p14:creationId xmlns:p14="http://schemas.microsoft.com/office/powerpoint/2010/main" val="139140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670BC-DDBE-604B-B518-94FE0971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/>
              <a:t>Steigende Fallzahlen</a:t>
            </a:r>
            <a:br>
              <a:rPr lang="de-DE" sz="3200" dirty="0"/>
            </a:br>
            <a:r>
              <a:rPr lang="de-DE" sz="2400" dirty="0"/>
              <a:t>Anfang Oktober nimmt die Anzahl der neuen COVID Fälle rasant zu.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3EC60B-6650-584D-B8C4-C799DCF89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Olaf Dreyer | Frankfurt, 26.10.20</a:t>
            </a:r>
          </a:p>
        </p:txBody>
      </p:sp>
      <p:pic>
        <p:nvPicPr>
          <p:cNvPr id="5" name="Grafik 4" descr="Ein Bild, das Draht, dunkel, fliegend, groß enthält.&#10;&#10;Automatisch generierte Beschreibung">
            <a:extLst>
              <a:ext uri="{FF2B5EF4-FFF2-40B4-BE49-F238E27FC236}">
                <a16:creationId xmlns:a16="http://schemas.microsoft.com/office/drawing/2014/main" id="{2C38EE56-C157-764B-A9C6-F446BFF94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931" y="1524221"/>
            <a:ext cx="8776138" cy="48741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4BDACEE-B176-154C-A420-84384016104C}"/>
                  </a:ext>
                </a:extLst>
              </p:cNvPr>
              <p:cNvSpPr txBox="1"/>
              <p:nvPr/>
            </p:nvSpPr>
            <p:spPr>
              <a:xfrm>
                <a:off x="8849710" y="2627585"/>
                <a:ext cx="25040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9.5</m:t>
                    </m:r>
                  </m:oMath>
                </a14:m>
                <a:r>
                  <a:rPr lang="de-DE" dirty="0"/>
                  <a:t> Tage</a:t>
                </a:r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4BDACEE-B176-154C-A420-843840161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710" y="2627585"/>
                <a:ext cx="2504090" cy="369332"/>
              </a:xfrm>
              <a:prstGeom prst="rect">
                <a:avLst/>
              </a:prstGeom>
              <a:blipFill>
                <a:blip r:embed="rId3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3293C38-F940-3D45-A938-9A47B3B35EE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8334704" y="2585545"/>
            <a:ext cx="515006" cy="226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BD6DD33-77AA-E74A-A38C-C53DF3265ABC}"/>
                  </a:ext>
                </a:extLst>
              </p:cNvPr>
              <p:cNvSpPr txBox="1"/>
              <p:nvPr/>
            </p:nvSpPr>
            <p:spPr>
              <a:xfrm>
                <a:off x="5081751" y="5417859"/>
                <a:ext cx="25040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33.2</m:t>
                    </m:r>
                  </m:oMath>
                </a14:m>
                <a:r>
                  <a:rPr lang="de-DE" dirty="0"/>
                  <a:t> Tage</a:t>
                </a:r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BD6DD33-77AA-E74A-A38C-C53DF3265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751" y="5417859"/>
                <a:ext cx="2504090" cy="369332"/>
              </a:xfrm>
              <a:prstGeom prst="rect">
                <a:avLst/>
              </a:prstGeom>
              <a:blipFill>
                <a:blip r:embed="rId4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51711E-C800-AB45-8DEE-7B5AFE674CE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4566745" y="5375819"/>
            <a:ext cx="515006" cy="226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99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D2C0A2-9936-6D4A-AF81-895681CA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Ursache</a:t>
            </a:r>
            <a:br>
              <a:rPr lang="de-DE" dirty="0"/>
            </a:br>
            <a:r>
              <a:rPr lang="de-DE" sz="2400" dirty="0"/>
              <a:t>Vermutung: die zunehmende Benutzung der Heizung ist verantwortlich.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1C85592-3A1C-F044-82FA-BE02BBD7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Olaf Dreyer | Frankfurt, 26.10.20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8E9CAC5-F704-1C43-8EBE-F2C7748B61F7}"/>
              </a:ext>
            </a:extLst>
          </p:cNvPr>
          <p:cNvSpPr txBox="1"/>
          <p:nvPr/>
        </p:nvSpPr>
        <p:spPr>
          <a:xfrm>
            <a:off x="630620" y="1690688"/>
            <a:ext cx="85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Ist diese Kausalkette für den Anstieg verantwortlich?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B147ABD-1BF1-E24D-9D5D-80DEB903D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2142818"/>
            <a:ext cx="7493000" cy="736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D6B0F88D-4226-1C40-B415-D4DDB0F206F2}"/>
                  </a:ext>
                </a:extLst>
              </p:cNvPr>
              <p:cNvSpPr txBox="1"/>
              <p:nvPr/>
            </p:nvSpPr>
            <p:spPr>
              <a:xfrm>
                <a:off x="630620" y="2962216"/>
                <a:ext cx="979564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Das dieser kausale Zusammenhang </a:t>
                </a:r>
                <a:r>
                  <a:rPr lang="de-DE" b="1" dirty="0"/>
                  <a:t>möglich</a:t>
                </a:r>
                <a:r>
                  <a:rPr lang="de-DE" dirty="0"/>
                  <a:t> ist, liegt an daran, dass </a:t>
                </a:r>
                <a:r>
                  <a:rPr lang="de-DE" b="1" dirty="0"/>
                  <a:t>zwei Längenskalen </a:t>
                </a:r>
                <a:r>
                  <a:rPr lang="de-DE" dirty="0"/>
                  <a:t>fast </a:t>
                </a:r>
                <a:r>
                  <a:rPr lang="de-DE" b="1" dirty="0"/>
                  <a:t>gleich</a:t>
                </a:r>
                <a:r>
                  <a:rPr lang="de-DE" dirty="0"/>
                  <a:t> sind:</a:t>
                </a:r>
              </a:p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Der typische Radius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de-DE" dirty="0"/>
                  <a:t> eines vom Menschen beim Sprechen produzierten Tropfens.</a:t>
                </a:r>
                <a:br>
                  <a:rPr lang="de-DE" dirty="0"/>
                </a:b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Der Radius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eines Tropfens der es gerade schafft auf die Erde zu fallen bevor er verdunstet.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r>
                  <a:rPr lang="de-DE" dirty="0"/>
                  <a:t>Der Radius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de-DE" dirty="0"/>
                  <a:t> hängt von der Luftfeuchtigkeit ab: </a:t>
                </a:r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D6B0F88D-4226-1C40-B415-D4DDB0F20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20" y="2962216"/>
                <a:ext cx="9795642" cy="2031325"/>
              </a:xfrm>
              <a:prstGeom prst="rect">
                <a:avLst/>
              </a:prstGeom>
              <a:blipFill>
                <a:blip r:embed="rId3"/>
                <a:stretch>
                  <a:fillRect l="-518" t="-1863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fik 13">
            <a:extLst>
              <a:ext uri="{FF2B5EF4-FFF2-40B4-BE49-F238E27FC236}">
                <a16:creationId xmlns:a16="http://schemas.microsoft.com/office/drawing/2014/main" id="{3913D11C-C7A5-E749-95A0-0DAF0C906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799" y="5076339"/>
            <a:ext cx="59182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8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1596D-5FFF-CB40-9721-CE5DC41C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Fallende Tropfen</a:t>
            </a:r>
            <a:br>
              <a:rPr lang="de-DE" dirty="0"/>
            </a:br>
            <a:r>
              <a:rPr lang="de-DE" sz="2400" dirty="0"/>
              <a:t>Zwei Schicksale: </a:t>
            </a:r>
            <a:r>
              <a:rPr lang="de-DE" sz="2400" b="1" dirty="0"/>
              <a:t>Verdunsten</a:t>
            </a:r>
            <a:r>
              <a:rPr lang="de-DE" sz="2400" dirty="0"/>
              <a:t> oder auf den </a:t>
            </a:r>
            <a:r>
              <a:rPr lang="de-DE" sz="2400" b="1" dirty="0"/>
              <a:t>Boden</a:t>
            </a:r>
            <a:r>
              <a:rPr lang="de-DE" sz="2400" dirty="0"/>
              <a:t> fallen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FF6156-24E9-2D4C-AB4B-BDF88FAF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Olaf Dreyer | Frankfurt, 26.10.20</a:t>
            </a:r>
          </a:p>
        </p:txBody>
      </p:sp>
      <p:pic>
        <p:nvPicPr>
          <p:cNvPr id="5" name="Grafik 4" descr="Ein Bild, das suchend, Drachen, fliegend, Mann enthält.&#10;&#10;Automatisch generierte Beschreibung">
            <a:extLst>
              <a:ext uri="{FF2B5EF4-FFF2-40B4-BE49-F238E27FC236}">
                <a16:creationId xmlns:a16="http://schemas.microsoft.com/office/drawing/2014/main" id="{9D1B3848-B8C1-694E-B9B6-688F728D2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897" y="1690688"/>
            <a:ext cx="7336346" cy="46145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F1E087E-0427-E943-8B6D-1B07551FE279}"/>
                  </a:ext>
                </a:extLst>
              </p:cNvPr>
              <p:cNvSpPr txBox="1"/>
              <p:nvPr/>
            </p:nvSpPr>
            <p:spPr>
              <a:xfrm>
                <a:off x="7430814" y="1585090"/>
                <a:ext cx="440383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Wells</a:t>
                </a:r>
                <a:r>
                  <a:rPr lang="de-DE" dirty="0"/>
                  <a:t>-Kurven:</a:t>
                </a:r>
              </a:p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Die </a:t>
                </a:r>
                <a:r>
                  <a:rPr lang="de-DE" b="1" dirty="0" err="1"/>
                  <a:t>Fallzeit</a:t>
                </a:r>
                <a:r>
                  <a:rPr lang="de-DE" dirty="0"/>
                  <a:t> und die Zeit zur </a:t>
                </a:r>
                <a:r>
                  <a:rPr lang="de-DE" b="1" dirty="0"/>
                  <a:t>Verdunstung</a:t>
                </a:r>
                <a:br>
                  <a:rPr lang="de-DE" dirty="0"/>
                </a:br>
                <a:r>
                  <a:rPr lang="de-DE" dirty="0"/>
                  <a:t>in einem Bild.</a:t>
                </a:r>
                <a:br>
                  <a:rPr lang="de-DE" dirty="0"/>
                </a:b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Links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ist der Tropfen zu klein: </a:t>
                </a:r>
                <a:r>
                  <a:rPr lang="de-DE" b="1" dirty="0"/>
                  <a:t>Verdunstung</a:t>
                </a:r>
                <a:r>
                  <a:rPr lang="de-DE" dirty="0"/>
                  <a:t>.</a:t>
                </a:r>
                <a:br>
                  <a:rPr lang="de-DE" dirty="0"/>
                </a:b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Rechts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de-DE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der Tropfen kommt am </a:t>
                </a:r>
                <a:r>
                  <a:rPr lang="de-DE" b="1" dirty="0"/>
                  <a:t>Boden</a:t>
                </a:r>
                <a:r>
                  <a:rPr lang="de-DE" dirty="0"/>
                  <a:t> an.</a:t>
                </a:r>
                <a:br>
                  <a:rPr lang="de-DE" dirty="0"/>
                </a:b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b="1" dirty="0"/>
                  <a:t>wächst</a:t>
                </a:r>
                <a:r>
                  <a:rPr lang="de-DE" dirty="0"/>
                  <a:t> wenn die Luft </a:t>
                </a:r>
                <a:r>
                  <a:rPr lang="de-DE" b="1" dirty="0"/>
                  <a:t>trockener</a:t>
                </a:r>
                <a:r>
                  <a:rPr lang="de-DE" dirty="0"/>
                  <a:t> wird.</a:t>
                </a:r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F1E087E-0427-E943-8B6D-1B07551FE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814" y="1585090"/>
                <a:ext cx="4403834" cy="3416320"/>
              </a:xfrm>
              <a:prstGeom prst="rect">
                <a:avLst/>
              </a:prstGeom>
              <a:blipFill>
                <a:blip r:embed="rId3"/>
                <a:stretch>
                  <a:fillRect l="-1153" t="-741" b="-2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06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A2D81-F0E5-6245-B9B7-4E4447BC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Ergebnisse der Rechnung</a:t>
            </a:r>
            <a:br>
              <a:rPr lang="de-DE" dirty="0"/>
            </a:br>
            <a:r>
              <a:rPr lang="de-DE" sz="2700" dirty="0"/>
              <a:t>Die Rechnung folgt </a:t>
            </a:r>
            <a:r>
              <a:rPr lang="de-DE" sz="2700" dirty="0" err="1"/>
              <a:t>Kukkonen</a:t>
            </a:r>
            <a:r>
              <a:rPr lang="de-DE" sz="2700" dirty="0"/>
              <a:t> et al. (siehe Notiz)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C60A43-022B-9244-9274-FEEF69D9A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Olaf Dreyer | Frankfurt, 26.10.20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22830E-9470-9C4C-BBA1-462738126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814" y="1690688"/>
            <a:ext cx="8780217" cy="43920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7895EA7B-7D41-C24B-86CF-A27D9E93C229}"/>
                  </a:ext>
                </a:extLst>
              </p:cNvPr>
              <p:cNvSpPr txBox="1"/>
              <p:nvPr/>
            </p:nvSpPr>
            <p:spPr>
              <a:xfrm>
                <a:off x="9354207" y="2831585"/>
                <a:ext cx="2238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de-DE" dirty="0"/>
                  <a:t> = Luftfeuchtigkeit</a:t>
                </a:r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7895EA7B-7D41-C24B-86CF-A27D9E93C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4207" y="2831585"/>
                <a:ext cx="2238703" cy="369332"/>
              </a:xfrm>
              <a:prstGeom prst="rect">
                <a:avLst/>
              </a:prstGeom>
              <a:blipFill>
                <a:blip r:embed="rId3"/>
                <a:stretch>
                  <a:fillRect l="-565" t="-6452" b="-22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0373BACA-6DD5-1343-B41A-DE7E2C374879}"/>
                  </a:ext>
                </a:extLst>
              </p:cNvPr>
              <p:cNvSpPr txBox="1"/>
              <p:nvPr/>
            </p:nvSpPr>
            <p:spPr>
              <a:xfrm>
                <a:off x="7714594" y="3973952"/>
                <a:ext cx="4204138" cy="367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trockene Luft → großes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0373BACA-6DD5-1343-B41A-DE7E2C374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594" y="3973952"/>
                <a:ext cx="4204138" cy="367862"/>
              </a:xfrm>
              <a:prstGeom prst="rect">
                <a:avLst/>
              </a:prstGeom>
              <a:blipFill>
                <a:blip r:embed="rId4"/>
                <a:stretch>
                  <a:fillRect l="-1205"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F0CB4CF-7240-104C-93C5-044742C44DDF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343923" y="4157883"/>
            <a:ext cx="1370671" cy="418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B23DA7C0-42E0-F94A-A3E0-265C17CB4FB2}"/>
              </a:ext>
            </a:extLst>
          </p:cNvPr>
          <p:cNvSpPr txBox="1"/>
          <p:nvPr/>
        </p:nvSpPr>
        <p:spPr>
          <a:xfrm>
            <a:off x="8311182" y="6168347"/>
            <a:ext cx="4324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Code zur Rechnung erhältlich auf https://</a:t>
            </a:r>
            <a:r>
              <a:rPr lang="de-DE" sz="1400" dirty="0" err="1"/>
              <a:t>github.com</a:t>
            </a:r>
            <a:r>
              <a:rPr lang="de-DE" sz="1400" dirty="0"/>
              <a:t>/</a:t>
            </a:r>
            <a:r>
              <a:rPr lang="de-DE" sz="1400" dirty="0" err="1"/>
              <a:t>olafdreyer</a:t>
            </a:r>
            <a:r>
              <a:rPr lang="de-DE" sz="1400" dirty="0"/>
              <a:t>/</a:t>
            </a:r>
            <a:r>
              <a:rPr lang="de-DE" sz="1400" dirty="0" err="1"/>
              <a:t>covid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93516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1BD92E95-07CA-4E42-8936-FCA59584465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sz="3200" b="1" dirty="0"/>
                  <a:t>Der Radius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de-DE" sz="32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de-DE" sz="3200" b="1" dirty="0"/>
                  <a:t> als Funktion der Luftfeuchtigkeit</a:t>
                </a:r>
                <a:br>
                  <a:rPr lang="de-DE" sz="3200" b="1" dirty="0"/>
                </a:br>
                <a:r>
                  <a:rPr lang="de-DE" sz="2400" dirty="0"/>
                  <a:t>Wenn die Luft trockener wird, dann verdunsten mehr Tropfen.</a:t>
                </a:r>
                <a:endParaRPr lang="de-DE" sz="3200" b="1" dirty="0"/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1BD92E95-07CA-4E42-8936-FCA5958446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691CE4-AE2D-C845-8E3A-00E05562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Olaf Dreyer | Frankfurt, 26.10.20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D5DEAF-C198-0E4B-B937-2230CAF7E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182" y="1613707"/>
            <a:ext cx="8043635" cy="448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1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6AF980CF-073A-D94B-ADF4-55C4E115AF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sz="3200" b="1" dirty="0"/>
                  <a:t>Vergleich mit der typischen Tropfengröße</a:t>
                </a:r>
                <a:br>
                  <a:rPr lang="de-DE" dirty="0"/>
                </a:br>
                <a:r>
                  <a:rPr lang="de-DE" sz="2400" dirty="0"/>
                  <a:t>Der Bereich 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de-DE" sz="2400" dirty="0"/>
                  <a:t> umfasst den wahrscheinlichsten Bereich der Tropfen im Atem</a:t>
                </a:r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6AF980CF-073A-D94B-ADF4-55C4E115AF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C00FE7-B4AD-B645-998F-ED958359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Olaf Dreyer | Frankfurt, 26.10.20</a:t>
            </a:r>
          </a:p>
        </p:txBody>
      </p:sp>
      <p:pic>
        <p:nvPicPr>
          <p:cNvPr id="5" name="Grafik 4" descr="Ein Bild, das computer, Raum, Licht enthält.&#10;&#10;Automatisch generierte Beschreibung">
            <a:extLst>
              <a:ext uri="{FF2B5EF4-FFF2-40B4-BE49-F238E27FC236}">
                <a16:creationId xmlns:a16="http://schemas.microsoft.com/office/drawing/2014/main" id="{641051D5-322F-4142-922D-977F3A546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907" y="1578266"/>
            <a:ext cx="8496185" cy="467757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C914AC61-E581-1640-BA70-C33D03473389}"/>
              </a:ext>
            </a:extLst>
          </p:cNvPr>
          <p:cNvSpPr/>
          <p:nvPr/>
        </p:nvSpPr>
        <p:spPr>
          <a:xfrm>
            <a:off x="8153400" y="6189889"/>
            <a:ext cx="3680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Ergebnisse von Xie et al. (siehe Notiz)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7D6D918-16C6-3F4F-B39C-0AEB2355FA88}"/>
              </a:ext>
            </a:extLst>
          </p:cNvPr>
          <p:cNvSpPr txBox="1"/>
          <p:nvPr/>
        </p:nvSpPr>
        <p:spPr>
          <a:xfrm>
            <a:off x="358168" y="6189889"/>
            <a:ext cx="368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CDF</a:t>
            </a:r>
            <a:r>
              <a:rPr lang="de-DE" dirty="0"/>
              <a:t> = kumulative Verteilungsfunktion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B8530E1-B1B8-F643-8B86-31BA95EC4BD5}"/>
                  </a:ext>
                </a:extLst>
              </p:cNvPr>
              <p:cNvSpPr txBox="1"/>
              <p:nvPr/>
            </p:nvSpPr>
            <p:spPr>
              <a:xfrm>
                <a:off x="7890155" y="4198324"/>
                <a:ext cx="195146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𝝓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de-DE" dirty="0"/>
                  <a:t>: Die meisten Tropfen</a:t>
                </a:r>
              </a:p>
              <a:p>
                <a:r>
                  <a:rPr lang="de-DE" b="1" dirty="0"/>
                  <a:t>verdunsten</a:t>
                </a:r>
                <a:r>
                  <a:rPr lang="de-DE" dirty="0"/>
                  <a:t>. </a:t>
                </a:r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B8530E1-B1B8-F643-8B86-31BA95EC4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155" y="4198324"/>
                <a:ext cx="1951464" cy="923330"/>
              </a:xfrm>
              <a:prstGeom prst="rect">
                <a:avLst/>
              </a:prstGeom>
              <a:blipFill>
                <a:blip r:embed="rId4"/>
                <a:stretch>
                  <a:fillRect l="-2597" t="-2703" b="-9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3282EE0-E100-B947-A682-C9441C168082}"/>
              </a:ext>
            </a:extLst>
          </p:cNvPr>
          <p:cNvCxnSpPr>
            <a:stCxn id="17" idx="1"/>
          </p:cNvCxnSpPr>
          <p:nvPr/>
        </p:nvCxnSpPr>
        <p:spPr>
          <a:xfrm flipH="1">
            <a:off x="7359805" y="4659989"/>
            <a:ext cx="530350" cy="121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FDB947F-5D41-AA4A-B458-612053F3B10C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7348654" y="1940312"/>
            <a:ext cx="541501" cy="2719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6903C31F-73EC-6E46-AD65-E007F918B49B}"/>
                  </a:ext>
                </a:extLst>
              </p:cNvPr>
              <p:cNvSpPr txBox="1"/>
              <p:nvPr/>
            </p:nvSpPr>
            <p:spPr>
              <a:xfrm>
                <a:off x="2552961" y="1813504"/>
                <a:ext cx="234175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𝝓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𝟗𝟓</m:t>
                    </m:r>
                  </m:oMath>
                </a14:m>
                <a:r>
                  <a:rPr lang="de-DE" dirty="0"/>
                  <a:t>: weniger als die Hälfte der Tropfen </a:t>
                </a:r>
              </a:p>
              <a:p>
                <a:r>
                  <a:rPr lang="de-DE" dirty="0"/>
                  <a:t>verdunsten.</a:t>
                </a:r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6903C31F-73EC-6E46-AD65-E007F918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961" y="1813504"/>
                <a:ext cx="2341756" cy="923330"/>
              </a:xfrm>
              <a:prstGeom prst="rect">
                <a:avLst/>
              </a:prstGeom>
              <a:blipFill>
                <a:blip r:embed="rId5"/>
                <a:stretch>
                  <a:fillRect l="-2703" t="-2703" r="-3243" b="-9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E4981EA-3C22-1B49-A1D4-1BDD7FE4DB1A}"/>
              </a:ext>
            </a:extLst>
          </p:cNvPr>
          <p:cNvCxnSpPr>
            <a:stCxn id="22" idx="3"/>
          </p:cNvCxnSpPr>
          <p:nvPr/>
        </p:nvCxnSpPr>
        <p:spPr>
          <a:xfrm flipV="1">
            <a:off x="4894717" y="1873405"/>
            <a:ext cx="469020" cy="401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4268A4C2-2772-EB40-9C6A-0E815C218B48}"/>
              </a:ext>
            </a:extLst>
          </p:cNvPr>
          <p:cNvCxnSpPr/>
          <p:nvPr/>
        </p:nvCxnSpPr>
        <p:spPr>
          <a:xfrm>
            <a:off x="4894717" y="2275169"/>
            <a:ext cx="457868" cy="1605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6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3701140B-E652-9143-95BB-D65DF2DA1C86}"/>
              </a:ext>
            </a:extLst>
          </p:cNvPr>
          <p:cNvSpPr/>
          <p:nvPr/>
        </p:nvSpPr>
        <p:spPr>
          <a:xfrm>
            <a:off x="3044283" y="4864981"/>
            <a:ext cx="741556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CF3A80-6AEC-3B4F-9731-957DE520C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Fazit</a:t>
            </a:r>
            <a:br>
              <a:rPr lang="de-DE" dirty="0"/>
            </a:br>
            <a:r>
              <a:rPr lang="de-DE" sz="2700" dirty="0"/>
              <a:t>Der Herbst verändert die Effektivität der COVID-Maßnahmen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62E6F8-F548-D948-8EBF-306B2ABB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Olaf Dreyer | Frankfurt, 26.10.20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655A828-9CDF-7B46-B580-4FDBC60DFD1E}"/>
              </a:ext>
            </a:extLst>
          </p:cNvPr>
          <p:cNvSpPr txBox="1"/>
          <p:nvPr/>
        </p:nvSpPr>
        <p:spPr>
          <a:xfrm>
            <a:off x="420029" y="1690688"/>
            <a:ext cx="1135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Wir haben argumentiert, dass diese Kausalkette </a:t>
            </a:r>
            <a:r>
              <a:rPr lang="de-DE" b="1" dirty="0"/>
              <a:t>plausibel</a:t>
            </a:r>
            <a:r>
              <a:rPr lang="de-DE" dirty="0"/>
              <a:t> ist: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50A25FC-2717-3D4B-986F-67E00D644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499" y="2139976"/>
            <a:ext cx="7493000" cy="7366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CC4A935-E7BC-A641-84B2-D30F59382F19}"/>
              </a:ext>
            </a:extLst>
          </p:cNvPr>
          <p:cNvSpPr txBox="1"/>
          <p:nvPr/>
        </p:nvSpPr>
        <p:spPr>
          <a:xfrm>
            <a:off x="420029" y="2956534"/>
            <a:ext cx="837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</a:t>
            </a:r>
            <a:r>
              <a:rPr lang="de-DE" b="1" dirty="0"/>
              <a:t>Simulation</a:t>
            </a:r>
            <a:r>
              <a:rPr lang="de-DE" dirty="0"/>
              <a:t> des Falls &amp; der Verdunstung eines Tropfens zeigt: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4602369-0BD9-0A45-A6A5-E88E277E8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899" y="3405822"/>
            <a:ext cx="5918200" cy="749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2D1EC44-553E-404E-B692-D2A7D831616F}"/>
                  </a:ext>
                </a:extLst>
              </p:cNvPr>
              <p:cNvSpPr txBox="1"/>
              <p:nvPr/>
            </p:nvSpPr>
            <p:spPr>
              <a:xfrm>
                <a:off x="420029" y="4235078"/>
                <a:ext cx="103483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Dies ist möglich weil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de-DE" dirty="0"/>
                  <a:t> ungefähr gleich sind. </a:t>
                </a: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2D1EC44-553E-404E-B692-D2A7D8316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29" y="4235078"/>
                <a:ext cx="10348331" cy="369332"/>
              </a:xfrm>
              <a:prstGeom prst="rect">
                <a:avLst/>
              </a:prstGeom>
              <a:blipFill>
                <a:blip r:embed="rId4"/>
                <a:stretch>
                  <a:fillRect l="-613"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C73A955B-7AC7-E34C-971D-207FF5807A7C}"/>
              </a:ext>
            </a:extLst>
          </p:cNvPr>
          <p:cNvSpPr txBox="1"/>
          <p:nvPr/>
        </p:nvSpPr>
        <p:spPr>
          <a:xfrm>
            <a:off x="420029" y="514198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kann man tun?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15B7836-9AEA-D542-BFBA-832422D661E6}"/>
              </a:ext>
            </a:extLst>
          </p:cNvPr>
          <p:cNvSpPr txBox="1"/>
          <p:nvPr/>
        </p:nvSpPr>
        <p:spPr>
          <a:xfrm>
            <a:off x="3127760" y="4869032"/>
            <a:ext cx="2959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Luftbefeuchter</a:t>
            </a:r>
            <a:r>
              <a:rPr lang="de-DE" dirty="0"/>
              <a:t> benutzen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Innenräume </a:t>
            </a:r>
            <a:r>
              <a:rPr lang="de-DE" b="1" dirty="0"/>
              <a:t>lüften</a:t>
            </a:r>
            <a:r>
              <a:rPr lang="de-DE" dirty="0"/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734B4FC-F2AB-8C4D-ADF1-0048E1FC8C93}"/>
              </a:ext>
            </a:extLst>
          </p:cNvPr>
          <p:cNvSpPr txBox="1"/>
          <p:nvPr/>
        </p:nvSpPr>
        <p:spPr>
          <a:xfrm>
            <a:off x="6363629" y="4864981"/>
            <a:ext cx="4586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Innenräume</a:t>
            </a:r>
            <a:r>
              <a:rPr lang="de-DE" dirty="0"/>
              <a:t> mit Fremden </a:t>
            </a:r>
            <a:r>
              <a:rPr lang="de-DE" b="1" dirty="0"/>
              <a:t>vermeiden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Innenräumen immer </a:t>
            </a:r>
            <a:r>
              <a:rPr lang="de-DE" b="1" dirty="0"/>
              <a:t>Masken tragen</a:t>
            </a:r>
          </a:p>
        </p:txBody>
      </p:sp>
    </p:spTree>
    <p:extLst>
      <p:ext uri="{BB962C8B-B14F-4D97-AF65-F5344CB8AC3E}">
        <p14:creationId xmlns:p14="http://schemas.microsoft.com/office/powerpoint/2010/main" val="47267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4CC00-7B3E-9648-A73A-1A5C12F7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Zur Person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6D4A56-D557-A642-80CA-31B80794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Olaf Dreyer | Frankfurt, 26.10.20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BF17D69-6F4E-5443-9F1A-D9C97728E918}"/>
              </a:ext>
            </a:extLst>
          </p:cNvPr>
          <p:cNvSpPr txBox="1"/>
          <p:nvPr/>
        </p:nvSpPr>
        <p:spPr>
          <a:xfrm>
            <a:off x="838200" y="1690688"/>
            <a:ext cx="108073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Ich bin </a:t>
            </a:r>
            <a:r>
              <a:rPr lang="de-DE" b="1" dirty="0"/>
              <a:t>Physiker</a:t>
            </a:r>
            <a:r>
              <a:rPr lang="de-DE" dirty="0"/>
              <a:t> und </a:t>
            </a:r>
            <a:r>
              <a:rPr lang="de-DE" b="1" dirty="0"/>
              <a:t>Mathematiker</a:t>
            </a:r>
            <a:r>
              <a:rPr lang="de-DE" dirty="0"/>
              <a:t>. Ich habe lange in der theoretischen Physik </a:t>
            </a:r>
            <a:br>
              <a:rPr lang="de-DE" dirty="0"/>
            </a:br>
            <a:r>
              <a:rPr lang="de-DE" dirty="0"/>
              <a:t>auf dem Gebiet der </a:t>
            </a:r>
            <a:r>
              <a:rPr lang="de-DE" b="1" dirty="0"/>
              <a:t>Quantengravitation</a:t>
            </a:r>
            <a:r>
              <a:rPr lang="de-DE" dirty="0"/>
              <a:t> gearbeitet.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Seit 6 Jahren bin ich in der </a:t>
            </a:r>
            <a:r>
              <a:rPr lang="de-DE" b="1" dirty="0"/>
              <a:t>Finanzindustrie</a:t>
            </a:r>
            <a:r>
              <a:rPr lang="de-DE" dirty="0"/>
              <a:t> in </a:t>
            </a:r>
            <a:r>
              <a:rPr lang="de-DE" b="1" dirty="0"/>
              <a:t>Frankfurt</a:t>
            </a:r>
            <a:r>
              <a:rPr lang="de-DE" dirty="0"/>
              <a:t> tätig. Zuletzt habe ich</a:t>
            </a:r>
            <a:br>
              <a:rPr lang="de-DE" dirty="0"/>
            </a:br>
            <a:r>
              <a:rPr lang="de-DE" dirty="0"/>
              <a:t>eine der großen deutschen Banken dabei unterstützt, ein </a:t>
            </a:r>
            <a:r>
              <a:rPr lang="de-DE" b="1" dirty="0"/>
              <a:t>Finanzmodel</a:t>
            </a:r>
            <a:r>
              <a:rPr lang="de-DE" dirty="0"/>
              <a:t> zur </a:t>
            </a:r>
            <a:br>
              <a:rPr lang="de-DE" dirty="0"/>
            </a:br>
            <a:r>
              <a:rPr lang="de-DE" dirty="0"/>
              <a:t>Bewertung des Bankportfolios zu implementieren. Das Model ist vor kurzem </a:t>
            </a:r>
          </a:p>
          <a:p>
            <a:r>
              <a:rPr lang="de-DE" dirty="0"/>
              <a:t>durch die BaFin und die Bundesbank erfolgreich geprüft worden.</a:t>
            </a:r>
          </a:p>
          <a:p>
            <a:endParaRPr lang="de-DE" dirty="0"/>
          </a:p>
          <a:p>
            <a:r>
              <a:rPr lang="de-DE" b="1" dirty="0"/>
              <a:t>Kontaktdaten:</a:t>
            </a:r>
          </a:p>
          <a:p>
            <a:endParaRPr lang="de-DE" dirty="0"/>
          </a:p>
          <a:p>
            <a:r>
              <a:rPr lang="de-DE" dirty="0"/>
              <a:t>Olaf Dreyer</a:t>
            </a:r>
          </a:p>
          <a:p>
            <a:r>
              <a:rPr lang="de-DE" dirty="0"/>
              <a:t>Oppenheimer Landstr. 19</a:t>
            </a:r>
          </a:p>
          <a:p>
            <a:r>
              <a:rPr lang="de-DE" dirty="0"/>
              <a:t>60594 Frankfurt</a:t>
            </a:r>
          </a:p>
          <a:p>
            <a:r>
              <a:rPr lang="de-DE" dirty="0"/>
              <a:t>Email: olaf.dreyer@gmail.com</a:t>
            </a:r>
          </a:p>
          <a:p>
            <a:r>
              <a:rPr lang="de-DE" dirty="0"/>
              <a:t>Tel.: 0176 4858 4644</a:t>
            </a:r>
          </a:p>
        </p:txBody>
      </p:sp>
    </p:spTree>
    <p:extLst>
      <p:ext uri="{BB962C8B-B14F-4D97-AF65-F5344CB8AC3E}">
        <p14:creationId xmlns:p14="http://schemas.microsoft.com/office/powerpoint/2010/main" val="1661392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Microsoft Macintosh PowerPoint</Application>
  <PresentationFormat>Breitbild</PresentationFormat>
  <Paragraphs>60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</vt:lpstr>
      <vt:lpstr>COVID &amp; Luftfeuchtigkeit</vt:lpstr>
      <vt:lpstr>Steigende Fallzahlen Anfang Oktober nimmt die Anzahl der neuen COVID Fälle rasant zu.</vt:lpstr>
      <vt:lpstr>Ursache Vermutung: die zunehmende Benutzung der Heizung ist verantwortlich.</vt:lpstr>
      <vt:lpstr>Fallende Tropfen Zwei Schicksale: Verdunsten oder auf den Boden fallen</vt:lpstr>
      <vt:lpstr>Ergebnisse der Rechnung Die Rechnung folgt Kukkonen et al. (siehe Notiz)</vt:lpstr>
      <vt:lpstr>Der Radius r_M als Funktion der Luftfeuchtigkeit Wenn die Luft trockener wird, dann verdunsten mehr Tropfen.</vt:lpstr>
      <vt:lpstr>Vergleich mit der typischen Tropfengröße Der Bereich der r_M umfasst den wahrscheinlichsten Bereich der Tropfen im Atem</vt:lpstr>
      <vt:lpstr>Fazit Der Herbst verändert die Effektivität der COVID-Maßnahmen</vt:lpstr>
      <vt:lpstr>Zur Person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&amp; Luftfeuchtigkeit</dc:title>
  <dc:creator>Olaf Dreyer</dc:creator>
  <cp:lastModifiedBy>Olaf Dreyer</cp:lastModifiedBy>
  <cp:revision>15</cp:revision>
  <dcterms:created xsi:type="dcterms:W3CDTF">2020-10-26T17:40:12Z</dcterms:created>
  <dcterms:modified xsi:type="dcterms:W3CDTF">2020-10-26T20:19:26Z</dcterms:modified>
</cp:coreProperties>
</file>