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8"/>
    <p:restoredTop sz="96327"/>
  </p:normalViewPr>
  <p:slideViewPr>
    <p:cSldViewPr snapToGrid="0" snapToObjects="1">
      <p:cViewPr>
        <p:scale>
          <a:sx n="127" d="100"/>
          <a:sy n="127" d="100"/>
        </p:scale>
        <p:origin x="96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8D39A-991C-494A-81E2-0C0BA9B5D29F}" type="datetimeFigureOut">
              <a:rPr lang="de-DE" smtClean="0"/>
              <a:t>26.10.20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27B12-DDC4-2643-ABC1-82701B33B4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02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396D1-EEB5-CE45-B506-C8BAEA016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CFBA57-EC5C-0B4B-ABD6-CA6820678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C68EE-13DE-3B41-85FC-86D6970C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5181-FCFC-7243-B596-99E4CEFFEED2}" type="datetime1">
              <a:rPr lang="de-DE" smtClean="0"/>
              <a:t>26.10.20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6D124-C69D-AA4C-B28C-86D0FAA0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049C0-B4E2-B349-96D8-579D1655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012B-37D1-294B-AB84-2DA94A8D17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46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63B0B-D87C-3342-B540-9790E656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5850CE-105D-2B49-BDAE-42A46D2F6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9F779A-03BD-F549-83C0-1DBBF513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095A-AAC6-3D4F-A15D-418B3ACF959F}" type="datetime1">
              <a:rPr lang="de-DE" smtClean="0"/>
              <a:t>26.10.20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562659-1DC7-E040-A2B2-5F474431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64D3A-63D4-524F-B8E0-6C67BC33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012B-37D1-294B-AB84-2DA94A8D17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3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B548F3-8A77-D249-935E-D30BF2FE7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255E9A-71C0-1C45-9850-62AE6BC8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48607-3B7F-A741-B33F-A2C50DCF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77C3-3F6B-CC4F-A990-16AF4099B1F1}" type="datetime1">
              <a:rPr lang="de-DE" smtClean="0"/>
              <a:t>26.10.20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B613F-54E2-BD4B-AB16-C56997F1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B1E4D-FBE6-5646-949D-48AA52A1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012B-37D1-294B-AB84-2DA94A8D17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2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3F643-EBDC-5D45-9531-B75EFDDF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49724-E0B4-454E-9589-7D4AFA0F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628BF-C8BD-7B4E-B0CE-BF1A9ADC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DB47-7D7E-6C49-A037-2CE9E91571A6}" type="datetime1">
              <a:rPr lang="de-DE" smtClean="0"/>
              <a:t>26.10.20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ABA6B6-22CE-BF44-9BA3-83006EEA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604F7-E722-7546-BCE6-CC18F0BD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012B-37D1-294B-AB84-2DA94A8D17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47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2B550-621F-2541-8D5D-333C94E8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237D5-5AF1-784F-8479-4D3D61A5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FB048-7201-D349-B563-B72EFE71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6A1C-B18F-0F4E-AC4B-BA3F28295019}" type="datetime1">
              <a:rPr lang="de-DE" smtClean="0"/>
              <a:t>26.10.20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E38471-B8FE-8F47-BBBB-3F7DD180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E6998-74BF-C24D-AC26-488B7515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012B-37D1-294B-AB84-2DA94A8D17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22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78133-5B6F-4046-92A3-9E21CBE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A263F-20BD-C947-83C3-A1C7B1FFE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A91F9C-0F6A-6C44-852D-B878DAA18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CF2539-BDC1-C64E-AEF2-9B365FFD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E7B9-24B9-B64C-B0F5-62F51596A8FF}" type="datetime1">
              <a:rPr lang="de-DE" smtClean="0"/>
              <a:t>26.10.20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FEA017-35AC-6E4F-A9C5-CB5A7EF2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D9B80C-8A72-3D47-98A6-D3AF965D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012B-37D1-294B-AB84-2DA94A8D17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57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5B067-BAD6-4F40-AC5B-53CB66D5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5F37D5-3F7E-6A4B-8083-0B75D5C3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82680E-F453-B942-9791-48DD1D87D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293227-9B14-2C4E-AC0B-3F77A442D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EBF707-04BD-5446-B831-C562A0D8F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FB2095-AF3A-AB4D-8A95-9D89B9C6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570A-9D60-3B48-AD5A-E0D21B5A4553}" type="datetime1">
              <a:rPr lang="de-DE" smtClean="0"/>
              <a:t>26.10.20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DB36EA-98CD-CD4C-9352-C16BD019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347B16-D7A5-0B4A-AF19-19A1A48D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012B-37D1-294B-AB84-2DA94A8D17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47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92359-B3D4-984C-AA18-74EB32FC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39CEE4-C775-284F-98D9-0F029180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2FB7-EA71-AA42-A7C7-C7DDACFF03B0}" type="datetime1">
              <a:rPr lang="de-DE" smtClean="0"/>
              <a:t>26.10.20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E212C1-7AA9-5149-974E-AB5FD547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13904E-C454-F543-8435-EDE536EE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012B-37D1-294B-AB84-2DA94A8D17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71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3EFE95-10BF-8D4F-985F-B803A065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A9E-03E4-AA42-AE5C-E26BF3E3BBB2}" type="datetime1">
              <a:rPr lang="de-DE" smtClean="0"/>
              <a:t>26.10.20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5BF562-17D7-614F-8D54-471E611C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CD8821-D390-F940-9B74-E6DC6360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012B-37D1-294B-AB84-2DA94A8D17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67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3761A-7A30-CE4B-B142-F11D5412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0178F-B406-7A44-990E-B539DE5D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083CA0-90A6-8F44-AE31-2D088139A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334E7C-5098-2C48-80E5-CEF0B1F4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B43B-02AC-B14E-9007-B9A0843DF747}" type="datetime1">
              <a:rPr lang="de-DE" smtClean="0"/>
              <a:t>26.10.20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94C80-A2BE-2043-85BB-F82A9040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32D4CF-8EE2-0343-B6D3-9D08F5C4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012B-37D1-294B-AB84-2DA94A8D17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49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969B9-4241-A342-919E-A26C2D60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181DF2-E7E5-6040-ACE8-1555E1B3D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0F09A3-69D4-AF42-8FE2-9F98D746C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D5D2CF-AB25-8740-9841-5A4E2A13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C6D4-CEA1-4640-B2CA-7066BA5200CE}" type="datetime1">
              <a:rPr lang="de-DE" smtClean="0"/>
              <a:t>26.10.20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5B992B-4A90-C14E-A701-62B8746B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8CBD63-1904-854B-A638-48925D9D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012B-37D1-294B-AB84-2DA94A8D17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45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57E32E-3C2C-E74F-BD37-EC79C723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68C09A-6DB8-A148-84DC-8DFC8A95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91105F-01BC-504F-A4A6-1CAF3F505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D674-62F7-8B41-8134-F8E9DB956987}" type="datetime1">
              <a:rPr lang="de-DE" smtClean="0"/>
              <a:t>26.10.20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CF921-ABAA-2148-A5B6-A2CADC5D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Olaf Dreyer | Frankfurt, 2020-10-26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55177B-23DB-D342-9735-4E6D83370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012B-37D1-294B-AB84-2DA94A8D17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13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018F1-2A3F-8144-A5F8-6728C215F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&amp; humidity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A16570-25BA-6546-A891-945E33441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 the rise of cases be related to lower humidity?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C5A71A-55FE-014D-97DE-D9200756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</p:spTree>
    <p:extLst>
      <p:ext uri="{BB962C8B-B14F-4D97-AF65-F5344CB8AC3E}">
        <p14:creationId xmlns:p14="http://schemas.microsoft.com/office/powerpoint/2010/main" val="29310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C2D29-7CB8-9348-AD9D-0DD0198A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Rising number of cases</a:t>
            </a:r>
            <a:br>
              <a:rPr lang="en-US" dirty="0"/>
            </a:br>
            <a:r>
              <a:rPr lang="en-US" sz="2700" dirty="0"/>
              <a:t>In the beginning of October the number of cases in Germany rose rapidly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3A5FD5-1263-2F40-95F8-53D6CD2C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pic>
        <p:nvPicPr>
          <p:cNvPr id="4" name="Grafik 3" descr="Ein Bild, das Draht, dunkel, fliegend, groß enthält.&#10;&#10;Automatisch generierte Beschreibung">
            <a:extLst>
              <a:ext uri="{FF2B5EF4-FFF2-40B4-BE49-F238E27FC236}">
                <a16:creationId xmlns:a16="http://schemas.microsoft.com/office/drawing/2014/main" id="{3D4408C0-949C-D442-8871-9875EB286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31" y="1524221"/>
            <a:ext cx="8776138" cy="4874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2DBC04B-6865-E84A-8AC7-49F00AD98F55}"/>
                  </a:ext>
                </a:extLst>
              </p:cNvPr>
              <p:cNvSpPr txBox="1"/>
              <p:nvPr/>
            </p:nvSpPr>
            <p:spPr>
              <a:xfrm>
                <a:off x="8849710" y="2627585"/>
                <a:ext cx="2504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9.5</m:t>
                    </m:r>
                  </m:oMath>
                </a14:m>
                <a:r>
                  <a:rPr lang="de-DE" dirty="0"/>
                  <a:t> days</a:t>
                </a:r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2DBC04B-6865-E84A-8AC7-49F00AD98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710" y="2627585"/>
                <a:ext cx="2504090" cy="369332"/>
              </a:xfrm>
              <a:prstGeom prst="rect">
                <a:avLst/>
              </a:prstGeom>
              <a:blipFill>
                <a:blip r:embed="rId3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A239D7-1253-9749-84A8-BA533EBF20C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334704" y="2585545"/>
            <a:ext cx="515006" cy="226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CDC4A8E-F58E-334A-87B5-692C803065D2}"/>
                  </a:ext>
                </a:extLst>
              </p:cNvPr>
              <p:cNvSpPr txBox="1"/>
              <p:nvPr/>
            </p:nvSpPr>
            <p:spPr>
              <a:xfrm>
                <a:off x="5081751" y="5417859"/>
                <a:ext cx="2504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33.2</m:t>
                    </m:r>
                  </m:oMath>
                </a14:m>
                <a:r>
                  <a:rPr lang="de-DE" dirty="0"/>
                  <a:t> days</a:t>
                </a: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CDC4A8E-F58E-334A-87B5-692C8030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751" y="5417859"/>
                <a:ext cx="2504090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79F19CE-CBAC-154E-8B04-9420EEA1116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566745" y="5375819"/>
            <a:ext cx="515006" cy="226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04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DD78E-D707-B543-A1E8-B8BEF847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Reason</a:t>
            </a:r>
            <a:br>
              <a:rPr lang="en-US" dirty="0"/>
            </a:br>
            <a:r>
              <a:rPr lang="en-US" sz="2700" dirty="0"/>
              <a:t>Conjecture: the increase is correlated with the increased use of indoor heating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B352DF-3AEF-EC4C-A615-61AD8BF8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C4F8A-C0B7-8F46-828A-B090993C5A7B}"/>
              </a:ext>
            </a:extLst>
          </p:cNvPr>
          <p:cNvSpPr txBox="1"/>
          <p:nvPr/>
        </p:nvSpPr>
        <p:spPr>
          <a:xfrm>
            <a:off x="661851" y="1581034"/>
            <a:ext cx="1042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this causal chain responsible for the increase?	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71A1B7-E5FA-2A45-B2CB-9EB34DA2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2" y="2074605"/>
            <a:ext cx="7493000" cy="7366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4180DD5-D90D-E04C-8F2D-22466F8BDEC6}"/>
              </a:ext>
            </a:extLst>
          </p:cNvPr>
          <p:cNvSpPr txBox="1"/>
          <p:nvPr/>
        </p:nvSpPr>
        <p:spPr>
          <a:xfrm>
            <a:off x="661851" y="2935444"/>
            <a:ext cx="857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this chain is a possibility is related to the </a:t>
            </a:r>
            <a:r>
              <a:rPr lang="en-US" b="1" dirty="0"/>
              <a:t>coincidence of two length scales</a:t>
            </a:r>
            <a:r>
              <a:rPr lang="en-US" dirty="0"/>
              <a:t>: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FF246D9-14BC-C244-A146-960D12B63DC6}"/>
                  </a:ext>
                </a:extLst>
              </p:cNvPr>
              <p:cNvSpPr txBox="1"/>
              <p:nvPr/>
            </p:nvSpPr>
            <p:spPr>
              <a:xfrm>
                <a:off x="1550503" y="3429015"/>
                <a:ext cx="81580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typical radius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a droplet exhaled by a human.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radius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a droplet that completely evaporates just as it hits the ground.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FF246D9-14BC-C244-A146-960D12B63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03" y="3429015"/>
                <a:ext cx="8158040" cy="923330"/>
              </a:xfrm>
              <a:prstGeom prst="rect">
                <a:avLst/>
              </a:prstGeom>
              <a:blipFill>
                <a:blip r:embed="rId3"/>
                <a:stretch>
                  <a:fillRect l="-311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63DFBAE-08C4-964D-B8F8-E6D77762D07A}"/>
                  </a:ext>
                </a:extLst>
              </p:cNvPr>
              <p:cNvSpPr txBox="1"/>
              <p:nvPr/>
            </p:nvSpPr>
            <p:spPr>
              <a:xfrm>
                <a:off x="838200" y="4476584"/>
                <a:ext cx="8403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radius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depends on the humidity: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63DFBAE-08C4-964D-B8F8-E6D77762D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76584"/>
                <a:ext cx="8403408" cy="369332"/>
              </a:xfrm>
              <a:prstGeom prst="rect">
                <a:avLst/>
              </a:prstGeom>
              <a:blipFill>
                <a:blip r:embed="rId4"/>
                <a:stretch>
                  <a:fillRect l="-755"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7199D722-D8E3-2449-AFAF-0B734DD30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4970155"/>
            <a:ext cx="5918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58855-0A56-B948-9164-F21794BD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Falling droplets</a:t>
            </a:r>
            <a:br>
              <a:rPr lang="en-US" dirty="0"/>
            </a:br>
            <a:r>
              <a:rPr lang="en-US" sz="2700" dirty="0"/>
              <a:t>Two outcomes: </a:t>
            </a:r>
            <a:r>
              <a:rPr lang="en-US" sz="2700" b="1" dirty="0"/>
              <a:t>Evaporation</a:t>
            </a:r>
            <a:r>
              <a:rPr lang="en-US" sz="2700" dirty="0"/>
              <a:t> or </a:t>
            </a:r>
            <a:r>
              <a:rPr lang="en-US" sz="2700" b="1" dirty="0"/>
              <a:t>fall to the ground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ECF0A-898C-5946-83C1-A18BE55B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pic>
        <p:nvPicPr>
          <p:cNvPr id="4" name="Grafik 3" descr="Ein Bild, das suchend, Drachen, fliegend, Mann enthält.&#10;&#10;Automatisch generierte Beschreibung">
            <a:extLst>
              <a:ext uri="{FF2B5EF4-FFF2-40B4-BE49-F238E27FC236}">
                <a16:creationId xmlns:a16="http://schemas.microsoft.com/office/drawing/2014/main" id="{3707EB3B-5476-584F-8A92-3C795BB1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20" y="1690688"/>
            <a:ext cx="7336346" cy="46145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36D56BC-217A-B04B-8AF4-E65EAD3C81C2}"/>
                  </a:ext>
                </a:extLst>
              </p:cNvPr>
              <p:cNvSpPr txBox="1"/>
              <p:nvPr/>
            </p:nvSpPr>
            <p:spPr>
              <a:xfrm>
                <a:off x="7195930" y="2170706"/>
                <a:ext cx="460380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Wells curves: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time of </a:t>
                </a:r>
                <a:r>
                  <a:rPr lang="en-US" b="1" dirty="0"/>
                  <a:t>evaporation</a:t>
                </a:r>
                <a:r>
                  <a:rPr lang="en-US" dirty="0"/>
                  <a:t> and the </a:t>
                </a:r>
                <a:r>
                  <a:rPr lang="en-US" b="1" dirty="0"/>
                  <a:t>time of fall </a:t>
                </a:r>
                <a:r>
                  <a:rPr lang="en-US" dirty="0"/>
                  <a:t>combined in one figure.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Radius is </a:t>
                </a:r>
                <a:r>
                  <a:rPr lang="en-US" b="1" dirty="0"/>
                  <a:t>smaller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evaporation</a:t>
                </a:r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Radius is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fall to the ground.</a:t>
                </a:r>
                <a:br>
                  <a:rPr lang="en-US" b="1" dirty="0"/>
                </a:b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b="1" dirty="0"/>
                  <a:t> grows </a:t>
                </a:r>
                <a:r>
                  <a:rPr lang="en-US" dirty="0"/>
                  <a:t>when the humidity </a:t>
                </a:r>
                <a:r>
                  <a:rPr lang="en-US" b="1" dirty="0"/>
                  <a:t>drops</a:t>
                </a:r>
                <a:r>
                  <a:rPr lang="en-US" dirty="0"/>
                  <a:t>.</a:t>
                </a:r>
                <a:endParaRPr lang="en-US" b="1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36D56BC-217A-B04B-8AF4-E65EAD3C8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30" y="2170706"/>
                <a:ext cx="4603806" cy="2862322"/>
              </a:xfrm>
              <a:prstGeom prst="rect">
                <a:avLst/>
              </a:prstGeom>
              <a:blipFill>
                <a:blip r:embed="rId3"/>
                <a:stretch>
                  <a:fillRect l="-1099" t="-881" r="-1648" b="-22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12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2515E-24ED-FF41-A6F3-5BD19BB7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Results of the calculation</a:t>
            </a:r>
            <a:br>
              <a:rPr lang="en-US" sz="3600" b="1" dirty="0"/>
            </a:br>
            <a:r>
              <a:rPr lang="en-US" sz="2700" dirty="0"/>
              <a:t>The calculation follows </a:t>
            </a:r>
            <a:r>
              <a:rPr lang="en-US" sz="2700" dirty="0" err="1"/>
              <a:t>Kukkonen</a:t>
            </a:r>
            <a:r>
              <a:rPr lang="en-US" sz="2700" dirty="0"/>
              <a:t> et al. (see note)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FDBC0F-78F2-9A4D-A14D-0BFB1D31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Olaf Dreyer | Frankfurt, 2020-10-26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B1F0ED-9A68-7E40-B632-95A71C52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14" y="1690688"/>
            <a:ext cx="8780217" cy="43920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1D0F6E3-510F-0243-A414-D40D7C8318BD}"/>
                  </a:ext>
                </a:extLst>
              </p:cNvPr>
              <p:cNvSpPr txBox="1"/>
              <p:nvPr/>
            </p:nvSpPr>
            <p:spPr>
              <a:xfrm>
                <a:off x="9354207" y="2831585"/>
                <a:ext cx="2238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de-DE" dirty="0"/>
                  <a:t> = </a:t>
                </a:r>
                <a:r>
                  <a:rPr lang="de-DE" dirty="0" err="1"/>
                  <a:t>humidity</a:t>
                </a:r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1D0F6E3-510F-0243-A414-D40D7C831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207" y="2831585"/>
                <a:ext cx="2238703" cy="369332"/>
              </a:xfrm>
              <a:prstGeom prst="rect">
                <a:avLst/>
              </a:prstGeom>
              <a:blipFill>
                <a:blip r:embed="rId3"/>
                <a:stretch>
                  <a:fillRect l="-565" t="-6452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842BD9E-DAC7-2649-93FC-4FE05CCBEF1A}"/>
                  </a:ext>
                </a:extLst>
              </p:cNvPr>
              <p:cNvSpPr txBox="1"/>
              <p:nvPr/>
            </p:nvSpPr>
            <p:spPr>
              <a:xfrm>
                <a:off x="7714594" y="3973952"/>
                <a:ext cx="4204138" cy="367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dry air →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842BD9E-DAC7-2649-93FC-4FE05CCBE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94" y="3973952"/>
                <a:ext cx="4204138" cy="367862"/>
              </a:xfrm>
              <a:prstGeom prst="rect">
                <a:avLst/>
              </a:prstGeom>
              <a:blipFill>
                <a:blip r:embed="rId4"/>
                <a:stretch>
                  <a:fillRect l="-1205"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0F19D94-0EE6-FC44-8E1D-54604B57882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43923" y="4157883"/>
            <a:ext cx="1370671" cy="418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7042DCB-D0B4-9B40-810D-0D0AFBEBB481}"/>
              </a:ext>
            </a:extLst>
          </p:cNvPr>
          <p:cNvSpPr txBox="1"/>
          <p:nvPr/>
        </p:nvSpPr>
        <p:spPr>
          <a:xfrm>
            <a:off x="8012887" y="6168347"/>
            <a:ext cx="374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JAVA code for this calculation is available at 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olafdreyer</a:t>
            </a:r>
            <a:r>
              <a:rPr lang="en-US" sz="1400" dirty="0"/>
              <a:t>/</a:t>
            </a:r>
            <a:r>
              <a:rPr lang="en-US" sz="1400" dirty="0" err="1"/>
              <a:t>covid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999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C58A90C-3C90-8B48-BC55-26A4CD7E82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The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3200" b="1" dirty="0"/>
                  <a:t> as a function of humidity</a:t>
                </a:r>
                <a:br>
                  <a:rPr lang="en-US" dirty="0"/>
                </a:br>
                <a:r>
                  <a:rPr lang="en-US" sz="2700" dirty="0"/>
                  <a:t>Lower humidity corresponds to more evaporation</a:t>
                </a:r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C58A90C-3C90-8B48-BC55-26A4CD7E8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604D05-D02D-0C44-AF8D-43D276F5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067965-193A-6C4A-A907-447835993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82" y="1690688"/>
            <a:ext cx="8043635" cy="44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6AF980CF-073A-D94B-ADF4-55C4E115AF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Comparison with the size of droplets exhaled by humans</a:t>
                </a:r>
                <a:br>
                  <a:rPr lang="en-US" dirty="0"/>
                </a:br>
                <a:r>
                  <a:rPr lang="en-US" sz="2400" dirty="0"/>
                  <a:t>The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 overlap strongly with the radii of droplets exhaled by humans</a:t>
                </a:r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6AF980CF-073A-D94B-ADF4-55C4E115A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C00FE7-B4AD-B645-998F-ED958359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pic>
        <p:nvPicPr>
          <p:cNvPr id="5" name="Grafik 4" descr="Ein Bild, das computer, Raum, Licht enthält.&#10;&#10;Automatisch generierte Beschreibung">
            <a:extLst>
              <a:ext uri="{FF2B5EF4-FFF2-40B4-BE49-F238E27FC236}">
                <a16:creationId xmlns:a16="http://schemas.microsoft.com/office/drawing/2014/main" id="{641051D5-322F-4142-922D-977F3A54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907" y="1578266"/>
            <a:ext cx="8496185" cy="467757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914AC61-E581-1640-BA70-C33D03473389}"/>
              </a:ext>
            </a:extLst>
          </p:cNvPr>
          <p:cNvSpPr/>
          <p:nvPr/>
        </p:nvSpPr>
        <p:spPr>
          <a:xfrm>
            <a:off x="8153400" y="6189889"/>
            <a:ext cx="2990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Results by </a:t>
            </a:r>
            <a:r>
              <a:rPr lang="en-US" dirty="0" err="1"/>
              <a:t>Xie</a:t>
            </a:r>
            <a:r>
              <a:rPr lang="en-US" dirty="0"/>
              <a:t> et al. (see note)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7D6D918-16C6-3F4F-B39C-0AEB2355FA88}"/>
              </a:ext>
            </a:extLst>
          </p:cNvPr>
          <p:cNvSpPr txBox="1"/>
          <p:nvPr/>
        </p:nvSpPr>
        <p:spPr>
          <a:xfrm>
            <a:off x="358168" y="6189889"/>
            <a:ext cx="390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CDF</a:t>
            </a:r>
            <a:r>
              <a:rPr lang="en-US" dirty="0"/>
              <a:t> = cumulative distribution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B8530E1-B1B8-F643-8B86-31BA95EC4BD5}"/>
                  </a:ext>
                </a:extLst>
              </p:cNvPr>
              <p:cNvSpPr txBox="1"/>
              <p:nvPr/>
            </p:nvSpPr>
            <p:spPr>
              <a:xfrm>
                <a:off x="7777973" y="4209530"/>
                <a:ext cx="1951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most droplets evaporate</a:t>
                </a: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B8530E1-B1B8-F643-8B86-31BA95EC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973" y="4209530"/>
                <a:ext cx="1951464" cy="646331"/>
              </a:xfrm>
              <a:prstGeom prst="rect">
                <a:avLst/>
              </a:prstGeom>
              <a:blipFill>
                <a:blip r:embed="rId4"/>
                <a:stretch>
                  <a:fillRect l="-2581" t="-3846" r="-1290" b="-13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3282EE0-E100-B947-A682-C9441C16808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345345" y="4532696"/>
            <a:ext cx="432628" cy="135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FDB947F-5D41-AA4A-B458-612053F3B10C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355393" y="1969477"/>
            <a:ext cx="422580" cy="2563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6903C31F-73EC-6E46-AD65-E007F918B49B}"/>
                  </a:ext>
                </a:extLst>
              </p:cNvPr>
              <p:cNvSpPr txBox="1"/>
              <p:nvPr/>
            </p:nvSpPr>
            <p:spPr>
              <a:xfrm>
                <a:off x="2552961" y="1813504"/>
                <a:ext cx="23417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𝟗𝟓</m:t>
                    </m:r>
                  </m:oMath>
                </a14:m>
                <a:r>
                  <a:rPr lang="en-US" dirty="0"/>
                  <a:t>: less than half of the droplets </a:t>
                </a:r>
                <a:br>
                  <a:rPr lang="en-US" dirty="0"/>
                </a:br>
                <a:r>
                  <a:rPr lang="en-US" dirty="0"/>
                  <a:t>evaporate</a:t>
                </a: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6903C31F-73EC-6E46-AD65-E007F918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961" y="1813504"/>
                <a:ext cx="2341756" cy="923330"/>
              </a:xfrm>
              <a:prstGeom prst="rect">
                <a:avLst/>
              </a:prstGeom>
              <a:blipFill>
                <a:blip r:embed="rId5"/>
                <a:stretch>
                  <a:fillRect t="-2703" r="-4324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E4981EA-3C22-1B49-A1D4-1BDD7FE4DB1A}"/>
              </a:ext>
            </a:extLst>
          </p:cNvPr>
          <p:cNvCxnSpPr>
            <a:stCxn id="22" idx="3"/>
          </p:cNvCxnSpPr>
          <p:nvPr/>
        </p:nvCxnSpPr>
        <p:spPr>
          <a:xfrm flipV="1">
            <a:off x="4894717" y="1873406"/>
            <a:ext cx="469020" cy="401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268A4C2-2772-EB40-9C6A-0E815C218B48}"/>
              </a:ext>
            </a:extLst>
          </p:cNvPr>
          <p:cNvCxnSpPr/>
          <p:nvPr/>
        </p:nvCxnSpPr>
        <p:spPr>
          <a:xfrm>
            <a:off x="4894717" y="2275169"/>
            <a:ext cx="457868" cy="1605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6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682F7BB6-8107-FC47-AE71-8CB6A1180FFF}"/>
              </a:ext>
            </a:extLst>
          </p:cNvPr>
          <p:cNvSpPr/>
          <p:nvPr/>
        </p:nvSpPr>
        <p:spPr>
          <a:xfrm>
            <a:off x="4149969" y="5215095"/>
            <a:ext cx="652138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AED791-3307-3947-87A0-D795B924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Conclusion</a:t>
            </a:r>
            <a:br>
              <a:rPr lang="en-US" dirty="0"/>
            </a:br>
            <a:r>
              <a:rPr lang="en-US" sz="2700" dirty="0"/>
              <a:t>The arrival of fall might have changed the effectiveness of COVID countermeasures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0D84-5299-BC4B-9DF6-41F96924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79E17CE-346F-CF4B-B280-9BE6FD4E778B}"/>
              </a:ext>
            </a:extLst>
          </p:cNvPr>
          <p:cNvSpPr txBox="1"/>
          <p:nvPr/>
        </p:nvSpPr>
        <p:spPr>
          <a:xfrm>
            <a:off x="509116" y="1884580"/>
            <a:ext cx="926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argued that this causal chain is </a:t>
            </a:r>
            <a:r>
              <a:rPr lang="en-US" b="1" dirty="0"/>
              <a:t>plausible</a:t>
            </a:r>
            <a:r>
              <a:rPr lang="en-US" dirty="0"/>
              <a:t>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9D562C-8C43-0949-930A-FF362C7B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37" y="2392433"/>
            <a:ext cx="7493000" cy="736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A86C3C5-456D-434C-A6C1-7A9758AA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47" y="3775407"/>
            <a:ext cx="5918200" cy="7239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EC155B2-C118-0B4F-A510-603B7600B393}"/>
              </a:ext>
            </a:extLst>
          </p:cNvPr>
          <p:cNvSpPr txBox="1"/>
          <p:nvPr/>
        </p:nvSpPr>
        <p:spPr>
          <a:xfrm>
            <a:off x="509116" y="3267554"/>
            <a:ext cx="876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simulation</a:t>
            </a:r>
            <a:r>
              <a:rPr lang="en-US" dirty="0"/>
              <a:t> of the evaporation process and the fall of a droplet shows: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7233532-53A0-EA43-9F24-58288D05DCB4}"/>
                  </a:ext>
                </a:extLst>
              </p:cNvPr>
              <p:cNvSpPr txBox="1"/>
              <p:nvPr/>
            </p:nvSpPr>
            <p:spPr>
              <a:xfrm>
                <a:off x="509116" y="4637828"/>
                <a:ext cx="8812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is possible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dirty="0"/>
                  <a:t> are roughly equal. 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7233532-53A0-EA43-9F24-58288D05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16" y="4637828"/>
                <a:ext cx="8812405" cy="369332"/>
              </a:xfrm>
              <a:prstGeom prst="rect">
                <a:avLst/>
              </a:prstGeom>
              <a:blipFill>
                <a:blip r:embed="rId4"/>
                <a:stretch>
                  <a:fillRect l="-57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97FFA79F-6FC5-F64A-A589-E6060AC202F4}"/>
              </a:ext>
            </a:extLst>
          </p:cNvPr>
          <p:cNvSpPr txBox="1"/>
          <p:nvPr/>
        </p:nvSpPr>
        <p:spPr>
          <a:xfrm>
            <a:off x="509116" y="5630593"/>
            <a:ext cx="206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can be done?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B74C21E-E0DB-9440-8A95-4689EBDB0D5A}"/>
              </a:ext>
            </a:extLst>
          </p:cNvPr>
          <p:cNvGrpSpPr/>
          <p:nvPr/>
        </p:nvGrpSpPr>
        <p:grpSpPr>
          <a:xfrm>
            <a:off x="4149969" y="5215095"/>
            <a:ext cx="7298453" cy="1200329"/>
            <a:chOff x="4149969" y="5215095"/>
            <a:chExt cx="7298453" cy="1200329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CE32F95-2B81-7B48-A063-268D9B817129}"/>
                </a:ext>
              </a:extLst>
            </p:cNvPr>
            <p:cNvSpPr txBox="1"/>
            <p:nvPr/>
          </p:nvSpPr>
          <p:spPr>
            <a:xfrm>
              <a:off x="4149969" y="5215095"/>
              <a:ext cx="3305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 of </a:t>
              </a:r>
              <a:r>
                <a:rPr lang="en-US" b="1" dirty="0"/>
                <a:t>humidifiers</a:t>
              </a:r>
              <a:br>
                <a:rPr lang="en-US" dirty="0"/>
              </a:b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Frequent </a:t>
              </a:r>
              <a:r>
                <a:rPr lang="en-US" b="1" dirty="0"/>
                <a:t>ventilation</a:t>
              </a:r>
              <a:r>
                <a:rPr lang="en-US" dirty="0"/>
                <a:t> of indoor spaces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175753A-3591-FF45-97A3-A136DEF65A47}"/>
                </a:ext>
              </a:extLst>
            </p:cNvPr>
            <p:cNvSpPr txBox="1"/>
            <p:nvPr/>
          </p:nvSpPr>
          <p:spPr>
            <a:xfrm>
              <a:off x="7676941" y="5215095"/>
              <a:ext cx="37714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avoidance</a:t>
              </a:r>
              <a:r>
                <a:rPr lang="en-US" dirty="0"/>
                <a:t> of indoor spaces</a:t>
              </a:r>
              <a:br>
                <a:rPr lang="en-US" dirty="0"/>
              </a:br>
              <a:r>
                <a:rPr lang="en-US" dirty="0"/>
                <a:t>(</a:t>
              </a:r>
              <a:r>
                <a:rPr lang="en-US" b="1" dirty="0"/>
                <a:t>2nd lockdown</a:t>
              </a:r>
              <a:r>
                <a:rPr lang="en-US" dirty="0"/>
                <a:t>)</a:t>
              </a:r>
              <a:br>
                <a:rPr lang="en-US" dirty="0"/>
              </a:b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masks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14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D4A98-4A7A-794D-9053-D79F0F84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Peronal</a:t>
            </a:r>
            <a:r>
              <a:rPr lang="en-US" sz="3200" b="1" dirty="0"/>
              <a:t> information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501136-DE3C-8D48-A5E6-98A55355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2020-10-26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27629D-A94C-2240-9723-EDBB99949F03}"/>
              </a:ext>
            </a:extLst>
          </p:cNvPr>
          <p:cNvSpPr txBox="1"/>
          <p:nvPr/>
        </p:nvSpPr>
        <p:spPr>
          <a:xfrm>
            <a:off x="592853" y="1989574"/>
            <a:ext cx="78176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</a:t>
            </a:r>
            <a:r>
              <a:rPr lang="en-US" b="1" dirty="0"/>
              <a:t>physicist</a:t>
            </a:r>
            <a:r>
              <a:rPr lang="en-US" dirty="0"/>
              <a:t> and </a:t>
            </a:r>
            <a:r>
              <a:rPr lang="en-US" b="1" dirty="0"/>
              <a:t>mathematician</a:t>
            </a:r>
            <a:r>
              <a:rPr lang="en-US" dirty="0"/>
              <a:t>. I have a Ph.D. in theoretical physics from the Pennsylvania State University and have worked for many years as a postdoctoral fellow in </a:t>
            </a:r>
            <a:r>
              <a:rPr lang="en-US" b="1" dirty="0"/>
              <a:t>quantum gravity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six years now I am working as a quantitative analyst in Frankfurt, Germany. I am advising banks on how to implement models of financial markets. My focus is on the risk management side of a bank.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Contact information:</a:t>
            </a:r>
          </a:p>
          <a:p>
            <a:endParaRPr lang="en-US" dirty="0"/>
          </a:p>
          <a:p>
            <a:r>
              <a:rPr lang="de-DE" dirty="0"/>
              <a:t>Olaf Dreyer</a:t>
            </a:r>
          </a:p>
          <a:p>
            <a:r>
              <a:rPr lang="de-DE" dirty="0"/>
              <a:t>Oppenheimer Landstr. 19</a:t>
            </a:r>
          </a:p>
          <a:p>
            <a:r>
              <a:rPr lang="de-DE" dirty="0"/>
              <a:t>60594 Frankfurt</a:t>
            </a:r>
          </a:p>
          <a:p>
            <a:r>
              <a:rPr lang="de-DE" dirty="0"/>
              <a:t>Email: </a:t>
            </a:r>
            <a:r>
              <a:rPr lang="de-DE" dirty="0" err="1"/>
              <a:t>olaf.dreyer@gmail.com</a:t>
            </a:r>
            <a:endParaRPr lang="de-DE" dirty="0"/>
          </a:p>
          <a:p>
            <a:r>
              <a:rPr lang="de-DE" dirty="0"/>
              <a:t>Tel.: 0176 4858 4644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00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Macintosh PowerPoint</Application>
  <PresentationFormat>Breitbild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COVID &amp; humidity</vt:lpstr>
      <vt:lpstr>Rising number of cases In the beginning of October the number of cases in Germany rose rapidly </vt:lpstr>
      <vt:lpstr>Reason Conjecture: the increase is correlated with the increased use of indoor heating</vt:lpstr>
      <vt:lpstr>Falling droplets Two outcomes: Evaporation or fall to the ground</vt:lpstr>
      <vt:lpstr>Results of the calculation The calculation follows Kukkonen et al. (see note)</vt:lpstr>
      <vt:lpstr>The radius r_M as a function of humidity Lower humidity corresponds to more evaporation</vt:lpstr>
      <vt:lpstr>Comparison with the size of droplets exhaled by humans The values for r_M overlap strongly with the radii of droplets exhaled by humans</vt:lpstr>
      <vt:lpstr>Conclusion The arrival of fall might have changed the effectiveness of COVID countermeasures</vt:lpstr>
      <vt:lpstr>Peronal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&amp; humidity</dc:title>
  <dc:creator>Olaf Dreyer</dc:creator>
  <cp:lastModifiedBy>Olaf Dreyer</cp:lastModifiedBy>
  <cp:revision>9</cp:revision>
  <dcterms:created xsi:type="dcterms:W3CDTF">2020-10-26T20:46:29Z</dcterms:created>
  <dcterms:modified xsi:type="dcterms:W3CDTF">2020-10-26T21:50:04Z</dcterms:modified>
</cp:coreProperties>
</file>