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335" r:id="rId4"/>
    <p:sldId id="339" r:id="rId5"/>
    <p:sldId id="343" r:id="rId6"/>
    <p:sldId id="337" r:id="rId7"/>
    <p:sldId id="338" r:id="rId8"/>
    <p:sldId id="340" r:id="rId9"/>
    <p:sldId id="344" r:id="rId10"/>
    <p:sldId id="345" r:id="rId11"/>
    <p:sldId id="336" r:id="rId12"/>
    <p:sldId id="341" r:id="rId13"/>
    <p:sldId id="342" r:id="rId14"/>
    <p:sldId id="334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 autoAdjust="0"/>
  </p:normalViewPr>
  <p:slideViewPr>
    <p:cSldViewPr snapToGrid="0">
      <p:cViewPr varScale="1">
        <p:scale>
          <a:sx n="96" d="100"/>
          <a:sy n="96" d="100"/>
        </p:scale>
        <p:origin x="102" y="216"/>
      </p:cViewPr>
      <p:guideLst/>
    </p:cSldViewPr>
  </p:slideViewPr>
  <p:outlineViewPr>
    <p:cViewPr>
      <p:scale>
        <a:sx n="33" d="100"/>
        <a:sy n="33" d="100"/>
      </p:scale>
      <p:origin x="0" y="-8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9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2T15:48:04.0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0 132,'33'0,"26"1,1-3,105-16,-109 9,-44 8,0 0,1-1,-1 0,0-1,0-1,-1 0,18-9,-18 7,1 1,-1 0,1 1,0 0,0 1,1 0,18-2,6 3,44 3,-55 0,0-1,-1 0,1-2,43-9,-17 1,1 3,0 2,0 2,90 7,-21-1,-92-4,-14 0,-1 1,1 0,-1 1,1 1,-1 0,0 1,0 1,29 10,-23-6,0-1,1 0,0-2,0-1,0 0,1-2,-1 0,41-4,32 4,14 13,-73-9,63 3,98-10,-164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2T15:48:07.0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1,'1147'0,"-1119"0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2T15:48:09.2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1,'1052'0,"-1043"0,-1 1,1 1,-1 0,0 0,0 1,1 0,-2 0,1 0,0 1,-1 1,0-1,10 8,-8-5,1-1,-1 0,2 0,-1-1,0-1,14 5,60 14,79 16,-3-14,-45-6,-73-13,0 1,46 15,-69-17,1 0,-1-1,1-1,37 0,-32-3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2T15:48:11.4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0,'0'3,"0"0,1-1,0 1,-1 0,1-1,0 1,0-1,1 1,-1-1,0 0,1 1,0-1,-1 0,1 0,0 0,0 0,0 0,0-1,0 1,1-1,-1 1,0-1,1 0,-1 0,1 0,-1 0,1 0,0-1,-1 1,5 0,12 2,-1-1,1 0,24-1,-30-1,95-2,-66-1,-1 3,1 1,77 12,-81-6,1-2,54 0,-9-1,113 26,-116-16,-50-8,0-1,32 1,-36-4,0 2,0 0,49 17,-48-13,-1-1,1-1,38 3,2-8,-46-2,-1 1,1 1,0 1,31 7,-19-1,1-2,40 1,-36-4,51 11,-39-6,1-2,0-2,101-7,-40 0,-69 0,-1-2,0-2,51-14,-58 11,46-4,-57 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2T15:48:16.7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2,'108'-1,"118"3,-199 2,-1 0,1 2,30 11,-35-9,1-2,0 0,0-1,40 2,-20-4,0 3,0 1,52 16,-11-3,-56-14,8 3,1-2,68 4,-77-9,0 1,30 8,-29-6,53 5,1-11,-57-1,0 2,1 1,-1 0,0 2,26 6,-31-2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2T15:48:23.8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0,'1459'0,"-1430"2,1 1,38 9,-36-6,55 4,-3-11,-49 0,-1 1,1 2,50 9,151 28,-203-34,0-1,0-1,54-2,-52-2,0 1,69 11,-22 1,1-4,0-4,105-7,-35 0,497 3,-630-1,0-1,0-1,21-5,50-7,446 11,-274 7,-101-1,181-5,-166-27,-73 15,-74 8,62-3,922 8,-490 5,156-3,-655 1,-1 2,41 8,-39-5,1-1,29 0,87-6,-80-2,0 4,109 14,-71-2,1-5,174-8,-116-2,1852 2,-1987-2,1 0,49-13,-15 2,-38 10,39-8,1 2,72 1,-41 9,-67-1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6D405-8499-45AE-BE30-4C5247DD23D2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A7D6D-484E-45C3-AAFE-445E055454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16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6" name="Grafik 5" descr="Ein Bild, das Vogel, weiß, Papageitaucher, stehend enthält.&#10;&#10;Automatisch generierte Beschreibung">
            <a:extLst>
              <a:ext uri="{FF2B5EF4-FFF2-40B4-BE49-F238E27FC236}">
                <a16:creationId xmlns:a16="http://schemas.microsoft.com/office/drawing/2014/main" id="{7565E915-C39C-4C2D-B74C-7EB9C2A20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39" y="1855982"/>
            <a:ext cx="2030218" cy="20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17314"/>
      </p:ext>
    </p:extLst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78272732"/>
      </p:ext>
    </p:extLst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638117" y="457200"/>
            <a:ext cx="2641600" cy="5638800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1200" y="457200"/>
            <a:ext cx="7723717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86763352"/>
      </p:ext>
    </p:extLst>
  </p:cSld>
  <p:clrMapOvr>
    <a:masterClrMapping/>
  </p:clrMapOvr>
  <p:transition>
    <p:blinds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1200" y="457200"/>
            <a:ext cx="10568517" cy="114300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914400" y="1981200"/>
            <a:ext cx="10365317" cy="4114800"/>
          </a:xfrm>
        </p:spPr>
        <p:txBody>
          <a:bodyPr/>
          <a:lstStyle/>
          <a:p>
            <a:r>
              <a:rPr lang="de-DE"/>
              <a:t>Klicken Sie auf das Symbol, um die SmartArt-Grafik hinzuzufügen</a:t>
            </a:r>
          </a:p>
        </p:txBody>
      </p:sp>
    </p:spTree>
    <p:extLst>
      <p:ext uri="{BB962C8B-B14F-4D97-AF65-F5344CB8AC3E}">
        <p14:creationId xmlns:p14="http://schemas.microsoft.com/office/powerpoint/2010/main" val="95006145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1200" y="457200"/>
            <a:ext cx="10568517" cy="114300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2117" cy="4114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33195981"/>
      </p:ext>
    </p:extLst>
  </p:cSld>
  <p:clrMapOvr>
    <a:masterClrMapping/>
  </p:clrMapOvr>
  <p:transition>
    <p:blinds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1200" y="457200"/>
            <a:ext cx="10568517" cy="114300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914400" y="1981200"/>
            <a:ext cx="10365317" cy="4114800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2141483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2800" y="152400"/>
            <a:ext cx="8534400" cy="9906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1219200" y="1524000"/>
            <a:ext cx="5232400" cy="464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6654800" y="1524000"/>
            <a:ext cx="5232400" cy="4648200"/>
          </a:xfrm>
        </p:spPr>
        <p:txBody>
          <a:bodyPr/>
          <a:lstStyle/>
          <a:p>
            <a:pPr lvl="0"/>
            <a:r>
              <a:rPr lang="de-DE" noProof="0"/>
              <a:t>Onlinebild durch Klicken auf das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710153585"/>
      </p:ext>
    </p:extLst>
  </p:cSld>
  <p:clrMapOvr>
    <a:masterClrMapping/>
  </p:clrMapOvr>
  <p:transition>
    <p:blinds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2800" y="152400"/>
            <a:ext cx="8534400" cy="9906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1219200" y="1524000"/>
            <a:ext cx="10668000" cy="4648200"/>
          </a:xfrm>
        </p:spPr>
        <p:txBody>
          <a:bodyPr/>
          <a:lstStyle/>
          <a:p>
            <a:pPr lvl="0"/>
            <a:r>
              <a:rPr lang="de-DE" noProof="0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323399406"/>
      </p:ext>
    </p:extLst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403" y="260648"/>
            <a:ext cx="10568517" cy="114300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1484784"/>
            <a:ext cx="10365317" cy="46112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54924741"/>
      </p:ext>
    </p:extLst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46658440"/>
      </p:ext>
    </p:extLst>
  </p:cSld>
  <p:clrMapOvr>
    <a:masterClrMapping/>
  </p:clrMapOvr>
  <p:transition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211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48523492"/>
      </p:ext>
    </p:extLst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02347806"/>
      </p:ext>
    </p:extLst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405152"/>
      </p:ext>
    </p:extLst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241064"/>
      </p:ext>
    </p:extLst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79311759"/>
      </p:ext>
    </p:extLst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78536688"/>
      </p:ext>
    </p:extLst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3679" y="260648"/>
            <a:ext cx="1056851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84784"/>
            <a:ext cx="10365317" cy="461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893234" y="613727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de-DE" sz="240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6400800"/>
            <a:ext cx="11480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800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1480800" y="0"/>
            <a:ext cx="711200" cy="6858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800"/>
          </a:p>
        </p:txBody>
      </p:sp>
      <p:sp>
        <p:nvSpPr>
          <p:cNvPr id="10" name="Textfeld 9"/>
          <p:cNvSpPr txBox="1"/>
          <p:nvPr/>
        </p:nvSpPr>
        <p:spPr>
          <a:xfrm>
            <a:off x="914400" y="6400800"/>
            <a:ext cx="4960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Olaf Lischke:</a:t>
            </a:r>
            <a:r>
              <a:rPr lang="de-DE" sz="1400" baseline="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 Fehlersuche und –</a:t>
            </a:r>
            <a:r>
              <a:rPr lang="de-DE" sz="1400" baseline="0" dirty="0" err="1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vermeidung</a:t>
            </a:r>
            <a:r>
              <a:rPr lang="de-DE" sz="1400" baseline="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 mit Entity Framework</a:t>
            </a:r>
            <a:endParaRPr lang="de-DE" sz="1400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Grafik 2" descr="Ein Bild, das Vogel, weiß, Papageitaucher, stehend enthält.&#10;&#10;Automatisch generierte Beschreibung">
            <a:extLst>
              <a:ext uri="{FF2B5EF4-FFF2-40B4-BE49-F238E27FC236}">
                <a16:creationId xmlns:a16="http://schemas.microsoft.com/office/drawing/2014/main" id="{B6709406-68AA-4ABB-901A-589912E6F4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78" y="6456786"/>
            <a:ext cx="295218" cy="29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9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blinds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n.wikipedia.org/wiki/Martin_Fowler_(software_engineer)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aflischke/basta-spring-2024" TargetMode="External"/><Relationship Id="rId2" Type="http://schemas.openxmlformats.org/officeDocument/2006/relationships/hyperlink" Target="mailto:olaf.lischke@lischke-edv.de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5.xml"/><Relationship Id="rId3" Type="http://schemas.openxmlformats.org/officeDocument/2006/relationships/image" Target="../media/image16.png"/><Relationship Id="rId7" Type="http://schemas.openxmlformats.org/officeDocument/2006/relationships/customXml" Target="../ink/ink2.xml"/><Relationship Id="rId12" Type="http://schemas.openxmlformats.org/officeDocument/2006/relationships/image" Target="../media/image23.png"/><Relationship Id="rId2" Type="http://schemas.openxmlformats.org/officeDocument/2006/relationships/image" Target="../media/image15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customXml" Target="../ink/ink3.xml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2607C-88AC-4092-9A34-A64E685B7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9496" y="1334479"/>
            <a:ext cx="9144000" cy="3162504"/>
          </a:xfrm>
        </p:spPr>
        <p:txBody>
          <a:bodyPr/>
          <a:lstStyle/>
          <a:p>
            <a:r>
              <a:rPr lang="de-DE" b="1" dirty="0"/>
              <a:t>Fehlersuche und – </a:t>
            </a:r>
            <a:r>
              <a:rPr lang="de-DE" b="1" dirty="0" err="1"/>
              <a:t>vermeidung</a:t>
            </a:r>
            <a:r>
              <a:rPr lang="de-DE" b="1" dirty="0"/>
              <a:t> mit Entity Framework</a:t>
            </a:r>
            <a:endParaRPr lang="en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BD01EA-7ED1-455B-9524-E50F5ED99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9496" y="3924436"/>
            <a:ext cx="9144000" cy="836407"/>
          </a:xfrm>
        </p:spPr>
        <p:txBody>
          <a:bodyPr/>
          <a:lstStyle/>
          <a:p>
            <a:r>
              <a:rPr lang="de-DE" b="1" dirty="0">
                <a:solidFill>
                  <a:schemeClr val="accent2"/>
                </a:solidFill>
              </a:rPr>
              <a:t>Speaker: Olaf Lischke</a:t>
            </a:r>
            <a:endParaRPr lang="en-DE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4919"/>
      </p:ext>
    </p:extLst>
  </p:cSld>
  <p:clrMapOvr>
    <a:masterClrMapping/>
  </p:clrMapOvr>
  <p:transition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8FF4A-6F39-A692-3AFD-70A49EC98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Abstraktion des Datenzugriffs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4FACF-EE5D-0163-4C8D-F8D9809CDC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Übliche CRUD-Operationen </a:t>
            </a:r>
            <a:br>
              <a:rPr lang="de-DE" dirty="0"/>
            </a:br>
            <a:r>
              <a:rPr lang="de-DE" dirty="0"/>
              <a:t>für Entitäten:</a:t>
            </a:r>
          </a:p>
          <a:p>
            <a:pPr lvl="1"/>
            <a:r>
              <a:rPr lang="de-DE" dirty="0" err="1"/>
              <a:t>GetById</a:t>
            </a:r>
            <a:endParaRPr lang="de-DE" dirty="0"/>
          </a:p>
          <a:p>
            <a:pPr lvl="1"/>
            <a:r>
              <a:rPr lang="de-DE" dirty="0" err="1"/>
              <a:t>GetAll</a:t>
            </a:r>
            <a:endParaRPr lang="de-DE" dirty="0"/>
          </a:p>
          <a:p>
            <a:pPr lvl="1"/>
            <a:r>
              <a:rPr lang="de-DE" dirty="0"/>
              <a:t>Add</a:t>
            </a:r>
          </a:p>
          <a:p>
            <a:pPr lvl="1"/>
            <a:r>
              <a:rPr lang="de-DE" dirty="0"/>
              <a:t>Remove</a:t>
            </a:r>
          </a:p>
          <a:p>
            <a:pPr lvl="1"/>
            <a:r>
              <a:rPr lang="de-DE" dirty="0"/>
              <a:t>Modify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EAC32A-D243-3A1C-750A-F6C140EB1E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Objektorientierung:</a:t>
            </a:r>
          </a:p>
          <a:p>
            <a:pPr lvl="1"/>
            <a:r>
              <a:rPr lang="de-DE" dirty="0"/>
              <a:t>Kapselung</a:t>
            </a:r>
          </a:p>
          <a:p>
            <a:pPr lvl="1"/>
            <a:r>
              <a:rPr lang="de-DE" dirty="0"/>
              <a:t>Wieder-/Weiterverwendbarkeit</a:t>
            </a:r>
          </a:p>
          <a:p>
            <a:pPr lvl="1"/>
            <a:r>
              <a:rPr lang="de-DE" dirty="0"/>
              <a:t>„Separation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Concerns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„Single Point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Responsibilty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Testbarkeit?</a:t>
            </a:r>
          </a:p>
        </p:txBody>
      </p:sp>
    </p:spTree>
    <p:extLst>
      <p:ext uri="{BB962C8B-B14F-4D97-AF65-F5344CB8AC3E}">
        <p14:creationId xmlns:p14="http://schemas.microsoft.com/office/powerpoint/2010/main" val="442349088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AAC70-1E9F-0D57-B943-3E0B111C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679" y="260648"/>
            <a:ext cx="7459559" cy="1143000"/>
          </a:xfrm>
        </p:spPr>
        <p:txBody>
          <a:bodyPr/>
          <a:lstStyle/>
          <a:p>
            <a:r>
              <a:rPr lang="de-DE" dirty="0"/>
              <a:t>Repository Pattern Architektur</a:t>
            </a:r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0515BF78-A1D1-1AF2-6897-6CA99D914A97}"/>
              </a:ext>
            </a:extLst>
          </p:cNvPr>
          <p:cNvSpPr/>
          <p:nvPr/>
        </p:nvSpPr>
        <p:spPr>
          <a:xfrm>
            <a:off x="1345582" y="5110046"/>
            <a:ext cx="814039" cy="64677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DE83868-2656-7459-B44F-29533A82432E}"/>
              </a:ext>
            </a:extLst>
          </p:cNvPr>
          <p:cNvSpPr/>
          <p:nvPr/>
        </p:nvSpPr>
        <p:spPr>
          <a:xfrm>
            <a:off x="1016620" y="2478359"/>
            <a:ext cx="1471961" cy="605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6C2C525-0F34-CA1D-44CE-8499B2C54AFA}"/>
              </a:ext>
            </a:extLst>
          </p:cNvPr>
          <p:cNvSpPr/>
          <p:nvPr/>
        </p:nvSpPr>
        <p:spPr>
          <a:xfrm>
            <a:off x="1016621" y="3248312"/>
            <a:ext cx="1471961" cy="782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Access Layer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1407008-46FD-B123-2450-027D483811BA}"/>
              </a:ext>
            </a:extLst>
          </p:cNvPr>
          <p:cNvSpPr/>
          <p:nvPr/>
        </p:nvSpPr>
        <p:spPr>
          <a:xfrm>
            <a:off x="1016620" y="4042312"/>
            <a:ext cx="1469867" cy="471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DbContext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F595CED-828B-B0FA-85C4-9472185C3815}"/>
              </a:ext>
            </a:extLst>
          </p:cNvPr>
          <p:cNvCxnSpPr>
            <a:stCxn id="6" idx="2"/>
            <a:endCxn id="3" idx="1"/>
          </p:cNvCxnSpPr>
          <p:nvPr/>
        </p:nvCxnSpPr>
        <p:spPr>
          <a:xfrm>
            <a:off x="1751554" y="4513800"/>
            <a:ext cx="1048" cy="596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9B2FDFF6-C3AA-0594-CE17-C2CA6217ED43}"/>
              </a:ext>
            </a:extLst>
          </p:cNvPr>
          <p:cNvSpPr txBox="1"/>
          <p:nvPr/>
        </p:nvSpPr>
        <p:spPr>
          <a:xfrm>
            <a:off x="838200" y="1550118"/>
            <a:ext cx="2274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Ohne Repository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5792333-32CE-0711-8BA7-2FBDE4B57705}"/>
              </a:ext>
            </a:extLst>
          </p:cNvPr>
          <p:cNvSpPr/>
          <p:nvPr/>
        </p:nvSpPr>
        <p:spPr>
          <a:xfrm>
            <a:off x="4998034" y="2478359"/>
            <a:ext cx="2317595" cy="605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EBE145D-E0E0-F87C-3687-FF0F6ED4810B}"/>
              </a:ext>
            </a:extLst>
          </p:cNvPr>
          <p:cNvSpPr/>
          <p:nvPr/>
        </p:nvSpPr>
        <p:spPr>
          <a:xfrm>
            <a:off x="4998035" y="3327099"/>
            <a:ext cx="2317595" cy="471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Repository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8FB3695-0416-BC8E-C602-5793685E419D}"/>
              </a:ext>
            </a:extLst>
          </p:cNvPr>
          <p:cNvSpPr/>
          <p:nvPr/>
        </p:nvSpPr>
        <p:spPr>
          <a:xfrm>
            <a:off x="4998035" y="4042312"/>
            <a:ext cx="2317595" cy="471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Unit-</a:t>
            </a:r>
            <a:r>
              <a:rPr lang="de-DE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-Work (</a:t>
            </a:r>
            <a:r>
              <a:rPr lang="de-DE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DbContext</a:t>
            </a:r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4" name="Zylinder 13">
            <a:extLst>
              <a:ext uri="{FF2B5EF4-FFF2-40B4-BE49-F238E27FC236}">
                <a16:creationId xmlns:a16="http://schemas.microsoft.com/office/drawing/2014/main" id="{9C660B88-2955-8AE7-9AC0-D8AF9CA1C387}"/>
              </a:ext>
            </a:extLst>
          </p:cNvPr>
          <p:cNvSpPr/>
          <p:nvPr/>
        </p:nvSpPr>
        <p:spPr>
          <a:xfrm>
            <a:off x="5749813" y="5110046"/>
            <a:ext cx="814039" cy="64677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B674A32-7BBF-4ABF-BD95-DA5E0AF54497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>
            <a:off x="6156833" y="4513800"/>
            <a:ext cx="0" cy="596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8FC9173-EAB8-D3C7-DD01-963E74FE79F3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6156832" y="3083374"/>
            <a:ext cx="1" cy="2437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D48B28A-06B0-31CE-6BA4-D8601456451B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6156833" y="3798587"/>
            <a:ext cx="0" cy="2437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DCA82ECF-C335-1623-7AF6-ABC0613EEF49}"/>
              </a:ext>
            </a:extLst>
          </p:cNvPr>
          <p:cNvSpPr txBox="1"/>
          <p:nvPr/>
        </p:nvSpPr>
        <p:spPr>
          <a:xfrm>
            <a:off x="4998034" y="1550118"/>
            <a:ext cx="20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Mit Repository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947C809-68E6-4E3A-1B8F-34E126AEE39E}"/>
              </a:ext>
            </a:extLst>
          </p:cNvPr>
          <p:cNvSpPr/>
          <p:nvPr/>
        </p:nvSpPr>
        <p:spPr>
          <a:xfrm>
            <a:off x="8515511" y="1118281"/>
            <a:ext cx="2317595" cy="605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0EDA210-6006-E092-A656-C10B9EFBC2E0}"/>
              </a:ext>
            </a:extLst>
          </p:cNvPr>
          <p:cNvSpPr/>
          <p:nvPr/>
        </p:nvSpPr>
        <p:spPr>
          <a:xfrm>
            <a:off x="8515512" y="1967021"/>
            <a:ext cx="2317595" cy="471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Mock-Repository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1795C27-CDB1-9FD6-E33F-D09159297AF5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9674309" y="1723296"/>
            <a:ext cx="1" cy="2437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7062D8EA-C5B3-19DA-BE1B-CBD0FAE39DB8}"/>
              </a:ext>
            </a:extLst>
          </p:cNvPr>
          <p:cNvSpPr/>
          <p:nvPr/>
        </p:nvSpPr>
        <p:spPr>
          <a:xfrm>
            <a:off x="8309526" y="851000"/>
            <a:ext cx="2865853" cy="1829330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42BCB1A0-D74D-1CAC-AECA-C2FA6B395720}"/>
              </a:ext>
            </a:extLst>
          </p:cNvPr>
          <p:cNvSpPr txBox="1"/>
          <p:nvPr/>
        </p:nvSpPr>
        <p:spPr>
          <a:xfrm>
            <a:off x="8690032" y="2714042"/>
            <a:ext cx="196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Vernünftig testbar!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72653CE-E19A-AC92-5B35-CB144D8A8517}"/>
              </a:ext>
            </a:extLst>
          </p:cNvPr>
          <p:cNvSpPr/>
          <p:nvPr/>
        </p:nvSpPr>
        <p:spPr>
          <a:xfrm>
            <a:off x="8515511" y="3327099"/>
            <a:ext cx="2317595" cy="471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Repository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BC3E021-5C1D-F9DE-62DA-5CAB746C29B0}"/>
              </a:ext>
            </a:extLst>
          </p:cNvPr>
          <p:cNvSpPr/>
          <p:nvPr/>
        </p:nvSpPr>
        <p:spPr>
          <a:xfrm>
            <a:off x="8515511" y="4042312"/>
            <a:ext cx="2317595" cy="471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Unit-</a:t>
            </a:r>
            <a:r>
              <a:rPr lang="de-DE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-Work (</a:t>
            </a:r>
            <a:r>
              <a:rPr lang="de-DE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DbContext</a:t>
            </a:r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3" name="Zylinder 32">
            <a:extLst>
              <a:ext uri="{FF2B5EF4-FFF2-40B4-BE49-F238E27FC236}">
                <a16:creationId xmlns:a16="http://schemas.microsoft.com/office/drawing/2014/main" id="{60A7B363-17BC-FB1A-A90B-D2AD27528906}"/>
              </a:ext>
            </a:extLst>
          </p:cNvPr>
          <p:cNvSpPr/>
          <p:nvPr/>
        </p:nvSpPr>
        <p:spPr>
          <a:xfrm>
            <a:off x="9267289" y="5110046"/>
            <a:ext cx="814039" cy="64677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22CF8B3-5E67-E6C6-1A2D-C64B20A29E23}"/>
              </a:ext>
            </a:extLst>
          </p:cNvPr>
          <p:cNvCxnSpPr>
            <a:cxnSpLocks/>
            <a:stCxn id="32" idx="2"/>
            <a:endCxn id="33" idx="1"/>
          </p:cNvCxnSpPr>
          <p:nvPr/>
        </p:nvCxnSpPr>
        <p:spPr>
          <a:xfrm>
            <a:off x="9674309" y="4513800"/>
            <a:ext cx="0" cy="596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FD68114-92B9-5715-17D2-0D574D319B9E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9674309" y="3798587"/>
            <a:ext cx="0" cy="2437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5D390B4D-D2C3-8BE0-89A3-1582F6CBBEFB}"/>
              </a:ext>
            </a:extLst>
          </p:cNvPr>
          <p:cNvSpPr/>
          <p:nvPr/>
        </p:nvSpPr>
        <p:spPr>
          <a:xfrm>
            <a:off x="8309526" y="3114244"/>
            <a:ext cx="2865853" cy="1558236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Explosion: 14 Zacken 11">
            <a:extLst>
              <a:ext uri="{FF2B5EF4-FFF2-40B4-BE49-F238E27FC236}">
                <a16:creationId xmlns:a16="http://schemas.microsoft.com/office/drawing/2014/main" id="{E03E63D4-77F4-58F2-7AB8-5C2E43C3BB91}"/>
              </a:ext>
            </a:extLst>
          </p:cNvPr>
          <p:cNvSpPr/>
          <p:nvPr/>
        </p:nvSpPr>
        <p:spPr>
          <a:xfrm rot="1643279">
            <a:off x="6876953" y="5112803"/>
            <a:ext cx="2484251" cy="1592581"/>
          </a:xfrm>
          <a:prstGeom prst="irregularSeal2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en-D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753442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/>
      <p:bldP spid="9" grpId="0" animBg="1"/>
      <p:bldP spid="11" grpId="0" animBg="1"/>
      <p:bldP spid="13" grpId="0" animBg="1"/>
      <p:bldP spid="14" grpId="0" animBg="1"/>
      <p:bldP spid="24" grpId="0"/>
      <p:bldP spid="25" grpId="0" animBg="1"/>
      <p:bldP spid="26" grpId="0" animBg="1"/>
      <p:bldP spid="28" grpId="0" animBg="1"/>
      <p:bldP spid="29" grpId="0"/>
      <p:bldP spid="31" grpId="0" animBg="1"/>
      <p:bldP spid="32" grpId="0" animBg="1"/>
      <p:bldP spid="33" grpId="0" animBg="1"/>
      <p:bldP spid="36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05DCD3-27E1-8C4E-E637-868C0EF8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Repository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5A9DB-F561-B80B-4664-252631961E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Standardisierung der CRUD-Methoden pro Entität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Get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)/</a:t>
            </a:r>
            <a:r>
              <a:rPr lang="de-DE" dirty="0" err="1">
                <a:latin typeface="Consolas" panose="020B0609020204030204" pitchFamily="49" charset="0"/>
              </a:rPr>
              <a:t>GetAll</a:t>
            </a:r>
            <a:r>
              <a:rPr lang="de-DE" dirty="0">
                <a:latin typeface="Consolas" panose="020B0609020204030204" pitchFamily="49" charset="0"/>
              </a:rPr>
              <a:t>()/Find()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Add()/Update()/Remove()</a:t>
            </a:r>
          </a:p>
          <a:p>
            <a:r>
              <a:rPr lang="de-DE" dirty="0"/>
              <a:t>„Single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responsibility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Genau eine Stelle im Code, die die Funktionalität bereitstellt</a:t>
            </a:r>
          </a:p>
          <a:p>
            <a:r>
              <a:rPr lang="de-DE" dirty="0"/>
              <a:t>Generisch implementierbar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09DB15-EE80-DF03-A7A3-5FBE95329E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Einheitliche Architektur</a:t>
            </a:r>
          </a:p>
          <a:p>
            <a:pPr lvl="1"/>
            <a:r>
              <a:rPr lang="de-DE" dirty="0"/>
              <a:t>Testbarkeit</a:t>
            </a:r>
          </a:p>
          <a:p>
            <a:pPr lvl="1"/>
            <a:r>
              <a:rPr lang="de-DE" dirty="0"/>
              <a:t>Wartbarkeit</a:t>
            </a:r>
          </a:p>
          <a:p>
            <a:pPr lvl="1"/>
            <a:r>
              <a:rPr lang="de-DE" dirty="0"/>
              <a:t>Erweiterbarkeit</a:t>
            </a:r>
          </a:p>
          <a:p>
            <a:pPr lvl="1"/>
            <a:endParaRPr lang="de-DE" dirty="0"/>
          </a:p>
          <a:p>
            <a:r>
              <a:rPr lang="de-DE" dirty="0"/>
              <a:t>Nachteil:</a:t>
            </a:r>
          </a:p>
          <a:p>
            <a:pPr lvl="1"/>
            <a:r>
              <a:rPr lang="de-DE" dirty="0"/>
              <a:t>Zusätzlicher Abstraktionsschicht</a:t>
            </a:r>
          </a:p>
          <a:p>
            <a:pPr lvl="1"/>
            <a:r>
              <a:rPr lang="de-DE" dirty="0"/>
              <a:t>Einschränkungen bei Nutzung </a:t>
            </a:r>
            <a:r>
              <a:rPr lang="de-DE" dirty="0" err="1"/>
              <a:t>ChangeTracker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7CCADE-FAB6-AC40-75DB-10596E07C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66" y="5254452"/>
            <a:ext cx="3376420" cy="1503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9835703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47304-9470-3FBF-8D1B-97D8324D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679" y="260648"/>
            <a:ext cx="4633573" cy="1143000"/>
          </a:xfrm>
        </p:spPr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of</a:t>
            </a:r>
            <a:r>
              <a:rPr lang="de-DE" dirty="0"/>
              <a:t>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0CE563-9027-2BDA-2638-107CEF5CBE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bündelt die DB-Zugriffe</a:t>
            </a:r>
          </a:p>
          <a:p>
            <a:r>
              <a:rPr lang="de-DE" dirty="0"/>
              <a:t>„kennt“ alle Entitäten und deren Abhängigkeiten </a:t>
            </a:r>
            <a:r>
              <a:rPr lang="de-DE" sz="2400" dirty="0"/>
              <a:t>(</a:t>
            </a:r>
            <a:r>
              <a:rPr lang="de-DE" sz="2400" dirty="0" err="1"/>
              <a:t>Repositories</a:t>
            </a:r>
            <a:r>
              <a:rPr lang="de-DE" sz="2400" dirty="0"/>
              <a:t>!)</a:t>
            </a:r>
            <a:endParaRPr lang="de-DE" dirty="0"/>
          </a:p>
          <a:p>
            <a:r>
              <a:rPr lang="de-DE" dirty="0"/>
              <a:t>verwaltet den </a:t>
            </a:r>
            <a:r>
              <a:rPr lang="de-DE" dirty="0" err="1"/>
              <a:t>DbContext</a:t>
            </a:r>
            <a:endParaRPr lang="de-DE" dirty="0"/>
          </a:p>
          <a:p>
            <a:r>
              <a:rPr lang="de-DE" dirty="0"/>
              <a:t>löst </a:t>
            </a:r>
            <a:r>
              <a:rPr lang="de-DE" dirty="0" err="1">
                <a:latin typeface="Consolas" panose="020B0609020204030204" pitchFamily="49" charset="0"/>
              </a:rPr>
              <a:t>SaveChanges</a:t>
            </a:r>
            <a:r>
              <a:rPr lang="de-DE" dirty="0">
                <a:latin typeface="Consolas" panose="020B0609020204030204" pitchFamily="49" charset="0"/>
              </a:rPr>
              <a:t>()</a:t>
            </a:r>
            <a:r>
              <a:rPr lang="de-DE" dirty="0"/>
              <a:t> aus </a:t>
            </a:r>
            <a:br>
              <a:rPr lang="de-DE" dirty="0"/>
            </a:br>
            <a:r>
              <a:rPr lang="de-DE" sz="2400" dirty="0"/>
              <a:t>(einzige Stelle im Code!)</a:t>
            </a:r>
          </a:p>
          <a:p>
            <a:r>
              <a:rPr lang="de-DE" dirty="0" err="1"/>
              <a:t>Concurrency</a:t>
            </a:r>
            <a:r>
              <a:rPr lang="de-DE" dirty="0"/>
              <a:t>-Handling </a:t>
            </a:r>
          </a:p>
          <a:p>
            <a:r>
              <a:rPr lang="de-DE" dirty="0" err="1"/>
              <a:t>Exception</a:t>
            </a:r>
            <a:r>
              <a:rPr lang="de-DE" dirty="0"/>
              <a:t>-Handling</a:t>
            </a: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17D3E3-6B8F-80EC-32F8-9B556F9704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Kapselung des DB-Zugriffs</a:t>
            </a:r>
          </a:p>
          <a:p>
            <a:pPr lvl="1"/>
            <a:r>
              <a:rPr lang="de-DE" dirty="0"/>
              <a:t>Datenkonsistenz</a:t>
            </a:r>
          </a:p>
          <a:p>
            <a:pPr lvl="1"/>
            <a:r>
              <a:rPr lang="de-DE" dirty="0"/>
              <a:t>Transaktionssicherheit</a:t>
            </a:r>
          </a:p>
          <a:p>
            <a:r>
              <a:rPr lang="de-DE" dirty="0"/>
              <a:t>Nachteile</a:t>
            </a:r>
          </a:p>
          <a:p>
            <a:pPr lvl="1"/>
            <a:r>
              <a:rPr lang="de-DE" dirty="0"/>
              <a:t>Weitere Abstraktionsschicht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ABA5FF2-1AE3-8A2E-E837-7E56B873A09D}"/>
              </a:ext>
            </a:extLst>
          </p:cNvPr>
          <p:cNvSpPr txBox="1"/>
          <p:nvPr/>
        </p:nvSpPr>
        <p:spPr>
          <a:xfrm rot="504496">
            <a:off x="4100358" y="508982"/>
            <a:ext cx="8087855" cy="646331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hlinkClick r:id="rId2"/>
              </a:rPr>
              <a:t>Martin Fowler: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“…everything one does during a business transaction which can affect the database.”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763BC9F-F07E-415B-EEC8-582B90A67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580" y="4610981"/>
            <a:ext cx="4382112" cy="20576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443156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3943A96-241E-4C3C-A4C8-F57F61D8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D2F208-C4E0-4BC8-B597-672181485A4F}"/>
              </a:ext>
            </a:extLst>
          </p:cNvPr>
          <p:cNvSpPr txBox="1"/>
          <p:nvPr/>
        </p:nvSpPr>
        <p:spPr>
          <a:xfrm>
            <a:off x="6964964" y="4992284"/>
            <a:ext cx="2731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Für spätere Fragen:</a:t>
            </a:r>
          </a:p>
          <a:p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olaf.lischke@lischke-edv.de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3790365-E89C-4293-9805-17864384AE85}"/>
              </a:ext>
            </a:extLst>
          </p:cNvPr>
          <p:cNvSpPr txBox="1"/>
          <p:nvPr/>
        </p:nvSpPr>
        <p:spPr>
          <a:xfrm>
            <a:off x="2152651" y="2474893"/>
            <a:ext cx="60879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Slides und Code-Samples auf</a:t>
            </a:r>
          </a:p>
          <a:p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https://github.com/olaflischke/dwx2024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053998"/>
      </p:ext>
    </p:extLst>
  </p:cSld>
  <p:clrMapOvr>
    <a:masterClrMapping/>
  </p:clrMapOvr>
  <p:transition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E79934C-971A-4032-BD88-E320BCBB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Speaker: Olaf Lischke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FAD060F-8DE2-40FB-8076-6B7452BA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481" y="1825625"/>
            <a:ext cx="7536700" cy="399018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3000" dirty="0"/>
              <a:t>macht .NET, seit es .NET gibt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600" dirty="0"/>
              <a:t>versucht, Projekte und Seminare zu kombinieren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600" dirty="0"/>
              <a:t>singt Tenor in Chören und Musikprojekten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200" dirty="0"/>
              <a:t>zockte schon auf dem ZX 81, heute ausschließlich auf PC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900" dirty="0"/>
              <a:t>fotografiert, seit er eine Kamera halten kann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700" dirty="0"/>
              <a:t>fliegt, wenn Wetter und Zeit es zulassen (TMG/SEP)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B13E44-0722-45C3-890E-2C168A4168D9}"/>
              </a:ext>
            </a:extLst>
          </p:cNvPr>
          <p:cNvSpPr/>
          <p:nvPr/>
        </p:nvSpPr>
        <p:spPr>
          <a:xfrm>
            <a:off x="3209851" y="3426358"/>
            <a:ext cx="8447314" cy="2327146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100000">
                <a:schemeClr val="accent6">
                  <a:alpha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09D8F0C-10A9-4C9A-88CB-CB797ABDC6A4}"/>
              </a:ext>
            </a:extLst>
          </p:cNvPr>
          <p:cNvSpPr/>
          <p:nvPr/>
        </p:nvSpPr>
        <p:spPr>
          <a:xfrm>
            <a:off x="3209851" y="1822983"/>
            <a:ext cx="8447314" cy="1603375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0FF2672-F3E4-45AD-A9BE-245A32871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700" y="1970988"/>
            <a:ext cx="556454" cy="55645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B11D382-BD0C-4C14-AE93-502A6C294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73" y="2888027"/>
            <a:ext cx="378460" cy="37846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21141FE-0A84-4D4C-93EB-71865221B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8" y="2888027"/>
            <a:ext cx="378460" cy="37846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A257FD3-67CD-4C0E-BF7A-E4C82D6E3CF5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220" y="4143080"/>
            <a:ext cx="435483" cy="43548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235E5BD-0CA2-4E85-92EE-2452C4182B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056" y="4650570"/>
            <a:ext cx="516072" cy="29817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3A3561F-4479-4B72-B616-BA1B055C3507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36" y="5123555"/>
            <a:ext cx="611474" cy="24458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3825194-CA44-4FBC-94DB-FD0DA57F94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1594" y="3541048"/>
            <a:ext cx="464997" cy="442235"/>
          </a:xfrm>
          <a:prstGeom prst="rect">
            <a:avLst/>
          </a:prstGeom>
        </p:spPr>
      </p:pic>
      <p:pic>
        <p:nvPicPr>
          <p:cNvPr id="3" name="Grafik 2" descr="Ein Bild, das Vogel, Papageientaucher, Wasservögel, Schnabel enthält.&#10;&#10;Automatisch generierte Beschreibung">
            <a:extLst>
              <a:ext uri="{FF2B5EF4-FFF2-40B4-BE49-F238E27FC236}">
                <a16:creationId xmlns:a16="http://schemas.microsoft.com/office/drawing/2014/main" id="{72FD90A3-35A0-C46B-E32C-63FEAB23C0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90" y="1876929"/>
            <a:ext cx="2566483" cy="25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4547"/>
      </p:ext>
    </p:extLst>
  </p:cSld>
  <p:clrMapOvr>
    <a:masterClrMapping/>
  </p:clrMapOvr>
  <p:transition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2C05A-53C6-1250-1ECA-04F56921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Framework – Real-World Architekturen</a:t>
            </a:r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F0752826-DB95-4924-636D-4FA77CDD1FDC}"/>
              </a:ext>
            </a:extLst>
          </p:cNvPr>
          <p:cNvSpPr/>
          <p:nvPr/>
        </p:nvSpPr>
        <p:spPr>
          <a:xfrm>
            <a:off x="1166464" y="4549350"/>
            <a:ext cx="814039" cy="64677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020F6CC-D529-D375-50BD-5FCF0FA1EA62}"/>
              </a:ext>
            </a:extLst>
          </p:cNvPr>
          <p:cNvSpPr/>
          <p:nvPr/>
        </p:nvSpPr>
        <p:spPr>
          <a:xfrm>
            <a:off x="838200" y="1917662"/>
            <a:ext cx="1471961" cy="16113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Monolith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97BC63B-CC57-2EEE-29BA-EB7F3EE3884E}"/>
              </a:ext>
            </a:extLst>
          </p:cNvPr>
          <p:cNvSpPr/>
          <p:nvPr/>
        </p:nvSpPr>
        <p:spPr>
          <a:xfrm>
            <a:off x="944834" y="2528888"/>
            <a:ext cx="1257300" cy="471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DbContext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D038061-0DE8-83A9-FEC4-3D91AC720876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 flipH="1">
            <a:off x="1573484" y="3529013"/>
            <a:ext cx="697" cy="10203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44AEA785-0B05-06B7-815C-DB66F5B9A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503" y="2308650"/>
            <a:ext cx="3875390" cy="1720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Zylinder 12">
            <a:extLst>
              <a:ext uri="{FF2B5EF4-FFF2-40B4-BE49-F238E27FC236}">
                <a16:creationId xmlns:a16="http://schemas.microsoft.com/office/drawing/2014/main" id="{92B09063-AC57-A48F-B53A-26B6FC0323DC}"/>
              </a:ext>
            </a:extLst>
          </p:cNvPr>
          <p:cNvSpPr/>
          <p:nvPr/>
        </p:nvSpPr>
        <p:spPr>
          <a:xfrm>
            <a:off x="6862415" y="4549349"/>
            <a:ext cx="814039" cy="64677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1B0A272-0C83-47A6-866D-375BCB3CF210}"/>
              </a:ext>
            </a:extLst>
          </p:cNvPr>
          <p:cNvSpPr/>
          <p:nvPr/>
        </p:nvSpPr>
        <p:spPr>
          <a:xfrm>
            <a:off x="6533453" y="1917662"/>
            <a:ext cx="1471961" cy="605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6C03DC6-931B-7459-6DBE-8E91A973A8DD}"/>
              </a:ext>
            </a:extLst>
          </p:cNvPr>
          <p:cNvSpPr/>
          <p:nvPr/>
        </p:nvSpPr>
        <p:spPr>
          <a:xfrm>
            <a:off x="6533454" y="2687615"/>
            <a:ext cx="1471961" cy="782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Access Layer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066F516-DA9E-9BC6-3CFD-936371FF498F}"/>
              </a:ext>
            </a:extLst>
          </p:cNvPr>
          <p:cNvSpPr/>
          <p:nvPr/>
        </p:nvSpPr>
        <p:spPr>
          <a:xfrm>
            <a:off x="6533453" y="3481615"/>
            <a:ext cx="1469867" cy="471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DbContext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0FA1AE2-CA81-4BEE-367E-904E43B903B9}"/>
              </a:ext>
            </a:extLst>
          </p:cNvPr>
          <p:cNvCxnSpPr>
            <a:stCxn id="16" idx="2"/>
            <a:endCxn id="13" idx="1"/>
          </p:cNvCxnSpPr>
          <p:nvPr/>
        </p:nvCxnSpPr>
        <p:spPr>
          <a:xfrm>
            <a:off x="7268387" y="3953103"/>
            <a:ext cx="1048" cy="596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>
            <a:extLst>
              <a:ext uri="{FF2B5EF4-FFF2-40B4-BE49-F238E27FC236}">
                <a16:creationId xmlns:a16="http://schemas.microsoft.com/office/drawing/2014/main" id="{BFB376A8-C3C8-146C-369B-C003F490F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360" y="2308086"/>
            <a:ext cx="3867690" cy="14194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2818559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C6A9F-BEA5-E15E-6D96-16AB96E3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Datenoperationen mit EF Core</a:t>
            </a:r>
          </a:p>
        </p:txBody>
      </p:sp>
      <p:pic>
        <p:nvPicPr>
          <p:cNvPr id="4" name="Grafik 3" descr="Ein Bild, das Kreis, Farbigkeit, Design enthält.&#10;&#10;Automatisch generierte Beschreibung">
            <a:extLst>
              <a:ext uri="{FF2B5EF4-FFF2-40B4-BE49-F238E27FC236}">
                <a16:creationId xmlns:a16="http://schemas.microsoft.com/office/drawing/2014/main" id="{DC0B3D4B-6504-F482-3879-9C09EF424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9100" y="1450181"/>
            <a:ext cx="3957638" cy="395763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3CEB1C1-44F0-D7D5-1AC7-93F5B973EBED}"/>
              </a:ext>
            </a:extLst>
          </p:cNvPr>
          <p:cNvSpPr txBox="1"/>
          <p:nvPr/>
        </p:nvSpPr>
        <p:spPr>
          <a:xfrm>
            <a:off x="3155795" y="4182739"/>
            <a:ext cx="4711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Einfache Daten abfragen</a:t>
            </a:r>
          </a:p>
          <a:p>
            <a:r>
              <a:rPr lang="de-DE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Komplexe Datenstrukturen abfragen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E245F8-EA6E-1F8C-8E44-331D9BDF0EE6}"/>
              </a:ext>
            </a:extLst>
          </p:cNvPr>
          <p:cNvSpPr txBox="1"/>
          <p:nvPr/>
        </p:nvSpPr>
        <p:spPr>
          <a:xfrm>
            <a:off x="3155795" y="3198167"/>
            <a:ext cx="3351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Einfache Daten schreiben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81E14B2-C35F-4B44-9699-6960024C08B1}"/>
              </a:ext>
            </a:extLst>
          </p:cNvPr>
          <p:cNvSpPr txBox="1"/>
          <p:nvPr/>
        </p:nvSpPr>
        <p:spPr>
          <a:xfrm>
            <a:off x="3115928" y="2213595"/>
            <a:ext cx="4821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Komplexe Datenstrukturen schreiben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C1642B8-337A-1F5B-7E06-1EBCD780D3BF}"/>
              </a:ext>
            </a:extLst>
          </p:cNvPr>
          <p:cNvSpPr txBox="1"/>
          <p:nvPr/>
        </p:nvSpPr>
        <p:spPr>
          <a:xfrm>
            <a:off x="8474713" y="4367404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DE"/>
            </a:defPPr>
            <a:lvl1pPr>
              <a:defRPr sz="240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LINQ?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ADFC032-219B-AA71-4E7F-2C012CA2E805}"/>
              </a:ext>
            </a:extLst>
          </p:cNvPr>
          <p:cNvSpPr txBox="1"/>
          <p:nvPr/>
        </p:nvSpPr>
        <p:spPr>
          <a:xfrm>
            <a:off x="8474713" y="3013500"/>
            <a:ext cx="2017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Konfiguration?</a:t>
            </a:r>
          </a:p>
          <a:p>
            <a:r>
              <a:rPr lang="de-DE" sz="24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FluentApi</a:t>
            </a:r>
            <a:r>
              <a:rPr lang="de-DE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68FB25B-B399-EC11-87B2-46EC922CD25B}"/>
              </a:ext>
            </a:extLst>
          </p:cNvPr>
          <p:cNvSpPr txBox="1"/>
          <p:nvPr/>
        </p:nvSpPr>
        <p:spPr>
          <a:xfrm>
            <a:off x="8474713" y="2034583"/>
            <a:ext cx="22046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Unverständliche</a:t>
            </a:r>
          </a:p>
          <a:p>
            <a:r>
              <a:rPr lang="de-DE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Exceptions</a:t>
            </a:r>
            <a:r>
              <a:rPr lang="de-DE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83144091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0143CFE-467A-5C18-004F-C678EA4721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Fehlersuche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CB86302E-BDDD-96A0-B606-41F47A10E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790947"/>
      </p:ext>
    </p:extLst>
  </p:cSld>
  <p:clrMapOvr>
    <a:masterClrMapping/>
  </p:clrMapOvr>
  <p:transition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114EE6-75C9-830E-65EF-DF5BB9D2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Refresher: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DbContext</a:t>
            </a:r>
            <a:r>
              <a:rPr lang="de-DE" dirty="0"/>
              <a:t> und sein </a:t>
            </a:r>
            <a:r>
              <a:rPr lang="de-DE" dirty="0" err="1"/>
              <a:t>ChangeTracker</a:t>
            </a:r>
            <a:r>
              <a:rPr lang="de-DE" dirty="0"/>
              <a:t> – Teil I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A49822-80D7-F896-1514-4952221D6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e-DE" dirty="0"/>
              <a:t>Tracking-Verhalten </a:t>
            </a:r>
            <a:r>
              <a:rPr lang="de-DE" dirty="0" err="1"/>
              <a:t>DbContext</a:t>
            </a:r>
            <a:endParaRPr lang="de-DE" dirty="0"/>
          </a:p>
          <a:p>
            <a:pPr marL="457200" lvl="1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QueryTrackingBehavior</a:t>
            </a:r>
            <a:endParaRPr lang="de-DE" sz="18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	</a:t>
            </a:r>
            <a:r>
              <a:rPr lang="de-DE" sz="1800" b="1" dirty="0">
                <a:latin typeface="Consolas" panose="020B0609020204030204" pitchFamily="49" charset="0"/>
              </a:rPr>
              <a:t>.</a:t>
            </a:r>
            <a:r>
              <a:rPr lang="de-DE" sz="1800" b="1" dirty="0" err="1">
                <a:latin typeface="Consolas" panose="020B0609020204030204" pitchFamily="49" charset="0"/>
              </a:rPr>
              <a:t>TrackAll</a:t>
            </a:r>
            <a:r>
              <a:rPr lang="de-DE" sz="1800" b="1" dirty="0">
                <a:latin typeface="Consolas" panose="020B0609020204030204" pitchFamily="49" charset="0"/>
              </a:rPr>
              <a:t> </a:t>
            </a:r>
            <a:r>
              <a:rPr lang="de-DE" sz="1800" dirty="0">
                <a:latin typeface="Consolas" panose="020B0609020204030204" pitchFamily="49" charset="0"/>
              </a:rPr>
              <a:t>(Default)</a:t>
            </a:r>
            <a:endParaRPr lang="de-DE" sz="1800" b="1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	.</a:t>
            </a:r>
            <a:r>
              <a:rPr lang="de-DE" sz="1800" dirty="0" err="1">
                <a:latin typeface="Consolas" panose="020B0609020204030204" pitchFamily="49" charset="0"/>
              </a:rPr>
              <a:t>NoTracking</a:t>
            </a:r>
            <a:endParaRPr lang="de-DE" sz="18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	.</a:t>
            </a:r>
            <a:r>
              <a:rPr lang="de-DE" sz="1800" dirty="0" err="1">
                <a:latin typeface="Consolas" panose="020B0609020204030204" pitchFamily="49" charset="0"/>
              </a:rPr>
              <a:t>NoTrackingWithIdentityResolution</a:t>
            </a:r>
            <a:endParaRPr lang="de-DE" sz="18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dirty="0"/>
              <a:t>konfigurierbar auf Instanz-Ebene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075BC42-3F05-0458-6B64-4B9110593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70757" cy="4351338"/>
          </a:xfrm>
        </p:spPr>
        <p:txBody>
          <a:bodyPr/>
          <a:lstStyle/>
          <a:p>
            <a:r>
              <a:rPr lang="de-DE" dirty="0"/>
              <a:t>Tracking-Verhalten einer Query</a:t>
            </a:r>
          </a:p>
          <a:p>
            <a:pPr marL="457200" lvl="1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IQueryable</a:t>
            </a:r>
            <a:r>
              <a:rPr lang="de-DE" dirty="0"/>
              <a:t> Extension-Methods</a:t>
            </a:r>
          </a:p>
          <a:p>
            <a:pPr marL="457200" lvl="1" indent="0">
              <a:buNone/>
            </a:pPr>
            <a:r>
              <a:rPr lang="de-DE" dirty="0"/>
              <a:t>	</a:t>
            </a:r>
            <a:r>
              <a:rPr lang="de-DE" sz="1800" dirty="0">
                <a:latin typeface="Consolas" panose="020B0609020204030204" pitchFamily="49" charset="0"/>
              </a:rPr>
              <a:t>.</a:t>
            </a:r>
            <a:r>
              <a:rPr lang="de-DE" sz="1800" dirty="0" err="1">
                <a:latin typeface="Consolas" panose="020B0609020204030204" pitchFamily="49" charset="0"/>
              </a:rPr>
              <a:t>AsTracking</a:t>
            </a:r>
            <a:r>
              <a:rPr lang="de-DE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	.</a:t>
            </a:r>
            <a:r>
              <a:rPr lang="de-DE" sz="1800" dirty="0" err="1">
                <a:latin typeface="Consolas" panose="020B0609020204030204" pitchFamily="49" charset="0"/>
              </a:rPr>
              <a:t>AsNoTracking</a:t>
            </a:r>
            <a:r>
              <a:rPr lang="de-DE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	.</a:t>
            </a:r>
            <a:r>
              <a:rPr lang="de-DE" sz="1800" dirty="0" err="1">
                <a:latin typeface="Consolas" panose="020B0609020204030204" pitchFamily="49" charset="0"/>
              </a:rPr>
              <a:t>AsNoTrackingWithIdentityResolution</a:t>
            </a:r>
            <a:r>
              <a:rPr lang="de-DE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de-DE" dirty="0"/>
              <a:t>verwendbar an jedem </a:t>
            </a:r>
            <a:r>
              <a:rPr lang="de-DE" dirty="0" err="1"/>
              <a:t>IQueryable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1A97977-2486-BA11-065D-1D1717F2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854" y="4106440"/>
            <a:ext cx="3744724" cy="5558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5F29E66-7C83-6A51-512F-BBE79F921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854" y="4930582"/>
            <a:ext cx="6487430" cy="1381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4284186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0EFCF-5BC4-7B32-5A79-30E991A0F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C97D8-C200-C1E8-9AE0-3E672583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Refresher: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DbContext</a:t>
            </a:r>
            <a:r>
              <a:rPr lang="de-DE" dirty="0"/>
              <a:t> und sein </a:t>
            </a:r>
            <a:r>
              <a:rPr lang="de-DE" dirty="0" err="1"/>
              <a:t>ChangeTracker</a:t>
            </a:r>
            <a:r>
              <a:rPr lang="de-DE" dirty="0"/>
              <a:t> – Teil II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8248BD-F8A8-6DAD-69AB-6D14B58CA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Zustand der Entitäten (Tracking)</a:t>
            </a:r>
          </a:p>
          <a:p>
            <a:pPr marL="457200" lvl="1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EntityState</a:t>
            </a:r>
            <a:r>
              <a:rPr lang="de-DE" dirty="0" err="1"/>
              <a:t>-Enum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de-DE" dirty="0">
                <a:latin typeface="Consolas" panose="020B0609020204030204" pitchFamily="49" charset="0"/>
              </a:rPr>
              <a:t>	- </a:t>
            </a:r>
            <a:r>
              <a:rPr lang="de-DE" dirty="0" err="1">
                <a:latin typeface="Consolas" panose="020B0609020204030204" pitchFamily="49" charset="0"/>
              </a:rPr>
              <a:t>Detached</a:t>
            </a:r>
            <a:endParaRPr lang="de-D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dirty="0">
                <a:latin typeface="Consolas" panose="020B0609020204030204" pitchFamily="49" charset="0"/>
              </a:rPr>
              <a:t>	- </a:t>
            </a:r>
            <a:r>
              <a:rPr lang="de-DE" dirty="0" err="1">
                <a:latin typeface="Consolas" panose="020B0609020204030204" pitchFamily="49" charset="0"/>
              </a:rPr>
              <a:t>Added</a:t>
            </a:r>
            <a:endParaRPr lang="de-D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dirty="0">
                <a:latin typeface="Consolas" panose="020B0609020204030204" pitchFamily="49" charset="0"/>
              </a:rPr>
              <a:t>	- </a:t>
            </a:r>
            <a:r>
              <a:rPr lang="de-DE" dirty="0" err="1">
                <a:latin typeface="Consolas" panose="020B0609020204030204" pitchFamily="49" charset="0"/>
              </a:rPr>
              <a:t>Deleted</a:t>
            </a:r>
            <a:endParaRPr lang="de-D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dirty="0">
                <a:latin typeface="Consolas" panose="020B0609020204030204" pitchFamily="49" charset="0"/>
              </a:rPr>
              <a:t>	- </a:t>
            </a:r>
            <a:r>
              <a:rPr lang="de-DE" dirty="0" err="1">
                <a:latin typeface="Consolas" panose="020B0609020204030204" pitchFamily="49" charset="0"/>
              </a:rPr>
              <a:t>Modified</a:t>
            </a:r>
            <a:endParaRPr lang="de-D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dirty="0">
                <a:latin typeface="Consolas" panose="020B0609020204030204" pitchFamily="49" charset="0"/>
              </a:rPr>
              <a:t>	- </a:t>
            </a:r>
            <a:r>
              <a:rPr lang="de-DE" dirty="0" err="1">
                <a:latin typeface="Consolas" panose="020B0609020204030204" pitchFamily="49" charset="0"/>
              </a:rPr>
              <a:t>Unchanged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00748E0-F984-3408-6220-4AB8AA296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70757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Handling von Entitäten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DbContext</a:t>
            </a:r>
            <a:r>
              <a:rPr lang="de-DE" dirty="0">
                <a:latin typeface="Consolas" panose="020B0609020204030204" pitchFamily="49" charset="0"/>
              </a:rPr>
              <a:t>/</a:t>
            </a:r>
            <a:r>
              <a:rPr lang="de-DE" dirty="0" err="1">
                <a:latin typeface="Consolas" panose="020B0609020204030204" pitchFamily="49" charset="0"/>
              </a:rPr>
              <a:t>DbSet</a:t>
            </a:r>
            <a:r>
              <a:rPr lang="de-DE" dirty="0"/>
              <a:t>-Methoden</a:t>
            </a:r>
          </a:p>
          <a:p>
            <a:pPr marL="914400" lvl="2" indent="0">
              <a:buNone/>
            </a:pPr>
            <a:r>
              <a:rPr lang="de-DE" dirty="0">
                <a:latin typeface="Consolas" panose="020B0609020204030204" pitchFamily="49" charset="0"/>
              </a:rPr>
              <a:t>.Add(Entity)</a:t>
            </a:r>
          </a:p>
          <a:p>
            <a:pPr marL="914400" lvl="2" indent="0">
              <a:buNone/>
            </a:pPr>
            <a:r>
              <a:rPr lang="de-DE" dirty="0">
                <a:latin typeface="Consolas" panose="020B0609020204030204" pitchFamily="49" charset="0"/>
              </a:rPr>
              <a:t>.</a:t>
            </a:r>
            <a:r>
              <a:rPr lang="de-DE" dirty="0" err="1">
                <a:latin typeface="Consolas" panose="020B0609020204030204" pitchFamily="49" charset="0"/>
              </a:rPr>
              <a:t>Attach</a:t>
            </a:r>
            <a:r>
              <a:rPr lang="de-DE" dirty="0">
                <a:latin typeface="Consolas" panose="020B0609020204030204" pitchFamily="49" charset="0"/>
              </a:rPr>
              <a:t>(Entity)</a:t>
            </a:r>
          </a:p>
          <a:p>
            <a:pPr marL="914400" lvl="2" indent="0">
              <a:buNone/>
            </a:pPr>
            <a:r>
              <a:rPr lang="de-DE" dirty="0">
                <a:latin typeface="Consolas" panose="020B0609020204030204" pitchFamily="49" charset="0"/>
              </a:rPr>
              <a:t>.Delete(Entity)</a:t>
            </a:r>
          </a:p>
          <a:p>
            <a:pPr marL="914400" lvl="2" indent="0">
              <a:buNone/>
            </a:pPr>
            <a:r>
              <a:rPr lang="de-DE" dirty="0">
                <a:latin typeface="Consolas" panose="020B0609020204030204" pitchFamily="49" charset="0"/>
              </a:rPr>
              <a:t>.Update(Entity)</a:t>
            </a:r>
          </a:p>
          <a:p>
            <a:pPr marL="457200" lvl="1" indent="0">
              <a:buNone/>
            </a:pPr>
            <a:r>
              <a:rPr lang="de-DE" dirty="0"/>
              <a:t>→ schreiben alle </a:t>
            </a:r>
            <a:r>
              <a:rPr lang="de-DE" b="1" dirty="0">
                <a:solidFill>
                  <a:schemeClr val="accent2"/>
                </a:solidFill>
              </a:rPr>
              <a:t>NICHT</a:t>
            </a:r>
            <a:r>
              <a:rPr lang="de-DE" dirty="0"/>
              <a:t> in die DB </a:t>
            </a:r>
            <a:br>
              <a:rPr lang="de-DE" dirty="0"/>
            </a:br>
            <a:r>
              <a:rPr lang="de-DE" dirty="0"/>
              <a:t>→ regeln State der </a:t>
            </a:r>
            <a:r>
              <a:rPr lang="de-DE" dirty="0" err="1"/>
              <a:t>gg</a:t>
            </a:r>
            <a:r>
              <a:rPr lang="de-DE" dirty="0"/>
              <a:t>. Entity und 	abhängiger </a:t>
            </a:r>
            <a:r>
              <a:rPr lang="de-DE" dirty="0" err="1"/>
              <a:t>Entities</a:t>
            </a:r>
            <a:r>
              <a:rPr lang="de-DE" dirty="0"/>
              <a:t>!</a:t>
            </a:r>
          </a:p>
          <a:p>
            <a:r>
              <a:rPr lang="de-DE" dirty="0"/>
              <a:t>Änderungen persistieren (speichern)</a:t>
            </a:r>
          </a:p>
          <a:p>
            <a:pPr marL="457200" lvl="1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DbContext.SaveChanges</a:t>
            </a:r>
            <a:r>
              <a:rPr lang="de-DE" dirty="0">
                <a:latin typeface="Consolas" panose="020B0609020204030204" pitchFamily="49" charset="0"/>
              </a:rPr>
              <a:t>()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DbContext.SaveChangesAsync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2435B9F-B1E2-F4D6-ED1D-A713DFFF9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809282"/>
            <a:ext cx="5167785" cy="532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Explosion: 14 Zacken 2">
            <a:extLst>
              <a:ext uri="{FF2B5EF4-FFF2-40B4-BE49-F238E27FC236}">
                <a16:creationId xmlns:a16="http://schemas.microsoft.com/office/drawing/2014/main" id="{F668693D-6F0B-E706-5195-73F4EA58FB61}"/>
              </a:ext>
            </a:extLst>
          </p:cNvPr>
          <p:cNvSpPr/>
          <p:nvPr/>
        </p:nvSpPr>
        <p:spPr>
          <a:xfrm rot="1643279">
            <a:off x="4189131" y="2734561"/>
            <a:ext cx="2484251" cy="1592581"/>
          </a:xfrm>
          <a:prstGeom prst="irregularSeal2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Demo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230654438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 bldLvl="2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61EAE-91FB-29EA-2C5A-D46F8646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Datenoperationen debuggen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529AD6C-E890-3B31-7A96-CF2C0C608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Direktfenster/Immediate </a:t>
            </a:r>
            <a:r>
              <a:rPr lang="de-DE" dirty="0" err="1"/>
              <a:t>Window</a:t>
            </a:r>
            <a:endParaRPr lang="de-DE" dirty="0"/>
          </a:p>
          <a:p>
            <a:pPr lvl="1"/>
            <a:r>
              <a:rPr lang="de-DE" dirty="0"/>
              <a:t>Zustände abfragen mit ?</a:t>
            </a:r>
          </a:p>
          <a:p>
            <a:pPr lvl="1"/>
            <a:r>
              <a:rPr lang="de-DE" dirty="0"/>
              <a:t>Methoden direkt aufrufen</a:t>
            </a:r>
          </a:p>
          <a:p>
            <a:endParaRPr lang="de-DE" dirty="0"/>
          </a:p>
          <a:p>
            <a:r>
              <a:rPr lang="de-DE" dirty="0" err="1"/>
              <a:t>DbContext.ChangeTracker.DebugView</a:t>
            </a:r>
            <a:endParaRPr lang="de-DE" dirty="0"/>
          </a:p>
          <a:p>
            <a:pPr lvl="1"/>
            <a:r>
              <a:rPr lang="de-DE" dirty="0"/>
              <a:t>Zustand der Entitäten ansehen</a:t>
            </a:r>
          </a:p>
          <a:p>
            <a:pPr lvl="1"/>
            <a:r>
              <a:rPr lang="de-DE" b="1" dirty="0">
                <a:solidFill>
                  <a:schemeClr val="accent2"/>
                </a:solidFill>
              </a:rPr>
              <a:t>Tipp:</a:t>
            </a:r>
            <a:r>
              <a:rPr lang="de-DE" dirty="0"/>
              <a:t> </a:t>
            </a:r>
            <a:r>
              <a:rPr lang="de-DE" dirty="0" err="1"/>
              <a:t>DetectChanges</a:t>
            </a:r>
            <a:r>
              <a:rPr lang="de-DE" dirty="0"/>
              <a:t>()!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C9FB864-F6F2-0EF1-0116-DB2D7CD52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340" y="4930347"/>
            <a:ext cx="6655198" cy="192765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C99201A-71E5-91E4-0AD3-6C5D99D11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956" y="1857156"/>
            <a:ext cx="3315163" cy="157184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2A52B74-7E69-5E92-4B62-433524E13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573" y="3825293"/>
            <a:ext cx="4744112" cy="22101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C98DE1CB-0804-B275-7C8D-E2EFE2446E29}"/>
                  </a:ext>
                </a:extLst>
              </p14:cNvPr>
              <p14:cNvContentPartPr/>
              <p14:nvPr/>
            </p14:nvContentPartPr>
            <p14:xfrm>
              <a:off x="1839749" y="6431505"/>
              <a:ext cx="853560" cy="4788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C98DE1CB-0804-B275-7C8D-E2EFE2446E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85749" y="6323865"/>
                <a:ext cx="9612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580112DE-5774-7887-FAF6-DC0899C04DF0}"/>
                  </a:ext>
                </a:extLst>
              </p14:cNvPr>
              <p14:cNvContentPartPr/>
              <p14:nvPr/>
            </p14:nvContentPartPr>
            <p14:xfrm>
              <a:off x="1427189" y="5051265"/>
              <a:ext cx="423360" cy="3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580112DE-5774-7887-FAF6-DC0899C04D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73189" y="4943625"/>
                <a:ext cx="531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103373EA-07DD-BAE5-3174-3D621F482F7D}"/>
                  </a:ext>
                </a:extLst>
              </p14:cNvPr>
              <p14:cNvContentPartPr/>
              <p14:nvPr/>
            </p14:nvContentPartPr>
            <p14:xfrm>
              <a:off x="1449509" y="5698185"/>
              <a:ext cx="757080" cy="9000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103373EA-07DD-BAE5-3174-3D621F482F7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95509" y="5590545"/>
                <a:ext cx="8647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EFD410AD-A56A-6F1F-AFD0-89419EF3E13D}"/>
                  </a:ext>
                </a:extLst>
              </p14:cNvPr>
              <p14:cNvContentPartPr/>
              <p14:nvPr/>
            </p14:nvContentPartPr>
            <p14:xfrm>
              <a:off x="1739309" y="5843265"/>
              <a:ext cx="992160" cy="10260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EFD410AD-A56A-6F1F-AFD0-89419EF3E13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85669" y="5735265"/>
                <a:ext cx="10998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225CB99A-E1B2-808A-1F1D-08F7A46FBFE7}"/>
                  </a:ext>
                </a:extLst>
              </p14:cNvPr>
              <p14:cNvContentPartPr/>
              <p14:nvPr/>
            </p14:nvContentPartPr>
            <p14:xfrm>
              <a:off x="8939129" y="5023863"/>
              <a:ext cx="594720" cy="7452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225CB99A-E1B2-808A-1F1D-08F7A46FBFE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85489" y="4916223"/>
                <a:ext cx="7023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76CCCB6D-6D49-FA0A-6D23-066AFF0AD4C5}"/>
                  </a:ext>
                </a:extLst>
              </p14:cNvPr>
              <p14:cNvContentPartPr/>
              <p14:nvPr/>
            </p14:nvContentPartPr>
            <p14:xfrm>
              <a:off x="7424464" y="5764605"/>
              <a:ext cx="4259160" cy="4716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76CCCB6D-6D49-FA0A-6D23-066AFF0AD4C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70464" y="5656605"/>
                <a:ext cx="4366800" cy="26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880263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8ACCCB-B25C-66FC-4E23-3144776F1B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Fehlervermeidung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FEAD633D-3282-1A52-72C5-DF6691EA2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89751"/>
      </p:ext>
    </p:extLst>
  </p:cSld>
  <p:clrMapOvr>
    <a:masterClrMapping/>
  </p:clrMapOvr>
  <p:transition>
    <p:blinds/>
  </p:transition>
</p:sld>
</file>

<file path=ppt/theme/theme1.xml><?xml version="1.0" encoding="utf-8"?>
<a:theme xmlns:a="http://schemas.openxmlformats.org/drawingml/2006/main" name="LischkeEDV_2021">
  <a:themeElements>
    <a:clrScheme name="Benutzerdefiniert 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27900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Standard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73025" cap="flat" cmpd="sng" algn="ctr">
          <a:solidFill>
            <a:srgbClr val="FF66C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accent2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ischkeEDV_2021" id="{C6DA909E-90B2-4D41-9601-6EC8682A7E4D}" vid="{EC1D3FD6-4A8D-4CA5-8EF2-65FACC7069F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LischkeEDV_2021</Template>
  <TotalTime>0</TotalTime>
  <Words>484</Words>
  <Application>Microsoft Office PowerPoint</Application>
  <PresentationFormat>Breitbild</PresentationFormat>
  <Paragraphs>136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Times New Roman</vt:lpstr>
      <vt:lpstr>LischkeEDV_2021</vt:lpstr>
      <vt:lpstr>Fehlersuche und – vermeidung mit Entity Framework</vt:lpstr>
      <vt:lpstr>Speaker: Olaf Lischke</vt:lpstr>
      <vt:lpstr>Entity Framework – Real-World Architekturen</vt:lpstr>
      <vt:lpstr>Datenoperationen mit EF Core</vt:lpstr>
      <vt:lpstr>Fehlersuche</vt:lpstr>
      <vt:lpstr>Refresher:  DbContext und sein ChangeTracker – Teil I</vt:lpstr>
      <vt:lpstr>Refresher:  DbContext und sein ChangeTracker – Teil II</vt:lpstr>
      <vt:lpstr>Datenoperationen debuggen</vt:lpstr>
      <vt:lpstr>Fehlervermeidung</vt:lpstr>
      <vt:lpstr>Abstraktion des Datenzugriffs</vt:lpstr>
      <vt:lpstr>Repository Pattern Architektur</vt:lpstr>
      <vt:lpstr>Repository</vt:lpstr>
      <vt:lpstr>Unit of Work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  mit PostgreSQL</dc:title>
  <dc:creator>Olaf Lischke</dc:creator>
  <cp:lastModifiedBy>Olaf Lischke</cp:lastModifiedBy>
  <cp:revision>18</cp:revision>
  <dcterms:created xsi:type="dcterms:W3CDTF">2024-02-12T11:19:27Z</dcterms:created>
  <dcterms:modified xsi:type="dcterms:W3CDTF">2024-06-28T09:27:22Z</dcterms:modified>
</cp:coreProperties>
</file>