
<file path=[Content_Types].xml><?xml version="1.0" encoding="utf-8"?>
<Types xmlns="http://schemas.openxmlformats.org/package/2006/content-types">
  <Default Extension="jpeg" ContentType="image/jpeg"/>
  <Default Extension="jpg_large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oleObject" Target="file:///C:\TestowanieFak\Gr1B_StatSport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oleObject" Target="file:///C:\TestowanieFak\Gr1B_StatSport.xlsm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oleObject" Target="file:///C:\TestowanieFak\Gr1B_StatSport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% perfekcyjnego ataku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9050">
              <a:solidFill>
                <a:srgbClr val="FF0000"/>
              </a:solidFill>
            </a:ln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80E-41AB-A5D9-3B1782525B7E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E80E-41AB-A5D9-3B1782525B7E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E80E-41AB-A5D9-3B1782525B7E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Lit>
              <c:ptCount val="3"/>
              <c:pt idx="0">
                <c:v>Bogdanka LUK Lublin</c:v>
              </c:pt>
              <c:pt idx="1">
                <c:v>PGE Projekt Warszawa</c:v>
              </c:pt>
              <c:pt idx="2">
                <c:v>PSG Stal Nysa</c:v>
              </c:pt>
            </c:strLit>
          </c:cat>
          <c:val>
            <c:numLit>
              <c:formatCode>General</c:formatCode>
              <c:ptCount val="3"/>
              <c:pt idx="0">
                <c:v>50.74</c:v>
              </c:pt>
              <c:pt idx="1">
                <c:v>51.46</c:v>
              </c:pt>
              <c:pt idx="2">
                <c:v>48.33</c:v>
              </c:pt>
            </c:numLit>
          </c:val>
          <c:extLst>
            <c:ext xmlns:c16="http://schemas.microsoft.com/office/drawing/2014/chart" uri="{C3380CC4-5D6E-409C-BE32-E72D297353CC}">
              <c16:uniqueId val="{00000006-E80E-41AB-A5D9-3B1782525B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9459648"/>
        <c:axId val="1119462528"/>
      </c:barChart>
      <c:catAx>
        <c:axId val="1119459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9462528"/>
        <c:crosses val="autoZero"/>
        <c:auto val="1"/>
        <c:lblAlgn val="ctr"/>
        <c:lblOffset val="100"/>
        <c:noMultiLvlLbl val="0"/>
      </c:catAx>
      <c:valAx>
        <c:axId val="1119462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9459648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Skuteczność zagrywki (%)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9050">
              <a:solidFill>
                <a:srgbClr val="FF0000"/>
              </a:solidFill>
            </a:ln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A56-418E-A3A7-39E23C7DE8D0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EA56-418E-A3A7-39E23C7DE8D0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EA56-418E-A3A7-39E23C7DE8D0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Lit>
              <c:ptCount val="3"/>
              <c:pt idx="0">
                <c:v>Bogdanka LUK Lublin</c:v>
              </c:pt>
              <c:pt idx="1">
                <c:v>PGE Projekt Warszawa</c:v>
              </c:pt>
              <c:pt idx="2">
                <c:v>PSG Stal Nysa</c:v>
              </c:pt>
            </c:strLit>
          </c:cat>
          <c:val>
            <c:numLit>
              <c:formatCode>General</c:formatCode>
              <c:ptCount val="3"/>
              <c:pt idx="0">
                <c:v>8.1441543700340535</c:v>
              </c:pt>
              <c:pt idx="1">
                <c:v>6.6978648727698156</c:v>
              </c:pt>
              <c:pt idx="2">
                <c:v>6.7220245156188216</c:v>
              </c:pt>
            </c:numLit>
          </c:val>
          <c:extLst>
            <c:ext xmlns:c16="http://schemas.microsoft.com/office/drawing/2014/chart" uri="{C3380CC4-5D6E-409C-BE32-E72D297353CC}">
              <c16:uniqueId val="{00000006-EA56-418E-A3A7-39E23C7DE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5444864"/>
        <c:axId val="945464544"/>
      </c:barChart>
      <c:catAx>
        <c:axId val="945444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5464544"/>
        <c:crosses val="autoZero"/>
        <c:auto val="1"/>
        <c:lblAlgn val="ctr"/>
        <c:lblOffset val="100"/>
        <c:noMultiLvlLbl val="0"/>
      </c:catAx>
      <c:valAx>
        <c:axId val="94546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5444864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Pkt blokiem na set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9050">
              <a:solidFill>
                <a:srgbClr val="FF0000"/>
              </a:solidFill>
            </a:ln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D03-4345-AAC5-040CCAF4E6FA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D03-4345-AAC5-040CCAF4E6FA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4D03-4345-AAC5-040CCAF4E6FA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Lit>
              <c:ptCount val="3"/>
              <c:pt idx="0">
                <c:v>Bogdanka LUK Lublin</c:v>
              </c:pt>
              <c:pt idx="1">
                <c:v>PGE Projekt Warszawa</c:v>
              </c:pt>
              <c:pt idx="2">
                <c:v>PSG Stal Nysa</c:v>
              </c:pt>
            </c:strLit>
          </c:cat>
          <c:val>
            <c:numLit>
              <c:formatCode>General</c:formatCode>
              <c:ptCount val="3"/>
              <c:pt idx="0">
                <c:v>2.39</c:v>
              </c:pt>
              <c:pt idx="1">
                <c:v>2.4700000000000002</c:v>
              </c:pt>
              <c:pt idx="2">
                <c:v>2.0299999999999998</c:v>
              </c:pt>
            </c:numLit>
          </c:val>
          <c:extLst>
            <c:ext xmlns:c16="http://schemas.microsoft.com/office/drawing/2014/chart" uri="{C3380CC4-5D6E-409C-BE32-E72D297353CC}">
              <c16:uniqueId val="{00000006-4D03-4345-AAC5-040CCAF4E6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9478848"/>
        <c:axId val="1119479328"/>
      </c:barChart>
      <c:catAx>
        <c:axId val="1119478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9479328"/>
        <c:crosses val="autoZero"/>
        <c:auto val="1"/>
        <c:lblAlgn val="ctr"/>
        <c:lblOffset val="100"/>
        <c:noMultiLvlLbl val="0"/>
      </c:catAx>
      <c:valAx>
        <c:axId val="1119479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9478848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% perfekcyjnego przyjęcia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9050">
              <a:solidFill>
                <a:srgbClr val="FF0000"/>
              </a:solidFill>
            </a:ln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2C8-4927-BBE0-1FBC4E96B96E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2C8-4927-BBE0-1FBC4E96B96E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1905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C2C8-4927-BBE0-1FBC4E96B96E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Lit>
              <c:ptCount val="3"/>
              <c:pt idx="0">
                <c:v>Bogdanka LUK Lublin</c:v>
              </c:pt>
              <c:pt idx="1">
                <c:v>PGE Projekt Warszawa</c:v>
              </c:pt>
              <c:pt idx="2">
                <c:v>PSG Stal Nysa</c:v>
              </c:pt>
            </c:strLit>
          </c:cat>
          <c:val>
            <c:numLit>
              <c:formatCode>General</c:formatCode>
              <c:ptCount val="3"/>
              <c:pt idx="0">
                <c:v>19.43</c:v>
              </c:pt>
              <c:pt idx="1">
                <c:v>20.69</c:v>
              </c:pt>
              <c:pt idx="2">
                <c:v>14.83</c:v>
              </c:pt>
            </c:numLit>
          </c:val>
          <c:extLst>
            <c:ext xmlns:c16="http://schemas.microsoft.com/office/drawing/2014/chart" uri="{C3380CC4-5D6E-409C-BE32-E72D297353CC}">
              <c16:uniqueId val="{00000006-C2C8-4927-BBE0-1FBC4E96B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9468288"/>
        <c:axId val="1119480288"/>
      </c:barChart>
      <c:catAx>
        <c:axId val="1119468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9480288"/>
        <c:crosses val="autoZero"/>
        <c:auto val="1"/>
        <c:lblAlgn val="ctr"/>
        <c:lblOffset val="100"/>
        <c:noMultiLvlLbl val="0"/>
      </c:catAx>
      <c:valAx>
        <c:axId val="1119480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9468288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4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04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21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6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037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0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7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15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7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818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58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06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99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7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227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7CF84-7CA5-495C-9222-898B91726F39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D53EE3-ADA5-4128-9AD7-C8C6D8260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61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_large"/><Relationship Id="rId2" Type="http://schemas.openxmlformats.org/officeDocument/2006/relationships/hyperlink" Target="https://www.plusliga.p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9544F0-A582-6D35-3353-098AF6831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Statystyka sportowa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BFDA48-4115-7BB6-5E07-0B5D7DF8C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119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6E60B0-5AE5-F7BB-CFE0-EDC6924C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Czym jest statystyka sportowa?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5AE1E6-5D9E-7A03-5524-ACEDB0E6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630323" cy="3124201"/>
          </a:xfrm>
        </p:spPr>
        <p:txBody>
          <a:bodyPr/>
          <a:lstStyle/>
          <a:p>
            <a:r>
              <a:rPr lang="pl-PL" dirty="0"/>
              <a:t>zbieranie, przetwarzanie i analiza danych numerycznych związanych z występami sportowców lub zespołów w danej dyscyplinie.</a:t>
            </a:r>
          </a:p>
          <a:p>
            <a:r>
              <a:rPr lang="pl-PL" dirty="0"/>
              <a:t> Pomaga zrozumieć wydajność, ocenić strategie gry i przewidywać przyszłe wyniki. </a:t>
            </a:r>
          </a:p>
        </p:txBody>
      </p:sp>
    </p:spTree>
    <p:extLst>
      <p:ext uri="{BB962C8B-B14F-4D97-AF65-F5344CB8AC3E}">
        <p14:creationId xmlns:p14="http://schemas.microsoft.com/office/powerpoint/2010/main" val="360218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3D302A-FFBE-6C7A-E44A-BB75F071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Dane</a:t>
            </a:r>
          </a:p>
        </p:txBody>
      </p:sp>
      <p:sp>
        <p:nvSpPr>
          <p:cNvPr id="19" name="Symbol zastępczy zawartości 18">
            <a:extLst>
              <a:ext uri="{FF2B5EF4-FFF2-40B4-BE49-F238E27FC236}">
                <a16:creationId xmlns:a16="http://schemas.microsoft.com/office/drawing/2014/main" id="{DA9C4675-447A-B816-A857-6227F1B4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0943"/>
            <a:ext cx="5742466" cy="3850257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Pokażemy jak wiele informacji można mogą dostarczyć dane w formacie liczbowym oraz jak bardzo ważna jest praca statystyka sportowego w klubach rywalizujących na najwyższym światowym poziomie</a:t>
            </a:r>
          </a:p>
          <a:p>
            <a:r>
              <a:rPr lang="pl-PL" dirty="0"/>
              <a:t>Za przykład posłuży nam Siatkówka czyli rozgrywki Polskiej </a:t>
            </a:r>
            <a:r>
              <a:rPr lang="pl-PL" dirty="0" err="1"/>
              <a:t>PlusLigi</a:t>
            </a:r>
            <a:r>
              <a:rPr lang="pl-PL" dirty="0"/>
              <a:t>- jednej z najlepszych lig siatkarskich na świecie</a:t>
            </a:r>
          </a:p>
          <a:p>
            <a:r>
              <a:rPr lang="pl-PL" dirty="0"/>
              <a:t>Dane wykorzystane w tym projekcie pochodzą z oficjalnej strony </a:t>
            </a:r>
            <a:r>
              <a:rPr lang="pl-PL" dirty="0" err="1"/>
              <a:t>PlusLigi:</a:t>
            </a:r>
            <a:r>
              <a:rPr lang="pl-PL" dirty="0" err="1">
                <a:hlinkClick r:id="rId2" tooltip="https://www.plusliga.pl/"/>
              </a:rPr>
              <a:t>https</a:t>
            </a:r>
            <a:r>
              <a:rPr lang="pl-PL" dirty="0">
                <a:hlinkClick r:id="rId2" tooltip="https://www.plusliga.pl/"/>
              </a:rPr>
              <a:t>://www.plusliga.pl/</a:t>
            </a:r>
            <a:endParaRPr lang="pl-PL" dirty="0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797CAC42-2AA7-AE5C-4515-2F3884C81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18" y="2285999"/>
            <a:ext cx="4191798" cy="23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9B1723-E904-3AEA-04DD-DFBE536D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Wnioski na podstawie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86173C-37A3-FF8E-3D6A-2C1F5B95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659619" cy="3124201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Załóżmy że w następnych 3 meczach nasza drużyna mierzy się kolejno z Bogdanką LUK Lublin , Projektem Warszawa i </a:t>
            </a:r>
            <a:r>
              <a:rPr lang="pl-PL" dirty="0" err="1"/>
              <a:t>Psg</a:t>
            </a:r>
            <a:r>
              <a:rPr lang="pl-PL" dirty="0"/>
              <a:t> Stalą Nysa ,  patrząc na wykres widzimy jaki poziom ataku mają te drużyny , na podstawie tych danych wiemy że na najbliższych treningach warto popracować nad grą w systemie blok-obrona ponieważ średnio co 2 atak tych drużyn kończy się punktem</a:t>
            </a:r>
          </a:p>
        </p:txBody>
      </p:sp>
      <p:graphicFrame>
        <p:nvGraphicFramePr>
          <p:cNvPr id="6" name="WykresZHerbami">
            <a:extLst>
              <a:ext uri="{FF2B5EF4-FFF2-40B4-BE49-F238E27FC236}">
                <a16:creationId xmlns:a16="http://schemas.microsoft.com/office/drawing/2014/main" id="{12AC6776-D868-43CB-BA75-38531A14E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100377"/>
              </p:ext>
            </p:extLst>
          </p:nvPr>
        </p:nvGraphicFramePr>
        <p:xfrm>
          <a:off x="5992474" y="2389239"/>
          <a:ext cx="5599758" cy="3401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062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AEC08-9B72-E9BA-425A-EFEEE1E5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180" y="-658761"/>
            <a:ext cx="1435509" cy="432619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9A9D56-D8AD-F27C-272D-31559DB5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7" y="2458064"/>
            <a:ext cx="4965290" cy="3785419"/>
          </a:xfrm>
        </p:spPr>
        <p:txBody>
          <a:bodyPr>
            <a:normAutofit/>
          </a:bodyPr>
          <a:lstStyle/>
          <a:p>
            <a:r>
              <a:rPr lang="pl-PL" dirty="0"/>
              <a:t>Na podstawie kolejnego wykresu widzimy że Bogdanka dysponuje najbardziej skutecznym serwisem więc grając z nimi trzeba się spodziewać bardzo trudnej zagrywki gdyż średnio 8% ich serwisów kończy się bezpośrednim punktem</a:t>
            </a:r>
          </a:p>
        </p:txBody>
      </p:sp>
      <p:graphicFrame>
        <p:nvGraphicFramePr>
          <p:cNvPr id="6" name="WykresZHerbami">
            <a:extLst>
              <a:ext uri="{FF2B5EF4-FFF2-40B4-BE49-F238E27FC236}">
                <a16:creationId xmlns:a16="http://schemas.microsoft.com/office/drawing/2014/main" id="{D1357DD1-5436-DEF5-A56A-89A472D9F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385084"/>
              </p:ext>
            </p:extLst>
          </p:nvPr>
        </p:nvGraphicFramePr>
        <p:xfrm>
          <a:off x="5741464" y="2349910"/>
          <a:ext cx="5722949" cy="3564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41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B9FFA7-9183-6EBA-45C9-478A96A1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C069AF-E2D5-51AA-A430-D0E4BDFB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146754" cy="3124201"/>
          </a:xfrm>
        </p:spPr>
        <p:txBody>
          <a:bodyPr/>
          <a:lstStyle/>
          <a:p>
            <a:r>
              <a:rPr lang="pl-PL" dirty="0"/>
              <a:t>Kolejną rzeczą jaką można wywnioskować z analizy tych drużyn jest to że zdobycz punktowa blokiem drużyny z nysy jest słabsza niż średnia Ligowa co oznacza że w meczu z nimi można postawić na odważniejszą grę w ataku</a:t>
            </a:r>
          </a:p>
        </p:txBody>
      </p:sp>
      <p:graphicFrame>
        <p:nvGraphicFramePr>
          <p:cNvPr id="4" name="WykresZHerbami">
            <a:extLst>
              <a:ext uri="{FF2B5EF4-FFF2-40B4-BE49-F238E27FC236}">
                <a16:creationId xmlns:a16="http://schemas.microsoft.com/office/drawing/2014/main" id="{351373A5-CEF0-695F-757B-627754EB4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842766"/>
              </p:ext>
            </p:extLst>
          </p:nvPr>
        </p:nvGraphicFramePr>
        <p:xfrm>
          <a:off x="5288167" y="2408903"/>
          <a:ext cx="63423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068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32E7DD-BBC1-344E-79F5-DCD0C0EE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D2FCF2-93DE-C169-12F7-C1FB171BD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413813" cy="3124201"/>
          </a:xfrm>
        </p:spPr>
        <p:txBody>
          <a:bodyPr/>
          <a:lstStyle/>
          <a:p>
            <a:r>
              <a:rPr lang="pl-PL" dirty="0"/>
              <a:t>Inną informacją jaką uzyskujemy jest to ,że Drużyna z Warszawy dysponuje bardzo dobrym perfekcyjnym przyjęciem na poziomie 20% co oznacza że będzie bardzo trudno rozczytać ich opcje ataku</a:t>
            </a:r>
          </a:p>
        </p:txBody>
      </p:sp>
      <p:graphicFrame>
        <p:nvGraphicFramePr>
          <p:cNvPr id="4" name="WykresZHerbami">
            <a:extLst>
              <a:ext uri="{FF2B5EF4-FFF2-40B4-BE49-F238E27FC236}">
                <a16:creationId xmlns:a16="http://schemas.microsoft.com/office/drawing/2014/main" id="{179CD10F-4E39-9E2F-F93C-93BD3B276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520070"/>
              </p:ext>
            </p:extLst>
          </p:nvPr>
        </p:nvGraphicFramePr>
        <p:xfrm>
          <a:off x="5485826" y="2324099"/>
          <a:ext cx="63423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595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5F8FAE-9EB3-A2DB-64C9-02C769FA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658A07-605F-05E7-2566-B8DBAF6F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Olaf </a:t>
            </a:r>
            <a:r>
              <a:rPr lang="pl-PL" dirty="0" err="1"/>
              <a:t>Kaupke</a:t>
            </a:r>
            <a:endParaRPr lang="pl-PL" dirty="0"/>
          </a:p>
          <a:p>
            <a:r>
              <a:rPr lang="pl-PL" dirty="0"/>
              <a:t>Krzysztof Budzyński</a:t>
            </a:r>
          </a:p>
          <a:p>
            <a:r>
              <a:rPr lang="pl-PL" dirty="0"/>
              <a:t>Mikołaj Wais</a:t>
            </a:r>
          </a:p>
        </p:txBody>
      </p:sp>
    </p:spTree>
    <p:extLst>
      <p:ext uri="{BB962C8B-B14F-4D97-AF65-F5344CB8AC3E}">
        <p14:creationId xmlns:p14="http://schemas.microsoft.com/office/powerpoint/2010/main" val="530318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TM02900743[[fn=Organiczny]]</Template>
  <TotalTime>226</TotalTime>
  <Words>281</Words>
  <Application>Microsoft Office PowerPoint</Application>
  <PresentationFormat>Panoramiczny</PresentationFormat>
  <Paragraphs>21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Organiczny</vt:lpstr>
      <vt:lpstr>Statystyka sportowa</vt:lpstr>
      <vt:lpstr>Czym jest statystyka sportowa?</vt:lpstr>
      <vt:lpstr>Dane</vt:lpstr>
      <vt:lpstr>Wnioski na podstawie Danych</vt:lpstr>
      <vt:lpstr>Prezentacja programu PowerPoint</vt:lpstr>
      <vt:lpstr>Prezentacja programu PowerPoint</vt:lpstr>
      <vt:lpstr>Prezentacja programu PowerPoint</vt:lpstr>
      <vt:lpstr>Przygotowali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2025-05-30T11:32:23Z</dcterms:created>
  <dcterms:modified xsi:type="dcterms:W3CDTF">2025-05-30T15:18:50Z</dcterms:modified>
</cp:coreProperties>
</file>