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89" r:id="rId6"/>
    <p:sldId id="384" r:id="rId7"/>
    <p:sldId id="317" r:id="rId8"/>
    <p:sldId id="279" r:id="rId9"/>
    <p:sldId id="321" r:id="rId10"/>
    <p:sldId id="391" r:id="rId1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25" autoAdjust="0"/>
  </p:normalViewPr>
  <p:slideViewPr>
    <p:cSldViewPr snapToGrid="0">
      <p:cViewPr varScale="1">
        <p:scale>
          <a:sx n="105" d="100"/>
          <a:sy n="105" d="100"/>
        </p:scale>
        <p:origin x="77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30/08/2024</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30/08/2024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30/08/2024</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30/08/2024</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30/08/2024</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30/08/2024</a:t>
            </a:fld>
            <a:endParaRPr lang="en-GB"/>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pensource.com/article/19/5/values-devops-mindset" TargetMode="External"/><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5/why-devops-is-the-job-of-the-futur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391835" y="1051551"/>
            <a:ext cx="5737411" cy="1861978"/>
          </a:xfrm>
        </p:spPr>
        <p:txBody>
          <a:bodyPr rtlCol="0" anchor="b" anchorCtr="0">
            <a:noAutofit/>
          </a:bodyPr>
          <a:lstStyle/>
          <a:p>
            <a:pPr algn="ctr" rtl="0"/>
            <a:r>
              <a:rPr lang="en-US" sz="3800" dirty="0"/>
              <a:t>Classwork Assignment:</a:t>
            </a:r>
            <a:br>
              <a:rPr lang="en-US" sz="3800" dirty="0"/>
            </a:br>
            <a:br>
              <a:rPr lang="en-US" sz="3800" dirty="0"/>
            </a:br>
            <a:r>
              <a:rPr lang="en-US" sz="3800" dirty="0"/>
              <a:t>Introduction to DevOps</a:t>
            </a:r>
            <a:br>
              <a:rPr lang="en-US" sz="3800" dirty="0"/>
            </a:br>
            <a:r>
              <a:rPr lang="en-US" sz="3800" dirty="0"/>
              <a:t> and </a:t>
            </a:r>
            <a:br>
              <a:rPr lang="en-US" sz="3800" dirty="0"/>
            </a:br>
            <a:r>
              <a:rPr lang="en-US" sz="3800" dirty="0"/>
              <a:t>Cloud Integration</a:t>
            </a:r>
            <a:endParaRPr lang="en-GB" sz="38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73249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9693894" y="6391665"/>
            <a:ext cx="2435352" cy="466335"/>
          </a:xfrm>
        </p:spPr>
        <p:txBody>
          <a:bodyPr rtlCol="0">
            <a:noAutofit/>
          </a:bodyPr>
          <a:lstStyle/>
          <a:p>
            <a:pPr rtl="0"/>
            <a:r>
              <a:rPr lang="en-GB" dirty="0"/>
              <a:t>Ade Wale - Major Ola</a:t>
            </a:r>
          </a:p>
          <a:p>
            <a:pPr rtl="0"/>
            <a:endParaRPr lang="en-GB" dirty="0"/>
          </a:p>
        </p:txBody>
      </p:sp>
      <p:pic>
        <p:nvPicPr>
          <p:cNvPr id="5" name="Picture 4">
            <a:extLst>
              <a:ext uri="{FF2B5EF4-FFF2-40B4-BE49-F238E27FC236}">
                <a16:creationId xmlns:a16="http://schemas.microsoft.com/office/drawing/2014/main" id="{8964F3F1-8952-3EEE-03BB-E44B574D2B4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2642"/>
            <a:ext cx="6732493" cy="3865470"/>
          </a:xfrm>
          <a:prstGeom prst="rect">
            <a:avLst/>
          </a:prstGeom>
        </p:spPr>
      </p:pic>
      <p:sp>
        <p:nvSpPr>
          <p:cNvPr id="6" name="TextBox 5">
            <a:extLst>
              <a:ext uri="{FF2B5EF4-FFF2-40B4-BE49-F238E27FC236}">
                <a16:creationId xmlns:a16="http://schemas.microsoft.com/office/drawing/2014/main" id="{847FCD4C-4FB5-1BC7-50AA-7383255A6C83}"/>
              </a:ext>
            </a:extLst>
          </p:cNvPr>
          <p:cNvSpPr txBox="1"/>
          <p:nvPr/>
        </p:nvSpPr>
        <p:spPr>
          <a:xfrm>
            <a:off x="279185" y="5293099"/>
            <a:ext cx="5734050" cy="230832"/>
          </a:xfrm>
          <a:prstGeom prst="rect">
            <a:avLst/>
          </a:prstGeom>
          <a:noFill/>
        </p:spPr>
        <p:txBody>
          <a:bodyPr wrap="square" rtlCol="0">
            <a:spAutoFit/>
          </a:bodyPr>
          <a:lstStyle/>
          <a:p>
            <a:r>
              <a:rPr lang="en-GB" sz="900">
                <a:hlinkClick r:id="rId5" tooltip="https://technofaq.org/posts/2018/05/why-devops-is-the-job-of-the-future/"/>
              </a:rPr>
              <a:t>This Photo</a:t>
            </a:r>
            <a:r>
              <a:rPr lang="en-GB" sz="900"/>
              <a:t> by Unknown Author is licensed under </a:t>
            </a:r>
            <a:r>
              <a:rPr lang="en-GB" sz="900">
                <a:hlinkClick r:id="rId6" tooltip="https://creativecommons.org/licenses/by-nc-sa/3.0/"/>
              </a:rPr>
              <a:t>CC BY-SA-NC</a:t>
            </a:r>
            <a:endParaRPr lang="en-GB" sz="900"/>
          </a:p>
        </p:txBody>
      </p:sp>
      <p:pic>
        <p:nvPicPr>
          <p:cNvPr id="8" name="Picture 7">
            <a:extLst>
              <a:ext uri="{FF2B5EF4-FFF2-40B4-BE49-F238E27FC236}">
                <a16:creationId xmlns:a16="http://schemas.microsoft.com/office/drawing/2014/main" id="{EDD3D0FF-9A85-40F0-3631-B4C58A7AFF7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0" y="3868112"/>
            <a:ext cx="6732492" cy="3019425"/>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en-GB"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21937" y="2677307"/>
            <a:ext cx="6074064" cy="2710482"/>
          </a:xfrm>
        </p:spPr>
        <p:txBody>
          <a:bodyPr rtlCol="0"/>
          <a:lstStyle/>
          <a:p>
            <a:pPr rtl="0"/>
            <a:r>
              <a:rPr lang="en-US" dirty="0">
                <a:latin typeface="Walbaum Display (Headings)"/>
              </a:rPr>
              <a:t>Task 1: Cultural Shift in DevOps</a:t>
            </a:r>
          </a:p>
          <a:p>
            <a:pPr rtl="0"/>
            <a:r>
              <a:rPr lang="en-US" dirty="0">
                <a:latin typeface="Walbaum Display (Headings)"/>
              </a:rPr>
              <a:t>Task 2: Automation, CI/CD, and DevOps</a:t>
            </a:r>
          </a:p>
          <a:p>
            <a:pPr rtl="0"/>
            <a:r>
              <a:rPr lang="en-US" dirty="0">
                <a:latin typeface="Walbaum Display (Headings)"/>
              </a:rPr>
              <a:t>Task 3: Role of a DevOps Engineer</a:t>
            </a:r>
          </a:p>
          <a:p>
            <a:pPr rtl="0"/>
            <a:r>
              <a:rPr lang="en-US" dirty="0">
                <a:latin typeface="Walbaum Display (Headings)"/>
              </a:rPr>
              <a:t>Task 4: Cloud Integration with DevOps</a:t>
            </a:r>
          </a:p>
          <a:p>
            <a:pPr rtl="0"/>
            <a:r>
              <a:rPr lang="en-US" dirty="0">
                <a:latin typeface="Walbaum Display (Headings)"/>
              </a:rPr>
              <a:t>Task 5: Key Cloud Services for DevOps (Example: AWS)</a:t>
            </a:r>
            <a:endParaRPr lang="en-GB" dirty="0">
              <a:latin typeface="Walbaum Display (Headings)"/>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2</a:t>
            </a:fld>
            <a:endParaRPr lang="en-GB"/>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97225" y="4507201"/>
            <a:ext cx="5405719" cy="441318"/>
          </a:xfrm>
        </p:spPr>
        <p:txBody>
          <a:bodyPr rtlCol="0"/>
          <a:lstStyle/>
          <a:p>
            <a:pPr rtl="0"/>
            <a:r>
              <a:rPr lang="en-US" sz="2200" b="1" dirty="0"/>
              <a:t>Task 1: Cultural Shift in DevOps</a:t>
            </a:r>
            <a:endParaRPr lang="en-GB" sz="2200" b="1"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3</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710517" y="4508500"/>
            <a:ext cx="5930619" cy="1847476"/>
          </a:xfrm>
          <a:noFill/>
        </p:spPr>
        <p:txBody>
          <a:bodyPr rtlCol="0">
            <a:noAutofit/>
          </a:bodyPr>
          <a:lstStyle/>
          <a:p>
            <a:pPr rtl="0"/>
            <a:r>
              <a:rPr lang="en-US" sz="1400" dirty="0">
                <a:latin typeface="Gill Sans MT (Body)"/>
              </a:rPr>
              <a:t>By breaking down silos between development and operations, teams can foster a shared sense of ownership and responsibility. This leads to faster problem-solving, increased efficiency, and higher-quality software. For instance, when developers and operations work closely together, they can identify potential issues early in the development cycle, preventing costly errors and delays. This collaborative approach is exemplified by companies like Amazon, which has embraced DevOps to rapidly innovate and deliver new products to market.</a:t>
            </a:r>
            <a:endParaRPr lang="en-GB" sz="1400" dirty="0">
              <a:latin typeface="Gill Sans MT (Body)"/>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46063" y="328834"/>
            <a:ext cx="6952596" cy="435688"/>
          </a:xfrm>
        </p:spPr>
        <p:txBody>
          <a:bodyPr vert="horz" wrap="square" lIns="0" tIns="0" rIns="0" bIns="0" rtlCol="0" anchor="b" anchorCtr="0">
            <a:normAutofit/>
          </a:bodyPr>
          <a:lstStyle/>
          <a:p>
            <a:pPr rtl="0">
              <a:lnSpc>
                <a:spcPct val="100000"/>
              </a:lnSpc>
            </a:pPr>
            <a:r>
              <a:rPr lang="en-US" sz="2200" b="1" kern="1200" dirty="0">
                <a:solidFill>
                  <a:schemeClr val="tx1"/>
                </a:solidFill>
                <a:latin typeface="+mj-lt"/>
                <a:ea typeface="+mj-ea"/>
                <a:cs typeface="+mj-cs"/>
              </a:rPr>
              <a:t>Task 2: Automation, CI/CD, and DevOps</a:t>
            </a:r>
            <a:endParaRPr lang="en-GB" sz="2200" b="1"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4</a:t>
            </a:fld>
            <a:endParaRPr lang="en-GB"/>
          </a:p>
        </p:txBody>
      </p:sp>
      <p:graphicFrame>
        <p:nvGraphicFramePr>
          <p:cNvPr id="5" name="Table 4">
            <a:extLst>
              <a:ext uri="{FF2B5EF4-FFF2-40B4-BE49-F238E27FC236}">
                <a16:creationId xmlns:a16="http://schemas.microsoft.com/office/drawing/2014/main" id="{610FB821-EB16-380B-AC9F-DA0E8E9F95A6}"/>
              </a:ext>
            </a:extLst>
          </p:cNvPr>
          <p:cNvGraphicFramePr>
            <a:graphicFrameLocks noGrp="1"/>
          </p:cNvGraphicFramePr>
          <p:nvPr>
            <p:extLst>
              <p:ext uri="{D42A27DB-BD31-4B8C-83A1-F6EECF244321}">
                <p14:modId xmlns:p14="http://schemas.microsoft.com/office/powerpoint/2010/main" val="1046142941"/>
              </p:ext>
            </p:extLst>
          </p:nvPr>
        </p:nvGraphicFramePr>
        <p:xfrm>
          <a:off x="658442" y="1191665"/>
          <a:ext cx="10897066" cy="3541701"/>
        </p:xfrm>
        <a:graphic>
          <a:graphicData uri="http://schemas.openxmlformats.org/drawingml/2006/table">
            <a:tbl>
              <a:tblPr/>
              <a:tblGrid>
                <a:gridCol w="1309830">
                  <a:extLst>
                    <a:ext uri="{9D8B030D-6E8A-4147-A177-3AD203B41FA5}">
                      <a16:colId xmlns:a16="http://schemas.microsoft.com/office/drawing/2014/main" val="606388562"/>
                    </a:ext>
                  </a:extLst>
                </a:gridCol>
                <a:gridCol w="2318662">
                  <a:extLst>
                    <a:ext uri="{9D8B030D-6E8A-4147-A177-3AD203B41FA5}">
                      <a16:colId xmlns:a16="http://schemas.microsoft.com/office/drawing/2014/main" val="680685689"/>
                    </a:ext>
                  </a:extLst>
                </a:gridCol>
                <a:gridCol w="3075046">
                  <a:extLst>
                    <a:ext uri="{9D8B030D-6E8A-4147-A177-3AD203B41FA5}">
                      <a16:colId xmlns:a16="http://schemas.microsoft.com/office/drawing/2014/main" val="955137683"/>
                    </a:ext>
                  </a:extLst>
                </a:gridCol>
                <a:gridCol w="4193528">
                  <a:extLst>
                    <a:ext uri="{9D8B030D-6E8A-4147-A177-3AD203B41FA5}">
                      <a16:colId xmlns:a16="http://schemas.microsoft.com/office/drawing/2014/main" val="3562798234"/>
                    </a:ext>
                  </a:extLst>
                </a:gridCol>
              </a:tblGrid>
              <a:tr h="533859">
                <a:tc>
                  <a:txBody>
                    <a:bodyPr/>
                    <a:lstStyle/>
                    <a:p>
                      <a:pPr algn="ctr" rtl="0" fontAlgn="b"/>
                      <a:r>
                        <a:rPr lang="en-GB" b="1" dirty="0">
                          <a:effectLst/>
                        </a:rPr>
                        <a:t>CI/CD Tool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50"/>
                    </a:solidFill>
                  </a:tcPr>
                </a:tc>
                <a:tc>
                  <a:txBody>
                    <a:bodyPr/>
                    <a:lstStyle/>
                    <a:p>
                      <a:pPr algn="ctr" rtl="0" fontAlgn="b"/>
                      <a:r>
                        <a:rPr lang="en-GB" b="1" dirty="0">
                          <a:effectLst/>
                        </a:rPr>
                        <a:t>Features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50"/>
                    </a:solidFill>
                  </a:tcPr>
                </a:tc>
                <a:tc>
                  <a:txBody>
                    <a:bodyPr/>
                    <a:lstStyle/>
                    <a:p>
                      <a:pPr algn="ctr" rtl="0" fontAlgn="b"/>
                      <a:r>
                        <a:rPr lang="en-GB" b="1" dirty="0">
                          <a:effectLst/>
                        </a:rPr>
                        <a:t>Advantages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50"/>
                    </a:solidFill>
                  </a:tcPr>
                </a:tc>
                <a:tc>
                  <a:txBody>
                    <a:bodyPr/>
                    <a:lstStyle/>
                    <a:p>
                      <a:pPr algn="ctr" rtl="0" fontAlgn="b"/>
                      <a:r>
                        <a:rPr lang="en-GB" b="1" dirty="0">
                          <a:effectLst/>
                        </a:rPr>
                        <a:t>Limitations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50"/>
                    </a:solidFill>
                  </a:tcPr>
                </a:tc>
                <a:extLst>
                  <a:ext uri="{0D108BD9-81ED-4DB2-BD59-A6C34878D82A}">
                    <a16:rowId xmlns:a16="http://schemas.microsoft.com/office/drawing/2014/main" val="371400277"/>
                  </a:ext>
                </a:extLst>
              </a:tr>
              <a:tr h="1002614">
                <a:tc>
                  <a:txBody>
                    <a:bodyPr/>
                    <a:lstStyle/>
                    <a:p>
                      <a:pPr rtl="0" fontAlgn="b"/>
                      <a:r>
                        <a:rPr lang="en-GB" dirty="0">
                          <a:effectLst/>
                        </a:rPr>
                        <a:t>Jenkins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GB" dirty="0">
                          <a:effectLst/>
                        </a:rPr>
                        <a:t>Extensive plugin ecosystem, open-source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GB" dirty="0">
                          <a:effectLst/>
                        </a:rPr>
                        <a:t>Highly customizable, large community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GB">
                          <a:effectLst/>
                        </a:rPr>
                        <a:t>Complex configuration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04119095"/>
                  </a:ext>
                </a:extLst>
              </a:tr>
              <a:tr h="1002614">
                <a:tc>
                  <a:txBody>
                    <a:bodyPr/>
                    <a:lstStyle/>
                    <a:p>
                      <a:pPr rtl="0" fontAlgn="b"/>
                      <a:r>
                        <a:rPr lang="en-GB">
                          <a:effectLst/>
                        </a:rPr>
                        <a:t>GitLab CI/CD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a:effectLst/>
                        </a:rPr>
                        <a:t>Integrated with GitLab, built-in features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a:effectLst/>
                        </a:rPr>
                        <a:t>Streamlined workflow, efficient for GitLab users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GB" dirty="0">
                          <a:effectLst/>
                        </a:rPr>
                        <a:t>Less mature than Jenkins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57045645"/>
                  </a:ext>
                </a:extLst>
              </a:tr>
              <a:tr h="1002614">
                <a:tc>
                  <a:txBody>
                    <a:bodyPr/>
                    <a:lstStyle/>
                    <a:p>
                      <a:pPr rtl="0" fontAlgn="b"/>
                      <a:r>
                        <a:rPr lang="en-GB" dirty="0">
                          <a:effectLst/>
                        </a:rPr>
                        <a:t>CircleCI</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a:effectLst/>
                        </a:rPr>
                        <a:t>User-friendly interface, fast build times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dirty="0">
                          <a:effectLst/>
                        </a:rPr>
                        <a:t>Easy to learn and use, strong performance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dirty="0">
                          <a:effectLst/>
                        </a:rPr>
                        <a:t>Less customization options compared to Jenkins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2415226"/>
                  </a:ext>
                </a:extLst>
              </a:tr>
            </a:tbl>
          </a:graphicData>
        </a:graphic>
      </p:graphicFrame>
      <p:sp>
        <p:nvSpPr>
          <p:cNvPr id="7" name="TextBox 6">
            <a:extLst>
              <a:ext uri="{FF2B5EF4-FFF2-40B4-BE49-F238E27FC236}">
                <a16:creationId xmlns:a16="http://schemas.microsoft.com/office/drawing/2014/main" id="{0A0EB33A-56AA-35F9-1FFD-8F4C6DA14935}"/>
              </a:ext>
            </a:extLst>
          </p:cNvPr>
          <p:cNvSpPr txBox="1"/>
          <p:nvPr/>
        </p:nvSpPr>
        <p:spPr>
          <a:xfrm>
            <a:off x="591671" y="4895382"/>
            <a:ext cx="10963835" cy="1200329"/>
          </a:xfrm>
          <a:prstGeom prst="rect">
            <a:avLst/>
          </a:prstGeom>
          <a:noFill/>
        </p:spPr>
        <p:txBody>
          <a:bodyPr wrap="square">
            <a:spAutoFit/>
          </a:bodyPr>
          <a:lstStyle/>
          <a:p>
            <a:r>
              <a:rPr lang="en-GB" dirty="0"/>
              <a:t>Choosing a CI/CD tool depends on factors such as project size, team expertise, desired level of customization, and integration with existing tools. For small to medium-sized projects with a GitLab workflow, GitLab CI/CD might be a good choice. Larger projects requiring extensive customization and flexibility might benefit from Jenkins. CircleCI is suitable for teams prioritizing speed and ease of use.</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174343" y="1891552"/>
            <a:ext cx="5361466" cy="587189"/>
          </a:xfrm>
        </p:spPr>
        <p:txBody>
          <a:bodyPr rtlCol="0">
            <a:normAutofit/>
          </a:bodyPr>
          <a:lstStyle/>
          <a:p>
            <a:pPr rtl="0"/>
            <a:r>
              <a:rPr lang="en-US" sz="1400" dirty="0">
                <a:latin typeface="Gill Sans MT (Body)"/>
              </a:rPr>
              <a:t>Responsible for building, deploying, and maintaining cloud-based infrastructures. Collaborates with development and operations teams to automate processes and improve software delivery.</a:t>
            </a:r>
            <a:endParaRPr lang="en-GB" sz="1400" dirty="0">
              <a:latin typeface="Gill Sans MT (Body)"/>
            </a:endParaRP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 name="Title 14">
            <a:extLst>
              <a:ext uri="{FF2B5EF4-FFF2-40B4-BE49-F238E27FC236}">
                <a16:creationId xmlns:a16="http://schemas.microsoft.com/office/drawing/2014/main" id="{1082A109-FC84-AEB1-691C-5A83512F17FE}"/>
              </a:ext>
            </a:extLst>
          </p:cNvPr>
          <p:cNvSpPr txBox="1">
            <a:spLocks/>
          </p:cNvSpPr>
          <p:nvPr/>
        </p:nvSpPr>
        <p:spPr>
          <a:xfrm>
            <a:off x="246063" y="328834"/>
            <a:ext cx="6952596" cy="43568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GB" sz="4000" kern="1200">
                <a:solidFill>
                  <a:schemeClr val="tx1"/>
                </a:solidFill>
                <a:latin typeface="+mj-lt"/>
                <a:ea typeface="+mj-ea"/>
                <a:cs typeface="+mj-cs"/>
              </a:defRPr>
            </a:lvl1pPr>
          </a:lstStyle>
          <a:p>
            <a:pPr>
              <a:lnSpc>
                <a:spcPct val="100000"/>
              </a:lnSpc>
            </a:pPr>
            <a:r>
              <a:rPr lang="en-US" sz="2300" b="1" dirty="0"/>
              <a:t>Task 3: Role of a DevOps Engineer</a:t>
            </a:r>
          </a:p>
        </p:txBody>
      </p:sp>
      <p:sp>
        <p:nvSpPr>
          <p:cNvPr id="4" name="TextBox 3">
            <a:extLst>
              <a:ext uri="{FF2B5EF4-FFF2-40B4-BE49-F238E27FC236}">
                <a16:creationId xmlns:a16="http://schemas.microsoft.com/office/drawing/2014/main" id="{45A9CCC1-DE47-7E50-F985-FE57DF27D64F}"/>
              </a:ext>
            </a:extLst>
          </p:cNvPr>
          <p:cNvSpPr txBox="1"/>
          <p:nvPr/>
        </p:nvSpPr>
        <p:spPr>
          <a:xfrm>
            <a:off x="102623" y="1532249"/>
            <a:ext cx="1842713" cy="369332"/>
          </a:xfrm>
          <a:prstGeom prst="rect">
            <a:avLst/>
          </a:prstGeom>
          <a:noFill/>
        </p:spPr>
        <p:txBody>
          <a:bodyPr wrap="square">
            <a:spAutoFit/>
          </a:bodyPr>
          <a:lstStyle/>
          <a:p>
            <a:r>
              <a:rPr lang="en-GB" dirty="0"/>
              <a:t>DevOps Engineer</a:t>
            </a:r>
          </a:p>
        </p:txBody>
      </p:sp>
      <p:sp>
        <p:nvSpPr>
          <p:cNvPr id="8" name="TextBox 7">
            <a:extLst>
              <a:ext uri="{FF2B5EF4-FFF2-40B4-BE49-F238E27FC236}">
                <a16:creationId xmlns:a16="http://schemas.microsoft.com/office/drawing/2014/main" id="{F8C49C8A-2AA5-422D-5138-E4C2752B452C}"/>
              </a:ext>
            </a:extLst>
          </p:cNvPr>
          <p:cNvSpPr txBox="1"/>
          <p:nvPr/>
        </p:nvSpPr>
        <p:spPr>
          <a:xfrm>
            <a:off x="102623" y="2621874"/>
            <a:ext cx="6096000" cy="369332"/>
          </a:xfrm>
          <a:prstGeom prst="rect">
            <a:avLst/>
          </a:prstGeom>
          <a:noFill/>
        </p:spPr>
        <p:txBody>
          <a:bodyPr wrap="square">
            <a:spAutoFit/>
          </a:bodyPr>
          <a:lstStyle/>
          <a:p>
            <a:r>
              <a:rPr lang="en-GB" dirty="0"/>
              <a:t>Required Skills and Experience:</a:t>
            </a:r>
          </a:p>
        </p:txBody>
      </p:sp>
      <p:sp>
        <p:nvSpPr>
          <p:cNvPr id="10" name="TextBox 9">
            <a:extLst>
              <a:ext uri="{FF2B5EF4-FFF2-40B4-BE49-F238E27FC236}">
                <a16:creationId xmlns:a16="http://schemas.microsoft.com/office/drawing/2014/main" id="{31E93B22-4F81-1F49-4282-DB35C04C2523}"/>
              </a:ext>
            </a:extLst>
          </p:cNvPr>
          <p:cNvSpPr txBox="1"/>
          <p:nvPr/>
        </p:nvSpPr>
        <p:spPr>
          <a:xfrm>
            <a:off x="102623" y="2991206"/>
            <a:ext cx="5043118" cy="1169551"/>
          </a:xfrm>
          <a:prstGeom prst="rect">
            <a:avLst/>
          </a:prstGeom>
          <a:noFill/>
        </p:spPr>
        <p:txBody>
          <a:bodyPr wrap="square">
            <a:spAutoFit/>
          </a:bodyPr>
          <a:lstStyle/>
          <a:p>
            <a:r>
              <a:rPr lang="en-GB" sz="1400" dirty="0"/>
              <a:t>Strong proficiency in scripting (Python, Bash, PowerShell)</a:t>
            </a:r>
          </a:p>
          <a:p>
            <a:r>
              <a:rPr lang="en-GB" sz="1400" dirty="0"/>
              <a:t>Experience with cloud platforms (AWS, Azure, GCP)</a:t>
            </a:r>
          </a:p>
          <a:p>
            <a:r>
              <a:rPr lang="en-GB" sz="1400" dirty="0"/>
              <a:t>Knowledge of containerization (Docker, Kubernetes)</a:t>
            </a:r>
          </a:p>
          <a:p>
            <a:r>
              <a:rPr lang="en-GB" sz="1400" dirty="0"/>
              <a:t>CI/CD pipeline tools (Jenkins, GitLab CI/CD)</a:t>
            </a:r>
          </a:p>
          <a:p>
            <a:r>
              <a:rPr lang="en-GB" sz="1400" dirty="0"/>
              <a:t>Networking and security fundamentals</a:t>
            </a:r>
          </a:p>
        </p:txBody>
      </p:sp>
      <p:sp>
        <p:nvSpPr>
          <p:cNvPr id="12" name="TextBox 11">
            <a:extLst>
              <a:ext uri="{FF2B5EF4-FFF2-40B4-BE49-F238E27FC236}">
                <a16:creationId xmlns:a16="http://schemas.microsoft.com/office/drawing/2014/main" id="{1E8363C4-23A3-61B0-1160-279A53FAA729}"/>
              </a:ext>
            </a:extLst>
          </p:cNvPr>
          <p:cNvSpPr txBox="1"/>
          <p:nvPr/>
        </p:nvSpPr>
        <p:spPr>
          <a:xfrm>
            <a:off x="102623" y="4288034"/>
            <a:ext cx="2228201" cy="369332"/>
          </a:xfrm>
          <a:prstGeom prst="rect">
            <a:avLst/>
          </a:prstGeom>
          <a:noFill/>
        </p:spPr>
        <p:txBody>
          <a:bodyPr wrap="square">
            <a:spAutoFit/>
          </a:bodyPr>
          <a:lstStyle/>
          <a:p>
            <a:r>
              <a:rPr lang="en-GB" dirty="0"/>
              <a:t>Essential Soft Skills:</a:t>
            </a:r>
          </a:p>
        </p:txBody>
      </p:sp>
      <p:sp>
        <p:nvSpPr>
          <p:cNvPr id="16" name="TextBox 15">
            <a:extLst>
              <a:ext uri="{FF2B5EF4-FFF2-40B4-BE49-F238E27FC236}">
                <a16:creationId xmlns:a16="http://schemas.microsoft.com/office/drawing/2014/main" id="{9583EBD5-91B8-F1CD-E6CC-ADB8F7BD3BC8}"/>
              </a:ext>
            </a:extLst>
          </p:cNvPr>
          <p:cNvSpPr txBox="1"/>
          <p:nvPr/>
        </p:nvSpPr>
        <p:spPr>
          <a:xfrm>
            <a:off x="102623" y="4642235"/>
            <a:ext cx="3770130" cy="954107"/>
          </a:xfrm>
          <a:prstGeom prst="rect">
            <a:avLst/>
          </a:prstGeom>
          <a:noFill/>
        </p:spPr>
        <p:txBody>
          <a:bodyPr wrap="square">
            <a:spAutoFit/>
          </a:bodyPr>
          <a:lstStyle/>
          <a:p>
            <a:r>
              <a:rPr lang="en-GB" sz="1400" dirty="0"/>
              <a:t>Excellent communication and collaboration</a:t>
            </a:r>
          </a:p>
          <a:p>
            <a:r>
              <a:rPr lang="en-GB" sz="1400" dirty="0"/>
              <a:t>Problem-solving and critical thinking</a:t>
            </a:r>
          </a:p>
          <a:p>
            <a:r>
              <a:rPr lang="en-GB" sz="1400" dirty="0"/>
              <a:t>Adaptability and willingness to learn</a:t>
            </a:r>
          </a:p>
          <a:p>
            <a:r>
              <a:rPr lang="en-GB" sz="1400" dirty="0"/>
              <a:t>Attention to detail and organizational skills</a:t>
            </a:r>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2408" y="4241983"/>
            <a:ext cx="5428131" cy="413124"/>
          </a:xfrm>
        </p:spPr>
        <p:txBody>
          <a:bodyPr rtlCol="0"/>
          <a:lstStyle/>
          <a:p>
            <a:pPr rtl="0"/>
            <a:r>
              <a:rPr lang="en-US" sz="1800" b="1" dirty="0"/>
              <a:t>Task 4: Cloud </a:t>
            </a:r>
            <a:r>
              <a:rPr lang="en-US" sz="2200" b="1" dirty="0"/>
              <a:t>Integration</a:t>
            </a:r>
            <a:r>
              <a:rPr lang="en-US" sz="1800" b="1" dirty="0"/>
              <a:t> with DevOps</a:t>
            </a:r>
            <a:endParaRPr lang="en-GB" sz="1800" b="1"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2692935"/>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307236" y="2796985"/>
            <a:ext cx="6795120" cy="3222435"/>
          </a:xfrm>
        </p:spPr>
        <p:txBody>
          <a:bodyPr rtlCol="0">
            <a:noAutofit/>
          </a:bodyPr>
          <a:lstStyle/>
          <a:p>
            <a:pPr rtl="0"/>
            <a:r>
              <a:rPr lang="en-US" sz="1800" dirty="0"/>
              <a:t>IaaS (Infrastructure as a Service): Provides virtualized hardware resources (servers, storage, networking). DevOps teams can manage infrastructure more efficiently. </a:t>
            </a:r>
          </a:p>
          <a:p>
            <a:pPr rtl="0"/>
            <a:r>
              <a:rPr lang="en-US" sz="1800" dirty="0"/>
              <a:t>PaaS (Platform as a Service): Offers a platform for developing and deploying applications (runtime, database, middleware). DevOps focuses on application development and deployment.</a:t>
            </a:r>
          </a:p>
          <a:p>
            <a:pPr rtl="0"/>
            <a:r>
              <a:rPr lang="en-US" sz="1800" dirty="0"/>
              <a:t>SaaS (Software as a Service): Delivers software applications over the internet. DevOps teams can leverage SaaS for collaboration and productivity tools.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sp>
        <p:nvSpPr>
          <p:cNvPr id="3" name="TextBox 2">
            <a:extLst>
              <a:ext uri="{FF2B5EF4-FFF2-40B4-BE49-F238E27FC236}">
                <a16:creationId xmlns:a16="http://schemas.microsoft.com/office/drawing/2014/main" id="{0066AD9C-545E-A278-0BE9-453C74BE5EFA}"/>
              </a:ext>
            </a:extLst>
          </p:cNvPr>
          <p:cNvSpPr txBox="1"/>
          <p:nvPr/>
        </p:nvSpPr>
        <p:spPr>
          <a:xfrm>
            <a:off x="85164" y="6019420"/>
            <a:ext cx="11936507" cy="646331"/>
          </a:xfrm>
          <a:prstGeom prst="rect">
            <a:avLst/>
          </a:prstGeom>
          <a:noFill/>
        </p:spPr>
        <p:txBody>
          <a:bodyPr wrap="square">
            <a:spAutoFit/>
          </a:bodyPr>
          <a:lstStyle/>
          <a:p>
            <a:r>
              <a:rPr lang="en-GB" dirty="0"/>
              <a:t>DevOps aligns with all models by automating infrastructure provisioning (IaaS), application deployment (PaaS), and software updates (SaaS).</a:t>
            </a:r>
          </a:p>
        </p:txBody>
      </p:sp>
      <p:pic>
        <p:nvPicPr>
          <p:cNvPr id="2054" name="Picture 6">
            <a:extLst>
              <a:ext uri="{FF2B5EF4-FFF2-40B4-BE49-F238E27FC236}">
                <a16:creationId xmlns:a16="http://schemas.microsoft.com/office/drawing/2014/main" id="{4E458312-A529-0CF1-0EA6-FB9632985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5051425" cy="395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56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84698" y="500455"/>
            <a:ext cx="6351961" cy="625101"/>
          </a:xfrm>
        </p:spPr>
        <p:txBody>
          <a:bodyPr rtlCol="0"/>
          <a:lstStyle/>
          <a:p>
            <a:pPr rtl="0"/>
            <a:r>
              <a:rPr lang="en-US" sz="2200" b="1" dirty="0"/>
              <a:t>Task 5: Key Cloud Services for DevOps 	   (Example: AWS)</a:t>
            </a:r>
            <a:endParaRPr lang="en-GB" sz="2200" b="1"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
        <p:nvSpPr>
          <p:cNvPr id="3" name="TextBox 2">
            <a:extLst>
              <a:ext uri="{FF2B5EF4-FFF2-40B4-BE49-F238E27FC236}">
                <a16:creationId xmlns:a16="http://schemas.microsoft.com/office/drawing/2014/main" id="{7F423F2A-BC44-C960-0E6D-71CC37938B2D}"/>
              </a:ext>
            </a:extLst>
          </p:cNvPr>
          <p:cNvSpPr txBox="1"/>
          <p:nvPr/>
        </p:nvSpPr>
        <p:spPr>
          <a:xfrm>
            <a:off x="233087" y="2096851"/>
            <a:ext cx="1963271" cy="369332"/>
          </a:xfrm>
          <a:prstGeom prst="rect">
            <a:avLst/>
          </a:prstGeom>
          <a:noFill/>
        </p:spPr>
        <p:txBody>
          <a:bodyPr wrap="square">
            <a:spAutoFit/>
          </a:bodyPr>
          <a:lstStyle/>
          <a:p>
            <a:r>
              <a:rPr lang="en-GB" dirty="0"/>
              <a:t>AWS for DevOps:</a:t>
            </a:r>
          </a:p>
        </p:txBody>
      </p:sp>
      <p:sp>
        <p:nvSpPr>
          <p:cNvPr id="8" name="TextBox 7">
            <a:extLst>
              <a:ext uri="{FF2B5EF4-FFF2-40B4-BE49-F238E27FC236}">
                <a16:creationId xmlns:a16="http://schemas.microsoft.com/office/drawing/2014/main" id="{5015B81D-54BF-845F-56CC-90DE7AE477FC}"/>
              </a:ext>
            </a:extLst>
          </p:cNvPr>
          <p:cNvSpPr txBox="1"/>
          <p:nvPr/>
        </p:nvSpPr>
        <p:spPr>
          <a:xfrm>
            <a:off x="233087" y="2428614"/>
            <a:ext cx="6140822" cy="1169551"/>
          </a:xfrm>
          <a:prstGeom prst="rect">
            <a:avLst/>
          </a:prstGeom>
          <a:noFill/>
        </p:spPr>
        <p:txBody>
          <a:bodyPr wrap="square">
            <a:spAutoFit/>
          </a:bodyPr>
          <a:lstStyle/>
          <a:p>
            <a:r>
              <a:rPr lang="en-GB" sz="1400" dirty="0"/>
              <a:t>Compute: EC2 instances for scalable applications, Lambda for serverless functions.</a:t>
            </a:r>
          </a:p>
          <a:p>
            <a:r>
              <a:rPr lang="en-GB" sz="1400" dirty="0"/>
              <a:t>Storage: S3 for object storage, EBS for block-level storage.</a:t>
            </a:r>
          </a:p>
          <a:p>
            <a:r>
              <a:rPr lang="en-GB" sz="1400" dirty="0"/>
              <a:t>Networking: VPC for isolated network environments, Route 53 for DNS management.</a:t>
            </a:r>
          </a:p>
          <a:p>
            <a:r>
              <a:rPr lang="en-GB" sz="1400" dirty="0"/>
              <a:t>Identity Management: IAM for user and role-based access control. </a:t>
            </a:r>
          </a:p>
        </p:txBody>
      </p:sp>
      <p:sp>
        <p:nvSpPr>
          <p:cNvPr id="10" name="TextBox 9">
            <a:extLst>
              <a:ext uri="{FF2B5EF4-FFF2-40B4-BE49-F238E27FC236}">
                <a16:creationId xmlns:a16="http://schemas.microsoft.com/office/drawing/2014/main" id="{69A65B6F-393F-E0D7-02EC-4CD6D505526A}"/>
              </a:ext>
            </a:extLst>
          </p:cNvPr>
          <p:cNvSpPr txBox="1"/>
          <p:nvPr/>
        </p:nvSpPr>
        <p:spPr>
          <a:xfrm>
            <a:off x="233087" y="3634025"/>
            <a:ext cx="2882153" cy="369332"/>
          </a:xfrm>
          <a:prstGeom prst="rect">
            <a:avLst/>
          </a:prstGeom>
          <a:noFill/>
        </p:spPr>
        <p:txBody>
          <a:bodyPr wrap="square">
            <a:spAutoFit/>
          </a:bodyPr>
          <a:lstStyle/>
          <a:p>
            <a:r>
              <a:rPr lang="en-GB" dirty="0"/>
              <a:t>Benefits:</a:t>
            </a:r>
          </a:p>
        </p:txBody>
      </p:sp>
      <p:sp>
        <p:nvSpPr>
          <p:cNvPr id="14" name="TextBox 13">
            <a:extLst>
              <a:ext uri="{FF2B5EF4-FFF2-40B4-BE49-F238E27FC236}">
                <a16:creationId xmlns:a16="http://schemas.microsoft.com/office/drawing/2014/main" id="{1E1E87D0-3B08-4BAA-B0C1-5EBAA3B1233C}"/>
              </a:ext>
            </a:extLst>
          </p:cNvPr>
          <p:cNvSpPr txBox="1"/>
          <p:nvPr/>
        </p:nvSpPr>
        <p:spPr>
          <a:xfrm>
            <a:off x="188265" y="3967497"/>
            <a:ext cx="6140822" cy="954107"/>
          </a:xfrm>
          <a:prstGeom prst="rect">
            <a:avLst/>
          </a:prstGeom>
          <a:noFill/>
        </p:spPr>
        <p:txBody>
          <a:bodyPr wrap="square">
            <a:spAutoFit/>
          </a:bodyPr>
          <a:lstStyle/>
          <a:p>
            <a:pPr marL="285750" indent="-285750">
              <a:buFont typeface="Wingdings" panose="05000000000000000000" pitchFamily="2" charset="2"/>
              <a:buChar char="§"/>
            </a:pPr>
            <a:r>
              <a:rPr lang="en-GB" sz="1400" dirty="0"/>
              <a:t>Rapid provisioning of resources</a:t>
            </a:r>
          </a:p>
          <a:p>
            <a:pPr marL="285750" indent="-285750">
              <a:buFont typeface="Wingdings" panose="05000000000000000000" pitchFamily="2" charset="2"/>
              <a:buChar char="§"/>
            </a:pPr>
            <a:r>
              <a:rPr lang="en-GB" sz="1400" dirty="0"/>
              <a:t>Auto-scaling to handle varying workloads</a:t>
            </a:r>
          </a:p>
          <a:p>
            <a:pPr marL="285750" indent="-285750">
              <a:buFont typeface="Wingdings" panose="05000000000000000000" pitchFamily="2" charset="2"/>
              <a:buChar char="§"/>
            </a:pPr>
            <a:r>
              <a:rPr lang="en-GB" sz="1400" dirty="0"/>
              <a:t>Cost-efficiency through pay-per-use model</a:t>
            </a:r>
          </a:p>
          <a:p>
            <a:pPr marL="285750" indent="-285750">
              <a:buFont typeface="Arial" panose="020B0604020202020204" pitchFamily="34" charset="0"/>
              <a:buChar char="•"/>
            </a:pPr>
            <a:r>
              <a:rPr lang="en-GB" sz="1400" dirty="0"/>
              <a:t>High availability and disaster recovery options</a:t>
            </a:r>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{41B45F24-FDF3-4F81-93B1-2DACF17F8461}tf33713516_win32</Template>
  <TotalTime>112</TotalTime>
  <Words>638</Words>
  <Application>Microsoft Office PowerPoint</Application>
  <PresentationFormat>Widescreen</PresentationFormat>
  <Paragraphs>73</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Gill Sans MT</vt:lpstr>
      <vt:lpstr>Gill Sans MT (Body)</vt:lpstr>
      <vt:lpstr>Walbaum Display</vt:lpstr>
      <vt:lpstr>Walbaum Display (Headings)</vt:lpstr>
      <vt:lpstr>Wingdings</vt:lpstr>
      <vt:lpstr>3DFloatVTI</vt:lpstr>
      <vt:lpstr>Classwork Assignment:  Introduction to DevOps  and  Cloud Integration</vt:lpstr>
      <vt:lpstr>Agenda</vt:lpstr>
      <vt:lpstr>Task 1: Cultural Shift in DevOps</vt:lpstr>
      <vt:lpstr>Task 2: Automation, CI/CD, and DevOps</vt:lpstr>
      <vt:lpstr>Responsible for building, deploying, and maintaining cloud-based infrastructures. Collaborates with development and operations teams to automate processes and improve software delivery.</vt:lpstr>
      <vt:lpstr>Task 4: Cloud Integration with DevOps</vt:lpstr>
      <vt:lpstr>Task 5: Key Cloud Services for DevOps     (Example: AWS)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YourPC</dc:creator>
  <cp:lastModifiedBy>YourPC</cp:lastModifiedBy>
  <cp:revision>29</cp:revision>
  <dcterms:created xsi:type="dcterms:W3CDTF">2024-08-16T10:41:33Z</dcterms:created>
  <dcterms:modified xsi:type="dcterms:W3CDTF">2024-08-30T14:07:39Z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