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
  </p:notesMasterIdLst>
  <p:sldIdLst>
    <p:sldId id="256" r:id="rId3"/>
    <p:sldId id="258" r:id="rId4"/>
    <p:sldId id="262" r:id="rId5"/>
    <p:sldId id="265" r:id="rId6"/>
    <p:sldId id="269" r:id="rId7"/>
    <p:sldId id="270" r:id="rId8"/>
    <p:sldId id="272" r:id="rId9"/>
    <p:sldId id="273" r:id="rId10"/>
    <p:sldId id="275" r:id="rId11"/>
    <p:sldId id="276" r:id="rId12"/>
  </p:sldIdLst>
  <p:sldSz cx="7772400" cy="10058400"/>
  <p:notesSz cx="6858000" cy="9144000"/>
  <p:embeddedFontLst>
    <p:embeddedFont>
      <p:font typeface="Helvetica Neue" panose="02000503000000020004" pitchFamily="2"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Open Sans Light" panose="020B0306030504020204" pitchFamily="34" charset="0"/>
      <p:regular r:id="rId22"/>
      <p:bold r:id="rId23"/>
      <p:italic r:id="rId24"/>
      <p:boldItalic r:id="rId25"/>
    </p:embeddedFont>
    <p:embeddedFont>
      <p:font typeface="Open Sans SemiBold" panose="020B06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38"/>
    <p:restoredTop sz="94694"/>
  </p:normalViewPr>
  <p:slideViewPr>
    <p:cSldViewPr snapToGrid="0">
      <p:cViewPr>
        <p:scale>
          <a:sx n="124" d="100"/>
          <a:sy n="124" d="100"/>
        </p:scale>
        <p:origin x="1680" y="-2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dirty="0"/>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dirty="0"/>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56d98ae89_0_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156d98ae89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mailto:xxxxxx@hotmail.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lagala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trello.com/invite/b/qAktTwQL/c381280f7a16faf421d29077523998fc/client-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solidFill>
                  <a:schemeClr val="lt1"/>
                </a:solidFill>
              </a:rPr>
              <a:t>Digital Freelancer: </a:t>
            </a:r>
            <a:endParaRPr sz="4500" dirty="0">
              <a:solidFill>
                <a:schemeClr val="lt1"/>
              </a:solidFill>
            </a:endParaRPr>
          </a:p>
          <a:p>
            <a:pPr marL="0" lvl="0" indent="0" algn="ctr" rtl="0">
              <a:spcBef>
                <a:spcPts val="0"/>
              </a:spcBef>
              <a:spcAft>
                <a:spcPts val="0"/>
              </a:spcAft>
              <a:buNone/>
            </a:pPr>
            <a:r>
              <a:rPr lang="en" sz="3300" dirty="0">
                <a:solidFill>
                  <a:schemeClr val="lt1"/>
                </a:solidFill>
                <a:latin typeface="Open Sans Light"/>
                <a:ea typeface="Open Sans Light"/>
                <a:cs typeface="Open Sans Light"/>
                <a:sym typeface="Open Sans Light"/>
              </a:rPr>
              <a:t>Managing Freelancing Projects</a:t>
            </a:r>
            <a:endParaRPr sz="3300" dirty="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Open Sans SemiBold"/>
                <a:ea typeface="Open Sans SemiBold"/>
                <a:cs typeface="Open Sans SemiBold"/>
                <a:sym typeface="Open Sans SemiBold"/>
              </a:rPr>
              <a:t>Project: Working with a Mock Client</a:t>
            </a:r>
            <a:endParaRPr dirty="0">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31" name="Google Shape;231;p46"/>
          <p:cNvSpPr txBox="1"/>
          <p:nvPr/>
        </p:nvSpPr>
        <p:spPr>
          <a:xfrm>
            <a:off x="132450" y="1741825"/>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Services Rendered (continued)</a:t>
            </a:r>
            <a:endParaRPr sz="17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graphicFrame>
        <p:nvGraphicFramePr>
          <p:cNvPr id="232" name="Google Shape;232;p46"/>
          <p:cNvGraphicFramePr/>
          <p:nvPr>
            <p:extLst>
              <p:ext uri="{D42A27DB-BD31-4B8C-83A1-F6EECF244321}">
                <p14:modId xmlns:p14="http://schemas.microsoft.com/office/powerpoint/2010/main" val="2479617683"/>
              </p:ext>
            </p:extLst>
          </p:nvPr>
        </p:nvGraphicFramePr>
        <p:xfrm>
          <a:off x="206100" y="2512725"/>
          <a:ext cx="7242600" cy="129025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Hours Spent </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Convert to ReactJS components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Enhance the visuals and the components with a better technology </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bl>
          </a:graphicData>
        </a:graphic>
      </p:graphicFrame>
      <p:sp>
        <p:nvSpPr>
          <p:cNvPr id="233" name="Google Shape;233;p46"/>
          <p:cNvSpPr txBox="1"/>
          <p:nvPr/>
        </p:nvSpPr>
        <p:spPr>
          <a:xfrm>
            <a:off x="1567325" y="4631188"/>
            <a:ext cx="4490400" cy="212362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Open Sans"/>
                <a:ea typeface="Open Sans"/>
                <a:cs typeface="Open Sans"/>
                <a:sym typeface="Open Sans"/>
              </a:rPr>
              <a:t>Total Payment Due:</a:t>
            </a:r>
            <a:r>
              <a:rPr lang="en" dirty="0">
                <a:latin typeface="Open Sans Light"/>
                <a:ea typeface="Open Sans Light"/>
                <a:cs typeface="Open Sans Light"/>
                <a:sym typeface="Open Sans Light"/>
              </a:rPr>
              <a:t> </a:t>
            </a:r>
            <a:r>
              <a:rPr lang="en-US" dirty="0">
                <a:latin typeface="Open Sans Light"/>
                <a:ea typeface="Open Sans Light"/>
                <a:cs typeface="Open Sans Light"/>
                <a:sym typeface="Open Sans Light"/>
              </a:rPr>
              <a:t>1015$</a:t>
            </a:r>
            <a:endParaRPr dirty="0">
              <a:latin typeface="Open Sans Light"/>
              <a:ea typeface="Open Sans Light"/>
              <a:cs typeface="Open Sans Light"/>
              <a:sym typeface="Open Sans Light"/>
            </a:endParaRPr>
          </a:p>
          <a:p>
            <a:pPr marL="0" lvl="0" indent="0" rtl="0">
              <a:spcBef>
                <a:spcPts val="0"/>
              </a:spcBef>
              <a:spcAft>
                <a:spcPts val="0"/>
              </a:spcAft>
              <a:buNone/>
            </a:pPr>
            <a:endParaRPr lang="en" b="1" dirty="0">
              <a:latin typeface="Open Sans"/>
              <a:ea typeface="Open Sans"/>
              <a:cs typeface="Open Sans"/>
              <a:sym typeface="Open Sans"/>
            </a:endParaRPr>
          </a:p>
          <a:p>
            <a:pPr marL="0" lvl="0" indent="0" rtl="0">
              <a:spcBef>
                <a:spcPts val="0"/>
              </a:spcBef>
              <a:spcAft>
                <a:spcPts val="0"/>
              </a:spcAft>
              <a:buNone/>
            </a:pPr>
            <a:r>
              <a:rPr lang="en" b="1" dirty="0">
                <a:latin typeface="Open Sans"/>
                <a:ea typeface="Open Sans"/>
                <a:cs typeface="Open Sans"/>
                <a:sym typeface="Open Sans"/>
              </a:rPr>
              <a:t>Payment Options: </a:t>
            </a:r>
            <a:br>
              <a:rPr lang="en" b="1" dirty="0">
                <a:latin typeface="Open Sans"/>
                <a:ea typeface="Open Sans"/>
                <a:cs typeface="Open Sans"/>
                <a:sym typeface="Open Sans"/>
              </a:rPr>
            </a:br>
            <a:r>
              <a:rPr lang="en" dirty="0">
                <a:latin typeface="Open Sans"/>
                <a:ea typeface="Open Sans"/>
                <a:cs typeface="Open Sans"/>
                <a:sym typeface="Open Sans"/>
              </a:rPr>
              <a:t>PayPal: </a:t>
            </a:r>
            <a:br>
              <a:rPr lang="en" dirty="0">
                <a:latin typeface="Open Sans"/>
                <a:ea typeface="Open Sans"/>
                <a:cs typeface="Open Sans"/>
                <a:sym typeface="Open Sans"/>
              </a:rPr>
            </a:br>
            <a:r>
              <a:rPr lang="en" dirty="0">
                <a:latin typeface="Open Sans"/>
                <a:ea typeface="Open Sans"/>
                <a:cs typeface="Open Sans"/>
                <a:sym typeface="Open Sans"/>
                <a:hlinkClick r:id="rId3"/>
              </a:rPr>
              <a:t>xxxxxx@</a:t>
            </a:r>
            <a:r>
              <a:rPr lang="en-US" dirty="0">
                <a:latin typeface="Open Sans"/>
                <a:ea typeface="Open Sans"/>
                <a:cs typeface="Open Sans"/>
                <a:sym typeface="Open Sans"/>
                <a:hlinkClick r:id="rId3"/>
              </a:rPr>
              <a:t>h</a:t>
            </a:r>
            <a:r>
              <a:rPr lang="en" dirty="0">
                <a:latin typeface="Open Sans"/>
                <a:ea typeface="Open Sans"/>
                <a:cs typeface="Open Sans"/>
                <a:sym typeface="Open Sans"/>
                <a:hlinkClick r:id="rId3"/>
              </a:rPr>
              <a:t>otmail.com</a:t>
            </a:r>
            <a:br>
              <a:rPr lang="en" dirty="0">
                <a:latin typeface="Open Sans"/>
                <a:ea typeface="Open Sans"/>
                <a:cs typeface="Open Sans"/>
                <a:sym typeface="Open Sans"/>
              </a:rPr>
            </a:br>
            <a:r>
              <a:rPr lang="en" dirty="0">
                <a:latin typeface="Open Sans"/>
                <a:ea typeface="Open Sans"/>
                <a:cs typeface="Open Sans"/>
                <a:sym typeface="Open Sans"/>
              </a:rPr>
              <a:t>Link: </a:t>
            </a:r>
            <a:r>
              <a:rPr lang="en" dirty="0" err="1">
                <a:latin typeface="Open Sans"/>
                <a:ea typeface="Open Sans"/>
                <a:cs typeface="Open Sans"/>
                <a:sym typeface="Open Sans"/>
              </a:rPr>
              <a:t>link.paypal.com</a:t>
            </a:r>
            <a:endParaRPr lang="en" dirty="0">
              <a:latin typeface="Open Sans"/>
              <a:ea typeface="Open Sans"/>
              <a:cs typeface="Open Sans"/>
              <a:sym typeface="Open Sans"/>
            </a:endParaRPr>
          </a:p>
          <a:p>
            <a:pPr marL="0" lvl="0" indent="0" algn="ctr" rtl="0">
              <a:spcBef>
                <a:spcPts val="0"/>
              </a:spcBef>
              <a:spcAft>
                <a:spcPts val="0"/>
              </a:spcAft>
              <a:buNone/>
            </a:pPr>
            <a:endParaRPr b="1" dirty="0">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4" name="Google Shape;221;p45">
            <a:extLst>
              <a:ext uri="{FF2B5EF4-FFF2-40B4-BE49-F238E27FC236}">
                <a16:creationId xmlns:a16="http://schemas.microsoft.com/office/drawing/2014/main" id="{3CAA2E0E-916C-8777-DF9F-BAA501C839FF}"/>
              </a:ext>
            </a:extLst>
          </p:cNvPr>
          <p:cNvSpPr txBox="1">
            <a:spLocks/>
          </p:cNvSpPr>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lnSpc>
                <a:spcPct val="115000"/>
              </a:lnSpc>
              <a:buClr>
                <a:schemeClr val="dk1"/>
              </a:buClr>
              <a:buSzPts val="1100"/>
              <a:buFont typeface="Arial"/>
              <a:buNone/>
            </a:pPr>
            <a:r>
              <a:rPr lang="en-US" sz="1200">
                <a:solidFill>
                  <a:schemeClr val="dk1"/>
                </a:solidFill>
              </a:rPr>
              <a:t>Ola Galal</a:t>
            </a:r>
          </a:p>
          <a:p>
            <a:pPr algn="r">
              <a:lnSpc>
                <a:spcPct val="115000"/>
              </a:lnSpc>
              <a:buClr>
                <a:schemeClr val="dk1"/>
              </a:buClr>
              <a:buSzPts val="1100"/>
              <a:buFont typeface="Arial"/>
              <a:buNone/>
            </a:pPr>
            <a:r>
              <a:rPr lang="en-US" sz="1200">
                <a:solidFill>
                  <a:schemeClr val="dk1"/>
                </a:solidFill>
              </a:rPr>
              <a:t>Egypt</a:t>
            </a:r>
            <a:endParaRPr lang="en-US" sz="3100">
              <a:solidFill>
                <a:schemeClr val="dk1"/>
              </a:solidFill>
            </a:endParaRPr>
          </a:p>
          <a:p>
            <a:pPr algn="just">
              <a:lnSpc>
                <a:spcPct val="115000"/>
              </a:lnSpc>
              <a:buClr>
                <a:schemeClr val="dk1"/>
              </a:buClr>
              <a:buSzPts val="1100"/>
              <a:buFont typeface="Arial"/>
              <a:buNone/>
            </a:pPr>
            <a:r>
              <a:rPr lang="en-US" sz="3400" b="1">
                <a:solidFill>
                  <a:schemeClr val="dk1"/>
                </a:solidFill>
              </a:rPr>
              <a:t>Invoice</a:t>
            </a:r>
            <a:endParaRPr lang="en-US" sz="4800" b="1"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dirty="0">
                <a:solidFill>
                  <a:srgbClr val="FFFFFF"/>
                </a:solidFill>
                <a:latin typeface="Open Sans"/>
                <a:ea typeface="Open Sans"/>
                <a:cs typeface="Open Sans"/>
                <a:sym typeface="Open Sans"/>
              </a:rPr>
              <a:t>Part 1</a:t>
            </a:r>
            <a:endParaRPr sz="3000" b="1" i="0" u="none" strike="noStrike" cap="none"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dirty="0">
                <a:solidFill>
                  <a:srgbClr val="FFFFFF"/>
                </a:solidFill>
                <a:latin typeface="Open Sans"/>
                <a:ea typeface="Open Sans"/>
                <a:cs typeface="Open Sans"/>
                <a:sym typeface="Open Sans"/>
              </a:rPr>
              <a:t>P</a:t>
            </a:r>
            <a:r>
              <a:rPr lang="en" sz="3000" dirty="0">
                <a:solidFill>
                  <a:srgbClr val="FFFFFF"/>
                </a:solidFill>
                <a:latin typeface="Open Sans"/>
                <a:ea typeface="Open Sans"/>
                <a:cs typeface="Open Sans"/>
                <a:sym typeface="Open Sans"/>
              </a:rPr>
              <a:t>roject Listing</a:t>
            </a:r>
            <a:endParaRPr sz="2000" b="0" i="0" u="none" strike="noStrike" cap="none" dirty="0">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solidFill>
                  <a:schemeClr val="dk1"/>
                </a:solidFill>
              </a:rPr>
              <a:t>Sample Project Listing #1:</a:t>
            </a:r>
            <a:br>
              <a:rPr lang="en" dirty="0">
                <a:solidFill>
                  <a:srgbClr val="2015FF"/>
                </a:solidFill>
              </a:rPr>
            </a:br>
            <a:r>
              <a:rPr lang="en" dirty="0">
                <a:solidFill>
                  <a:srgbClr val="2015FF"/>
                </a:solidFill>
              </a:rPr>
              <a:t>Web Development</a:t>
            </a:r>
            <a:endParaRPr dirty="0">
              <a:solidFill>
                <a:srgbClr val="2015FF"/>
              </a:solidFill>
            </a:endParaRPr>
          </a:p>
        </p:txBody>
      </p:sp>
      <p:sp>
        <p:nvSpPr>
          <p:cNvPr id="138" name="Google Shape;138;p32"/>
          <p:cNvSpPr txBox="1">
            <a:spLocks noGrp="1"/>
          </p:cNvSpPr>
          <p:nvPr>
            <p:ph type="body" idx="1"/>
          </p:nvPr>
        </p:nvSpPr>
        <p:spPr>
          <a:xfrm>
            <a:off x="264945" y="2253728"/>
            <a:ext cx="7242600" cy="75876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Web application development support needed for healthcare application.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dirty="0">
                <a:solidFill>
                  <a:schemeClr val="dk1"/>
                </a:solidFill>
                <a:latin typeface="Open Sans"/>
                <a:ea typeface="Open Sans"/>
                <a:cs typeface="Open Sans"/>
                <a:sym typeface="Open Sans"/>
              </a:rPr>
              <a:t>Posted 2 hours ago</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Hourly:</a:t>
            </a:r>
            <a:r>
              <a:rPr lang="en" sz="1900" dirty="0">
                <a:solidFill>
                  <a:schemeClr val="dk1"/>
                </a:solidFill>
                <a:latin typeface="Open Sans"/>
                <a:ea typeface="Open Sans"/>
                <a:cs typeface="Open Sans"/>
                <a:sym typeface="Open Sans"/>
              </a:rPr>
              <a:t> $35.00 - $65.00 Based on experience.</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dirty="0">
                <a:solidFill>
                  <a:schemeClr val="dk1"/>
                </a:solidFill>
                <a:latin typeface="Open Sans"/>
                <a:ea typeface="Open Sans"/>
                <a:cs typeface="Open Sans"/>
                <a:sym typeface="Open Sans"/>
              </a:rPr>
              <a:t>Project Time</a:t>
            </a:r>
            <a:r>
              <a:rPr lang="en" sz="1900" dirty="0">
                <a:solidFill>
                  <a:schemeClr val="dk1"/>
                </a:solidFill>
                <a:latin typeface="Open Sans"/>
                <a:ea typeface="Open Sans"/>
                <a:cs typeface="Open Sans"/>
                <a:sym typeface="Open Sans"/>
              </a:rPr>
              <a:t>: 3 months, 25 hours a week. </a:t>
            </a: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Description:</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dirty="0">
                <a:solidFill>
                  <a:srgbClr val="FFFFFF"/>
                </a:solidFill>
                <a:latin typeface="Open Sans"/>
                <a:ea typeface="Open Sans"/>
                <a:cs typeface="Open Sans"/>
                <a:sym typeface="Open Sans"/>
              </a:rPr>
              <a:t>Part 2</a:t>
            </a:r>
            <a:endParaRPr sz="3000" b="1" i="0" u="none" strike="noStrike" cap="none"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dirty="0">
                <a:solidFill>
                  <a:srgbClr val="FFFFFF"/>
                </a:solidFill>
                <a:latin typeface="Open Sans"/>
                <a:ea typeface="Open Sans"/>
                <a:cs typeface="Open Sans"/>
                <a:sym typeface="Open Sans"/>
              </a:rPr>
              <a:t>Expression of Interest</a:t>
            </a:r>
            <a:endParaRPr sz="2000" b="0" i="0" u="none" strike="noStrike" cap="none" dirty="0">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9"/>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a:t>
            </a:r>
            <a:endParaRPr b="1"/>
          </a:p>
        </p:txBody>
      </p:sp>
      <p:sp>
        <p:nvSpPr>
          <p:cNvPr id="182" name="Google Shape;182;p39"/>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1700">
                <a:solidFill>
                  <a:srgbClr val="525C65"/>
                </a:solidFill>
                <a:highlight>
                  <a:schemeClr val="lt1"/>
                </a:highlight>
              </a:rPr>
              <a:t>Please type your initial response to the client below. This should be between 200 - 300 words.</a:t>
            </a:r>
            <a:endParaRPr sz="17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r>
              <a:rPr lang="en" sz="1700" b="1">
                <a:solidFill>
                  <a:srgbClr val="525C65"/>
                </a:solidFill>
                <a:highlight>
                  <a:schemeClr val="lt1"/>
                </a:highlight>
                <a:latin typeface="Open Sans"/>
                <a:ea typeface="Open Sans"/>
                <a:cs typeface="Open Sans"/>
                <a:sym typeface="Open Sans"/>
              </a:rPr>
              <a:t>Expression of Interest:</a:t>
            </a:r>
            <a:endParaRPr sz="14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
        <p:nvSpPr>
          <p:cNvPr id="3" name="TextBox 2">
            <a:extLst>
              <a:ext uri="{FF2B5EF4-FFF2-40B4-BE49-F238E27FC236}">
                <a16:creationId xmlns:a16="http://schemas.microsoft.com/office/drawing/2014/main" id="{77F3F02A-106A-D7E4-55BE-479D2E624BB2}"/>
              </a:ext>
            </a:extLst>
          </p:cNvPr>
          <p:cNvSpPr txBox="1"/>
          <p:nvPr/>
        </p:nvSpPr>
        <p:spPr>
          <a:xfrm>
            <a:off x="264854" y="3782424"/>
            <a:ext cx="6833369" cy="5478423"/>
          </a:xfrm>
          <a:prstGeom prst="rect">
            <a:avLst/>
          </a:prstGeom>
          <a:noFill/>
        </p:spPr>
        <p:txBody>
          <a:bodyPr wrap="square">
            <a:spAutoFit/>
          </a:bodyPr>
          <a:lstStyle/>
          <a:p>
            <a:r>
              <a:rPr lang="en-US" dirty="0">
                <a:latin typeface="Open Sans Light"/>
                <a:ea typeface="Open Sans Light"/>
                <a:cs typeface="Open Sans Light"/>
              </a:rPr>
              <a:t>Hello Client, </a:t>
            </a:r>
          </a:p>
          <a:p>
            <a:endParaRPr lang="en-US" dirty="0">
              <a:latin typeface="Open Sans Light"/>
              <a:ea typeface="Open Sans Light"/>
              <a:cs typeface="Open Sans Light"/>
            </a:endParaRPr>
          </a:p>
          <a:p>
            <a:r>
              <a:rPr lang="en-US" dirty="0">
                <a:latin typeface="Open Sans Light"/>
                <a:ea typeface="Open Sans Light"/>
                <a:cs typeface="Open Sans Light"/>
              </a:rPr>
              <a:t>My name is Ola Galal. Looks like you need to connect patients directly with their doctors by taking PSD mockup files from our designer and convert them into custom code using HTML, CSS, and JavaScript. I would recommend using React JS It is an open-source JavaScript library used to build highly responsive user interfaces. It is declarative and component-based meaning you can reuse components to create complex UIs in a short time. We can also use Selenium and TestNG to test your web app. </a:t>
            </a:r>
          </a:p>
          <a:p>
            <a:endParaRPr lang="en-US" dirty="0">
              <a:latin typeface="Open Sans Light"/>
              <a:ea typeface="Open Sans Light"/>
              <a:cs typeface="Open Sans Light"/>
            </a:endParaRPr>
          </a:p>
          <a:p>
            <a:r>
              <a:rPr lang="en-US" dirty="0">
                <a:latin typeface="Open Sans Light"/>
                <a:ea typeface="Open Sans Light"/>
                <a:cs typeface="Open Sans Light"/>
              </a:rPr>
              <a:t>I am Master’s degree student specialized in computer science. I love web development!! I have a 3+ years of experience in this filed. During that time, I've developed strong customer service skills and learned about point-of-sale technology, store presentation. I worked for many clients and helped them to deliver their goals. I can have it back to you in few hours. I maintain the highest standards of professionalization. You can check my GitHub profile for more examples: </a:t>
            </a:r>
            <a:r>
              <a:rPr lang="en-US" dirty="0">
                <a:latin typeface="Open Sans Light"/>
                <a:ea typeface="Open Sans Light"/>
                <a:cs typeface="Open Sans Light"/>
                <a:hlinkClick r:id="rId3">
                  <a:extLst>
                    <a:ext uri="{A12FA001-AC4F-418D-AE19-62706E023703}">
                      <ahyp:hlinkClr xmlns:ahyp="http://schemas.microsoft.com/office/drawing/2018/hyperlinkcolor" val="tx"/>
                    </a:ext>
                  </a:extLst>
                </a:hlinkClick>
              </a:rPr>
              <a:t>https://github.com/olagalal</a:t>
            </a:r>
            <a:endParaRPr lang="en-US" dirty="0">
              <a:latin typeface="Open Sans Light"/>
              <a:ea typeface="Open Sans Light"/>
              <a:cs typeface="Open Sans Light"/>
            </a:endParaRPr>
          </a:p>
          <a:p>
            <a:endParaRPr lang="en-US" dirty="0">
              <a:latin typeface="Open Sans Light"/>
              <a:ea typeface="Open Sans Light"/>
              <a:cs typeface="Open Sans Light"/>
            </a:endParaRPr>
          </a:p>
          <a:p>
            <a:r>
              <a:rPr lang="en-US" dirty="0">
                <a:latin typeface="Open Sans Light"/>
                <a:ea typeface="Open Sans Light"/>
                <a:cs typeface="Open Sans Light"/>
              </a:rPr>
              <a:t>Thank you for taking the time to read my expression of interest. Send me a quick message and we can figure out if we are a good fit to work together whenever it's convenient for you.</a:t>
            </a:r>
          </a:p>
          <a:p>
            <a:endParaRPr lang="en-US" dirty="0">
              <a:latin typeface="Open Sans Light"/>
              <a:ea typeface="Open Sans Light"/>
              <a:cs typeface="Open Sans Light"/>
            </a:endParaRPr>
          </a:p>
          <a:p>
            <a:r>
              <a:rPr lang="en-US" dirty="0">
                <a:latin typeface="Open Sans Light"/>
                <a:ea typeface="Open Sans Light"/>
                <a:cs typeface="Open Sans Light"/>
              </a:rPr>
              <a:t>Kind regards, </a:t>
            </a:r>
          </a:p>
          <a:p>
            <a:r>
              <a:rPr lang="en-US" dirty="0">
                <a:latin typeface="Open Sans Light"/>
                <a:ea typeface="Open Sans Light"/>
                <a:cs typeface="Open Sans Light"/>
              </a:rPr>
              <a:t>Ola Galal</a:t>
            </a:r>
            <a:endParaRPr lang="en-US" dirty="0">
              <a:latin typeface="Open Sans Light"/>
              <a:ea typeface="Open Sans Light"/>
              <a:cs typeface="Open Sans Light"/>
              <a:sym typeface="Open Sans Light"/>
            </a:endParaRPr>
          </a:p>
          <a:p>
            <a:pPr marL="0" lvl="0" indent="0" algn="ctr" rtl="0">
              <a:spcBef>
                <a:spcPts val="0"/>
              </a:spcBef>
              <a:spcAft>
                <a:spcPts val="0"/>
              </a:spcAft>
              <a:buNone/>
            </a:pPr>
            <a:endParaRPr lang="en-US" dirty="0">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4"/>
            <a:ext cx="7242600" cy="1885527"/>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a:solidFill>
                  <a:srgbClr val="2E3D49"/>
                </a:solidFill>
                <a:highlight>
                  <a:schemeClr val="lt1"/>
                </a:highlight>
              </a:rPr>
              <a:t>Please include the following information for your Trello board: </a:t>
            </a:r>
            <a:endParaRPr sz="2000">
              <a:solidFill>
                <a:srgbClr val="2E3D49"/>
              </a:solidFill>
              <a:highlight>
                <a:schemeClr val="lt1"/>
              </a:highlight>
            </a:endParaRPr>
          </a:p>
          <a:p>
            <a:pPr marL="0" lvl="0" indent="0" algn="l" rtl="0">
              <a:lnSpc>
                <a:spcPct val="160000"/>
              </a:lnSpc>
              <a:spcBef>
                <a:spcPts val="0"/>
              </a:spcBef>
              <a:spcAft>
                <a:spcPts val="0"/>
              </a:spcAft>
              <a:buSzPts val="1100"/>
              <a:buNone/>
            </a:pPr>
            <a:endParaRPr sz="1800">
              <a:solidFill>
                <a:srgbClr val="525C65"/>
              </a:solidFill>
              <a:highlight>
                <a:schemeClr val="lt1"/>
              </a:highlight>
            </a:endParaRPr>
          </a:p>
          <a:p>
            <a:pPr marL="0" lvl="0" indent="0" algn="l" rtl="0">
              <a:lnSpc>
                <a:spcPct val="160000"/>
              </a:lnSpc>
              <a:spcBef>
                <a:spcPts val="0"/>
              </a:spcBef>
              <a:spcAft>
                <a:spcPts val="0"/>
              </a:spcAft>
              <a:buSzPts val="1100"/>
              <a:buNone/>
            </a:pPr>
            <a:r>
              <a:rPr lang="en" sz="1800">
                <a:solidFill>
                  <a:srgbClr val="525C65"/>
                </a:solidFill>
                <a:highlight>
                  <a:schemeClr val="lt1"/>
                </a:highlight>
              </a:rPr>
              <a:t>A link to your public Trello board should be provided here: </a:t>
            </a:r>
            <a:endParaRPr sz="1800">
              <a:solidFill>
                <a:srgbClr val="525C65"/>
              </a:solidFill>
              <a:highlight>
                <a:schemeClr val="lt1"/>
              </a:highlight>
            </a:endParaRPr>
          </a:p>
          <a:p>
            <a:pPr marL="0" lvl="0" indent="0">
              <a:lnSpc>
                <a:spcPct val="160000"/>
              </a:lnSpc>
              <a:buSzPts val="1100"/>
              <a:buNone/>
            </a:pPr>
            <a:r>
              <a:rPr lang="en-US" sz="1200" b="1">
                <a:solidFill>
                  <a:srgbClr val="525C65"/>
                </a:solidFill>
                <a:latin typeface="Open Sans"/>
                <a:ea typeface="Open Sans"/>
                <a:cs typeface="Open Sans"/>
                <a:sym typeface="Open Sans"/>
                <a:hlinkClick r:id="rId3"/>
              </a:rPr>
              <a:t>https://</a:t>
            </a:r>
            <a:r>
              <a:rPr lang="en-US" sz="1200" b="1" err="1">
                <a:solidFill>
                  <a:srgbClr val="525C65"/>
                </a:solidFill>
                <a:latin typeface="Open Sans"/>
                <a:ea typeface="Open Sans"/>
                <a:cs typeface="Open Sans"/>
                <a:sym typeface="Open Sans"/>
                <a:hlinkClick r:id="rId3"/>
              </a:rPr>
              <a:t>trello.com</a:t>
            </a:r>
            <a:r>
              <a:rPr lang="en-US" sz="1200" b="1">
                <a:solidFill>
                  <a:srgbClr val="525C65"/>
                </a:solidFill>
                <a:latin typeface="Open Sans"/>
                <a:ea typeface="Open Sans"/>
                <a:cs typeface="Open Sans"/>
                <a:sym typeface="Open Sans"/>
                <a:hlinkClick r:id="rId3"/>
              </a:rPr>
              <a:t>/invite/b/</a:t>
            </a:r>
            <a:r>
              <a:rPr lang="en-US" sz="1200" b="1" err="1">
                <a:solidFill>
                  <a:srgbClr val="525C65"/>
                </a:solidFill>
                <a:latin typeface="Open Sans"/>
                <a:ea typeface="Open Sans"/>
                <a:cs typeface="Open Sans"/>
                <a:sym typeface="Open Sans"/>
                <a:hlinkClick r:id="rId3"/>
              </a:rPr>
              <a:t>qAktTwQL</a:t>
            </a:r>
            <a:r>
              <a:rPr lang="en-US" sz="1200" b="1">
                <a:solidFill>
                  <a:srgbClr val="525C65"/>
                </a:solidFill>
                <a:latin typeface="Open Sans"/>
                <a:ea typeface="Open Sans"/>
                <a:cs typeface="Open Sans"/>
                <a:sym typeface="Open Sans"/>
                <a:hlinkClick r:id="rId3"/>
              </a:rPr>
              <a:t>/c381280f7a16faf421d29077523998fc/client-1</a:t>
            </a:r>
            <a:endParaRPr sz="1200">
              <a:solidFill>
                <a:srgbClr val="525C65"/>
              </a:solidFill>
              <a:highlight>
                <a:schemeClr val="lt1"/>
              </a:highlight>
            </a:endParaRPr>
          </a:p>
          <a:p>
            <a:pPr marL="0" lvl="0" indent="0" algn="l" rtl="0">
              <a:lnSpc>
                <a:spcPct val="160000"/>
              </a:lnSpc>
              <a:spcBef>
                <a:spcPts val="0"/>
              </a:spcBef>
              <a:spcAft>
                <a:spcPts val="0"/>
              </a:spcAft>
              <a:buSzPts val="1100"/>
              <a:buNone/>
            </a:pPr>
            <a:endParaRPr sz="1600">
              <a:solidFill>
                <a:srgbClr val="525C65"/>
              </a:solidFill>
              <a:highlight>
                <a:schemeClr val="lt1"/>
              </a:highlight>
            </a:endParaRPr>
          </a:p>
          <a:p>
            <a:pPr marL="0" lvl="0" indent="0" algn="l" rtl="0">
              <a:lnSpc>
                <a:spcPct val="160000"/>
              </a:lnSpc>
              <a:spcBef>
                <a:spcPts val="0"/>
              </a:spcBef>
              <a:spcAft>
                <a:spcPts val="0"/>
              </a:spcAft>
              <a:buSzPts val="1100"/>
              <a:buNone/>
            </a:pPr>
            <a:endParaRPr sz="16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a:solidFill>
                <a:srgbClr val="525C65"/>
              </a:solidFill>
              <a:highlight>
                <a:schemeClr val="lt1"/>
              </a:highlight>
            </a:endParaRPr>
          </a:p>
          <a:p>
            <a:pPr marL="0" lvl="0" indent="0" algn="l" rtl="0">
              <a:lnSpc>
                <a:spcPct val="160000"/>
              </a:lnSpc>
              <a:spcBef>
                <a:spcPts val="0"/>
              </a:spcBef>
              <a:spcAft>
                <a:spcPts val="0"/>
              </a:spcAft>
              <a:buSzPts val="3000"/>
              <a:buNone/>
            </a:pPr>
            <a:endParaRPr sz="16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2E3D49"/>
                </a:solidFill>
                <a:latin typeface="Open Sans Light"/>
                <a:ea typeface="Open Sans Light"/>
                <a:cs typeface="Open Sans Light"/>
                <a:sym typeface="Open Sans Light"/>
              </a:rPr>
              <a:t>Include a screenshot of the board below: </a:t>
            </a:r>
            <a:endParaRPr sz="1800">
              <a:solidFill>
                <a:srgbClr val="2E3D49"/>
              </a:solidFill>
              <a:latin typeface="Open Sans Light"/>
              <a:ea typeface="Open Sans Light"/>
              <a:cs typeface="Open Sans Light"/>
              <a:sym typeface="Open Sans Light"/>
            </a:endParaRPr>
          </a:p>
        </p:txBody>
      </p:sp>
      <p:pic>
        <p:nvPicPr>
          <p:cNvPr id="3" name="Picture 2" descr="Graphical user interface, application, Teams&#10;&#10;Description automatically generated">
            <a:extLst>
              <a:ext uri="{FF2B5EF4-FFF2-40B4-BE49-F238E27FC236}">
                <a16:creationId xmlns:a16="http://schemas.microsoft.com/office/drawing/2014/main" id="{16168273-1B7B-523C-AB2D-FABE11D16FA5}"/>
              </a:ext>
            </a:extLst>
          </p:cNvPr>
          <p:cNvPicPr>
            <a:picLocks noChangeAspect="1"/>
          </p:cNvPicPr>
          <p:nvPr/>
        </p:nvPicPr>
        <p:blipFill>
          <a:blip r:embed="rId4"/>
          <a:stretch>
            <a:fillRect/>
          </a:stretch>
        </p:blipFill>
        <p:spPr>
          <a:xfrm>
            <a:off x="0" y="5075907"/>
            <a:ext cx="7772400" cy="29923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Ola Galal</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US" sz="1200" dirty="0">
                <a:solidFill>
                  <a:schemeClr val="dk1"/>
                </a:solidFill>
              </a:rPr>
              <a:t>Egypt</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34368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a:solidFill>
                  <a:schemeClr val="dk1"/>
                </a:solidFill>
                <a:latin typeface="Open Sans"/>
                <a:ea typeface="Open Sans"/>
                <a:cs typeface="Open Sans"/>
                <a:sym typeface="Open Sans"/>
              </a:rPr>
              <a:t>Recipient: </a:t>
            </a: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a:solidFill>
                  <a:schemeClr val="dk1"/>
                </a:solidFill>
                <a:latin typeface="Open Sans"/>
                <a:ea typeface="Open Sans"/>
                <a:cs typeface="Open Sans"/>
                <a:sym typeface="Open Sans"/>
              </a:rPr>
              <a:t>[Ola Galal / Client Name]</a:t>
            </a:r>
          </a:p>
          <a:p>
            <a:pPr marL="0" lvl="0" indent="0" algn="l" rtl="0">
              <a:lnSpc>
                <a:spcPct val="115000"/>
              </a:lnSpc>
              <a:spcBef>
                <a:spcPts val="0"/>
              </a:spcBef>
              <a:spcAft>
                <a:spcPts val="0"/>
              </a:spcAft>
              <a:buClr>
                <a:schemeClr val="dk1"/>
              </a:buClr>
              <a:buSzPts val="1100"/>
              <a:buFont typeface="Arial"/>
              <a:buNone/>
            </a:pPr>
            <a:endParaRPr sz="15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a:solidFill>
                  <a:schemeClr val="dk1"/>
                </a:solidFill>
                <a:latin typeface="Open Sans"/>
                <a:ea typeface="Open Sans"/>
                <a:cs typeface="Open Sans"/>
                <a:sym typeface="Open Sans"/>
              </a:rPr>
              <a:t>Invoice #</a:t>
            </a:r>
            <a:r>
              <a:rPr lang="en" sz="1500">
                <a:solidFill>
                  <a:schemeClr val="dk1"/>
                </a:solidFill>
                <a:latin typeface="Open Sans"/>
                <a:ea typeface="Open Sans"/>
                <a:cs typeface="Open Sans"/>
                <a:sym typeface="Open Sans"/>
              </a:rPr>
              <a:t>: 59347</a:t>
            </a: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a:solidFill>
                  <a:schemeClr val="dk1"/>
                </a:solidFill>
                <a:latin typeface="Open Sans"/>
                <a:ea typeface="Open Sans"/>
                <a:cs typeface="Open Sans"/>
                <a:sym typeface="Open Sans"/>
              </a:rPr>
              <a:t>Date issued</a:t>
            </a:r>
            <a:r>
              <a:rPr lang="en" sz="1500">
                <a:solidFill>
                  <a:schemeClr val="dk1"/>
                </a:solidFill>
                <a:latin typeface="Open Sans"/>
                <a:ea typeface="Open Sans"/>
                <a:cs typeface="Open Sans"/>
                <a:sym typeface="Open Sans"/>
              </a:rPr>
              <a:t>: 21 July 2022</a:t>
            </a: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a:solidFill>
                  <a:schemeClr val="dk1"/>
                </a:solidFill>
                <a:latin typeface="Open Sans"/>
                <a:ea typeface="Open Sans"/>
                <a:cs typeface="Open Sans"/>
                <a:sym typeface="Open Sans"/>
              </a:rPr>
              <a:t>Date due:</a:t>
            </a:r>
            <a:r>
              <a:rPr lang="en" sz="1500">
                <a:solidFill>
                  <a:schemeClr val="dk1"/>
                </a:solidFill>
                <a:latin typeface="Open Sans"/>
                <a:ea typeface="Open Sans"/>
                <a:cs typeface="Open Sans"/>
                <a:sym typeface="Open Sans"/>
              </a:rPr>
              <a:t> </a:t>
            </a:r>
            <a:r>
              <a:rPr lang="en-US" sz="1500">
                <a:solidFill>
                  <a:schemeClr val="dk1"/>
                </a:solidFill>
                <a:latin typeface="Open Sans"/>
                <a:ea typeface="Open Sans"/>
                <a:cs typeface="Open Sans"/>
                <a:sym typeface="Open Sans"/>
              </a:rPr>
              <a:t>30 Aug 2022</a:t>
            </a: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a:solidFill>
                  <a:schemeClr val="dk1"/>
                </a:solidFill>
                <a:latin typeface="Open Sans"/>
                <a:ea typeface="Open Sans"/>
                <a:cs typeface="Open Sans"/>
                <a:sym typeface="Open Sans"/>
              </a:rPr>
              <a:t>Services Rendered</a:t>
            </a:r>
            <a:endParaRPr>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3943769969"/>
              </p:ext>
            </p:extLst>
          </p:nvPr>
        </p:nvGraphicFramePr>
        <p:xfrm>
          <a:off x="264900" y="4457550"/>
          <a:ext cx="7242600" cy="441250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Amount Per Hour</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EG" sz="1400" b="0" i="0" u="none" strike="noStrike" cap="none">
                          <a:solidFill>
                            <a:srgbClr val="000000"/>
                          </a:solidFill>
                          <a:effectLst/>
                          <a:latin typeface="Arial"/>
                          <a:ea typeface="Arial"/>
                          <a:cs typeface="Arial"/>
                          <a:sym typeface="Arial"/>
                        </a:rPr>
                        <a:t>Creating the basic structure of the site using HTML</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EG" sz="1400" b="0" i="0" u="none" strike="noStrike" cap="none">
                          <a:solidFill>
                            <a:srgbClr val="000000"/>
                          </a:solidFill>
                          <a:effectLst/>
                          <a:latin typeface="Arial"/>
                          <a:ea typeface="Arial"/>
                          <a:cs typeface="Arial"/>
                          <a:sym typeface="Arial"/>
                        </a:rPr>
                        <a:t>Providing the main parts of our element like (opening, closing taps), the content and the element </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8</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EG" sz="1400" b="0" i="0" u="none" strike="noStrike" cap="none">
                          <a:solidFill>
                            <a:srgbClr val="000000"/>
                          </a:solidFill>
                          <a:effectLst/>
                          <a:latin typeface="Arial"/>
                          <a:ea typeface="Arial"/>
                          <a:cs typeface="Arial"/>
                          <a:sym typeface="Arial"/>
                        </a:rPr>
                        <a:t>Control presentation, formatting, and layout using CSS</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EG" sz="1400" b="0" i="0" u="none" strike="noStrike" cap="none">
                          <a:solidFill>
                            <a:srgbClr val="000000"/>
                          </a:solidFill>
                          <a:effectLst/>
                          <a:latin typeface="Arial"/>
                          <a:ea typeface="Arial"/>
                          <a:cs typeface="Arial"/>
                          <a:sym typeface="Arial"/>
                        </a:rPr>
                        <a:t>style and layout of web pages, building blocks, Styling text, CSS layout and solve common problems</a:t>
                      </a:r>
                      <a:r>
                        <a:rPr lang="en-EG" sz="1200">
                          <a:effectLst/>
                        </a:rPr>
                        <a:t> </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225</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 sz="1300">
                          <a:latin typeface="Open Sans"/>
                          <a:ea typeface="Open Sans"/>
                          <a:cs typeface="Open Sans"/>
                          <a:sym typeface="Open Sans"/>
                        </a:rPr>
                        <a:t>Work on the interactive elements and their Behavior</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400" b="0" i="0" u="none" strike="noStrike" cap="none">
                          <a:solidFill>
                            <a:srgbClr val="000000"/>
                          </a:solidFill>
                          <a:effectLst/>
                          <a:latin typeface="Arial"/>
                          <a:ea typeface="Arial"/>
                          <a:cs typeface="Arial"/>
                          <a:sym typeface="Arial"/>
                        </a:rPr>
                        <a:t>create very unique and creative follow-ups for all the elements and work with JavaScript to achieve this.</a:t>
                      </a:r>
                      <a:endParaRPr sz="1300" b="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22</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330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 sz="1300">
                          <a:latin typeface="Open Sans"/>
                          <a:ea typeface="Open Sans"/>
                          <a:cs typeface="Open Sans"/>
                          <a:sym typeface="Open Sans"/>
                        </a:rPr>
                        <a:t>Testing the App</a:t>
                      </a:r>
                      <a:endParaRPr sz="130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Security, Unit and Integration tests. Report a document with test cases and their results to grantee the </a:t>
                      </a:r>
                      <a:r>
                        <a:rPr lang="en" sz="1300" dirty="0" err="1">
                          <a:latin typeface="Open Sans"/>
                          <a:ea typeface="Open Sans"/>
                          <a:cs typeface="Open Sans"/>
                          <a:sym typeface="Open Sans"/>
                        </a:rPr>
                        <a:t>qu</a:t>
                      </a:r>
                      <a:r>
                        <a:rPr lang="en-US" sz="1300" dirty="0">
                          <a:latin typeface="Open Sans"/>
                          <a:ea typeface="Open Sans"/>
                          <a:cs typeface="Open Sans"/>
                          <a:sym typeface="Open Sans"/>
                        </a:rPr>
                        <a:t>a</a:t>
                      </a:r>
                      <a:r>
                        <a:rPr lang="en" sz="1300" dirty="0" err="1">
                          <a:latin typeface="Open Sans"/>
                          <a:ea typeface="Open Sans"/>
                          <a:cs typeface="Open Sans"/>
                          <a:sym typeface="Open Sans"/>
                        </a:rPr>
                        <a:t>lity</a:t>
                      </a:r>
                      <a:r>
                        <a:rPr lang="en" sz="1300" dirty="0">
                          <a:latin typeface="Open Sans"/>
                          <a:ea typeface="Open Sans"/>
                          <a:cs typeface="Open Sans"/>
                          <a:sym typeface="Open Sans"/>
                        </a:rPr>
                        <a: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12</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180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723</Words>
  <Application>Microsoft Macintosh PowerPoint</Application>
  <PresentationFormat>Custom</PresentationFormat>
  <Paragraphs>98</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Open Sans</vt:lpstr>
      <vt:lpstr>Helvetica Neue</vt:lpstr>
      <vt:lpstr>Arial</vt:lpstr>
      <vt:lpstr>Open Sans Light</vt:lpstr>
      <vt:lpstr>Open Sans SemiBold</vt:lpstr>
      <vt:lpstr>Simple Light</vt:lpstr>
      <vt:lpstr>White</vt:lpstr>
      <vt:lpstr>Digital Freelancer:  Managing Freelancing Projects</vt:lpstr>
      <vt:lpstr>PowerPoint Presentation</vt:lpstr>
      <vt:lpstr>Sample Project Listing #1: Web Development</vt:lpstr>
      <vt:lpstr>PowerPoint Presentation</vt:lpstr>
      <vt:lpstr>Expression of Interest</vt:lpstr>
      <vt:lpstr>PowerPoint Presentation</vt:lpstr>
      <vt:lpstr>Trello Board</vt:lpstr>
      <vt:lpstr>PowerPoint Presentation</vt:lpstr>
      <vt:lpstr>Ola Galal Egypt Invoice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cp:lastModifiedBy>Ola Galal</cp:lastModifiedBy>
  <cp:revision>17</cp:revision>
  <dcterms:modified xsi:type="dcterms:W3CDTF">2022-07-21T09:38:28Z</dcterms:modified>
</cp:coreProperties>
</file>