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fair Displ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Lato-regular.fntdata"/><Relationship Id="rId23" Type="http://schemas.openxmlformats.org/officeDocument/2006/relationships/font" Target="fonts/PlayfairDispl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I am working for Q</a:t>
            </a:r>
            <a:r>
              <a:rPr lang="en-GB"/>
              <a:t>uince Hungary for more than 3.5 years now. This company did not have a tester before me, and ever since I am the only dedicated tester here. So all layer of the QA role had to picked up by me one by one. Through my story we can discover the layers of this complex role.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This is an extreme example from the time we did not have a tester.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“The tester is goalkeeper, like the last defense line between the development and the final product.” That was the metaphore used by one of my bosses.</a:t>
            </a:r>
            <a:endParaRPr/>
          </a:p>
          <a:p>
            <a:pPr indent="0" lvl="0" marL="0">
              <a:spcBef>
                <a:spcPts val="0"/>
              </a:spcBef>
              <a:spcAft>
                <a:spcPts val="0"/>
              </a:spcAft>
              <a:buNone/>
            </a:pPr>
            <a:r>
              <a:rPr lang="en-GB"/>
              <a:t>I used to think that way too, but with time it turned out that t</a:t>
            </a:r>
            <a:r>
              <a:rPr lang="en-GB"/>
              <a:t>he reality is that the role of the testers is way more complex than this. There are many layers of this profession from documentation writing to project management tasks. A tester is never simply a goalkeeper at the end of the software development cycle, he or she has the impact on the whole process.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This is not a “role”, however a really common aspect of testing</a:t>
            </a:r>
            <a:endParaRPr/>
          </a:p>
          <a:p>
            <a:pPr indent="0" lvl="0" marL="0">
              <a:spcBef>
                <a:spcPts val="0"/>
              </a:spcBef>
              <a:spcAft>
                <a:spcPts val="0"/>
              </a:spcAft>
              <a:buNone/>
            </a:pPr>
            <a:r>
              <a:t/>
            </a:r>
            <a:endParaRPr/>
          </a:p>
          <a:p>
            <a:pPr indent="0" lvl="0" marL="0">
              <a:spcBef>
                <a:spcPts val="0"/>
              </a:spcBef>
              <a:spcAft>
                <a:spcPts val="0"/>
              </a:spcAft>
              <a:buNone/>
            </a:pPr>
            <a:r>
              <a:rPr lang="en-GB"/>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Shape 5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Shape 41"/>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Growing up as a Tester</a:t>
            </a:r>
            <a:endParaRPr/>
          </a:p>
        </p:txBody>
      </p:sp>
      <p:sp>
        <p:nvSpPr>
          <p:cNvPr id="60" name="Shape 60"/>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PalinQA meetup 2018.04.26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Shape 117"/>
          <p:cNvPicPr preferRelativeResize="0"/>
          <p:nvPr/>
        </p:nvPicPr>
        <p:blipFill>
          <a:blip r:embed="rId3">
            <a:alphaModFix/>
          </a:blip>
          <a:stretch>
            <a:fillRect/>
          </a:stretch>
        </p:blipFill>
        <p:spPr>
          <a:xfrm>
            <a:off x="400050" y="434775"/>
            <a:ext cx="8345150" cy="3496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Accounting</a:t>
            </a:r>
            <a:endParaRPr/>
          </a:p>
        </p:txBody>
      </p:sp>
      <p:sp>
        <p:nvSpPr>
          <p:cNvPr id="123" name="Shape 123"/>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a:spcBef>
                <a:spcPts val="0"/>
              </a:spcBef>
              <a:spcAft>
                <a:spcPts val="1600"/>
              </a:spcAft>
              <a:buNone/>
            </a:pPr>
            <a:r>
              <a:rPr lang="en-GB"/>
              <a:t>Understanding client’s bug report, help them to use the platform better or investigate and report bugs.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1000"/>
                                        <p:tgtEl>
                                          <p:spTgt spid="124"/>
                                        </p:tgtEl>
                                        <p:attrNameLst>
                                          <p:attrName>ppt_w</p:attrName>
                                        </p:attrNameLst>
                                      </p:cBhvr>
                                      <p:tavLst>
                                        <p:tav fmla="" tm="0">
                                          <p:val>
                                            <p:strVal val="0"/>
                                          </p:val>
                                        </p:tav>
                                        <p:tav fmla="" tm="100000">
                                          <p:val>
                                            <p:strVal val="#ppt_w"/>
                                          </p:val>
                                        </p:tav>
                                      </p:tavLst>
                                    </p:anim>
                                    <p:anim calcmode="lin" valueType="num">
                                      <p:cBhvr additive="base">
                                        <p:cTn dur="1000"/>
                                        <p:tgtEl>
                                          <p:spTgt spid="12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490250" y="526350"/>
            <a:ext cx="69399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The good quality software is the result of teamwork!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Football wasn’t a bad example after all. :) </a:t>
            </a:r>
            <a:endParaRPr/>
          </a:p>
        </p:txBody>
      </p:sp>
      <p:pic>
        <p:nvPicPr>
          <p:cNvPr id="135" name="Shape 135"/>
          <p:cNvPicPr preferRelativeResize="0"/>
          <p:nvPr/>
        </p:nvPicPr>
        <p:blipFill>
          <a:blip r:embed="rId3">
            <a:alphaModFix/>
          </a:blip>
          <a:stretch>
            <a:fillRect/>
          </a:stretch>
        </p:blipFill>
        <p:spPr>
          <a:xfrm>
            <a:off x="1645983" y="0"/>
            <a:ext cx="5852034" cy="4389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GB"/>
              <a:t>Thank you and good hunting!</a:t>
            </a:r>
            <a:endParaRPr/>
          </a:p>
        </p:txBody>
      </p:sp>
      <p:pic>
        <p:nvPicPr>
          <p:cNvPr id="141" name="Shape 141"/>
          <p:cNvPicPr preferRelativeResize="0"/>
          <p:nvPr/>
        </p:nvPicPr>
        <p:blipFill>
          <a:blip r:embed="rId3">
            <a:alphaModFix/>
          </a:blip>
          <a:stretch>
            <a:fillRect/>
          </a:stretch>
        </p:blipFill>
        <p:spPr>
          <a:xfrm>
            <a:off x="3285007" y="1081877"/>
            <a:ext cx="2573986" cy="382124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66" name="Shape 66"/>
          <p:cNvPicPr preferRelativeResize="0"/>
          <p:nvPr/>
        </p:nvPicPr>
        <p:blipFill>
          <a:blip r:embed="rId3">
            <a:alphaModFix/>
          </a:blip>
          <a:stretch>
            <a:fillRect/>
          </a:stretch>
        </p:blipFill>
        <p:spPr>
          <a:xfrm>
            <a:off x="0" y="218755"/>
            <a:ext cx="9143999" cy="4705983"/>
          </a:xfrm>
          <a:prstGeom prst="rect">
            <a:avLst/>
          </a:prstGeom>
          <a:noFill/>
          <a:ln>
            <a:noFill/>
          </a:ln>
          <a:effectLst>
            <a:outerShdw blurRad="57150" rotWithShape="0" algn="bl" dir="5400000" dist="19050">
              <a:srgbClr val="000000">
                <a:alpha val="64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idx="1" type="body"/>
          </p:nvPr>
        </p:nvSpPr>
        <p:spPr>
          <a:xfrm>
            <a:off x="311700" y="1169075"/>
            <a:ext cx="8520600" cy="1402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GB"/>
              <a:t>Waterflow “model” is / was very common</a:t>
            </a:r>
            <a:endParaRPr/>
          </a:p>
          <a:p>
            <a:pPr indent="-342900" lvl="0" marL="457200" rtl="0">
              <a:spcBef>
                <a:spcPts val="0"/>
              </a:spcBef>
              <a:spcAft>
                <a:spcPts val="0"/>
              </a:spcAft>
              <a:buSzPts val="1800"/>
              <a:buAutoNum type="arabicPeriod"/>
            </a:pPr>
            <a:r>
              <a:rPr lang="en-GB"/>
              <a:t>Lack of knowledge on testing tasks</a:t>
            </a:r>
            <a:endParaRPr/>
          </a:p>
          <a:p>
            <a:pPr indent="-342900" lvl="0" marL="457200" rtl="0">
              <a:spcBef>
                <a:spcPts val="0"/>
              </a:spcBef>
              <a:spcAft>
                <a:spcPts val="0"/>
              </a:spcAft>
              <a:buSzPts val="1800"/>
              <a:buAutoNum type="arabicPeriod"/>
            </a:pPr>
            <a:r>
              <a:rPr lang="en-GB"/>
              <a:t>Lack of time and budget</a:t>
            </a:r>
            <a:endParaRPr/>
          </a:p>
          <a:p>
            <a:pPr indent="0" lvl="0" marL="0">
              <a:spcBef>
                <a:spcPts val="1600"/>
              </a:spcBef>
              <a:spcAft>
                <a:spcPts val="1600"/>
              </a:spcAft>
              <a:buNone/>
            </a:pPr>
            <a:r>
              <a:t/>
            </a:r>
            <a:endParaRPr/>
          </a:p>
        </p:txBody>
      </p:sp>
      <p:sp>
        <p:nvSpPr>
          <p:cNvPr id="72" name="Shape 7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What is behind this idea?</a:t>
            </a:r>
            <a:endParaRPr/>
          </a:p>
        </p:txBody>
      </p:sp>
      <p:sp>
        <p:nvSpPr>
          <p:cNvPr id="73" name="Shape 73"/>
          <p:cNvSpPr txBox="1"/>
          <p:nvPr/>
        </p:nvSpPr>
        <p:spPr>
          <a:xfrm>
            <a:off x="492750" y="3000825"/>
            <a:ext cx="7762200" cy="1345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509550" y="1323300"/>
            <a:ext cx="8124900" cy="2496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sz="2400"/>
              <a:t>“Testing has to be an integral part of developing software and not a separate phase. When this approach is taken, product quality is owned by everyone on the team. It is easy to state, but hard to put into practice because of long-standing preconceived notions that developers and testers are better kept apart.”— James Sivak</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Professional Multitasker</a:t>
            </a:r>
            <a:endParaRPr/>
          </a:p>
        </p:txBody>
      </p:sp>
      <p:sp>
        <p:nvSpPr>
          <p:cNvPr id="84" name="Shape 84"/>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5" name="Shape 8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Depending on the company’s mindset (and size), a tester could take more roles.</a:t>
            </a:r>
            <a:endParaRPr/>
          </a:p>
          <a:p>
            <a:pPr indent="0" lvl="0" marL="0">
              <a:spcBef>
                <a:spcPts val="1600"/>
              </a:spcBef>
              <a:spcAft>
                <a:spcPts val="0"/>
              </a:spcAft>
              <a:buNone/>
            </a:pPr>
            <a:r>
              <a:rPr lang="en-GB"/>
              <a:t>However even testing feels like this:</a:t>
            </a:r>
            <a:endParaRPr/>
          </a:p>
          <a:p>
            <a:pPr indent="0" lvl="0" marL="0">
              <a:spcBef>
                <a:spcPts val="1600"/>
              </a:spcBef>
              <a:spcAft>
                <a:spcPts val="1600"/>
              </a:spcAft>
              <a:buNone/>
            </a:pPr>
            <a:r>
              <a:rPr lang="en-GB"/>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Shape 90"/>
          <p:cNvPicPr preferRelativeResize="0"/>
          <p:nvPr/>
        </p:nvPicPr>
        <p:blipFill>
          <a:blip r:embed="rId3">
            <a:alphaModFix/>
          </a:blip>
          <a:stretch>
            <a:fillRect/>
          </a:stretch>
        </p:blipFill>
        <p:spPr>
          <a:xfrm>
            <a:off x="1146950" y="0"/>
            <a:ext cx="6850099" cy="5143500"/>
          </a:xfrm>
          <a:prstGeom prst="rect">
            <a:avLst/>
          </a:prstGeom>
          <a:noFill/>
          <a:ln>
            <a:noFill/>
          </a:ln>
        </p:spPr>
      </p:pic>
      <p:sp>
        <p:nvSpPr>
          <p:cNvPr id="91" name="Shape 91"/>
          <p:cNvSpPr txBox="1"/>
          <p:nvPr/>
        </p:nvSpPr>
        <p:spPr>
          <a:xfrm>
            <a:off x="2807050" y="2629875"/>
            <a:ext cx="3189000" cy="37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Analyst</a:t>
            </a:r>
            <a:endParaRPr/>
          </a:p>
        </p:txBody>
      </p:sp>
      <p:sp>
        <p:nvSpPr>
          <p:cNvPr id="97" name="Shape 97"/>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8" name="Shape 9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Understanding user behaviour for</a:t>
            </a:r>
            <a:endParaRPr/>
          </a:p>
          <a:p>
            <a:pPr indent="-342900" lvl="0" marL="457200" rtl="0">
              <a:spcBef>
                <a:spcPts val="1600"/>
              </a:spcBef>
              <a:spcAft>
                <a:spcPts val="0"/>
              </a:spcAft>
              <a:buSzPts val="1800"/>
              <a:buChar char="●"/>
            </a:pPr>
            <a:r>
              <a:rPr lang="en-GB"/>
              <a:t>Better test case design</a:t>
            </a:r>
            <a:endParaRPr/>
          </a:p>
          <a:p>
            <a:pPr indent="-342900" lvl="0" marL="457200" rtl="0">
              <a:spcBef>
                <a:spcPts val="0"/>
              </a:spcBef>
              <a:spcAft>
                <a:spcPts val="0"/>
              </a:spcAft>
              <a:buSzPts val="1800"/>
              <a:buChar char="●"/>
            </a:pPr>
            <a:r>
              <a:rPr lang="en-GB"/>
              <a:t>Better product design</a:t>
            </a:r>
            <a:endParaRPr/>
          </a:p>
          <a:p>
            <a:pPr indent="-342900" lvl="0" marL="457200" rtl="0">
              <a:spcBef>
                <a:spcPts val="0"/>
              </a:spcBef>
              <a:spcAft>
                <a:spcPts val="0"/>
              </a:spcAft>
              <a:buSzPts val="1800"/>
              <a:buChar char="●"/>
            </a:pPr>
            <a:r>
              <a:rPr lang="en-GB"/>
              <a:t>Bug prevention</a:t>
            </a:r>
            <a:endParaRPr/>
          </a:p>
          <a:p>
            <a:pPr indent="-342900" lvl="0" marL="457200">
              <a:spcBef>
                <a:spcPts val="0"/>
              </a:spcBef>
              <a:spcAft>
                <a:spcPts val="0"/>
              </a:spcAft>
              <a:buSzPts val="1800"/>
              <a:buChar char="●"/>
            </a:pPr>
            <a:r>
              <a:rPr lang="en-GB"/>
              <a:t>Optimize testing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Effect filter="fade" transition="in">
                                      <p:cBhvr>
                                        <p:cTn dur="1000"/>
                                        <p:tgtEl>
                                          <p:spTgt spid="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Effect filter="fade" transition="in">
                                      <p:cBhvr>
                                        <p:cTn dur="1000"/>
                                        <p:tgtEl>
                                          <p:spTgt spid="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Effect filter="fade" transition="in">
                                      <p:cBhvr>
                                        <p:cTn dur="1000"/>
                                        <p:tgtEl>
                                          <p:spTgt spid="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animEffect filter="fade" transition="in">
                                      <p:cBhvr>
                                        <p:cTn dur="1000"/>
                                        <p:tgtEl>
                                          <p:spTgt spid="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4" st="4"/>
                                            </p:txEl>
                                          </p:spTgt>
                                        </p:tgtEl>
                                        <p:attrNameLst>
                                          <p:attrName>style.visibility</p:attrName>
                                        </p:attrNameLst>
                                      </p:cBhvr>
                                      <p:to>
                                        <p:strVal val="visible"/>
                                      </p:to>
                                    </p:set>
                                    <p:animEffect filter="fade" transition="in">
                                      <p:cBhvr>
                                        <p:cTn dur="1000"/>
                                        <p:tgtEl>
                                          <p:spTgt spid="9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Administrator</a:t>
            </a:r>
            <a:endParaRPr/>
          </a:p>
        </p:txBody>
      </p:sp>
      <p:sp>
        <p:nvSpPr>
          <p:cNvPr id="104" name="Shape 104"/>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spcBef>
                <a:spcPts val="0"/>
              </a:spcBef>
              <a:spcAft>
                <a:spcPts val="0"/>
              </a:spcAft>
              <a:buSzPts val="1800"/>
              <a:buChar char="●"/>
            </a:pPr>
            <a:r>
              <a:rPr lang="en-GB"/>
              <a:t>Maintaining the issue tracker tool, keeping issues up to date</a:t>
            </a:r>
            <a:endParaRPr/>
          </a:p>
          <a:p>
            <a:pPr indent="-342900" lvl="0" marL="457200" rtl="0">
              <a:spcBef>
                <a:spcPts val="0"/>
              </a:spcBef>
              <a:spcAft>
                <a:spcPts val="0"/>
              </a:spcAft>
              <a:buSzPts val="1800"/>
              <a:buChar char="●"/>
            </a:pPr>
            <a:r>
              <a:rPr lang="en-GB"/>
              <a:t>Writing documentation</a:t>
            </a:r>
            <a:endParaRPr/>
          </a:p>
          <a:p>
            <a:pPr indent="-342900" lvl="0" marL="457200">
              <a:spcBef>
                <a:spcPts val="0"/>
              </a:spcBef>
              <a:spcAft>
                <a:spcPts val="0"/>
              </a:spcAft>
              <a:buSzPts val="1800"/>
              <a:buChar char="●"/>
            </a:pPr>
            <a:r>
              <a:rPr lang="en-GB"/>
              <a:t>Tracking test cases’ execution and result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spcBef>
                <a:spcPts val="0"/>
              </a:spcBef>
              <a:spcAft>
                <a:spcPts val="0"/>
              </a:spcAft>
              <a:buSzPts val="1800"/>
              <a:buChar char="●"/>
            </a:pPr>
            <a:r>
              <a:rPr lang="en-GB"/>
              <a:t>Bridge between the developers and the management</a:t>
            </a:r>
            <a:endParaRPr/>
          </a:p>
          <a:p>
            <a:pPr indent="-342900" lvl="0" marL="457200" rtl="0">
              <a:spcBef>
                <a:spcPts val="0"/>
              </a:spcBef>
              <a:spcAft>
                <a:spcPts val="0"/>
              </a:spcAft>
              <a:buSzPts val="1800"/>
              <a:buChar char="●"/>
            </a:pPr>
            <a:r>
              <a:rPr lang="en-GB"/>
              <a:t>Active participation in project planning, feature  designing</a:t>
            </a:r>
            <a:endParaRPr/>
          </a:p>
          <a:p>
            <a:pPr indent="-342900" lvl="0" marL="457200" rtl="0">
              <a:spcBef>
                <a:spcPts val="0"/>
              </a:spcBef>
              <a:spcAft>
                <a:spcPts val="0"/>
              </a:spcAft>
              <a:buSzPts val="1800"/>
              <a:buChar char="●"/>
            </a:pPr>
            <a:r>
              <a:rPr lang="en-GB"/>
              <a:t>Often knows more about the project or the product</a:t>
            </a:r>
            <a:endParaRPr/>
          </a:p>
          <a:p>
            <a:pPr indent="-342900" lvl="0" marL="457200" rtl="0">
              <a:spcBef>
                <a:spcPts val="0"/>
              </a:spcBef>
              <a:spcAft>
                <a:spcPts val="0"/>
              </a:spcAft>
              <a:buSzPts val="1800"/>
              <a:buChar char="●"/>
            </a:pPr>
            <a:r>
              <a:rPr lang="en-GB"/>
              <a:t>Making sure the team keeps the process for the product’s sake</a:t>
            </a:r>
            <a:endParaRPr/>
          </a:p>
          <a:p>
            <a:pPr indent="0" lvl="0" marL="0">
              <a:spcBef>
                <a:spcPts val="1600"/>
              </a:spcBef>
              <a:spcAft>
                <a:spcPts val="1600"/>
              </a:spcAft>
              <a:buNone/>
            </a:pPr>
            <a:r>
              <a:t/>
            </a:r>
            <a:endParaRPr/>
          </a:p>
        </p:txBody>
      </p:sp>
      <p:sp>
        <p:nvSpPr>
          <p:cNvPr id="112" name="Shape 112"/>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“Project Manager”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0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0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000"/>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000"/>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1000"/>
                                        <p:tgtEl>
                                          <p:spTgt spid="11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